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57" r:id="rId7"/>
    <p:sldId id="288" r:id="rId8"/>
    <p:sldId id="291" r:id="rId9"/>
    <p:sldId id="292" r:id="rId10"/>
    <p:sldId id="293" r:id="rId11"/>
    <p:sldId id="289" r:id="rId12"/>
    <p:sldId id="295" r:id="rId13"/>
    <p:sldId id="324" r:id="rId14"/>
    <p:sldId id="325" r:id="rId15"/>
    <p:sldId id="326" r:id="rId16"/>
    <p:sldId id="327" r:id="rId17"/>
    <p:sldId id="294" r:id="rId18"/>
    <p:sldId id="290" r:id="rId19"/>
    <p:sldId id="267" r:id="rId20"/>
    <p:sldId id="268" r:id="rId21"/>
    <p:sldId id="269" r:id="rId22"/>
    <p:sldId id="270" r:id="rId23"/>
    <p:sldId id="271" r:id="rId24"/>
    <p:sldId id="264" r:id="rId25"/>
    <p:sldId id="265" r:id="rId26"/>
    <p:sldId id="266" r:id="rId27"/>
    <p:sldId id="272" r:id="rId28"/>
    <p:sldId id="262" r:id="rId29"/>
    <p:sldId id="273" r:id="rId30"/>
    <p:sldId id="263" r:id="rId31"/>
    <p:sldId id="274" r:id="rId32"/>
    <p:sldId id="275" r:id="rId33"/>
    <p:sldId id="280" r:id="rId34"/>
    <p:sldId id="279" r:id="rId35"/>
    <p:sldId id="282" r:id="rId36"/>
    <p:sldId id="277" r:id="rId37"/>
    <p:sldId id="281" r:id="rId38"/>
    <p:sldId id="283" r:id="rId39"/>
    <p:sldId id="284" r:id="rId40"/>
    <p:sldId id="285" r:id="rId41"/>
    <p:sldId id="286" r:id="rId42"/>
    <p:sldId id="287"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随着通信技术的不断发展，计算机网络已经深入了我们生活的方方面面，有了计算机网络，双11双22，就可以借助淘宝来度过漫漫长夜，也可以告别一些单机游戏，和全国全世界玩家一起联机玩，还可以关注一些各地区的新闻动态，也可以在抖音，网综看漂亮的小姐姐。</a:t>
            </a:r>
            <a:r>
              <a:rPr lang="zh-CN" altLang="en-US"/>
              <a:t>深入掌握计算机网络知识，结合密码学，信息安全这方面的知识，就可以成为入门级黑客，黑进别人的电脑里，看别人正在看的小姐姐。</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序列号：用来解决网络报序乱的</a:t>
            </a:r>
            <a:r>
              <a:rPr lang="zh-CN" altLang="en-US"/>
              <a:t>问题。</a:t>
            </a:r>
            <a:endParaRPr lang="zh-CN" altLang="en-US"/>
          </a:p>
          <a:p>
            <a:r>
              <a:rPr lang="en-US" altLang="zh-CN"/>
              <a:t>2.</a:t>
            </a:r>
            <a:r>
              <a:rPr lang="zh-CN" altLang="en-US"/>
              <a:t>确认号：用来解决不丢包的</a:t>
            </a:r>
            <a:r>
              <a:rPr lang="zh-CN" altLang="en-US"/>
              <a:t>问题。</a:t>
            </a:r>
            <a:endParaRPr lang="zh-CN" altLang="en-US"/>
          </a:p>
          <a:p>
            <a:r>
              <a:rPr lang="en-US" altLang="zh-CN"/>
              <a:t>3.ACK</a:t>
            </a:r>
            <a:r>
              <a:rPr lang="zh-CN" altLang="en-US"/>
              <a:t>：只要有确认号的地方，都需要设置ACK=1，ACK就像是</a:t>
            </a:r>
            <a:r>
              <a:rPr lang="zh-CN" altLang="en-US"/>
              <a:t>确认号的开关一样。</a:t>
            </a:r>
            <a:endParaRPr lang="zh-CN" altLang="en-US"/>
          </a:p>
          <a:p>
            <a:r>
              <a:rPr lang="zh-CN" altLang="en-US"/>
              <a:t>紧急位</a:t>
            </a:r>
            <a:r>
              <a:rPr lang="en-US" altLang="zh-CN"/>
              <a:t>URG</a:t>
            </a:r>
            <a:r>
              <a:rPr lang="zh-CN" altLang="en-US"/>
              <a:t>：配合紧急指针使用，标明这个报文段有紧急数据，要快点传送，不用在缓存里</a:t>
            </a:r>
            <a:r>
              <a:rPr lang="zh-CN" altLang="en-US"/>
              <a:t>排队。</a:t>
            </a:r>
            <a:endParaRPr lang="zh-CN" altLang="en-US"/>
          </a:p>
          <a:p>
            <a:r>
              <a:rPr lang="zh-CN" altLang="en-US"/>
              <a:t>推送位</a:t>
            </a:r>
            <a:r>
              <a:rPr lang="en-US" altLang="zh-CN"/>
              <a:t>PSH</a:t>
            </a:r>
            <a:r>
              <a:rPr lang="zh-CN" altLang="en-US"/>
              <a:t>：表示让接收方快点把数据交付给进程，不要等到缓存满了再</a:t>
            </a:r>
            <a:r>
              <a:rPr lang="zh-CN" altLang="en-US"/>
              <a:t>交付。</a:t>
            </a:r>
            <a:endParaRPr lang="zh-CN" altLang="en-US"/>
          </a:p>
          <a:p>
            <a:r>
              <a:rPr lang="zh-CN" altLang="en-US"/>
              <a:t>窗口：自己现在能接收数据的数据量。用来做流量</a:t>
            </a:r>
            <a:r>
              <a:rPr lang="zh-CN" altLang="en-US"/>
              <a:t>控制。</a:t>
            </a:r>
            <a:endParaRPr lang="zh-CN" altLang="en-US"/>
          </a:p>
          <a:p>
            <a:r>
              <a:rPr lang="zh-CN" altLang="en-US"/>
              <a:t>校验和：用来验证数据是否完整，</a:t>
            </a:r>
            <a:r>
              <a:rPr lang="zh-CN" altLang="en-US"/>
              <a:t>正确。</a:t>
            </a:r>
            <a:endParaRPr lang="zh-CN" altLang="en-US"/>
          </a:p>
          <a:p>
            <a:r>
              <a:rPr lang="zh-CN" altLang="en-US"/>
              <a:t>选项：最大报文段长度，窗口扩大，时间戳</a:t>
            </a:r>
            <a:r>
              <a:rPr lang="en-US" altLang="zh-CN"/>
              <a:t>…</a:t>
            </a:r>
            <a:r>
              <a:rPr lang="zh-CN" altLang="en-US"/>
              <a:t>等。</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客户端主动打开连接，发送同步位</a:t>
            </a:r>
            <a:r>
              <a:rPr lang="en-US" altLang="zh-CN"/>
              <a:t>SNY=1</a:t>
            </a:r>
            <a:r>
              <a:rPr lang="zh-CN" altLang="en-US"/>
              <a:t>连接请求</a:t>
            </a:r>
            <a:r>
              <a:rPr lang="en-US" altLang="zh-CN"/>
              <a:t> </a:t>
            </a:r>
            <a:r>
              <a:rPr lang="zh-CN" altLang="en-US"/>
              <a:t>序列号（</a:t>
            </a:r>
            <a:r>
              <a:rPr lang="en-US" altLang="zh-CN"/>
              <a:t>sep</a:t>
            </a:r>
            <a:r>
              <a:rPr lang="zh-CN" altLang="en-US"/>
              <a:t>）生成</a:t>
            </a:r>
            <a:r>
              <a:rPr lang="en-US" altLang="zh-CN"/>
              <a:t>x</a:t>
            </a:r>
            <a:r>
              <a:rPr lang="zh-CN" altLang="en-US"/>
              <a:t>的随机</a:t>
            </a:r>
            <a:r>
              <a:rPr lang="zh-CN" altLang="en-US"/>
              <a:t>数</a:t>
            </a:r>
            <a:endParaRPr lang="zh-CN" altLang="en-US"/>
          </a:p>
          <a:p>
            <a:r>
              <a:rPr lang="zh-CN" altLang="en-US"/>
              <a:t>服务器收到请求，向客户端返回确认，发送同步位</a:t>
            </a:r>
            <a:r>
              <a:rPr lang="en-US" altLang="zh-CN"/>
              <a:t>SYN=1</a:t>
            </a:r>
            <a:r>
              <a:rPr lang="zh-CN" altLang="en-US"/>
              <a:t>（表示连接接受）确认位</a:t>
            </a:r>
            <a:r>
              <a:rPr lang="en-US" altLang="zh-CN"/>
              <a:t>ACK=1</a:t>
            </a:r>
            <a:r>
              <a:rPr lang="zh-CN" altLang="en-US"/>
              <a:t>，序列号</a:t>
            </a:r>
            <a:r>
              <a:rPr lang="en-US" altLang="zh-CN"/>
              <a:t>sep=y </a:t>
            </a:r>
            <a:r>
              <a:rPr lang="zh-CN" altLang="en-US"/>
              <a:t>确认号</a:t>
            </a:r>
            <a:r>
              <a:rPr lang="en-US" altLang="zh-CN"/>
              <a:t>ack</a:t>
            </a:r>
            <a:r>
              <a:rPr lang="zh-CN" altLang="en-US"/>
              <a:t>（把客户端的序列号</a:t>
            </a:r>
            <a:r>
              <a:rPr lang="en-US" altLang="zh-CN"/>
              <a:t>x</a:t>
            </a:r>
            <a:r>
              <a:rPr lang="zh-CN" altLang="en-US"/>
              <a:t>累加）</a:t>
            </a:r>
            <a:endParaRPr lang="zh-CN" altLang="en-US"/>
          </a:p>
          <a:p>
            <a:r>
              <a:rPr lang="zh-CN" altLang="en-US"/>
              <a:t>客户端收到确认后，返回确认的确认，</a:t>
            </a:r>
            <a:r>
              <a:rPr lang="en-US" altLang="zh-CN"/>
              <a:t>SNY=0</a:t>
            </a:r>
            <a:r>
              <a:rPr lang="zh-CN" altLang="en-US"/>
              <a:t>，</a:t>
            </a:r>
            <a:r>
              <a:rPr lang="en-US" altLang="zh-CN"/>
              <a:t>A</a:t>
            </a:r>
            <a:r>
              <a:rPr lang="zh-CN" altLang="en-US"/>
              <a:t>确认位</a:t>
            </a:r>
            <a:r>
              <a:rPr lang="en-US" altLang="zh-CN"/>
              <a:t>ACK=1</a:t>
            </a:r>
            <a:r>
              <a:rPr lang="zh-CN" altLang="en-US"/>
              <a:t>，序列号</a:t>
            </a:r>
            <a:r>
              <a:rPr lang="en-US" altLang="zh-CN"/>
              <a:t>sep</a:t>
            </a:r>
            <a:r>
              <a:rPr lang="zh-CN" altLang="en-US"/>
              <a:t>累加，确认号</a:t>
            </a:r>
            <a:r>
              <a:rPr lang="en-US" altLang="zh-CN"/>
              <a:t>ack</a:t>
            </a:r>
            <a:r>
              <a:rPr lang="zh-CN" altLang="en-US"/>
              <a:t>（把服务器的序列号</a:t>
            </a:r>
            <a:r>
              <a:rPr lang="en-US" altLang="zh-CN"/>
              <a:t>y</a:t>
            </a:r>
            <a:r>
              <a:rPr lang="zh-CN" altLang="en-US"/>
              <a:t>累加）</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2.</a:t>
            </a:r>
            <a:r>
              <a:rPr lang="zh-CN" altLang="en-US">
                <a:sym typeface="+mn-ea"/>
              </a:rPr>
              <a:t>客户端虽然停止了发送数据，但服务器</a:t>
            </a:r>
            <a:r>
              <a:rPr lang="zh-CN" altLang="en-US">
                <a:sym typeface="+mn-ea"/>
              </a:rPr>
              <a:t>还是可以继续发送数据。</a:t>
            </a:r>
            <a:endParaRPr lang="zh-CN" altLang="en-US"/>
          </a:p>
          <a:p>
            <a:r>
              <a:rPr lang="en-US" altLang="zh-CN"/>
              <a:t>4.MSL</a:t>
            </a:r>
            <a:r>
              <a:rPr lang="zh-CN" altLang="en-US"/>
              <a:t>（报文最大生存</a:t>
            </a:r>
            <a:r>
              <a:rPr lang="zh-CN" altLang="en-US"/>
              <a:t>时间）任何报文在网络上存在的最长时间，超过这个时间报文将被丢弃。</a:t>
            </a:r>
            <a:endParaRPr lang="zh-CN" altLang="en-US"/>
          </a:p>
          <a:p>
            <a:r>
              <a:rPr lang="zh-CN" altLang="en-US"/>
              <a:t>为什么等待</a:t>
            </a:r>
            <a:r>
              <a:rPr lang="en-US" altLang="zh-CN"/>
              <a:t>2MSL</a:t>
            </a:r>
            <a:r>
              <a:rPr lang="zh-CN" altLang="en-US"/>
              <a:t>，因为第四次确认报文段可能丢失。</a:t>
            </a:r>
            <a:r>
              <a:rPr lang="zh-CN" altLang="en-US"/>
              <a:t>如果丢失了，服务器就会重传第三次终止报文段。客户端收到后就返回确认，</a:t>
            </a:r>
            <a:r>
              <a:rPr lang="en-US" altLang="zh-CN"/>
              <a:t>2MSL</a:t>
            </a:r>
            <a:r>
              <a:rPr lang="zh-CN" altLang="en-US"/>
              <a:t>将重新</a:t>
            </a:r>
            <a:r>
              <a:rPr lang="zh-CN" altLang="en-US"/>
              <a:t>计时。</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这里接收方进行</a:t>
            </a:r>
            <a:r>
              <a:rPr lang="en-US" altLang="zh-CN"/>
              <a:t>3</a:t>
            </a:r>
            <a:r>
              <a:rPr lang="zh-CN" altLang="en-US"/>
              <a:t>次流量控制，等到</a:t>
            </a:r>
            <a:r>
              <a:rPr lang="en-US" altLang="zh-CN"/>
              <a:t>B</a:t>
            </a:r>
            <a:r>
              <a:rPr lang="zh-CN" altLang="en-US"/>
              <a:t>把接收缓存里的数据上交给应用层，腾出空间，重新发送确认窗口大小报文，</a:t>
            </a:r>
            <a:r>
              <a:rPr lang="en-US" altLang="zh-CN"/>
              <a:t>A</a:t>
            </a:r>
            <a:r>
              <a:rPr lang="zh-CN" altLang="en-US"/>
              <a:t>收到该</a:t>
            </a:r>
            <a:r>
              <a:rPr lang="zh-CN" altLang="en-US"/>
              <a:t>报文就可以继续发送</a:t>
            </a:r>
            <a:r>
              <a:rPr lang="zh-CN" altLang="en-US"/>
              <a:t>数据。</a:t>
            </a:r>
            <a:endParaRPr lang="zh-CN" altLang="en-US"/>
          </a:p>
          <a:p>
            <a:r>
              <a:rPr lang="zh-CN" altLang="en-US"/>
              <a:t>如果这个窗口报文丢失，那么</a:t>
            </a:r>
            <a:r>
              <a:rPr lang="en-US" altLang="zh-CN"/>
              <a:t>A,B</a:t>
            </a:r>
            <a:r>
              <a:rPr lang="zh-CN" altLang="en-US"/>
              <a:t>双方就会进入互相等待的局面，有点像进程的死锁状态。所以</a:t>
            </a:r>
            <a:r>
              <a:rPr lang="en-US" altLang="zh-CN"/>
              <a:t>TCP</a:t>
            </a:r>
            <a:r>
              <a:rPr lang="zh-CN" altLang="en-US"/>
              <a:t>（动</a:t>
            </a:r>
            <a:r>
              <a:rPr lang="zh-CN" altLang="en-US"/>
              <a:t>窗）</a:t>
            </a:r>
            <a:endParaRPr lang="zh-CN" altLang="en-US"/>
          </a:p>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应用程序通信会产生应用层报文向下传送，到了传输层会进行封装，加上一个</a:t>
            </a:r>
            <a:r>
              <a:rPr lang="en-US" altLang="zh-CN"/>
              <a:t>UDP</a:t>
            </a:r>
            <a:r>
              <a:rPr lang="zh-CN" altLang="en-US"/>
              <a:t>首部，然后向下传送。应用层给多长的数据，</a:t>
            </a:r>
            <a:r>
              <a:rPr lang="en-US" altLang="zh-CN"/>
              <a:t>UDP</a:t>
            </a:r>
            <a:r>
              <a:rPr lang="zh-CN" altLang="en-US"/>
              <a:t>就一次发多长。</a:t>
            </a:r>
            <a:endParaRPr lang="zh-CN" altLang="en-US"/>
          </a:p>
          <a:p>
            <a:r>
              <a:rPr lang="zh-CN" altLang="en-US"/>
              <a:t>传输的数据不要过大，太大的话到了网络层就会把报文进行分片（因为下面的数据链路层有个</a:t>
            </a:r>
            <a:r>
              <a:rPr lang="en-US" altLang="zh-CN"/>
              <a:t>MTU</a:t>
            </a:r>
            <a:r>
              <a:rPr lang="zh-CN" altLang="en-US"/>
              <a:t>的限制），影响网络层的</a:t>
            </a:r>
            <a:r>
              <a:rPr lang="zh-CN" altLang="en-US"/>
              <a:t>效率。</a:t>
            </a:r>
            <a:endParaRPr lang="zh-CN" altLang="en-US"/>
          </a:p>
          <a:p>
            <a:r>
              <a:rPr lang="en-US" altLang="zh-CN"/>
              <a:t>4.</a:t>
            </a:r>
            <a:r>
              <a:rPr lang="zh-CN" altLang="en-US"/>
              <a:t>比如</a:t>
            </a:r>
            <a:r>
              <a:rPr lang="en-US" altLang="zh-CN"/>
              <a:t>IP</a:t>
            </a:r>
            <a:r>
              <a:rPr lang="zh-CN" altLang="en-US"/>
              <a:t>电话，视频会议</a:t>
            </a:r>
            <a:r>
              <a:rPr lang="zh-CN" altLang="en-US"/>
              <a:t>等</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en-US" altLang="zh-CN">
                <a:sym typeface="+mn-ea"/>
              </a:rPr>
              <a:t>1.</a:t>
            </a:r>
            <a:r>
              <a:rPr lang="zh-CN" altLang="en-US">
                <a:sym typeface="+mn-ea"/>
              </a:rPr>
              <a:t>路由选择和分组转发：就是找路，通过路由算法来确定一条最佳路由，按照路由顺序来发送</a:t>
            </a:r>
            <a:r>
              <a:rPr lang="zh-CN" altLang="en-US">
                <a:sym typeface="+mn-ea"/>
              </a:rPr>
              <a:t>数据。</a:t>
            </a:r>
            <a:endParaRPr lang="zh-CN" altLang="en-US">
              <a:sym typeface="+mn-ea"/>
            </a:endParaRPr>
          </a:p>
          <a:p>
            <a:pPr algn="l"/>
            <a:r>
              <a:rPr lang="en-US" altLang="zh-CN">
                <a:sym typeface="+mn-ea"/>
              </a:rPr>
              <a:t>2</a:t>
            </a:r>
            <a:r>
              <a:rPr lang="zh-CN" altLang="en-US">
                <a:sym typeface="+mn-ea"/>
              </a:rPr>
              <a:t>拥塞控制：若所有</a:t>
            </a:r>
            <a:r>
              <a:rPr lang="zh-CN" altLang="en-US">
                <a:sym typeface="+mn-ea"/>
              </a:rPr>
              <a:t>网络结点来不接收分组，而要丢弃大量分组的话，因此需要采取一定的措施来缓解拥塞。（全局性的</a:t>
            </a:r>
            <a:r>
              <a:rPr lang="zh-CN" altLang="en-US">
                <a:sym typeface="+mn-ea"/>
              </a:rPr>
              <a:t>问题）</a:t>
            </a:r>
            <a:endParaRPr lang="zh-CN" altLang="en-US">
              <a:sym typeface="+mn-ea"/>
            </a:endParaRPr>
          </a:p>
          <a:p>
            <a:pPr algn="l"/>
            <a:r>
              <a:rPr lang="zh-CN" altLang="en-US">
                <a:sym typeface="+mn-ea"/>
              </a:rPr>
              <a:t>开环控制：在网络开始工作之前，要把所有能产生拥塞的因数全部考虑到，进行预先的控制。</a:t>
            </a:r>
            <a:endParaRPr lang="zh-CN" altLang="en-US">
              <a:sym typeface="+mn-ea"/>
            </a:endParaRPr>
          </a:p>
          <a:p>
            <a:pPr algn="l"/>
            <a:r>
              <a:rPr lang="zh-CN" altLang="en-US">
                <a:sym typeface="+mn-ea"/>
              </a:rPr>
              <a:t>闭环控制：事先先不去考虑，在网络运行的时候动态的去调整。</a:t>
            </a:r>
            <a:endParaRPr lang="zh-CN" altLang="en-US">
              <a:sym typeface="+mn-ea"/>
            </a:endParaRPr>
          </a:p>
          <a:p>
            <a:pPr algn="l"/>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IPv4;</a:t>
            </a:r>
            <a:r>
              <a:rPr lang="zh-CN" altLang="en-US"/>
              <a:t>互联网通信协议第四</a:t>
            </a:r>
            <a:r>
              <a:rPr lang="zh-CN" altLang="en-US"/>
              <a:t>版</a:t>
            </a:r>
            <a:endParaRPr lang="zh-CN" altLang="en-US"/>
          </a:p>
          <a:p>
            <a:r>
              <a:rPr lang="zh-CN" altLang="en-US"/>
              <a:t>身份证号：黑色</a:t>
            </a:r>
            <a:r>
              <a:rPr lang="en-US" altLang="zh-CN"/>
              <a:t>6</a:t>
            </a:r>
            <a:r>
              <a:rPr lang="zh-CN" altLang="en-US"/>
              <a:t>位表示地区，比如</a:t>
            </a:r>
            <a:r>
              <a:rPr lang="en-US" altLang="zh-CN"/>
              <a:t>110000</a:t>
            </a:r>
            <a:r>
              <a:rPr lang="zh-CN" altLang="en-US"/>
              <a:t>表示北京的哪个具体地方，不同地区有不同的编码，红色</a:t>
            </a:r>
            <a:r>
              <a:rPr lang="en-US" altLang="zh-CN"/>
              <a:t>8</a:t>
            </a:r>
            <a:r>
              <a:rPr lang="zh-CN" altLang="en-US"/>
              <a:t>位就是出生年月日，绿色两位就是同一天的出生顺序，蓝色是性别，最后一位就是校验码，校验身份证是否</a:t>
            </a:r>
            <a:r>
              <a:rPr lang="zh-CN" altLang="en-US"/>
              <a:t>有效。</a:t>
            </a:r>
            <a:endParaRPr lang="zh-CN" altLang="en-US"/>
          </a:p>
          <a:p>
            <a:r>
              <a:rPr lang="zh-CN" altLang="en-US"/>
              <a:t>电脑同样有类似的号码。</a:t>
            </a:r>
            <a:r>
              <a:rPr lang="en-US" altLang="zh-CN"/>
              <a:t>IP</a:t>
            </a:r>
            <a:r>
              <a:rPr lang="zh-CN" altLang="en-US"/>
              <a:t>地址和身份证一样也分为几个字段，不过比较简单，就两个</a:t>
            </a:r>
            <a:r>
              <a:rPr lang="zh-CN" altLang="en-US"/>
              <a:t>字段</a:t>
            </a:r>
            <a:endParaRPr lang="zh-CN" altLang="en-US"/>
          </a:p>
          <a:p>
            <a:r>
              <a:rPr lang="zh-CN" altLang="en-US"/>
              <a:t>网络号：确定主机在哪个</a:t>
            </a:r>
            <a:r>
              <a:rPr lang="zh-CN" altLang="en-US"/>
              <a:t>网络区域</a:t>
            </a:r>
            <a:endParaRPr lang="zh-CN" altLang="en-US"/>
          </a:p>
          <a:p>
            <a:r>
              <a:rPr lang="zh-CN" altLang="en-US"/>
              <a:t>主机号：确定</a:t>
            </a:r>
            <a:r>
              <a:rPr lang="zh-CN" altLang="en-US"/>
              <a:t>网络区域内的哪一台主机</a:t>
            </a:r>
            <a:r>
              <a:rPr lang="zh-CN" altLang="en-US"/>
              <a:t>或者接口</a:t>
            </a:r>
            <a:endParaRPr lang="zh-CN" altLang="en-US"/>
          </a:p>
          <a:p>
            <a:r>
              <a:rPr lang="zh-CN" altLang="en-US"/>
              <a:t>这是二进制主机识别的</a:t>
            </a:r>
            <a:r>
              <a:rPr lang="en-US" altLang="zh-CN"/>
              <a:t>IP</a:t>
            </a:r>
            <a:r>
              <a:rPr lang="zh-CN" altLang="en-US"/>
              <a:t>地址，假设前面</a:t>
            </a:r>
            <a:r>
              <a:rPr lang="en-US" altLang="zh-CN"/>
              <a:t>8</a:t>
            </a:r>
            <a:r>
              <a:rPr lang="zh-CN" altLang="en-US"/>
              <a:t>位是主机号，那么后面</a:t>
            </a:r>
            <a:r>
              <a:rPr lang="en-US" altLang="zh-CN"/>
              <a:t>16</a:t>
            </a:r>
            <a:r>
              <a:rPr lang="zh-CN" altLang="en-US"/>
              <a:t>位就是主机号，为了我们人更好的识别，就把它用点分十进制</a:t>
            </a:r>
            <a:r>
              <a:rPr lang="zh-CN" altLang="en-US"/>
              <a:t>表示。</a:t>
            </a:r>
            <a:endParaRPr lang="zh-CN" altLang="en-US"/>
          </a:p>
          <a:p>
            <a:r>
              <a:rPr lang="zh-CN" altLang="en-US"/>
              <a:t>看第</a:t>
            </a:r>
            <a:r>
              <a:rPr lang="en-US" altLang="zh-CN"/>
              <a:t>1.2.3.4</a:t>
            </a:r>
            <a:r>
              <a:rPr lang="zh-CN" altLang="en-US"/>
              <a:t>位是否是</a:t>
            </a:r>
            <a:r>
              <a:rPr lang="en-US" altLang="zh-CN"/>
              <a:t>0</a:t>
            </a:r>
            <a:r>
              <a:rPr lang="zh-CN" altLang="en-US"/>
              <a:t>来区分</a:t>
            </a:r>
            <a:r>
              <a:rPr lang="en-US" altLang="zh-CN"/>
              <a:t>.</a:t>
            </a:r>
            <a:endParaRPr lang="en-US" altLang="zh-CN"/>
          </a:p>
          <a:p>
            <a:r>
              <a:rPr lang="zh-CN" altLang="en-US"/>
              <a:t>多播地址：在一对多通信的时候才会</a:t>
            </a:r>
            <a:r>
              <a:rPr lang="zh-CN" altLang="en-US"/>
              <a:t>使用。</a:t>
            </a:r>
            <a:endParaRPr lang="zh-CN" altLang="en-US"/>
          </a:p>
          <a:p>
            <a:r>
              <a:rPr lang="zh-CN" altLang="en-US"/>
              <a:t>还有一些特殊的</a:t>
            </a:r>
            <a:r>
              <a:rPr lang="en-US" altLang="zh-CN"/>
              <a:t>IP</a:t>
            </a:r>
            <a:r>
              <a:rPr lang="zh-CN" altLang="en-US"/>
              <a:t>地址。比如</a:t>
            </a:r>
            <a:r>
              <a:rPr lang="en-US" altLang="zh-CN"/>
              <a:t>127</a:t>
            </a:r>
            <a:r>
              <a:rPr lang="zh-CN" altLang="en-US"/>
              <a:t>，用来软件测试用的，回环地址，</a:t>
            </a:r>
            <a:r>
              <a:rPr lang="en-US" altLang="zh-CN"/>
              <a:t>0</a:t>
            </a:r>
            <a:r>
              <a:rPr lang="zh-CN" altLang="en-US"/>
              <a:t>，表示</a:t>
            </a:r>
            <a:r>
              <a:rPr lang="zh-CN" altLang="en-US"/>
              <a:t>整个本地网络</a:t>
            </a:r>
            <a:endParaRPr lang="zh-CN" altLang="en-US"/>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不同局域网的私有</a:t>
            </a:r>
            <a:r>
              <a:rPr lang="en-US" altLang="zh-CN"/>
              <a:t>IP</a:t>
            </a:r>
            <a:r>
              <a:rPr lang="zh-CN" altLang="en-US"/>
              <a:t>地址是可以重复</a:t>
            </a:r>
            <a:r>
              <a:rPr lang="zh-CN" altLang="en-US"/>
              <a:t>的</a:t>
            </a:r>
            <a:endParaRPr lang="zh-CN" altLang="en-US"/>
          </a:p>
          <a:p>
            <a:r>
              <a:rPr lang="zh-CN" altLang="en-US"/>
              <a:t>公有</a:t>
            </a:r>
            <a:r>
              <a:rPr lang="en-US" altLang="zh-CN"/>
              <a:t>IP</a:t>
            </a:r>
            <a:r>
              <a:rPr lang="zh-CN" altLang="en-US"/>
              <a:t>地址保持全球</a:t>
            </a:r>
            <a:r>
              <a:rPr lang="zh-CN" altLang="en-US"/>
              <a:t>唯一</a:t>
            </a:r>
            <a:endParaRPr lang="zh-CN" altLang="en-US"/>
          </a:p>
          <a:p>
            <a:r>
              <a:rPr lang="en-US" altLang="zh-CN"/>
              <a:t>NAT</a:t>
            </a:r>
            <a:r>
              <a:rPr lang="zh-CN" altLang="en-US"/>
              <a:t>：把私有地址转换成共有地址，把私有地址进行伪装，换个</a:t>
            </a:r>
            <a:r>
              <a:rPr lang="zh-CN" altLang="en-US"/>
              <a:t>马甲。</a:t>
            </a:r>
            <a:endParaRPr lang="zh-CN" altLang="en-US"/>
          </a:p>
          <a:p>
            <a:r>
              <a:rPr lang="zh-CN" altLang="en-US"/>
              <a:t>把私有地址通过</a:t>
            </a:r>
            <a:r>
              <a:rPr lang="en-US" altLang="zh-CN"/>
              <a:t>NAT</a:t>
            </a:r>
            <a:r>
              <a:rPr lang="zh-CN" altLang="en-US"/>
              <a:t>路由器的</a:t>
            </a:r>
            <a:r>
              <a:rPr lang="en-US" altLang="zh-CN"/>
              <a:t>NAT</a:t>
            </a:r>
            <a:r>
              <a:rPr lang="zh-CN" altLang="en-US"/>
              <a:t>转换表，完成地址和端口的转换，然后才能</a:t>
            </a:r>
            <a:r>
              <a:rPr lang="zh-CN" altLang="en-US"/>
              <a:t>通信。</a:t>
            </a:r>
            <a:endParaRPr lang="zh-CN" altLang="en-US"/>
          </a:p>
          <a:p>
            <a:r>
              <a:rPr lang="zh-CN" altLang="en-US"/>
              <a:t>静态 NAT（ 一对一 ）。将内部网络的私有IP地址转换为公有IP地址，IP地址对是一对一的，是一直不变的。</a:t>
            </a:r>
            <a:endParaRPr lang="zh-CN" altLang="en-US"/>
          </a:p>
          <a:p>
            <a:r>
              <a:rPr lang="zh-CN" altLang="en-US"/>
              <a:t>动态地址 NAT（多对多）。将内部网络的私有 IP 地址转换为公用 IP 地址时，IP 地址是不确定，随机的。</a:t>
            </a:r>
            <a:endParaRPr lang="zh-CN" altLang="en-US"/>
          </a:p>
          <a:p>
            <a:r>
              <a:rPr lang="zh-CN" altLang="en-US"/>
              <a:t>网络地址端口转换 NAPT（ 多对一）。改变外出数据包的源端口并进行端口转换，采用端口多路复用方式。内部网络的所有主机均可共享一个合法外部 IP 地址实现对 Internet 的访问，可以最大限度地节约 IP 地址资源。同时，也可以隐藏网络内部的所有主机，有效避免来自 Internet 的攻击。</a:t>
            </a:r>
            <a:r>
              <a:rPr lang="zh-CN" altLang="en-US"/>
              <a:t>也是目前网络中应用最多的</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IP</a:t>
            </a:r>
            <a:r>
              <a:rPr lang="zh-CN" altLang="en-US"/>
              <a:t>地址利用率很低：</a:t>
            </a:r>
            <a:r>
              <a:rPr lang="en-US" altLang="zh-CN"/>
              <a:t>A,B,C</a:t>
            </a:r>
            <a:r>
              <a:rPr lang="zh-CN" altLang="en-US"/>
              <a:t>类地址个数差异太大，</a:t>
            </a:r>
            <a:r>
              <a:rPr lang="en-US" altLang="zh-CN"/>
              <a:t>A</a:t>
            </a:r>
            <a:r>
              <a:rPr lang="zh-CN" altLang="en-US"/>
              <a:t>类地址有</a:t>
            </a:r>
            <a:r>
              <a:rPr lang="en-US" altLang="zh-CN"/>
              <a:t>1000</a:t>
            </a:r>
            <a:r>
              <a:rPr lang="zh-CN" altLang="en-US"/>
              <a:t>多万个，</a:t>
            </a:r>
            <a:r>
              <a:rPr lang="en-US" altLang="zh-CN"/>
              <a:t>B</a:t>
            </a:r>
            <a:r>
              <a:rPr lang="zh-CN" altLang="en-US"/>
              <a:t>类地址有</a:t>
            </a:r>
            <a:r>
              <a:rPr lang="en-US" altLang="zh-CN"/>
              <a:t>6</a:t>
            </a:r>
            <a:r>
              <a:rPr lang="zh-CN" altLang="en-US"/>
              <a:t>万多个，</a:t>
            </a:r>
            <a:r>
              <a:rPr lang="en-US" altLang="zh-CN"/>
              <a:t>C</a:t>
            </a:r>
            <a:r>
              <a:rPr lang="zh-CN" altLang="en-US"/>
              <a:t>类地址只有</a:t>
            </a:r>
            <a:r>
              <a:rPr lang="en-US" altLang="zh-CN"/>
              <a:t>200</a:t>
            </a:r>
            <a:r>
              <a:rPr lang="zh-CN" altLang="en-US"/>
              <a:t>多个，公司申请</a:t>
            </a:r>
            <a:r>
              <a:rPr lang="en-US" altLang="zh-CN"/>
              <a:t>C</a:t>
            </a:r>
            <a:r>
              <a:rPr lang="zh-CN" altLang="en-US"/>
              <a:t>类地址扩张不够用，用</a:t>
            </a:r>
            <a:r>
              <a:rPr lang="en-US" altLang="zh-CN"/>
              <a:t>B</a:t>
            </a:r>
            <a:r>
              <a:rPr lang="zh-CN" altLang="en-US"/>
              <a:t>类地址又</a:t>
            </a:r>
            <a:r>
              <a:rPr lang="zh-CN" altLang="en-US"/>
              <a:t>用不完。</a:t>
            </a:r>
            <a:endParaRPr lang="zh-CN" altLang="en-US"/>
          </a:p>
          <a:p>
            <a:r>
              <a:rPr lang="zh-CN" altLang="en-US"/>
              <a:t>两级</a:t>
            </a:r>
            <a:r>
              <a:rPr lang="en-US" altLang="zh-CN"/>
              <a:t>IP</a:t>
            </a:r>
            <a:r>
              <a:rPr lang="zh-CN" altLang="en-US"/>
              <a:t>地址运用不够灵活：</a:t>
            </a:r>
            <a:r>
              <a:rPr>
                <a:sym typeface="+mn-ea"/>
              </a:rPr>
              <a:t>可能需要根据⽣产环境、测试环境、开发环境来划分地址层次，⽽这种 IP 分类是没有地址层次划分的功能</a:t>
            </a:r>
            <a:endParaRPr>
              <a:sym typeface="+mn-ea"/>
            </a:endParaRPr>
          </a:p>
          <a:p>
            <a:r>
              <a:rPr lang="zh-CN" altLang="en-US"/>
              <a:t>划分子网，把主机号分一部分，分成</a:t>
            </a:r>
            <a:r>
              <a:rPr lang="zh-CN" altLang="en-US"/>
              <a:t>子网号。</a:t>
            </a:r>
            <a:endParaRPr lang="zh-CN" altLang="en-US"/>
          </a:p>
          <a:p>
            <a:r>
              <a:rPr lang="zh-CN" altLang="en-US"/>
              <a:t>看这样一个拓扑</a:t>
            </a:r>
            <a:r>
              <a:rPr lang="zh-CN" altLang="en-US"/>
              <a:t>图。</a:t>
            </a:r>
            <a:endParaRPr lang="zh-CN" altLang="en-US"/>
          </a:p>
          <a:p>
            <a:r>
              <a:rPr lang="zh-CN" altLang="en-US"/>
              <a:t>现在有个数据报要从外界发给主机</a:t>
            </a:r>
            <a:r>
              <a:rPr lang="en-US" altLang="zh-CN"/>
              <a:t>145.13.1.10</a:t>
            </a:r>
            <a:r>
              <a:rPr lang="zh-CN" altLang="en-US"/>
              <a:t>，但是外界是不知道这个网络划分了子网，对外展示的还是</a:t>
            </a:r>
            <a:r>
              <a:rPr lang="en-US" altLang="zh-CN"/>
              <a:t>145.13.0.0</a:t>
            </a:r>
            <a:r>
              <a:rPr lang="zh-CN" altLang="en-US"/>
              <a:t>，怎么传给这个主机呢，这时候</a:t>
            </a:r>
            <a:r>
              <a:rPr lang="zh-CN" altLang="en-US"/>
              <a:t>就需要</a:t>
            </a:r>
            <a:r>
              <a:rPr lang="zh-CN" altLang="en-US"/>
              <a:t>子网掩码</a:t>
            </a:r>
            <a:r>
              <a:rPr lang="zh-CN" altLang="en-US"/>
              <a:t>了。</a:t>
            </a:r>
            <a:endParaRPr lang="zh-CN" altLang="en-US"/>
          </a:p>
          <a:p>
            <a:r>
              <a:rPr lang="zh-CN" altLang="en-US"/>
              <a:t>路由器的路由表中有相与的算法能够找到目的</a:t>
            </a:r>
            <a:r>
              <a:rPr lang="zh-CN" altLang="en-US"/>
              <a:t>主机。</a:t>
            </a:r>
            <a:endParaRPr lang="zh-CN" altLang="en-US"/>
          </a:p>
          <a:p>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IP</a:t>
            </a:r>
            <a:r>
              <a:rPr lang="zh-CN" altLang="en-US"/>
              <a:t>地址是</a:t>
            </a:r>
            <a:r>
              <a:rPr lang="en-US" altLang="zh-CN"/>
              <a:t>32</a:t>
            </a:r>
            <a:r>
              <a:rPr lang="zh-CN" altLang="en-US"/>
              <a:t>位，一组</a:t>
            </a:r>
            <a:r>
              <a:rPr lang="en-US" altLang="zh-CN"/>
              <a:t>8</a:t>
            </a:r>
            <a:r>
              <a:rPr lang="zh-CN" altLang="en-US"/>
              <a:t>位。这个地址中前</a:t>
            </a:r>
            <a:r>
              <a:rPr lang="en-US" altLang="zh-CN"/>
              <a:t>20</a:t>
            </a:r>
            <a:r>
              <a:rPr lang="zh-CN" altLang="en-US"/>
              <a:t>位是网络前缀，后</a:t>
            </a:r>
            <a:r>
              <a:rPr lang="en-US" altLang="zh-CN"/>
              <a:t>12</a:t>
            </a:r>
            <a:r>
              <a:rPr lang="zh-CN" altLang="en-US"/>
              <a:t>位是主机号。最小地址是主机号全</a:t>
            </a:r>
            <a:r>
              <a:rPr lang="en-US" altLang="zh-CN"/>
              <a:t>0</a:t>
            </a:r>
            <a:r>
              <a:rPr lang="zh-CN" altLang="en-US"/>
              <a:t>，最大地址就是主机号全</a:t>
            </a:r>
            <a:r>
              <a:rPr lang="en-US" altLang="zh-CN"/>
              <a:t>1.</a:t>
            </a:r>
            <a:endParaRPr lang="zh-CN" altLang="en-US"/>
          </a:p>
          <a:p>
            <a:r>
              <a:rPr lang="zh-CN" altLang="en-US"/>
              <a:t>可用地址为什么减</a:t>
            </a:r>
            <a:r>
              <a:rPr lang="en-US" altLang="zh-CN"/>
              <a:t>2</a:t>
            </a:r>
            <a:r>
              <a:rPr lang="zh-CN" altLang="en-US"/>
              <a:t>，因为全</a:t>
            </a:r>
            <a:r>
              <a:rPr lang="en-US" altLang="zh-CN"/>
              <a:t>0</a:t>
            </a:r>
            <a:r>
              <a:rPr lang="zh-CN" altLang="en-US"/>
              <a:t>是整个本地网络，全</a:t>
            </a:r>
            <a:r>
              <a:rPr lang="en-US" altLang="zh-CN"/>
              <a:t>1</a:t>
            </a:r>
            <a:r>
              <a:rPr lang="zh-CN" altLang="en-US"/>
              <a:t>是广播</a:t>
            </a:r>
            <a:r>
              <a:rPr lang="zh-CN" altLang="en-US"/>
              <a:t>地址</a:t>
            </a:r>
            <a:endParaRPr lang="zh-CN" altLang="en-US"/>
          </a:p>
          <a:p>
            <a:r>
              <a:rPr lang="en-US" altLang="zh-CN"/>
              <a:t>CIRD</a:t>
            </a:r>
            <a:r>
              <a:rPr lang="zh-CN" altLang="en-US"/>
              <a:t>可以便于管理</a:t>
            </a:r>
            <a:r>
              <a:rPr lang="en-US" altLang="zh-CN"/>
              <a:t>IP</a:t>
            </a:r>
            <a:r>
              <a:rPr lang="zh-CN" altLang="en-US"/>
              <a:t>地址，提高地址的</a:t>
            </a:r>
            <a:r>
              <a:rPr lang="zh-CN" altLang="en-US"/>
              <a:t>利用率。</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分散：地理位置不同，可以跨市，跨省，跨国</a:t>
            </a:r>
            <a:r>
              <a:rPr lang="en-US" altLang="zh-CN"/>
              <a:t>              </a:t>
            </a:r>
            <a:endParaRPr lang="zh-CN" altLang="en-US"/>
          </a:p>
          <a:p>
            <a:r>
              <a:rPr lang="zh-CN" altLang="en-US"/>
              <a:t>计算机系统：各种不同操作系统的手机，电脑</a:t>
            </a:r>
            <a:r>
              <a:rPr lang="en-US" altLang="zh-CN"/>
              <a:t>                 </a:t>
            </a:r>
            <a:endParaRPr lang="zh-CN" altLang="en-US"/>
          </a:p>
          <a:p>
            <a:r>
              <a:rPr lang="zh-CN" altLang="en-US"/>
              <a:t>通信设备：通常指路由器，</a:t>
            </a:r>
            <a:r>
              <a:rPr lang="zh-CN" altLang="en-US"/>
              <a:t>交换机</a:t>
            </a:r>
            <a:endParaRPr lang="zh-CN" altLang="en-US"/>
          </a:p>
          <a:p>
            <a:r>
              <a:rPr lang="zh-CN" altLang="en-US"/>
              <a:t>线路：有线和无线的</a:t>
            </a:r>
            <a:r>
              <a:rPr lang="zh-CN" altLang="en-US"/>
              <a:t>传输介质</a:t>
            </a:r>
            <a:endParaRPr lang="zh-CN" altLang="en-US"/>
          </a:p>
          <a:p>
            <a:r>
              <a:rPr lang="zh-CN" altLang="en-US"/>
              <a:t>这些连接起来只是搭了一个架子，一个拓扑</a:t>
            </a:r>
            <a:r>
              <a:rPr lang="zh-CN" altLang="en-US"/>
              <a:t>结构。</a:t>
            </a:r>
            <a:endParaRPr lang="zh-CN" altLang="en-US"/>
          </a:p>
          <a:p>
            <a:r>
              <a:rPr lang="zh-CN" altLang="en-US">
                <a:sym typeface="+mn-ea"/>
              </a:rPr>
              <a:t>软件：需要安装操作系统，应用程序，来实现资源共享，信息传递。</a:t>
            </a:r>
            <a:endParaRPr lang="zh-CN" altLang="en-US">
              <a:sym typeface="+mn-ea"/>
            </a:endParaRPr>
          </a:p>
          <a:p>
            <a:r>
              <a:rPr lang="zh-CN" altLang="en-US">
                <a:sym typeface="+mn-ea"/>
              </a:rPr>
              <a:t>虽然关于计算机网络说法有很多种，但公认的是计算机网络是互连的，自治的计算机</a:t>
            </a:r>
            <a:r>
              <a:rPr lang="zh-CN" altLang="en-US">
                <a:sym typeface="+mn-ea"/>
              </a:rPr>
              <a:t>合集。</a:t>
            </a:r>
            <a:endParaRPr lang="zh-CN" altLang="en-US">
              <a:sym typeface="+mn-ea"/>
            </a:endParaRPr>
          </a:p>
          <a:p>
            <a:r>
              <a:rPr lang="zh-CN" altLang="en-US"/>
              <a:t>互连：所以的计算机，也就是端系统，一定会有一条通路是连通的。不管是有线</a:t>
            </a:r>
            <a:r>
              <a:rPr lang="zh-CN" altLang="en-US"/>
              <a:t>的还是无线的</a:t>
            </a:r>
            <a:endParaRPr lang="zh-CN" altLang="en-US"/>
          </a:p>
          <a:p>
            <a:r>
              <a:rPr lang="zh-CN" altLang="en-US"/>
              <a:t>自治：就是这些端设备都是独立的，没有主从关系，虽然它们可以互相通信，但是谁也不能控制</a:t>
            </a:r>
            <a:r>
              <a:rPr lang="zh-CN" altLang="en-US"/>
              <a:t>谁。</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QoS ：也叫做服务质量。可以进行流量控制和拥塞</a:t>
            </a:r>
            <a:r>
              <a:rPr lang="zh-CN" altLang="en-US"/>
              <a:t>控制，当数据通过网络设备时，根据通信种类控制通信优先级和带宽的功能。通常是将声音、视频等数据定义为高优先级，高优先数据优先处理，保障这类数据的稳定和低延迟。</a:t>
            </a:r>
            <a:endParaRPr lang="zh-CN" altLang="en-US"/>
          </a:p>
          <a:p>
            <a:r>
              <a:rPr lang="zh-CN" altLang="en-US"/>
              <a:t>但是因为 IPv4 和 IPv6 不能相互兼容，所以不但要我们电脑、⼿机之类的设备⽀持，还需要⽹络运营商对现有的设备进⾏升级，所以这可能是 IPv6 普及率⽐较慢的⼀个原因。</a:t>
            </a:r>
            <a:endParaRPr lang="zh-CN" altLang="en-US"/>
          </a:p>
          <a:p>
            <a:r>
              <a:rPr lang="en-US" altLang="zh-CN"/>
              <a:t>IPv4</a:t>
            </a:r>
            <a:r>
              <a:rPr lang="zh-CN" altLang="en-US"/>
              <a:t>向</a:t>
            </a:r>
            <a:r>
              <a:rPr lang="en-US" altLang="zh-CN"/>
              <a:t>IPv6</a:t>
            </a:r>
            <a:r>
              <a:rPr lang="zh-CN" altLang="en-US"/>
              <a:t>过度</a:t>
            </a:r>
            <a:r>
              <a:rPr lang="zh-CN" altLang="en-US"/>
              <a:t>的策略，</a:t>
            </a:r>
            <a:endParaRPr lang="zh-CN" altLang="en-US"/>
          </a:p>
          <a:p>
            <a:r>
              <a:rPr lang="zh-CN" altLang="en-US"/>
              <a:t>双协议栈：在一台设备上启用</a:t>
            </a:r>
            <a:r>
              <a:rPr lang="en-US" altLang="zh-CN"/>
              <a:t>IPv4</a:t>
            </a:r>
            <a:r>
              <a:rPr lang="zh-CN" altLang="en-US"/>
              <a:t>和</a:t>
            </a:r>
            <a:r>
              <a:rPr lang="en-US" altLang="zh-CN"/>
              <a:t>IPv6</a:t>
            </a:r>
            <a:r>
              <a:rPr lang="zh-CN" altLang="en-US"/>
              <a:t>的接口，根据接口</a:t>
            </a:r>
            <a:r>
              <a:rPr lang="zh-CN" altLang="en-US"/>
              <a:t>分别分配</a:t>
            </a:r>
            <a:r>
              <a:rPr lang="en-US" altLang="zh-CN"/>
              <a:t>IPv4</a:t>
            </a:r>
            <a:r>
              <a:rPr lang="zh-CN" altLang="en-US"/>
              <a:t>和</a:t>
            </a:r>
            <a:r>
              <a:rPr lang="en-US" altLang="zh-CN"/>
              <a:t>IPv6</a:t>
            </a:r>
            <a:r>
              <a:rPr lang="zh-CN" altLang="en-US"/>
              <a:t>的</a:t>
            </a:r>
            <a:r>
              <a:rPr lang="zh-CN" altLang="en-US"/>
              <a:t>地址。</a:t>
            </a:r>
            <a:endParaRPr lang="zh-CN" altLang="en-US"/>
          </a:p>
          <a:p>
            <a:r>
              <a:rPr lang="zh-CN" altLang="en-US"/>
              <a:t>隧道</a:t>
            </a:r>
            <a:r>
              <a:rPr lang="zh-CN" altLang="en-US"/>
              <a:t>技术：IPv6数据包要进入到IPv4网络时，把IPv6整体当作IPv4数据报的数据部分。</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有个</a:t>
            </a:r>
            <a:r>
              <a:rPr lang="en-US" altLang="zh-CN"/>
              <a:t>A</a:t>
            </a:r>
            <a:r>
              <a:rPr lang="zh-CN" altLang="en-US"/>
              <a:t>公司的大</a:t>
            </a:r>
            <a:r>
              <a:rPr lang="en-US" altLang="zh-CN"/>
              <a:t>BOSS</a:t>
            </a:r>
            <a:r>
              <a:rPr lang="zh-CN" altLang="en-US"/>
              <a:t>他是网络层，还有一个秘书（数据链路层），大</a:t>
            </a:r>
            <a:r>
              <a:rPr lang="en-US" altLang="zh-CN"/>
              <a:t>BOSS</a:t>
            </a:r>
            <a:r>
              <a:rPr lang="zh-CN" altLang="en-US"/>
              <a:t>发话了说，你把这五份文件拿去交给</a:t>
            </a:r>
            <a:r>
              <a:rPr lang="en-US" altLang="zh-CN"/>
              <a:t>B</a:t>
            </a:r>
            <a:r>
              <a:rPr lang="zh-CN" altLang="en-US"/>
              <a:t>公司，但是小秘书很忙，她不能亲自去送，他就把送文件的工作交给了下级员工，这个员工他是个傻子（物理层），他只管把文件送过去，不管其他的，所以小秘就想，如果把这文件交给傻子送，就得提前给文件编个号备个份，如果送的途中发生了什么差错我也好解决。傻子把文件送给了</a:t>
            </a:r>
            <a:r>
              <a:rPr lang="en-US" altLang="zh-CN"/>
              <a:t>B</a:t>
            </a:r>
            <a:r>
              <a:rPr lang="zh-CN" altLang="en-US"/>
              <a:t>公司的小秘书，小秘书发现文件只有</a:t>
            </a:r>
            <a:r>
              <a:rPr lang="en-US" altLang="zh-CN"/>
              <a:t>1.2.5</a:t>
            </a:r>
            <a:r>
              <a:rPr lang="zh-CN" altLang="en-US"/>
              <a:t>少了</a:t>
            </a:r>
            <a:r>
              <a:rPr lang="en-US" altLang="zh-CN"/>
              <a:t>3.4</a:t>
            </a:r>
            <a:r>
              <a:rPr lang="zh-CN" altLang="en-US"/>
              <a:t>号，赶紧去把</a:t>
            </a:r>
            <a:r>
              <a:rPr lang="en-US" altLang="zh-CN"/>
              <a:t>3.4</a:t>
            </a:r>
            <a:r>
              <a:rPr lang="zh-CN" altLang="en-US"/>
              <a:t>号找回来。傻子就把</a:t>
            </a:r>
            <a:r>
              <a:rPr lang="en-US" altLang="zh-CN"/>
              <a:t>3.4</a:t>
            </a:r>
            <a:r>
              <a:rPr lang="zh-CN" altLang="en-US"/>
              <a:t>号找回来，再交给小秘。这样小秘就收齐了</a:t>
            </a:r>
            <a:r>
              <a:rPr lang="en-US" altLang="zh-CN"/>
              <a:t>5</a:t>
            </a:r>
            <a:r>
              <a:rPr lang="zh-CN" altLang="en-US"/>
              <a:t>份文件，把这</a:t>
            </a:r>
            <a:r>
              <a:rPr lang="en-US" altLang="zh-CN"/>
              <a:t>5</a:t>
            </a:r>
            <a:r>
              <a:rPr lang="zh-CN" altLang="en-US"/>
              <a:t>份文件交给了大</a:t>
            </a:r>
            <a:r>
              <a:rPr lang="en-US" altLang="zh-CN"/>
              <a:t>BOSS</a:t>
            </a:r>
            <a:r>
              <a:rPr lang="zh-CN" altLang="en-US"/>
              <a:t>。对于大</a:t>
            </a:r>
            <a:r>
              <a:rPr lang="en-US" altLang="zh-CN"/>
              <a:t>BOSS</a:t>
            </a:r>
            <a:r>
              <a:rPr lang="zh-CN" altLang="en-US"/>
              <a:t>来说送文件的过程是没有差错</a:t>
            </a:r>
            <a:r>
              <a:rPr lang="zh-CN" altLang="en-US"/>
              <a:t>的。这样就是一个网络层，数据链路层，物理层</a:t>
            </a:r>
            <a:r>
              <a:rPr lang="en-US" altLang="zh-CN"/>
              <a:t>3</a:t>
            </a:r>
            <a:r>
              <a:rPr lang="zh-CN" altLang="en-US"/>
              <a:t>者之间的关系。物理层容易把数据弄丢，数据链路层就要未雨绸缪，提前把可能出现的差错给预知好。</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MTU</a:t>
            </a:r>
            <a:r>
              <a:rPr lang="zh-CN" altLang="en-US"/>
              <a:t>：最大传输单元，数据部分一定要小于</a:t>
            </a:r>
            <a:r>
              <a:rPr lang="en-US" altLang="zh-CN"/>
              <a:t>/</a:t>
            </a:r>
            <a:r>
              <a:rPr lang="zh-CN" altLang="en-US"/>
              <a:t>等于</a:t>
            </a:r>
            <a:r>
              <a:rPr lang="en-US" altLang="zh-CN"/>
              <a:t>MTU</a:t>
            </a:r>
            <a:r>
              <a:rPr lang="zh-CN" altLang="en-US"/>
              <a:t>（</a:t>
            </a:r>
            <a:r>
              <a:rPr lang="en-US" altLang="zh-CN"/>
              <a:t>1500B</a:t>
            </a:r>
            <a:r>
              <a:rPr lang="zh-CN" altLang="en-US"/>
              <a:t>）</a:t>
            </a:r>
            <a:endParaRPr lang="zh-CN" altLang="en-US"/>
          </a:p>
          <a:p>
            <a:r>
              <a:rPr lang="en-US" altLang="zh-CN"/>
              <a:t>MTU</a:t>
            </a:r>
            <a:r>
              <a:rPr lang="zh-CN" altLang="en-US"/>
              <a:t>包含了</a:t>
            </a:r>
            <a:r>
              <a:rPr lang="en-US" altLang="zh-CN"/>
              <a:t>TCP/IP</a:t>
            </a:r>
            <a:r>
              <a:rPr lang="zh-CN" altLang="en-US"/>
              <a:t>首部的</a:t>
            </a:r>
            <a:r>
              <a:rPr lang="zh-CN" altLang="en-US"/>
              <a:t>开销。</a:t>
            </a:r>
            <a:endParaRPr lang="zh-CN" altLang="en-US"/>
          </a:p>
          <a:p>
            <a:r>
              <a:rPr lang="zh-CN" altLang="en-US"/>
              <a:t>透明传输：在物理链路上传输</a:t>
            </a:r>
            <a:r>
              <a:rPr lang="zh-CN" altLang="en-US"/>
              <a:t>的都是二进制</a:t>
            </a:r>
            <a:r>
              <a:rPr lang="zh-CN" altLang="en-US"/>
              <a:t>比特流，防止帧首尾部</a:t>
            </a:r>
            <a:r>
              <a:rPr lang="zh-CN" altLang="en-US"/>
              <a:t>份和帧数据部分</a:t>
            </a:r>
            <a:r>
              <a:rPr lang="zh-CN" altLang="en-US"/>
              <a:t>混淆。</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链路层的流量控制通过滑动窗口的机制来完成的</a:t>
            </a:r>
            <a:endParaRPr lang="zh-CN" altLang="en-US"/>
          </a:p>
          <a:p>
            <a:r>
              <a:rPr lang="zh-CN" altLang="en-US"/>
              <a:t>发送窗口发送</a:t>
            </a:r>
            <a:r>
              <a:rPr lang="en-US" altLang="zh-CN"/>
              <a:t>0</a:t>
            </a:r>
            <a:r>
              <a:rPr lang="zh-CN" altLang="en-US"/>
              <a:t>号帧，把</a:t>
            </a:r>
            <a:r>
              <a:rPr lang="en-US" altLang="zh-CN"/>
              <a:t>0</a:t>
            </a:r>
            <a:r>
              <a:rPr lang="zh-CN" altLang="en-US"/>
              <a:t>号帧进行备份，以防帧丢失，接收窗口接收到</a:t>
            </a:r>
            <a:r>
              <a:rPr lang="en-US" altLang="zh-CN"/>
              <a:t>0</a:t>
            </a:r>
            <a:r>
              <a:rPr lang="zh-CN" altLang="en-US"/>
              <a:t>号帧就会恢复对</a:t>
            </a:r>
            <a:r>
              <a:rPr lang="en-US" altLang="zh-CN"/>
              <a:t>0</a:t>
            </a:r>
            <a:r>
              <a:rPr lang="zh-CN" altLang="en-US"/>
              <a:t>号帧的确认，然后滑动窗口前移，发送窗口收到确认后，窗口前移，继续发送后续的帧。窗口大小由接收方根据缓存</a:t>
            </a:r>
            <a:r>
              <a:rPr lang="zh-CN" altLang="en-US"/>
              <a:t>调整。</a:t>
            </a:r>
            <a:endParaRPr lang="zh-CN" altLang="en-US"/>
          </a:p>
          <a:p>
            <a:r>
              <a:rPr lang="zh-CN" altLang="en-US"/>
              <a:t>这里有一条数据通信链路，中间有很多个路由器假如有20个，现在A要给B送数据，发送一个帧，假如这个帧在第二个路由器这里发生了差错。路由器也是有数据链路层的，可以把差错的帧进行纠错，然后继续传输，假如没有差错控制，这个错误的帧会经过20个路由器到达B，B发现这个帧错误就把它丢弃，选择重传，这样又要经过20个路由器，中间可能还会出现差错，太浪费资源。</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latin typeface="Calibri" panose="020F0502020204030204" charset="0"/>
                <a:cs typeface="Calibri" panose="020F0502020204030204" charset="0"/>
                <a:sym typeface="+mn-ea"/>
              </a:rPr>
              <a:t>CSMA/CD（载波侦听多路访问/冲突检测）：所有</a:t>
            </a:r>
            <a:r>
              <a:rPr lang="zh-CN" altLang="en-US">
                <a:latin typeface="Calibri" panose="020F0502020204030204" charset="0"/>
                <a:cs typeface="Calibri" panose="020F0502020204030204" charset="0"/>
                <a:sym typeface="+mn-ea"/>
              </a:rPr>
              <a:t>网络</a:t>
            </a:r>
            <a:r>
              <a:rPr lang="en-US" altLang="zh-CN">
                <a:latin typeface="Calibri" panose="020F0502020204030204" charset="0"/>
                <a:cs typeface="Calibri" panose="020F0502020204030204" charset="0"/>
                <a:sym typeface="+mn-ea"/>
              </a:rPr>
              <a:t>节点都共享网络传输信道，节点在发送数据之前，首先检测信道是否空闲，如果信道空闲则发送，否则就等待；在发送出信息后，再对冲突进行检测，当发现冲突时，则取消发送。</a:t>
            </a:r>
            <a:endParaRPr lang="en-US" altLang="zh-CN">
              <a:latin typeface="Calibri" panose="020F0502020204030204" charset="0"/>
              <a:cs typeface="Calibri" panose="020F0502020204030204" charset="0"/>
              <a:sym typeface="+mn-ea"/>
            </a:endParaRPr>
          </a:p>
          <a:p>
            <a:r>
              <a:rPr lang="zh-CN" altLang="en-US">
                <a:latin typeface="Calibri" panose="020F0502020204030204" charset="0"/>
                <a:cs typeface="Calibri" panose="020F0502020204030204" charset="0"/>
                <a:sym typeface="+mn-ea"/>
              </a:rPr>
              <a:t>这里有个广域网连接局域网的拓扑图，广域网强调数据共享，局域网则是重在数据传输。这些网络以通用的协议和</a:t>
            </a:r>
            <a:r>
              <a:rPr lang="zh-CN" altLang="en-US">
                <a:latin typeface="Calibri" panose="020F0502020204030204" charset="0"/>
                <a:cs typeface="Calibri" panose="020F0502020204030204" charset="0"/>
                <a:sym typeface="+mn-ea"/>
              </a:rPr>
              <a:t>链路相连，形成逻辑上的单一巨大互联网。</a:t>
            </a:r>
            <a:endParaRPr lang="zh-CN" altLang="en-US">
              <a:latin typeface="Calibri" panose="020F0502020204030204" charset="0"/>
              <a:cs typeface="Calibri" panose="020F0502020204030204" charset="0"/>
              <a:sym typeface="+mn-ea"/>
            </a:endParaRPr>
          </a:p>
          <a:p>
            <a:endParaRPr lang="en-US" altLang="zh-CN">
              <a:latin typeface="Calibri" panose="020F0502020204030204" charset="0"/>
              <a:cs typeface="Calibri" panose="020F0502020204030204" charset="0"/>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物理层不是传输媒体，如果把物理层比喻成傻瓜，那个传输媒体就是连傻瓜都不如，他不知道传输的是什么，只负责</a:t>
            </a:r>
            <a:r>
              <a:rPr lang="zh-CN" altLang="en-US"/>
              <a:t>传输。</a:t>
            </a:r>
            <a:endParaRPr lang="zh-CN" altLang="en-US"/>
          </a:p>
          <a:p>
            <a:r>
              <a:rPr lang="zh-CN" altLang="en-US"/>
              <a:t>传输媒体：数据传输介质，光纤，双绞线</a:t>
            </a:r>
            <a:r>
              <a:rPr lang="en-US" altLang="zh-CN"/>
              <a:t>… </a:t>
            </a:r>
            <a:endParaRPr lang="en-US" altLang="zh-CN"/>
          </a:p>
          <a:p>
            <a:r>
              <a:rPr lang="zh-CN" altLang="en-US"/>
              <a:t>定义</a:t>
            </a:r>
            <a:r>
              <a:rPr lang="zh-CN" altLang="en-US"/>
              <a:t>标准：比如不同型号的</a:t>
            </a:r>
            <a:r>
              <a:rPr lang="zh-CN" altLang="en-US"/>
              <a:t>安卓手机，虽然型号不同，但是充电接口是一样的，物理层定义了接口有关的标准，不同的厂家生产不同的设备，这些设备可以在物理层定义的标准下进行</a:t>
            </a:r>
            <a:r>
              <a:rPr lang="zh-CN" altLang="en-US"/>
              <a:t>连接。</a:t>
            </a:r>
            <a:endParaRPr lang="zh-CN" altLang="en-US"/>
          </a:p>
          <a:p>
            <a:r>
              <a:rPr lang="zh-CN" altLang="en-US"/>
              <a:t>两台计算机通过公用电话网来进行通信，电脑入网有两种入网方式</a:t>
            </a:r>
            <a:endParaRPr lang="zh-CN" altLang="en-US"/>
          </a:p>
          <a:p>
            <a:r>
              <a:rPr lang="zh-CN" altLang="en-US"/>
              <a:t>一种通过电话线入网，电话线传输的是模拟信号，电脑传输的是数字信号，就需要</a:t>
            </a:r>
            <a:r>
              <a:rPr lang="en-US" altLang="zh-CN"/>
              <a:t>“</a:t>
            </a:r>
            <a:r>
              <a:rPr lang="zh-CN" altLang="en-US"/>
              <a:t>猫</a:t>
            </a:r>
            <a:r>
              <a:rPr lang="en-US" altLang="zh-CN"/>
              <a:t>”</a:t>
            </a:r>
            <a:r>
              <a:rPr lang="zh-CN" altLang="en-US"/>
              <a:t>把数字信号转换成模拟信号进行</a:t>
            </a:r>
            <a:r>
              <a:rPr lang="zh-CN" altLang="en-US"/>
              <a:t>传输。</a:t>
            </a:r>
            <a:endParaRPr lang="zh-CN" altLang="en-US"/>
          </a:p>
          <a:p>
            <a:r>
              <a:rPr lang="zh-CN" altLang="en-US"/>
              <a:t>还有一种就是现在常用的宽带式入网，不需要</a:t>
            </a:r>
            <a:r>
              <a:rPr lang="en-US" altLang="zh-CN"/>
              <a:t>“</a:t>
            </a:r>
            <a:r>
              <a:rPr lang="zh-CN" altLang="en-US"/>
              <a:t>猫</a:t>
            </a:r>
            <a:r>
              <a:rPr lang="en-US" altLang="zh-CN"/>
              <a:t>”</a:t>
            </a:r>
            <a:r>
              <a:rPr lang="zh-CN" altLang="en-US"/>
              <a:t>，</a:t>
            </a:r>
            <a:r>
              <a:rPr lang="zh-CN" altLang="en-US"/>
              <a:t>即插即用。</a:t>
            </a:r>
            <a:endParaRPr lang="zh-CN" altLang="en-US"/>
          </a:p>
          <a:p>
            <a:r>
              <a:rPr lang="zh-CN" altLang="en-US"/>
              <a:t>电脑</a:t>
            </a:r>
            <a:r>
              <a:rPr lang="en-US" altLang="zh-CN"/>
              <a:t>A</a:t>
            </a:r>
            <a:r>
              <a:rPr lang="zh-CN" altLang="en-US"/>
              <a:t>通过聊天软件发送</a:t>
            </a:r>
            <a:r>
              <a:rPr lang="en-US" altLang="zh-CN"/>
              <a:t>“</a:t>
            </a:r>
            <a:r>
              <a:rPr lang="zh-CN" altLang="en-US"/>
              <a:t>你好</a:t>
            </a:r>
            <a:r>
              <a:rPr lang="en-US" altLang="zh-CN"/>
              <a:t>”</a:t>
            </a:r>
            <a:r>
              <a:rPr lang="zh-CN" altLang="en-US"/>
              <a:t>。</a:t>
            </a:r>
            <a:r>
              <a:rPr lang="en-US" altLang="zh-CN"/>
              <a:t>“</a:t>
            </a:r>
            <a:r>
              <a:rPr lang="zh-CN" altLang="en-US"/>
              <a:t>你好</a:t>
            </a:r>
            <a:r>
              <a:rPr lang="en-US" altLang="zh-CN"/>
              <a:t>”</a:t>
            </a:r>
            <a:r>
              <a:rPr lang="zh-CN" altLang="en-US"/>
              <a:t>在计算机内部进行处理成</a:t>
            </a:r>
            <a:r>
              <a:rPr lang="en-US" altLang="zh-CN"/>
              <a:t>0.1.0.1</a:t>
            </a:r>
            <a:r>
              <a:rPr lang="zh-CN" altLang="en-US"/>
              <a:t>比特流，然后从网卡发出来生成了数字信号，高电平</a:t>
            </a:r>
            <a:r>
              <a:rPr lang="en-US" altLang="zh-CN"/>
              <a:t>1</a:t>
            </a:r>
            <a:r>
              <a:rPr lang="zh-CN" altLang="en-US"/>
              <a:t>，低电平</a:t>
            </a:r>
            <a:r>
              <a:rPr lang="en-US" altLang="zh-CN"/>
              <a:t>0</a:t>
            </a:r>
            <a:r>
              <a:rPr lang="zh-CN" altLang="en-US"/>
              <a:t>，在猫上转换成模拟信号，传输到公用电话网（广域网），信息传递出省，出国都行。模拟信号再经过</a:t>
            </a:r>
            <a:r>
              <a:rPr lang="en-US" altLang="zh-CN"/>
              <a:t>“</a:t>
            </a:r>
            <a:r>
              <a:rPr lang="zh-CN" altLang="en-US"/>
              <a:t>猫</a:t>
            </a:r>
            <a:r>
              <a:rPr lang="en-US" altLang="zh-CN"/>
              <a:t>”</a:t>
            </a:r>
            <a:r>
              <a:rPr lang="zh-CN" altLang="en-US"/>
              <a:t>转换成数字信号，电脑</a:t>
            </a:r>
            <a:r>
              <a:rPr lang="en-US" altLang="zh-CN"/>
              <a:t>B</a:t>
            </a:r>
            <a:r>
              <a:rPr lang="zh-CN" altLang="en-US"/>
              <a:t>对这段信号进行处理，然后显示在电脑</a:t>
            </a:r>
            <a:r>
              <a:rPr lang="en-US" altLang="zh-CN"/>
              <a:t>B</a:t>
            </a:r>
            <a:r>
              <a:rPr lang="zh-CN" altLang="en-US"/>
              <a:t>聊天软件</a:t>
            </a:r>
            <a:r>
              <a:rPr lang="zh-CN" altLang="en-US"/>
              <a:t>上。</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基带</a:t>
            </a:r>
            <a:r>
              <a:rPr lang="zh-CN" altLang="en-US"/>
              <a:t>信号：像计算机输出的代表文字或图像文件的数字信号，我们说话的声波也属于基带信号，适合近距离</a:t>
            </a:r>
            <a:r>
              <a:rPr lang="zh-CN" altLang="en-US"/>
              <a:t>传输。</a:t>
            </a:r>
            <a:endParaRPr lang="zh-CN" altLang="en-US"/>
          </a:p>
          <a:p>
            <a:r>
              <a:rPr lang="zh-CN" altLang="en-US"/>
              <a:t>宽带信号：把基带信号进行整形，调高</a:t>
            </a:r>
            <a:r>
              <a:rPr lang="zh-CN" altLang="en-US"/>
              <a:t>范围频段，适合远距离传输，即使信号衰减变化大也能</a:t>
            </a:r>
            <a:r>
              <a:rPr lang="zh-CN" altLang="en-US"/>
              <a:t>从中过滤出基带</a:t>
            </a:r>
            <a:r>
              <a:rPr lang="zh-CN" altLang="en-US"/>
              <a:t>信号。</a:t>
            </a:r>
            <a:endParaRPr lang="zh-CN" altLang="en-US"/>
          </a:p>
          <a:p>
            <a:r>
              <a:rPr lang="zh-CN" altLang="en-US"/>
              <a:t>不管是数字数据，还是模拟数据，为了能在链路上传输，先要把数据转换成信号的形式。（动</a:t>
            </a:r>
            <a:r>
              <a:rPr lang="zh-CN" altLang="en-US"/>
              <a:t>窗）</a:t>
            </a:r>
            <a:endParaRPr lang="zh-CN" altLang="en-US"/>
          </a:p>
          <a:p>
            <a:r>
              <a:rPr lang="zh-CN" altLang="en-US"/>
              <a:t>（</a:t>
            </a:r>
            <a:r>
              <a:rPr lang="zh-CN" altLang="en-US"/>
              <a:t>数据转换）</a:t>
            </a:r>
            <a:endParaRPr lang="zh-CN" altLang="en-US"/>
          </a:p>
          <a:p>
            <a:r>
              <a:rPr lang="zh-CN" altLang="en-US"/>
              <a:t>（动</a:t>
            </a:r>
            <a:r>
              <a:rPr lang="zh-CN" altLang="en-US"/>
              <a:t>窗）转换</a:t>
            </a:r>
            <a:r>
              <a:rPr lang="zh-CN" altLang="en-US"/>
              <a:t>需要通过一些</a:t>
            </a:r>
            <a:r>
              <a:rPr lang="zh-CN" altLang="en-US"/>
              <a:t>设备。</a:t>
            </a:r>
            <a:endParaRPr lang="zh-CN" altLang="en-US"/>
          </a:p>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双绞线：有屏蔽的和没有屏蔽的，抗干扰性，价格便宜，</a:t>
            </a:r>
            <a:r>
              <a:rPr lang="zh-CN" altLang="en-US"/>
              <a:t>在局域网和传统电话网中普遍使用，数字</a:t>
            </a:r>
            <a:r>
              <a:rPr lang="en-US" altLang="zh-CN"/>
              <a:t>/</a:t>
            </a:r>
            <a:r>
              <a:rPr lang="zh-CN" altLang="en-US"/>
              <a:t>模拟信号都可以</a:t>
            </a:r>
            <a:r>
              <a:rPr lang="zh-CN" altLang="en-US"/>
              <a:t>传输</a:t>
            </a:r>
            <a:endParaRPr lang="zh-CN" altLang="en-US"/>
          </a:p>
          <a:p>
            <a:r>
              <a:rPr lang="zh-CN" altLang="en-US"/>
              <a:t>同轴电缆：比双绞线贵，抗干扰更强，数据传输速率高，</a:t>
            </a:r>
            <a:r>
              <a:rPr lang="zh-CN" altLang="en-US"/>
              <a:t>传输距离</a:t>
            </a:r>
            <a:r>
              <a:rPr lang="zh-CN" altLang="en-US"/>
              <a:t>远。</a:t>
            </a:r>
            <a:endParaRPr lang="zh-CN" altLang="en-US"/>
          </a:p>
          <a:p>
            <a:r>
              <a:rPr lang="zh-CN" altLang="en-US"/>
              <a:t>光纤：传递光脉冲来进行通信，有光脉冲表示</a:t>
            </a:r>
            <a:r>
              <a:rPr lang="en-US" altLang="zh-CN"/>
              <a:t>1</a:t>
            </a:r>
            <a:r>
              <a:rPr lang="zh-CN" altLang="en-US"/>
              <a:t>，无光脉冲表示</a:t>
            </a:r>
            <a:r>
              <a:rPr lang="en-US" altLang="zh-CN"/>
              <a:t>0</a:t>
            </a:r>
            <a:r>
              <a:rPr lang="zh-CN" altLang="en-US"/>
              <a:t>，可见光的频率是非常高的，因此光纤的带宽远远大于其他传输媒体的</a:t>
            </a:r>
            <a:r>
              <a:rPr lang="zh-CN" altLang="en-US"/>
              <a:t>带宽。</a:t>
            </a:r>
            <a:endParaRPr lang="zh-CN" altLang="en-US"/>
          </a:p>
          <a:p>
            <a:r>
              <a:rPr lang="zh-CN" altLang="en-US"/>
              <a:t>单模光纤：一种横向传输光信号的光纤，用激光二极管，信号衰减小，适用</a:t>
            </a:r>
            <a:r>
              <a:rPr lang="zh-CN" altLang="en-US"/>
              <a:t>远距离</a:t>
            </a:r>
            <a:r>
              <a:rPr lang="zh-CN" altLang="en-US"/>
              <a:t>传输。</a:t>
            </a:r>
            <a:endParaRPr lang="zh-CN" altLang="en-US"/>
          </a:p>
          <a:p>
            <a:r>
              <a:rPr lang="zh-CN" altLang="en-US"/>
              <a:t>多模光纤：多种光信号折射传输的光纤，用</a:t>
            </a:r>
            <a:r>
              <a:rPr lang="en-US" altLang="zh-CN"/>
              <a:t>LED</a:t>
            </a:r>
            <a:r>
              <a:rPr lang="zh-CN" altLang="en-US"/>
              <a:t>二极管，容易失真，适用近距离</a:t>
            </a:r>
            <a:r>
              <a:rPr lang="zh-CN" altLang="en-US"/>
              <a:t>传输。</a:t>
            </a:r>
            <a:endParaRPr lang="zh-CN" altLang="en-US"/>
          </a:p>
          <a:p>
            <a:r>
              <a:rPr lang="zh-CN" altLang="en-US"/>
              <a:t>无线电波（动</a:t>
            </a:r>
            <a:r>
              <a:rPr lang="zh-CN" altLang="en-US"/>
              <a:t>窗）：信号向所有方向进行传播。穿透力</a:t>
            </a:r>
            <a:r>
              <a:rPr lang="zh-CN" altLang="en-US"/>
              <a:t>强，非常简化通信连接，广泛用于手机</a:t>
            </a:r>
            <a:r>
              <a:rPr lang="zh-CN" altLang="en-US"/>
              <a:t>通信。</a:t>
            </a:r>
            <a:endParaRPr lang="zh-CN" altLang="en-US"/>
          </a:p>
          <a:p>
            <a:r>
              <a:rPr lang="zh-CN" altLang="en-US"/>
              <a:t>微波和红外线、激光，是固定方向传播的，发送方</a:t>
            </a:r>
            <a:r>
              <a:rPr lang="en-US" altLang="zh-CN"/>
              <a:t>——</a:t>
            </a:r>
            <a:r>
              <a:rPr lang="zh-CN" altLang="en-US"/>
              <a:t>接收方。</a:t>
            </a:r>
            <a:endParaRPr lang="zh-CN" altLang="en-US"/>
          </a:p>
          <a:p>
            <a:r>
              <a:rPr lang="zh-CN" altLang="en-US"/>
              <a:t>微波：地面微波接力通信（基站），卫星</a:t>
            </a:r>
            <a:r>
              <a:rPr lang="zh-CN" altLang="en-US"/>
              <a:t>通信</a:t>
            </a:r>
            <a:endParaRPr lang="zh-CN" altLang="en-US"/>
          </a:p>
          <a:p>
            <a:r>
              <a:rPr lang="zh-CN" altLang="en-US"/>
              <a:t>红外线、激光：要把传输的信号转换成红外光信号，和激光信号，再在空中</a:t>
            </a:r>
            <a:r>
              <a:rPr lang="zh-CN" altLang="en-US"/>
              <a:t>传播。</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PC1</a:t>
            </a:r>
            <a:r>
              <a:rPr lang="zh-CN" altLang="en-US"/>
              <a:t>给</a:t>
            </a:r>
            <a:r>
              <a:rPr lang="en-US" altLang="zh-CN"/>
              <a:t>PC2</a:t>
            </a:r>
            <a:r>
              <a:rPr lang="zh-CN" altLang="en-US"/>
              <a:t>发数据帧，但是由于处于一个广播域，发出的帧就会全网泛洪，对于</a:t>
            </a:r>
            <a:r>
              <a:rPr lang="en-US" altLang="zh-CN"/>
              <a:t>PC2</a:t>
            </a:r>
            <a:r>
              <a:rPr lang="zh-CN" altLang="en-US"/>
              <a:t>实线是有效流量，虚线就是不需要的垃圾流量。这里</a:t>
            </a:r>
            <a:r>
              <a:rPr lang="en-US" altLang="zh-CN"/>
              <a:t>7</a:t>
            </a:r>
            <a:r>
              <a:rPr lang="zh-CN" altLang="en-US"/>
              <a:t>台交换机，还有更大的网络，</a:t>
            </a:r>
            <a:r>
              <a:rPr lang="en-US" altLang="zh-CN"/>
              <a:t>20 .30</a:t>
            </a:r>
            <a:r>
              <a:rPr lang="zh-CN" altLang="en-US"/>
              <a:t>台交换机，它的广播域越大，产生的垃圾流量，安全问题就会越严重。对这些交换机需要做一些限制，来控制广播域的大小。就催生了一个技术</a:t>
            </a:r>
            <a:r>
              <a:rPr lang="en-US" altLang="zh-CN"/>
              <a:t>VLAN</a:t>
            </a:r>
            <a:r>
              <a:rPr lang="zh-CN" altLang="en-US"/>
              <a:t>。</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按照需求把不同的终端划分成不同的</a:t>
            </a:r>
            <a:r>
              <a:rPr lang="en-US" altLang="zh-CN">
                <a:sym typeface="+mn-ea"/>
              </a:rPr>
              <a:t>VLAN</a:t>
            </a:r>
            <a:endParaRPr lang="zh-CN" altLang="en-US">
              <a:sym typeface="+mn-ea"/>
            </a:endParaRPr>
          </a:p>
          <a:p>
            <a:r>
              <a:rPr lang="zh-CN" altLang="en-US">
                <a:sym typeface="+mn-ea"/>
              </a:rPr>
              <a:t>按部门规划：可分为工程部，市场部，财经部等</a:t>
            </a:r>
            <a:endParaRPr lang="zh-CN" altLang="en-US"/>
          </a:p>
          <a:p>
            <a:r>
              <a:rPr lang="zh-CN" altLang="en-US">
                <a:sym typeface="+mn-ea"/>
              </a:rPr>
              <a:t>按应用规划：可分为服务器，办公，会议教室等</a:t>
            </a:r>
            <a:endParaRPr lang="zh-CN" altLang="en-US">
              <a:sym typeface="+mn-ea"/>
            </a:endParaRPr>
          </a:p>
          <a:p>
            <a:r>
              <a:rPr lang="zh-CN" altLang="en-US">
                <a:sym typeface="+mn-ea"/>
              </a:rPr>
              <a:t>按业务规划：可分为语音，视频，数据。</a:t>
            </a:r>
            <a:endParaRPr lang="zh-CN" altLang="en-US"/>
          </a:p>
          <a:p>
            <a:r>
              <a:rPr lang="zh-CN" altLang="en-US"/>
              <a:t>怎么划分</a:t>
            </a:r>
            <a:r>
              <a:rPr lang="en-US" altLang="zh-CN"/>
              <a:t>VLAN</a:t>
            </a:r>
            <a:r>
              <a:rPr lang="zh-CN" altLang="en-US"/>
              <a:t>：</a:t>
            </a:r>
            <a:endParaRPr lang="zh-CN" altLang="en-US"/>
          </a:p>
          <a:p>
            <a:r>
              <a:rPr lang="zh-CN" altLang="en-US"/>
              <a:t>基于交换机的接口，基于</a:t>
            </a:r>
            <a:r>
              <a:rPr lang="en-US" altLang="zh-CN"/>
              <a:t>PC</a:t>
            </a:r>
            <a:r>
              <a:rPr lang="zh-CN" altLang="en-US"/>
              <a:t>的</a:t>
            </a:r>
            <a:r>
              <a:rPr lang="en-US" altLang="zh-CN"/>
              <a:t>MAC</a:t>
            </a:r>
            <a:r>
              <a:rPr lang="zh-CN" altLang="en-US"/>
              <a:t>地址，基于</a:t>
            </a:r>
            <a:r>
              <a:rPr lang="en-US" altLang="zh-CN"/>
              <a:t>IP</a:t>
            </a:r>
            <a:r>
              <a:rPr lang="zh-CN" altLang="en-US"/>
              <a:t>子网，基于</a:t>
            </a:r>
            <a:r>
              <a:rPr lang="en-US" altLang="zh-CN"/>
              <a:t>IP</a:t>
            </a:r>
            <a:r>
              <a:rPr lang="zh-CN" altLang="en-US"/>
              <a:t>协议（</a:t>
            </a:r>
            <a:r>
              <a:rPr lang="en-US" altLang="zh-CN"/>
              <a:t>IPV4\IPV6</a:t>
            </a:r>
            <a:r>
              <a:rPr lang="zh-CN" altLang="en-US"/>
              <a:t>），基于策略（以上方式的</a:t>
            </a:r>
            <a:r>
              <a:rPr lang="zh-CN" altLang="en-US"/>
              <a:t>组合）</a:t>
            </a:r>
            <a:endParaRPr lang="zh-CN" altLang="en-US"/>
          </a:p>
          <a:p>
            <a:r>
              <a:rPr lang="zh-CN" altLang="en-US"/>
              <a:t>随着数据中心租户规模越来越大，虚拟机数量也大幅增加。vlan能划分出4096个虚拟二层网络。已经无法满足大二层网络中大量虚拟租户的需求。</a:t>
            </a:r>
            <a:endParaRPr lang="zh-CN" altLang="en-US"/>
          </a:p>
          <a:p>
            <a:r>
              <a:rPr lang="zh-CN" altLang="en-US"/>
              <a:t>同时为了计算机中的虚拟资源得到灵活调配。需要支持虚拟机可以跨分区，甚至跨数据中心的灵活迁移。传统的二层网络很难做到虚拟机迁移前后的IP和MAC地址不能改变。</a:t>
            </a:r>
            <a:endParaRPr lang="zh-CN" altLang="en-US"/>
          </a:p>
          <a:p>
            <a:r>
              <a:rPr lang="en-US" altLang="zh-CN"/>
              <a:t>VXLAN</a:t>
            </a:r>
            <a:r>
              <a:rPr lang="zh-CN" altLang="en-US"/>
              <a:t>能解决这些问题，实现在不同数据中心之间虚拟机成功迁移，并且可保证虚拟机迁移过程中网络无感知、业务不中断。</a:t>
            </a:r>
            <a:endParaRPr lang="zh-CN" altLang="en-US"/>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网络分层：为了解决计算机网络复杂的大问题，就把大问题分成了小问题，可以更直观了解计算机网络，把不同的功能分为不同层次。</a:t>
            </a:r>
            <a:endParaRPr lang="zh-CN" altLang="en-US"/>
          </a:p>
          <a:p>
            <a:r>
              <a:rPr lang="zh-CN" altLang="en-US"/>
              <a:t>世界上第一个提出网络体系结构的是</a:t>
            </a:r>
            <a:r>
              <a:rPr lang="en-US" altLang="zh-CN"/>
              <a:t>IBM</a:t>
            </a:r>
            <a:r>
              <a:rPr lang="zh-CN" altLang="en-US"/>
              <a:t>公司提出的</a:t>
            </a:r>
            <a:r>
              <a:rPr lang="en-US" altLang="zh-CN"/>
              <a:t>SNA</a:t>
            </a:r>
            <a:r>
              <a:rPr lang="zh-CN" altLang="en-US"/>
              <a:t>网络体系结构，后面就有很多公司纷纷效仿，提出自己公司特定的网络结构，但是这些公司只有使用他们的产品才能使用他们的网络体系结构，对整个</a:t>
            </a:r>
            <a:r>
              <a:rPr lang="zh-CN" altLang="en-US"/>
              <a:t>异构网络通信基本不可能</a:t>
            </a:r>
            <a:r>
              <a:rPr lang="zh-CN" altLang="en-US"/>
              <a:t>实现。</a:t>
            </a:r>
            <a:endParaRPr lang="zh-CN" altLang="en-US"/>
          </a:p>
          <a:p>
            <a:r>
              <a:rPr lang="zh-CN" altLang="en-US"/>
              <a:t>开放：</a:t>
            </a:r>
            <a:r>
              <a:rPr lang="en-US" altLang="zh-CN">
                <a:sym typeface="+mn-ea"/>
              </a:rPr>
              <a:t>ISO</a:t>
            </a:r>
            <a:r>
              <a:rPr lang="zh-CN" altLang="en-US">
                <a:sym typeface="+mn-ea"/>
              </a:rPr>
              <a:t>（希腊语，平等的意思）</a:t>
            </a:r>
            <a:r>
              <a:rPr lang="zh-CN" altLang="en-US"/>
              <a:t>上面的体系是被这些公司垄断的，</a:t>
            </a:r>
            <a:r>
              <a:rPr lang="en-US" altLang="zh-CN"/>
              <a:t>OSI</a:t>
            </a:r>
            <a:r>
              <a:rPr lang="zh-CN" altLang="en-US"/>
              <a:t>是非垄断全球通用的。</a:t>
            </a:r>
            <a:endParaRPr lang="zh-CN" altLang="en-US"/>
          </a:p>
          <a:p>
            <a:r>
              <a:rPr lang="en-US" altLang="zh-CN"/>
              <a:t>OSI</a:t>
            </a:r>
            <a:r>
              <a:rPr lang="zh-CN" altLang="en-US"/>
              <a:t>在市场实际应用上被</a:t>
            </a:r>
            <a:r>
              <a:rPr lang="en-US" altLang="zh-CN"/>
              <a:t>TCP/IP</a:t>
            </a:r>
            <a:r>
              <a:rPr lang="zh-CN" altLang="en-US"/>
              <a:t>打败了，成为了历史也是成为了法定上的标准。</a:t>
            </a:r>
            <a:r>
              <a:rPr lang="en-US" altLang="zh-CN"/>
              <a:t>TCP/IP</a:t>
            </a:r>
            <a:r>
              <a:rPr lang="zh-CN" altLang="en-US"/>
              <a:t>就成了现在事实上的标准。在理论上</a:t>
            </a:r>
            <a:r>
              <a:rPr lang="en-US" altLang="zh-CN"/>
              <a:t>OSI</a:t>
            </a:r>
            <a:r>
              <a:rPr lang="zh-CN" altLang="en-US"/>
              <a:t>还是有很多借鉴的价值。有的专业领域还是使用</a:t>
            </a:r>
            <a:r>
              <a:rPr lang="en-US" altLang="zh-CN"/>
              <a:t>OSI</a:t>
            </a:r>
            <a:r>
              <a:rPr lang="zh-CN" altLang="en-US"/>
              <a:t>的</a:t>
            </a:r>
            <a:r>
              <a:rPr lang="zh-CN" altLang="en-US"/>
              <a:t>概念。</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BUM</a:t>
            </a:r>
            <a:r>
              <a:rPr lang="zh-CN" altLang="en-US"/>
              <a:t>：指多播，未知单播、</a:t>
            </a:r>
            <a:r>
              <a:rPr lang="zh-CN" altLang="en-US"/>
              <a:t>组播。</a:t>
            </a:r>
            <a:endParaRPr lang="zh-CN" altLang="en-US"/>
          </a:p>
          <a:p>
            <a:r>
              <a:rPr lang="zh-CN" altLang="en-US"/>
              <a:t>接口被阻塞不是永久性的，当另外一条链路出现故障时，阻塞接口将被打开，实现了冗余。</a:t>
            </a:r>
            <a:endParaRPr lang="en-US" altLang="zh-CN"/>
          </a:p>
          <a:p>
            <a:r>
              <a:rPr lang="en-US" altLang="zh-CN"/>
              <a:t>STP</a:t>
            </a:r>
            <a:r>
              <a:rPr lang="zh-CN" altLang="en-US"/>
              <a:t>缺点：当端口被阻塞，数据只有一条链路到汇聚交换机，不能实现流量负载均</a:t>
            </a:r>
            <a:endParaRPr lang="zh-CN" altLang="en-US"/>
          </a:p>
          <a:p>
            <a:r>
              <a:rPr lang="en-US" altLang="zh-CN"/>
              <a:t>MSTP(</a:t>
            </a:r>
            <a:r>
              <a:rPr lang="zh-CN" altLang="en-US"/>
              <a:t>多生成树协议</a:t>
            </a:r>
            <a:r>
              <a:rPr lang="en-US" altLang="zh-CN"/>
              <a:t>)</a:t>
            </a:r>
            <a:r>
              <a:rPr lang="zh-CN" altLang="en-US"/>
              <a:t>，可以将一个或者多个</a:t>
            </a:r>
            <a:r>
              <a:rPr lang="en-US" altLang="zh-CN"/>
              <a:t>VLAN</a:t>
            </a:r>
            <a:r>
              <a:rPr lang="zh-CN" altLang="en-US"/>
              <a:t>映射到一个</a:t>
            </a:r>
            <a:r>
              <a:rPr lang="en-US" altLang="zh-CN"/>
              <a:t>instance</a:t>
            </a:r>
            <a:r>
              <a:rPr lang="zh-CN" altLang="en-US"/>
              <a:t>（实例），再基于实例计算生成树，同一个实例的</a:t>
            </a:r>
            <a:r>
              <a:rPr lang="en-US" altLang="zh-CN"/>
              <a:t>VLAN</a:t>
            </a:r>
            <a:r>
              <a:rPr lang="zh-CN" altLang="en-US"/>
              <a:t>共享一颗生成</a:t>
            </a:r>
            <a:r>
              <a:rPr lang="zh-CN" altLang="en-US"/>
              <a:t>树。</a:t>
            </a:r>
            <a:endParaRPr lang="zh-CN" altLang="en-US"/>
          </a:p>
          <a:p>
            <a:r>
              <a:rPr lang="en-US" altLang="zh-CN"/>
              <a:t>MSTP</a:t>
            </a:r>
            <a:r>
              <a:rPr lang="zh-CN" altLang="en-US"/>
              <a:t>兼容了</a:t>
            </a:r>
            <a:r>
              <a:rPr lang="en-US" altLang="zh-CN"/>
              <a:t>STP</a:t>
            </a:r>
            <a:r>
              <a:rPr lang="zh-CN" altLang="en-US"/>
              <a:t>的破环，提高了数据转发的多个冗余链路，还实现了</a:t>
            </a:r>
            <a:r>
              <a:rPr lang="en-US" altLang="zh-CN"/>
              <a:t>VLAN</a:t>
            </a:r>
            <a:r>
              <a:rPr lang="zh-CN" altLang="en-US"/>
              <a:t>数据的负载</a:t>
            </a:r>
            <a:r>
              <a:rPr lang="zh-CN" altLang="en-US"/>
              <a:t>均衡。</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被阻塞的链路就成了冷备，不管多少流量只能从这条链路走，链路带宽利用率低。累的累死，闲的闲死，需要一种技术，在不更换设备的情况下，既能提高可靠性，还能增加</a:t>
            </a:r>
            <a:r>
              <a:rPr lang="zh-CN" altLang="en-US"/>
              <a:t>带宽。</a:t>
            </a:r>
            <a:endParaRPr lang="zh-CN" altLang="en-US"/>
          </a:p>
          <a:p>
            <a:r>
              <a:rPr lang="zh-CN" altLang="en-US"/>
              <a:t>（动窗）就是链路聚合，比如</a:t>
            </a:r>
            <a:r>
              <a:rPr lang="en-US" altLang="zh-CN"/>
              <a:t>1</a:t>
            </a:r>
            <a:r>
              <a:rPr lang="zh-CN" altLang="en-US"/>
              <a:t>个链路流量</a:t>
            </a:r>
            <a:r>
              <a:rPr lang="en-US" altLang="zh-CN"/>
              <a:t>100M</a:t>
            </a:r>
            <a:r>
              <a:rPr lang="zh-CN" altLang="en-US"/>
              <a:t>，那么</a:t>
            </a:r>
            <a:r>
              <a:rPr lang="en-US" altLang="zh-CN"/>
              <a:t>3</a:t>
            </a:r>
            <a:r>
              <a:rPr lang="zh-CN" altLang="en-US"/>
              <a:t>个就是</a:t>
            </a:r>
            <a:r>
              <a:rPr lang="en-US" altLang="zh-CN"/>
              <a:t>300M</a:t>
            </a:r>
            <a:r>
              <a:rPr lang="zh-CN" altLang="en-US"/>
              <a:t>，默认最多是</a:t>
            </a:r>
            <a:r>
              <a:rPr lang="en-US" altLang="zh-CN"/>
              <a:t>8</a:t>
            </a:r>
            <a:r>
              <a:rPr lang="zh-CN" altLang="en-US"/>
              <a:t>条。</a:t>
            </a:r>
            <a:endParaRPr lang="zh-CN" altLang="en-US"/>
          </a:p>
          <a:p>
            <a:r>
              <a:rPr lang="zh-CN" altLang="en-US"/>
              <a:t>其中一条链路出现故障时,可以快速地将流量转移到其他链路,增加了可靠性。</a:t>
            </a:r>
            <a:endParaRPr lang="zh-CN" altLang="en-US"/>
          </a:p>
          <a:p>
            <a:r>
              <a:rPr lang="zh-CN" altLang="en-US"/>
              <a:t>链路聚合流量吞吐量在各端口的负荷分担，</a:t>
            </a:r>
            <a:r>
              <a:rPr lang="zh-CN" altLang="en-US"/>
              <a:t>可以实现负载均衡。</a:t>
            </a:r>
            <a:endParaRPr lang="zh-CN" altLang="en-US"/>
          </a:p>
          <a:p>
            <a:r>
              <a:rPr lang="zh-CN" altLang="en-US"/>
              <a:t>链路聚合不止用在交换机和交换机之间（动</a:t>
            </a:r>
            <a:r>
              <a:rPr lang="zh-CN" altLang="en-US"/>
              <a:t>窗）</a:t>
            </a:r>
            <a:endParaRPr lang="zh-CN" altLang="en-US"/>
          </a:p>
          <a:p>
            <a:r>
              <a:rPr lang="zh-CN" altLang="en-US"/>
              <a:t>（动窗）还可以可以用在防火墙之间形成双</a:t>
            </a:r>
            <a:r>
              <a:rPr lang="zh-CN" altLang="en-US"/>
              <a:t>机热备</a:t>
            </a:r>
            <a:endParaRPr lang="zh-CN" altLang="en-US"/>
          </a:p>
          <a:p>
            <a:r>
              <a:rPr lang="zh-CN" altLang="en-US"/>
              <a:t>也可以用在交换机和多网卡服务器</a:t>
            </a:r>
            <a:r>
              <a:rPr lang="zh-CN" altLang="en-US"/>
              <a:t>上。</a:t>
            </a:r>
            <a:endParaRPr lang="zh-CN" altLang="en-US"/>
          </a:p>
          <a:p>
            <a:r>
              <a:rPr lang="zh-CN" altLang="en-US">
                <a:sym typeface="+mn-ea"/>
              </a:rPr>
              <a:t>链路聚合通常应用在汇聚层。汇聚层主要就是收集接入层数据，实现快速交换。</a:t>
            </a:r>
            <a:endParaRPr lang="zh-CN" altLang="en-US"/>
          </a:p>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把</a:t>
            </a:r>
            <a:r>
              <a:rPr lang="en-US" altLang="zh-CN">
                <a:sym typeface="+mn-ea"/>
              </a:rPr>
              <a:t>R1</a:t>
            </a:r>
            <a:r>
              <a:rPr lang="zh-CN" altLang="en-US">
                <a:sym typeface="+mn-ea"/>
              </a:rPr>
              <a:t>和</a:t>
            </a:r>
            <a:r>
              <a:rPr lang="en-US" altLang="zh-CN">
                <a:sym typeface="+mn-ea"/>
              </a:rPr>
              <a:t>R2</a:t>
            </a:r>
            <a:r>
              <a:rPr lang="zh-CN" altLang="en-US">
                <a:sym typeface="+mn-ea"/>
              </a:rPr>
              <a:t>两个</a:t>
            </a:r>
            <a:r>
              <a:rPr lang="zh-CN" altLang="en-US">
                <a:sym typeface="+mn-ea"/>
              </a:rPr>
              <a:t>路由虚拟成一个</a:t>
            </a:r>
            <a:r>
              <a:rPr lang="en-US" altLang="zh-CN">
                <a:sym typeface="+mn-ea"/>
              </a:rPr>
              <a:t>IP</a:t>
            </a:r>
            <a:r>
              <a:rPr lang="zh-CN" altLang="en-US">
                <a:sym typeface="+mn-ea"/>
              </a:rPr>
              <a:t>为</a:t>
            </a:r>
            <a:r>
              <a:rPr lang="en-US" altLang="zh-CN">
                <a:sym typeface="+mn-ea"/>
              </a:rPr>
              <a:t>192.168.254</a:t>
            </a:r>
            <a:r>
              <a:rPr lang="zh-CN" altLang="en-US">
                <a:sym typeface="+mn-ea"/>
              </a:rPr>
              <a:t>的虚拟路由。一个主控路由和一个备份路由，</a:t>
            </a:r>
            <a:r>
              <a:rPr lang="en-US" altLang="zh-CN">
                <a:sym typeface="+mn-ea"/>
              </a:rPr>
              <a:t>PC</a:t>
            </a:r>
            <a:r>
              <a:rPr lang="zh-CN" altLang="en-US">
                <a:sym typeface="+mn-ea"/>
              </a:rPr>
              <a:t>的数据都从主路由</a:t>
            </a:r>
            <a:r>
              <a:rPr lang="zh-CN" altLang="en-US">
                <a:sym typeface="+mn-ea"/>
              </a:rPr>
              <a:t>进行转发。主控路由器发生故障时，备份路由器能升级为主路由器，不用改变IP地址。</a:t>
            </a:r>
            <a:endParaRPr lang="zh-CN" altLang="en-US">
              <a:sym typeface="+mn-ea"/>
            </a:endParaRPr>
          </a:p>
          <a:p>
            <a:r>
              <a:rPr lang="zh-CN" altLang="en-US">
                <a:sym typeface="+mn-ea"/>
              </a:rPr>
              <a:t>但是只有一条主路由进行传输，这样</a:t>
            </a:r>
            <a:r>
              <a:rPr lang="en-US" altLang="zh-CN">
                <a:sym typeface="+mn-ea"/>
              </a:rPr>
              <a:t>R1</a:t>
            </a:r>
            <a:r>
              <a:rPr lang="zh-CN" altLang="en-US">
                <a:sym typeface="+mn-ea"/>
              </a:rPr>
              <a:t>就变成了冷备，虽然有冗余性，但是不能分担</a:t>
            </a:r>
            <a:r>
              <a:rPr lang="zh-CN" altLang="en-US">
                <a:sym typeface="+mn-ea"/>
              </a:rPr>
              <a:t>负载。</a:t>
            </a:r>
            <a:endParaRPr lang="zh-CN" altLang="en-US">
              <a:sym typeface="+mn-ea"/>
            </a:endParaRPr>
          </a:p>
          <a:p>
            <a:r>
              <a:rPr lang="zh-CN" altLang="en-US">
                <a:sym typeface="+mn-ea"/>
              </a:rPr>
              <a:t>可以把虚拟路由分组，</a:t>
            </a:r>
            <a:r>
              <a:rPr lang="en-US" altLang="zh-CN">
                <a:sym typeface="+mn-ea"/>
              </a:rPr>
              <a:t>R2</a:t>
            </a:r>
            <a:r>
              <a:rPr lang="zh-CN" altLang="en-US">
                <a:sym typeface="+mn-ea"/>
              </a:rPr>
              <a:t>为主路由的分组</a:t>
            </a:r>
            <a:r>
              <a:rPr lang="en-US" altLang="zh-CN">
                <a:sym typeface="+mn-ea"/>
              </a:rPr>
              <a:t>1</a:t>
            </a:r>
            <a:r>
              <a:rPr lang="zh-CN" altLang="en-US">
                <a:sym typeface="+mn-ea"/>
              </a:rPr>
              <a:t>，</a:t>
            </a:r>
            <a:r>
              <a:rPr lang="en-US" altLang="zh-CN">
                <a:sym typeface="+mn-ea"/>
              </a:rPr>
              <a:t>R1</a:t>
            </a:r>
            <a:r>
              <a:rPr lang="zh-CN" altLang="en-US">
                <a:sym typeface="+mn-ea"/>
              </a:rPr>
              <a:t>为主路由的分组</a:t>
            </a:r>
            <a:r>
              <a:rPr lang="en-US" altLang="zh-CN">
                <a:sym typeface="+mn-ea"/>
              </a:rPr>
              <a:t>2</a:t>
            </a:r>
            <a:r>
              <a:rPr lang="zh-CN" altLang="en-US">
                <a:sym typeface="+mn-ea"/>
              </a:rPr>
              <a:t>，</a:t>
            </a:r>
            <a:r>
              <a:rPr lang="en-US" altLang="zh-CN">
                <a:sym typeface="+mn-ea"/>
              </a:rPr>
              <a:t>PC</a:t>
            </a:r>
            <a:r>
              <a:rPr lang="zh-CN" altLang="en-US">
                <a:sym typeface="+mn-ea"/>
              </a:rPr>
              <a:t>通过不同分组的虚拟网关进行转发。实现负载</a:t>
            </a:r>
            <a:r>
              <a:rPr lang="zh-CN" altLang="en-US">
                <a:sym typeface="+mn-ea"/>
              </a:rPr>
              <a:t>分担。</a:t>
            </a:r>
            <a:endParaRPr lang="zh-CN" altLang="en-US">
              <a:sym typeface="+mn-ea"/>
            </a:endParaRPr>
          </a:p>
          <a:p>
            <a:r>
              <a:rPr lang="zh-CN" altLang="en-US">
                <a:sym typeface="+mn-ea"/>
              </a:rPr>
              <a:t>一般</a:t>
            </a:r>
            <a:r>
              <a:rPr lang="en-US" altLang="zh-CN">
                <a:sym typeface="+mn-ea"/>
              </a:rPr>
              <a:t>VRRP</a:t>
            </a:r>
            <a:r>
              <a:rPr lang="zh-CN" altLang="en-US">
                <a:sym typeface="+mn-ea"/>
              </a:rPr>
              <a:t>和</a:t>
            </a:r>
            <a:r>
              <a:rPr lang="en-US" altLang="zh-CN">
                <a:sym typeface="+mn-ea"/>
              </a:rPr>
              <a:t>MSTP</a:t>
            </a:r>
            <a:r>
              <a:rPr lang="zh-CN" altLang="en-US">
                <a:sym typeface="+mn-ea"/>
              </a:rPr>
              <a:t>组合在交换机</a:t>
            </a:r>
            <a:r>
              <a:rPr lang="zh-CN" altLang="en-US">
                <a:sym typeface="+mn-ea"/>
              </a:rPr>
              <a:t>上使用，按照不同的实例的</a:t>
            </a:r>
            <a:r>
              <a:rPr lang="en-US" altLang="zh-CN">
                <a:sym typeface="+mn-ea"/>
              </a:rPr>
              <a:t>VLAN</a:t>
            </a:r>
            <a:r>
              <a:rPr lang="zh-CN" altLang="en-US">
                <a:sym typeface="+mn-ea"/>
              </a:rPr>
              <a:t>进行</a:t>
            </a:r>
            <a:r>
              <a:rPr lang="zh-CN" altLang="en-US">
                <a:sym typeface="+mn-ea"/>
              </a:rPr>
              <a:t>转发。</a:t>
            </a:r>
            <a:endParaRPr lang="zh-CN" altLang="en-US">
              <a:sym typeface="+mn-e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采用双链路ospf路由，两条</a:t>
            </a:r>
            <a:r>
              <a:rPr lang="en-US" altLang="zh-CN"/>
              <a:t>ISP</a:t>
            </a:r>
            <a:r>
              <a:rPr lang="zh-CN" altLang="en-US"/>
              <a:t>线路，当一条故障时，另外一条继续使用。</a:t>
            </a:r>
            <a:endParaRPr lang="zh-CN" altLang="en-US"/>
          </a:p>
          <a:p>
            <a:r>
              <a:rPr lang="zh-CN" altLang="en-US"/>
              <a:t>防火墙和</a:t>
            </a:r>
            <a:r>
              <a:rPr lang="zh-CN" altLang="en-US">
                <a:sym typeface="+mn-ea"/>
              </a:rPr>
              <a:t>核心交换机采用负载模式</a:t>
            </a:r>
            <a:r>
              <a:rPr lang="zh-CN" altLang="en-US"/>
              <a:t>。配置信息实时同步，</a:t>
            </a:r>
            <a:r>
              <a:rPr lang="zh-CN" altLang="en-US">
                <a:sym typeface="+mn-ea"/>
              </a:rPr>
              <a:t>两台核心交换机</a:t>
            </a:r>
            <a:r>
              <a:rPr lang="zh-CN" altLang="en-US">
                <a:sym typeface="+mn-ea"/>
              </a:rPr>
              <a:t>可以同时跑业务</a:t>
            </a:r>
            <a:r>
              <a:rPr lang="zh-CN" altLang="en-US"/>
              <a:t>，及当主设备出现故障时或宕机，</a:t>
            </a:r>
            <a:r>
              <a:rPr lang="zh-CN" altLang="en-US">
                <a:sym typeface="+mn-ea"/>
              </a:rPr>
              <a:t>另一台也能实时接替所有工作，</a:t>
            </a:r>
            <a:r>
              <a:rPr lang="zh-CN" altLang="en-US"/>
              <a:t>以达到网络的不受任何影响。</a:t>
            </a:r>
            <a:endParaRPr lang="zh-CN" altLang="en-US"/>
          </a:p>
          <a:p>
            <a:r>
              <a:rPr lang="zh-CN" altLang="en-US"/>
              <a:t>所有线路都采用双线，以达到带宽叠加和线路冗余效果，及当无故障时，传输速度提升一倍，当其中一条故障时，另一条继续工作，不会产生断网现象。</a:t>
            </a:r>
            <a:endParaRPr lang="zh-CN" altLang="en-US"/>
          </a:p>
          <a:p>
            <a:r>
              <a:rPr lang="zh-CN" altLang="en-US"/>
              <a:t>根据内网不同的需求，可将不同的</a:t>
            </a:r>
            <a:r>
              <a:rPr lang="en-US" altLang="zh-CN"/>
              <a:t>VLAN</a:t>
            </a:r>
            <a:r>
              <a:rPr lang="zh-CN" altLang="en-US"/>
              <a:t>挂在不同的防火墙下，例如核心交换机下的网络保障较高可以同时挂在两个防火墙上，而办公网的安全保证较低可以挂靠在一个防火墙下。这样可减少防火墙的负担。</a:t>
            </a:r>
            <a:endParaRPr lang="zh-CN" altLang="en-US"/>
          </a:p>
          <a:p>
            <a:r>
              <a:rPr lang="zh-CN" altLang="en-US"/>
              <a:t>核心层：核心层的主要功能是实现骨干网络之间的优化传输。设计任务的重点通常是冗余能力、可靠性和高速传输。核心层一直被认为是所有流量的最终承受者。</a:t>
            </a:r>
            <a:endParaRPr lang="zh-CN" altLang="en-US"/>
          </a:p>
          <a:p>
            <a:r>
              <a:rPr lang="zh-CN" altLang="en-US"/>
              <a:t>汇聚层：汇聚层是接入层和核心层的"中介"，把各个</a:t>
            </a:r>
            <a:r>
              <a:rPr lang="zh-CN" altLang="en-US"/>
              <a:t>区域接入核心层前先做汇聚，以减轻核心层设备的负荷。VLAN之间的路由、源地址或目的地址之间的过滤等功能。</a:t>
            </a:r>
            <a:endParaRPr lang="zh-CN" altLang="en-US"/>
          </a:p>
          <a:p>
            <a:r>
              <a:rPr lang="zh-CN" altLang="en-US"/>
              <a:t>接入层：和端设备</a:t>
            </a:r>
            <a:r>
              <a:rPr lang="zh-CN" altLang="en-US"/>
              <a:t>连接</a:t>
            </a:r>
            <a:r>
              <a:rPr lang="zh-CN" altLang="en-US"/>
              <a:t>的部分。接入层通过光纤、双绞线、同轴电缆、无线接入技术等传输媒介，实现与用户的对接，并进行业务和带宽的分配。接入层交换机具有低成本和高端口密度特性。</a:t>
            </a:r>
            <a:endParaRPr lang="zh-CN" altLang="en-US"/>
          </a:p>
          <a:p>
            <a:r>
              <a:rPr lang="zh-CN" altLang="en-US"/>
              <a:t>所以设备</a:t>
            </a:r>
            <a:r>
              <a:rPr lang="zh-CN" altLang="en-US"/>
              <a:t>都是根据业务需求和资金</a:t>
            </a:r>
            <a:r>
              <a:rPr lang="zh-CN" altLang="en-US"/>
              <a:t>投入，不同</a:t>
            </a:r>
            <a:r>
              <a:rPr lang="zh-CN" altLang="en-US"/>
              <a:t>组配。</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在结构模型中体现进程在发送文件或者数据如何交付</a:t>
            </a:r>
            <a:r>
              <a:rPr lang="zh-CN" altLang="en-US"/>
              <a:t>给传输层。</a:t>
            </a:r>
            <a:endParaRPr lang="zh-CN" altLang="en-US"/>
          </a:p>
          <a:p>
            <a:r>
              <a:rPr lang="zh-CN" altLang="en-US"/>
              <a:t>因为这些定义规则就衍生出了应用层的一些</a:t>
            </a:r>
            <a:r>
              <a:rPr lang="zh-CN" altLang="en-US"/>
              <a:t>功能。</a:t>
            </a:r>
            <a:endParaRPr lang="zh-CN" altLang="en-US"/>
          </a:p>
          <a:p>
            <a:r>
              <a:rPr lang="zh-CN" altLang="en-US"/>
              <a:t>虚拟终端：虚拟终端可以使个人电脑及其用户能够与大型计算机的连接并使用大型计算机的相关</a:t>
            </a:r>
            <a:r>
              <a:rPr lang="zh-CN" altLang="en-US"/>
              <a:t>功能，而不必使用专门的终端。</a:t>
            </a:r>
            <a:endParaRPr lang="zh-CN" altLang="en-US"/>
          </a:p>
          <a:p>
            <a:r>
              <a:rPr lang="zh-CN" altLang="en-US"/>
              <a:t>比如我们打开百度进行搜索查询，这是一个请求服务的过程，百度的服务器就会提供服务响应请求，这些过程就会使用到一些应用层的</a:t>
            </a:r>
            <a:r>
              <a:rPr lang="zh-CN" altLang="en-US"/>
              <a:t>协议</a:t>
            </a:r>
            <a:endParaRPr lang="zh-CN" altLang="en-US"/>
          </a:p>
          <a:p>
            <a:r>
              <a:rPr lang="en-US" altLang="zh-CN"/>
              <a:t>FTP（文件传输协议）允许用户以文件操作的方式</a:t>
            </a:r>
            <a:r>
              <a:rPr lang="en-US" altLang="zh-CN">
                <a:sym typeface="+mn-ea"/>
              </a:rPr>
              <a:t>与另一主机相互通信，</a:t>
            </a:r>
            <a:r>
              <a:rPr lang="en-US" altLang="zh-CN"/>
              <a:t>（如文件的增</a:t>
            </a:r>
            <a:r>
              <a:rPr lang="zh-CN" altLang="en-US"/>
              <a:t>加</a:t>
            </a:r>
            <a:r>
              <a:rPr lang="en-US" altLang="zh-CN"/>
              <a:t>、删</a:t>
            </a:r>
            <a:r>
              <a:rPr lang="zh-CN" altLang="en-US"/>
              <a:t>除</a:t>
            </a:r>
            <a:r>
              <a:rPr lang="en-US" altLang="zh-CN"/>
              <a:t>、</a:t>
            </a:r>
            <a:r>
              <a:rPr lang="zh-CN" altLang="en-US"/>
              <a:t>修</a:t>
            </a:r>
            <a:r>
              <a:rPr lang="en-US" altLang="zh-CN"/>
              <a:t>改、查</a:t>
            </a:r>
            <a:r>
              <a:rPr lang="zh-CN" altLang="en-US"/>
              <a:t>找</a:t>
            </a:r>
            <a:r>
              <a:rPr lang="en-US" altLang="zh-CN"/>
              <a:t>、传送等）保证客户与服务器之间的连接是可靠的，使用 TCP 传输</a:t>
            </a:r>
            <a:r>
              <a:rPr lang="zh-CN" altLang="en-US"/>
              <a:t>。</a:t>
            </a:r>
            <a:endParaRPr lang="zh-CN" altLang="en-US"/>
          </a:p>
          <a:p>
            <a:r>
              <a:rPr lang="zh-CN" altLang="en-US"/>
              <a:t>SMTP（电子邮件传输协议）是建立在FTP文件传输服务上的一种邮件服务，主要用于系统之间的邮件信息传递，并提供有关来信的通知。</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随着人们建立一个网站的成本变低和技能的提高，现在有越来越多的网站，还有越来越多的网民访问这些网站，这就是主机和另一台主机通信和资源交换的</a:t>
            </a:r>
            <a:r>
              <a:rPr lang="zh-CN" altLang="en-US"/>
              <a:t>过程。</a:t>
            </a:r>
            <a:endParaRPr lang="zh-CN" altLang="en-US"/>
          </a:p>
          <a:p>
            <a:r>
              <a:rPr lang="zh-CN" altLang="en-US"/>
              <a:t>主机通过网络层的</a:t>
            </a:r>
            <a:r>
              <a:rPr lang="en-US" altLang="zh-CN"/>
              <a:t>IP</a:t>
            </a:r>
            <a:r>
              <a:rPr lang="zh-CN" altLang="en-US"/>
              <a:t>地址来访问网站，</a:t>
            </a:r>
            <a:r>
              <a:rPr lang="en-US" altLang="zh-CN"/>
              <a:t>IP</a:t>
            </a:r>
            <a:r>
              <a:rPr lang="zh-CN" altLang="en-US"/>
              <a:t>地址不好记忆，所以通过</a:t>
            </a:r>
            <a:r>
              <a:rPr lang="en-US" altLang="zh-CN"/>
              <a:t>DNS</a:t>
            </a:r>
            <a:r>
              <a:rPr lang="zh-CN" altLang="en-US"/>
              <a:t>系统来把域名转换成</a:t>
            </a:r>
            <a:r>
              <a:rPr lang="zh-CN" altLang="en-US">
                <a:sym typeface="+mn-ea"/>
              </a:rPr>
              <a:t>IP地址</a:t>
            </a:r>
            <a:r>
              <a:rPr lang="zh-CN" altLang="en-US"/>
              <a:t>。转换是通过</a:t>
            </a:r>
            <a:r>
              <a:rPr lang="en-US" altLang="zh-CN"/>
              <a:t>DNS</a:t>
            </a:r>
            <a:r>
              <a:rPr lang="zh-CN" altLang="en-US"/>
              <a:t>服务器来完成</a:t>
            </a:r>
            <a:r>
              <a:rPr lang="zh-CN" altLang="en-US"/>
              <a:t>的。</a:t>
            </a:r>
            <a:endParaRPr lang="zh-CN" altLang="en-US"/>
          </a:p>
          <a:p>
            <a:r>
              <a:rPr lang="zh-CN" altLang="en-US"/>
              <a:t>根域名服务器是最重要的域名服务器，它知道所有顶级域名服务器的域名和</a:t>
            </a:r>
            <a:r>
              <a:rPr lang="en-US" altLang="zh-CN"/>
              <a:t>IP</a:t>
            </a:r>
            <a:r>
              <a:rPr lang="zh-CN" altLang="en-US"/>
              <a:t>地址</a:t>
            </a:r>
            <a:endParaRPr lang="zh-CN" altLang="en-US"/>
          </a:p>
          <a:p>
            <a:r>
              <a:rPr lang="zh-CN" altLang="en-US"/>
              <a:t>顶级域名服务器管理该顶级域名所注册的所以二级</a:t>
            </a:r>
            <a:r>
              <a:rPr lang="zh-CN" altLang="en-US"/>
              <a:t>域名</a:t>
            </a:r>
            <a:endParaRPr lang="zh-CN" altLang="en-US"/>
          </a:p>
          <a:p>
            <a:r>
              <a:rPr lang="zh-CN" altLang="en-US"/>
              <a:t>权限域名服务器，同一个域名也有不同的分区比如</a:t>
            </a:r>
            <a:r>
              <a:rPr lang="en-US" altLang="zh-CN"/>
              <a:t> baike.baidu   zidao.baidu, </a:t>
            </a:r>
            <a:r>
              <a:rPr lang="zh-CN" altLang="en-US"/>
              <a:t>权限域名服务器管理这些分区</a:t>
            </a:r>
            <a:r>
              <a:rPr lang="en-US" altLang="zh-CN"/>
              <a:t>IP</a:t>
            </a:r>
            <a:r>
              <a:rPr lang="zh-CN" altLang="en-US"/>
              <a:t>地址的</a:t>
            </a:r>
            <a:r>
              <a:rPr lang="zh-CN" altLang="en-US"/>
              <a:t>映射</a:t>
            </a:r>
            <a:endParaRPr lang="zh-CN" altLang="en-US"/>
          </a:p>
          <a:p>
            <a:r>
              <a:rPr lang="zh-CN" altLang="en-US"/>
              <a:t>本地服务器查询不到，就会从上往下一级级的</a:t>
            </a:r>
            <a:r>
              <a:rPr lang="zh-CN" altLang="en-US"/>
              <a:t>查询。</a:t>
            </a:r>
            <a:endParaRPr lang="zh-CN" altLang="en-US"/>
          </a:p>
          <a:p>
            <a:r>
              <a:rPr lang="zh-CN" altLang="en-US"/>
              <a:t>世界上一共有</a:t>
            </a:r>
            <a:r>
              <a:rPr lang="en-US" altLang="zh-CN"/>
              <a:t>13</a:t>
            </a:r>
            <a:r>
              <a:rPr lang="zh-CN" altLang="en-US"/>
              <a:t>个</a:t>
            </a:r>
            <a:r>
              <a:rPr lang="en-US" altLang="zh-CN"/>
              <a:t>IPv4</a:t>
            </a:r>
            <a:r>
              <a:rPr lang="zh-CN" altLang="en-US"/>
              <a:t>的根域名服务器，美国</a:t>
            </a:r>
            <a:r>
              <a:rPr lang="en-US" altLang="zh-CN"/>
              <a:t>10</a:t>
            </a:r>
            <a:r>
              <a:rPr lang="zh-CN" altLang="en-US"/>
              <a:t>个，英国</a:t>
            </a:r>
            <a:r>
              <a:rPr lang="en-US" altLang="zh-CN"/>
              <a:t>1</a:t>
            </a:r>
            <a:r>
              <a:rPr lang="zh-CN" altLang="en-US"/>
              <a:t>个，日本</a:t>
            </a:r>
            <a:r>
              <a:rPr lang="en-US" altLang="zh-CN"/>
              <a:t>1</a:t>
            </a:r>
            <a:r>
              <a:rPr lang="zh-CN" altLang="en-US"/>
              <a:t>个，瑞典</a:t>
            </a:r>
            <a:r>
              <a:rPr lang="en-US" altLang="zh-CN"/>
              <a:t>1</a:t>
            </a:r>
            <a:r>
              <a:rPr lang="zh-CN" altLang="en-US"/>
              <a:t>个，到</a:t>
            </a:r>
            <a:r>
              <a:rPr lang="en-US" altLang="zh-CN"/>
              <a:t>2012</a:t>
            </a:r>
            <a:r>
              <a:rPr lang="zh-CN" altLang="en-US"/>
              <a:t>全世界在</a:t>
            </a:r>
            <a:r>
              <a:rPr lang="en-US" altLang="zh-CN"/>
              <a:t>300</a:t>
            </a:r>
            <a:r>
              <a:rPr lang="zh-CN" altLang="en-US"/>
              <a:t>多个地点安装了根域名服务器的镜像，不过这个地点分布并不合理，在亚洲平均</a:t>
            </a:r>
            <a:r>
              <a:rPr lang="en-US" altLang="zh-CN"/>
              <a:t>2000W</a:t>
            </a:r>
            <a:r>
              <a:rPr lang="zh-CN" altLang="en-US"/>
              <a:t>网民共享一个，北美</a:t>
            </a:r>
            <a:r>
              <a:rPr lang="en-US" altLang="zh-CN"/>
              <a:t>300W</a:t>
            </a:r>
            <a:r>
              <a:rPr lang="zh-CN" altLang="en-US"/>
              <a:t>共享一个。亚洲地区上网网速肯定没有北美快。不过在</a:t>
            </a:r>
            <a:r>
              <a:rPr lang="en-US" altLang="zh-CN"/>
              <a:t>IPv6</a:t>
            </a:r>
            <a:r>
              <a:rPr lang="zh-CN" altLang="en-US"/>
              <a:t>根域名服务器我们中国还是可以</a:t>
            </a:r>
            <a:r>
              <a:rPr lang="zh-CN" altLang="en-US"/>
              <a:t>的。</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获取资源就要用到</a:t>
            </a:r>
            <a:r>
              <a:rPr lang="en-US" altLang="zh-CN"/>
              <a:t>URL</a:t>
            </a:r>
            <a:r>
              <a:rPr lang="zh-CN" altLang="en-US"/>
              <a:t>，</a:t>
            </a:r>
            <a:r>
              <a:rPr lang="en-US" altLang="zh-CN"/>
              <a:t>URL</a:t>
            </a:r>
            <a:r>
              <a:rPr lang="zh-CN" altLang="en-US"/>
              <a:t>好像把资源进行了编号，比如</a:t>
            </a:r>
            <a:r>
              <a:rPr lang="en-US" altLang="zh-CN"/>
              <a:t>1</a:t>
            </a:r>
            <a:r>
              <a:rPr lang="zh-CN" altLang="en-US"/>
              <a:t>号文字，</a:t>
            </a:r>
            <a:r>
              <a:rPr lang="en-US" altLang="zh-CN"/>
              <a:t>2</a:t>
            </a:r>
            <a:r>
              <a:rPr lang="zh-CN" altLang="en-US"/>
              <a:t>号图片，</a:t>
            </a:r>
            <a:r>
              <a:rPr lang="en-US" altLang="zh-CN"/>
              <a:t>100</a:t>
            </a:r>
            <a:r>
              <a:rPr lang="zh-CN" altLang="en-US"/>
              <a:t>号视频，网页上搜索的就是各种编号不同的</a:t>
            </a:r>
            <a:r>
              <a:rPr lang="zh-CN" altLang="en-US"/>
              <a:t>资源。</a:t>
            </a:r>
            <a:endParaRPr lang="zh-CN" altLang="en-US"/>
          </a:p>
          <a:p>
            <a:r>
              <a:rPr lang="en-US" altLang="zh-CN">
                <a:sym typeface="+mn-ea"/>
              </a:rPr>
              <a:t>HTTP</a:t>
            </a:r>
            <a:r>
              <a:rPr lang="zh-CN" altLang="en-US">
                <a:sym typeface="+mn-ea"/>
              </a:rPr>
              <a:t>协议定义了浏览器怎样向万维网服务器请求万维网文档，以及服务器怎么把文档传送给浏览器。用</a:t>
            </a:r>
            <a:r>
              <a:rPr lang="en-US" altLang="zh-CN">
                <a:sym typeface="+mn-ea"/>
              </a:rPr>
              <a:t>8</a:t>
            </a:r>
            <a:r>
              <a:rPr lang="zh-CN" altLang="en-US">
                <a:sym typeface="+mn-ea"/>
              </a:rPr>
              <a:t>个步骤来看一下。</a:t>
            </a:r>
            <a:endParaRPr lang="zh-CN" altLang="en-US">
              <a:sym typeface="+mn-ea"/>
            </a:endParaRPr>
          </a:p>
          <a:p>
            <a:r>
              <a:rPr lang="en-US" altLang="zh-CN">
                <a:sym typeface="+mn-ea"/>
              </a:rPr>
              <a:t>1.</a:t>
            </a:r>
            <a:r>
              <a:rPr lang="zh-CN" altLang="en-US">
                <a:sym typeface="+mn-ea"/>
              </a:rPr>
              <a:t>浏览器分析</a:t>
            </a:r>
            <a:r>
              <a:rPr lang="en-US" altLang="zh-CN">
                <a:sym typeface="+mn-ea"/>
              </a:rPr>
              <a:t>URL</a:t>
            </a:r>
            <a:endParaRPr lang="en-US" altLang="zh-CN"/>
          </a:p>
          <a:p>
            <a:r>
              <a:rPr lang="en-US" altLang="zh-CN">
                <a:sym typeface="+mn-ea"/>
              </a:rPr>
              <a:t>2.</a:t>
            </a:r>
            <a:r>
              <a:rPr lang="zh-CN" altLang="en-US">
                <a:sym typeface="+mn-ea"/>
              </a:rPr>
              <a:t>浏览器向</a:t>
            </a:r>
            <a:r>
              <a:rPr lang="en-US" altLang="zh-CN">
                <a:sym typeface="+mn-ea"/>
              </a:rPr>
              <a:t>DNS</a:t>
            </a:r>
            <a:r>
              <a:rPr lang="zh-CN" altLang="en-US">
                <a:sym typeface="+mn-ea"/>
              </a:rPr>
              <a:t>请求</a:t>
            </a:r>
            <a:r>
              <a:rPr lang="en-US" altLang="zh-CN">
                <a:sym typeface="+mn-ea"/>
              </a:rPr>
              <a:t>IP</a:t>
            </a:r>
            <a:r>
              <a:rPr lang="zh-CN" altLang="en-US">
                <a:sym typeface="+mn-ea"/>
              </a:rPr>
              <a:t>地址解析</a:t>
            </a:r>
            <a:endParaRPr lang="zh-CN" altLang="en-US"/>
          </a:p>
          <a:p>
            <a:r>
              <a:rPr lang="en-US" altLang="zh-CN">
                <a:sym typeface="+mn-ea"/>
              </a:rPr>
              <a:t>3.DNS</a:t>
            </a:r>
            <a:r>
              <a:rPr lang="zh-CN" altLang="en-US">
                <a:sym typeface="+mn-ea"/>
              </a:rPr>
              <a:t>解析出</a:t>
            </a:r>
            <a:r>
              <a:rPr lang="en-US" altLang="zh-CN">
                <a:sym typeface="+mn-ea"/>
              </a:rPr>
              <a:t>IP</a:t>
            </a:r>
            <a:r>
              <a:rPr lang="zh-CN" altLang="en-US">
                <a:sym typeface="+mn-ea"/>
              </a:rPr>
              <a:t>地址</a:t>
            </a:r>
            <a:endParaRPr lang="zh-CN" altLang="en-US"/>
          </a:p>
          <a:p>
            <a:r>
              <a:rPr lang="en-US" altLang="zh-CN">
                <a:sym typeface="+mn-ea"/>
              </a:rPr>
              <a:t>4.</a:t>
            </a:r>
            <a:r>
              <a:rPr lang="zh-CN" altLang="en-US">
                <a:sym typeface="+mn-ea"/>
              </a:rPr>
              <a:t>浏览器与目的地址服务器建立</a:t>
            </a:r>
            <a:r>
              <a:rPr lang="en-US" altLang="zh-CN">
                <a:sym typeface="+mn-ea"/>
              </a:rPr>
              <a:t>TCP</a:t>
            </a:r>
            <a:r>
              <a:rPr lang="zh-CN" altLang="en-US">
                <a:sym typeface="+mn-ea"/>
              </a:rPr>
              <a:t>连接</a:t>
            </a:r>
            <a:endParaRPr lang="zh-CN" altLang="en-US"/>
          </a:p>
          <a:p>
            <a:r>
              <a:rPr lang="en-US" altLang="zh-CN">
                <a:sym typeface="+mn-ea"/>
              </a:rPr>
              <a:t>5.</a:t>
            </a:r>
            <a:r>
              <a:rPr lang="zh-CN" altLang="en-US">
                <a:sym typeface="+mn-ea"/>
              </a:rPr>
              <a:t>浏览器发出取文件请求</a:t>
            </a:r>
            <a:endParaRPr lang="zh-CN" altLang="en-US"/>
          </a:p>
          <a:p>
            <a:r>
              <a:rPr lang="en-US" altLang="zh-CN">
                <a:sym typeface="+mn-ea"/>
              </a:rPr>
              <a:t>6.</a:t>
            </a:r>
            <a:r>
              <a:rPr lang="zh-CN" altLang="en-US">
                <a:sym typeface="+mn-ea"/>
              </a:rPr>
              <a:t>服务器响应请求</a:t>
            </a:r>
            <a:endParaRPr lang="zh-CN" altLang="en-US"/>
          </a:p>
          <a:p>
            <a:r>
              <a:rPr lang="en-US" altLang="zh-CN">
                <a:sym typeface="+mn-ea"/>
              </a:rPr>
              <a:t>7.</a:t>
            </a:r>
            <a:r>
              <a:rPr lang="zh-CN" altLang="en-US">
                <a:sym typeface="+mn-ea"/>
              </a:rPr>
              <a:t>释放</a:t>
            </a:r>
            <a:r>
              <a:rPr lang="en-US" altLang="zh-CN">
                <a:sym typeface="+mn-ea"/>
              </a:rPr>
              <a:t>TCP</a:t>
            </a:r>
            <a:r>
              <a:rPr lang="zh-CN" altLang="en-US">
                <a:sym typeface="+mn-ea"/>
              </a:rPr>
              <a:t>连接</a:t>
            </a:r>
            <a:endParaRPr lang="zh-CN" altLang="en-US"/>
          </a:p>
          <a:p>
            <a:r>
              <a:rPr lang="en-US" altLang="zh-CN">
                <a:sym typeface="+mn-ea"/>
              </a:rPr>
              <a:t>8.</a:t>
            </a:r>
            <a:r>
              <a:rPr lang="zh-CN" altLang="en-US">
                <a:sym typeface="+mn-ea"/>
              </a:rPr>
              <a:t>浏览器显示信息</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TLS</a:t>
            </a:r>
            <a:r>
              <a:rPr lang="zh-CN" altLang="en-US"/>
              <a:t>传输安全</a:t>
            </a:r>
            <a:r>
              <a:rPr lang="zh-CN" altLang="en-US"/>
              <a:t>协议</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zh-CN" altLang="en-US">
                <a:sym typeface="+mn-ea"/>
              </a:rPr>
              <a:t>在通信的过程中，把数据送到主机是没有完成通信的，只有把数据送到应用的进程或者进程里的某个具体的线程才能实现</a:t>
            </a:r>
            <a:r>
              <a:rPr lang="zh-CN" altLang="en-US">
                <a:sym typeface="+mn-ea"/>
              </a:rPr>
              <a:t>通信。</a:t>
            </a:r>
            <a:endParaRPr lang="zh-CN" altLang="en-US">
              <a:sym typeface="+mn-ea"/>
            </a:endParaRPr>
          </a:p>
          <a:p>
            <a:pPr algn="l"/>
            <a:r>
              <a:rPr lang="zh-CN" altLang="en-US">
                <a:sym typeface="+mn-ea"/>
              </a:rPr>
              <a:t>说是逻辑通信，看起来像是两个软件之间在通信，实际上数据是从上而下一层层的封装，到物理层进行传输，到对端也是经过物理层，然后从下而上一层层的解封装，最后交付给</a:t>
            </a:r>
            <a:r>
              <a:rPr lang="zh-CN" altLang="en-US">
                <a:sym typeface="+mn-ea"/>
              </a:rPr>
              <a:t>应用层。</a:t>
            </a:r>
            <a:endParaRPr lang="zh-CN" altLang="en-US">
              <a:sym typeface="+mn-ea"/>
            </a:endParaRPr>
          </a:p>
          <a:p>
            <a:pPr algn="l"/>
            <a:r>
              <a:rPr lang="zh-CN" altLang="en-US">
                <a:sym typeface="+mn-ea"/>
              </a:rPr>
              <a:t>复用：应用层所有的应用程序</a:t>
            </a:r>
            <a:r>
              <a:rPr lang="zh-CN" altLang="en-US">
                <a:sym typeface="+mn-ea"/>
              </a:rPr>
              <a:t>的进程之间的数据都使用同一个传输层协议进行传输。</a:t>
            </a:r>
            <a:endParaRPr lang="zh-CN" altLang="en-US"/>
          </a:p>
          <a:p>
            <a:pPr algn="l"/>
            <a:r>
              <a:rPr lang="zh-CN" altLang="en-US">
                <a:sym typeface="+mn-ea"/>
              </a:rPr>
              <a:t>分用：传输层从网络层收到不同数据会指明交付给</a:t>
            </a:r>
            <a:r>
              <a:rPr lang="zh-CN" altLang="en-US">
                <a:sym typeface="+mn-ea"/>
              </a:rPr>
              <a:t>不同的应用进程。</a:t>
            </a:r>
            <a:endParaRPr lang="zh-CN" altLang="en-US"/>
          </a:p>
          <a:p>
            <a:r>
              <a:rPr lang="zh-CN" altLang="en-US">
                <a:sym typeface="+mn-ea"/>
              </a:rPr>
              <a:t>传输层对报文进程差错检测，网络层就只用检测IP数据报的头部，不</a:t>
            </a:r>
            <a:r>
              <a:rPr lang="zh-CN" altLang="en-US">
                <a:sym typeface="+mn-ea"/>
              </a:rPr>
              <a:t>用检测数据部分，传输层加网络层就可以实现可靠传输。</a:t>
            </a:r>
            <a:endParaRPr lang="zh-CN" altLang="en-US">
              <a:sym typeface="+mn-ea"/>
            </a:endParaRPr>
          </a:p>
          <a:p>
            <a:r>
              <a:rPr lang="zh-CN" altLang="en-US">
                <a:sym typeface="+mn-ea"/>
              </a:rPr>
              <a:t>传输层封装首部有端口号的信息。</a:t>
            </a:r>
            <a:endParaRPr lang="zh-CN" altLang="en-US"/>
          </a:p>
          <a:p>
            <a:r>
              <a:rPr lang="zh-CN" altLang="en-US"/>
              <a:t>动态选择：客户端进程在运行的时候操作系统会随机分配，进程运行结束，端口号就可以分配给新的</a:t>
            </a:r>
            <a:r>
              <a:rPr lang="zh-CN" altLang="en-US"/>
              <a:t>进程。</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1.TCP</a:t>
            </a:r>
            <a:r>
              <a:rPr lang="zh-CN" altLang="en-US"/>
              <a:t>协议在通信之前先要建立一个连接，通信结束后要释放连接，有点像打电话一样，电话打通了才能进行</a:t>
            </a:r>
            <a:r>
              <a:rPr lang="zh-CN" altLang="en-US"/>
              <a:t>通话。</a:t>
            </a:r>
            <a:endParaRPr lang="zh-CN" altLang="en-US"/>
          </a:p>
          <a:p>
            <a:r>
              <a:rPr lang="en-US" altLang="zh-CN"/>
              <a:t>2.</a:t>
            </a:r>
            <a:r>
              <a:rPr lang="zh-CN" altLang="en-US"/>
              <a:t>所以</a:t>
            </a:r>
            <a:r>
              <a:rPr lang="en-US" altLang="zh-CN"/>
              <a:t>TCP</a:t>
            </a:r>
            <a:r>
              <a:rPr lang="zh-CN" altLang="en-US"/>
              <a:t>协议不能用于广播或者多播的通信</a:t>
            </a:r>
            <a:r>
              <a:rPr lang="zh-CN" altLang="en-US"/>
              <a:t>方式。</a:t>
            </a:r>
            <a:endParaRPr lang="zh-CN" altLang="en-US"/>
          </a:p>
          <a:p>
            <a:r>
              <a:rPr lang="en-US" altLang="zh-CN"/>
              <a:t>4.</a:t>
            </a:r>
            <a:r>
              <a:rPr lang="zh-CN" altLang="en-US"/>
              <a:t>全双工就是发送方和接收方不是固定的，两边可以同时发送数据，也可以同时接收</a:t>
            </a:r>
            <a:r>
              <a:rPr lang="zh-CN" altLang="en-US"/>
              <a:t>数据。</a:t>
            </a:r>
            <a:endParaRPr lang="zh-CN" altLang="en-US"/>
          </a:p>
          <a:p>
            <a:r>
              <a:rPr lang="zh-CN" altLang="en-US"/>
              <a:t>发送缓存：实现可靠传输，超时的数据需要</a:t>
            </a:r>
            <a:r>
              <a:rPr lang="zh-CN" altLang="en-US"/>
              <a:t>重发。</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tags" Target="../tags/tag78.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2.xml"/><Relationship Id="rId6" Type="http://schemas.openxmlformats.org/officeDocument/2006/relationships/tags" Target="../tags/tag79.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tags" Target="../tags/tag85.xml"/><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2.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image" Target="../media/image8.png"/><Relationship Id="rId3" Type="http://schemas.openxmlformats.org/officeDocument/2006/relationships/image" Target="../media/image26.png"/><Relationship Id="rId2" Type="http://schemas.openxmlformats.org/officeDocument/2006/relationships/tags" Target="../tags/tag87.xml"/><Relationship Id="rId1" Type="http://schemas.openxmlformats.org/officeDocument/2006/relationships/tags" Target="../tags/tag86.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tags" Target="../tags/tag90.xml"/><Relationship Id="rId2" Type="http://schemas.openxmlformats.org/officeDocument/2006/relationships/image" Target="../media/image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tags" Target="../tags/tag65.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2.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tags" Target="../tags/tag9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image" Target="../media/image9.png"/><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2.xml"/><Relationship Id="rId5" Type="http://schemas.openxmlformats.org/officeDocument/2006/relationships/tags" Target="../tags/tag100.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32.png"/><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2.xml"/><Relationship Id="rId5" Type="http://schemas.openxmlformats.org/officeDocument/2006/relationships/tags" Target="../tags/tag101.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8.png"/><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28.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image" Target="../media/image43.png"/><Relationship Id="rId7" Type="http://schemas.openxmlformats.org/officeDocument/2006/relationships/image" Target="../media/image42.png"/><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1" Type="http://schemas.openxmlformats.org/officeDocument/2006/relationships/notesSlide" Target="../notesSlides/notesSlide27.xml"/><Relationship Id="rId10" Type="http://schemas.openxmlformats.org/officeDocument/2006/relationships/slideLayout" Target="../slideLayouts/slideLayout2.xml"/><Relationship Id="rId1" Type="http://schemas.openxmlformats.org/officeDocument/2006/relationships/image" Target="../media/image36.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tags" Target="../tags/tag104.xml"/><Relationship Id="rId2" Type="http://schemas.openxmlformats.org/officeDocument/2006/relationships/image" Target="../media/image32.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tags" Target="../tags/tag66.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2.xml"/><Relationship Id="rId5" Type="http://schemas.openxmlformats.org/officeDocument/2006/relationships/tags" Target="../tags/tag106.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107.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5.png"/></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2.xml"/><Relationship Id="rId7" Type="http://schemas.openxmlformats.org/officeDocument/2006/relationships/slideLayout" Target="../slideLayouts/slideLayout2.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26.png"/></Relationships>
</file>

<file path=ppt/slides/_rels/slide34.xml.rels><?xml version="1.0" encoding="UTF-8" standalone="yes"?>
<Relationships xmlns="http://schemas.openxmlformats.org/package/2006/relationships"><Relationship Id="rId9" Type="http://schemas.openxmlformats.org/officeDocument/2006/relationships/image" Target="../media/image53.png"/><Relationship Id="rId8" Type="http://schemas.openxmlformats.org/officeDocument/2006/relationships/image" Target="../media/image52.png"/><Relationship Id="rId7" Type="http://schemas.openxmlformats.org/officeDocument/2006/relationships/image" Target="../media/image51.png"/><Relationship Id="rId6" Type="http://schemas.openxmlformats.org/officeDocument/2006/relationships/image" Target="../media/image46.png"/><Relationship Id="rId5" Type="http://schemas.openxmlformats.org/officeDocument/2006/relationships/image" Target="../media/image48.png"/><Relationship Id="rId4" Type="http://schemas.openxmlformats.org/officeDocument/2006/relationships/image" Target="../media/image45.png"/><Relationship Id="rId3" Type="http://schemas.openxmlformats.org/officeDocument/2006/relationships/image" Target="../media/image50.png"/><Relationship Id="rId2" Type="http://schemas.openxmlformats.org/officeDocument/2006/relationships/image" Target="../media/image47.png"/><Relationship Id="rId13" Type="http://schemas.openxmlformats.org/officeDocument/2006/relationships/notesSlide" Target="../notesSlides/notesSlide33.xml"/><Relationship Id="rId12" Type="http://schemas.openxmlformats.org/officeDocument/2006/relationships/slideLayout" Target="../slideLayouts/slideLayout2.xml"/><Relationship Id="rId11" Type="http://schemas.openxmlformats.org/officeDocument/2006/relationships/tags" Target="../tags/tag111.xml"/><Relationship Id="rId10" Type="http://schemas.openxmlformats.org/officeDocument/2006/relationships/image" Target="../media/image54.png"/><Relationship Id="rId1"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image" Target="../media/image55.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tags" Target="../tags/tag67.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17.png"/><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635" y="0"/>
            <a:ext cx="12192635" cy="6858000"/>
          </a:xfrm>
          <a:prstGeom prst="rect">
            <a:avLst/>
          </a:prstGeom>
        </p:spPr>
      </p:pic>
      <p:sp>
        <p:nvSpPr>
          <p:cNvPr id="5" name="文本框 4"/>
          <p:cNvSpPr txBox="1"/>
          <p:nvPr/>
        </p:nvSpPr>
        <p:spPr>
          <a:xfrm>
            <a:off x="4345305" y="4340225"/>
            <a:ext cx="540385" cy="460375"/>
          </a:xfrm>
          <a:prstGeom prst="rect">
            <a:avLst/>
          </a:prstGeom>
          <a:noFill/>
        </p:spPr>
        <p:txBody>
          <a:bodyPr wrap="square" rtlCol="0">
            <a:spAutoFit/>
          </a:bodyPr>
          <a:p>
            <a:r>
              <a:rPr lang="zh-CN" altLang="en-US" sz="2400" b="1">
                <a:ln w="6600">
                  <a:solidFill>
                    <a:schemeClr val="accent2"/>
                  </a:solidFill>
                  <a:prstDash val="solid"/>
                </a:ln>
                <a:solidFill>
                  <a:srgbClr val="FFFFFF"/>
                </a:solidFill>
                <a:effectLst>
                  <a:outerShdw dist="38100" dir="2700000" algn="tl" rotWithShape="0">
                    <a:schemeClr val="accent2"/>
                  </a:outerShdw>
                </a:effectLst>
              </a:rPr>
              <a:t>计</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文本框 5"/>
          <p:cNvSpPr txBox="1"/>
          <p:nvPr/>
        </p:nvSpPr>
        <p:spPr>
          <a:xfrm>
            <a:off x="5706110" y="4538980"/>
            <a:ext cx="540385" cy="583565"/>
          </a:xfrm>
          <a:prstGeom prst="rect">
            <a:avLst/>
          </a:prstGeom>
          <a:noFill/>
        </p:spPr>
        <p:txBody>
          <a:bodyPr wrap="square" rtlCol="0">
            <a:spAutoFit/>
          </a:bodyPr>
          <a:p>
            <a:r>
              <a:rPr lang="zh-CN" altLang="en-US" sz="3200" b="1">
                <a:ln w="6600">
                  <a:solidFill>
                    <a:schemeClr val="accent2"/>
                  </a:solidFill>
                  <a:prstDash val="solid"/>
                </a:ln>
                <a:solidFill>
                  <a:srgbClr val="FFFFFF"/>
                </a:solidFill>
                <a:effectLst>
                  <a:outerShdw dist="38100" dir="2700000" algn="tl" rotWithShape="0">
                    <a:schemeClr val="accent2"/>
                  </a:outerShdw>
                </a:effectLst>
              </a:rPr>
              <a:t>算</a:t>
            </a:r>
            <a:endParaRPr lang="zh-CN" altLang="en-US" sz="32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文本框 6"/>
          <p:cNvSpPr txBox="1"/>
          <p:nvPr/>
        </p:nvSpPr>
        <p:spPr>
          <a:xfrm>
            <a:off x="7313930" y="4750435"/>
            <a:ext cx="699770" cy="768350"/>
          </a:xfrm>
          <a:prstGeom prst="rect">
            <a:avLst/>
          </a:prstGeom>
          <a:noFill/>
        </p:spPr>
        <p:txBody>
          <a:bodyPr wrap="square" rtlCol="0">
            <a:spAutoFit/>
          </a:bodyPr>
          <a:p>
            <a:r>
              <a:rPr lang="zh-CN" altLang="en-US" sz="4400" b="1">
                <a:ln w="6600">
                  <a:solidFill>
                    <a:schemeClr val="accent2"/>
                  </a:solidFill>
                  <a:prstDash val="solid"/>
                </a:ln>
                <a:solidFill>
                  <a:srgbClr val="FFFFFF"/>
                </a:solidFill>
                <a:effectLst>
                  <a:outerShdw dist="38100" dir="2700000" algn="tl" rotWithShape="0">
                    <a:schemeClr val="accent2"/>
                  </a:outerShdw>
                </a:effectLst>
              </a:rPr>
              <a:t>机</a:t>
            </a:r>
            <a:endParaRPr lang="zh-CN" altLang="en-US" sz="4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8" name="文本框 7"/>
          <p:cNvSpPr txBox="1"/>
          <p:nvPr/>
        </p:nvSpPr>
        <p:spPr>
          <a:xfrm>
            <a:off x="9308465" y="4806315"/>
            <a:ext cx="683895" cy="645160"/>
          </a:xfrm>
          <a:prstGeom prst="rect">
            <a:avLst/>
          </a:prstGeom>
          <a:noFill/>
        </p:spPr>
        <p:txBody>
          <a:bodyPr wrap="square" rtlCol="0">
            <a:spAutoFit/>
          </a:bodyPr>
          <a:p>
            <a:r>
              <a:rPr lang="zh-CN" altLang="en-US" sz="3600" b="1">
                <a:ln w="6600">
                  <a:solidFill>
                    <a:schemeClr val="accent2"/>
                  </a:solidFill>
                  <a:prstDash val="solid"/>
                </a:ln>
                <a:solidFill>
                  <a:srgbClr val="FFFFFF"/>
                </a:solidFill>
                <a:effectLst>
                  <a:outerShdw dist="38100" dir="2700000" algn="tl" rotWithShape="0">
                    <a:schemeClr val="accent2"/>
                  </a:outerShdw>
                </a:effectLst>
              </a:rPr>
              <a:t>网</a:t>
            </a:r>
            <a:endParaRPr lang="zh-CN" altLang="en-US" sz="36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9" name="文本框 8"/>
          <p:cNvSpPr txBox="1"/>
          <p:nvPr/>
        </p:nvSpPr>
        <p:spPr>
          <a:xfrm>
            <a:off x="11056620" y="4538980"/>
            <a:ext cx="540385" cy="521970"/>
          </a:xfrm>
          <a:prstGeom prst="rect">
            <a:avLst/>
          </a:prstGeom>
          <a:noFill/>
        </p:spPr>
        <p:txBody>
          <a:bodyPr wrap="square" rtlCol="0">
            <a:spAutoFit/>
          </a:bodyPr>
          <a:p>
            <a:r>
              <a:rPr lang="zh-CN" altLang="en-US" sz="2800" b="1">
                <a:ln w="6600">
                  <a:solidFill>
                    <a:schemeClr val="accent2"/>
                  </a:solidFill>
                  <a:prstDash val="solid"/>
                </a:ln>
                <a:solidFill>
                  <a:srgbClr val="FFFFFF"/>
                </a:solidFill>
                <a:effectLst>
                  <a:outerShdw dist="38100" dir="2700000" algn="tl" rotWithShape="0">
                    <a:schemeClr val="accent2"/>
                  </a:outerShdw>
                </a:effectLst>
              </a:rPr>
              <a:t>络</a:t>
            </a:r>
            <a:endParaRPr lang="zh-CN" altLang="en-US" sz="28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10" name="文本框 9"/>
          <p:cNvSpPr txBox="1"/>
          <p:nvPr/>
        </p:nvSpPr>
        <p:spPr>
          <a:xfrm>
            <a:off x="3340100" y="3952240"/>
            <a:ext cx="533400" cy="922020"/>
          </a:xfrm>
          <a:prstGeom prst="rect">
            <a:avLst/>
          </a:prstGeom>
          <a:noFill/>
        </p:spPr>
        <p:txBody>
          <a:bodyPr wrap="square" rtlCol="0">
            <a:spAutoFit/>
          </a:bodyPr>
          <a:p>
            <a:r>
              <a:rPr lang="en-US" altLang="zh-CN" sz="5400">
                <a:ln w="6600">
                  <a:solidFill>
                    <a:schemeClr val="accent2"/>
                  </a:solidFill>
                  <a:prstDash val="solid"/>
                </a:ln>
                <a:solidFill>
                  <a:srgbClr val="FFFFFF"/>
                </a:solidFill>
                <a:effectLst>
                  <a:outerShdw dist="38100" dir="2700000" algn="tl" rotWithShape="0">
                    <a:schemeClr val="accent2"/>
                  </a:outerShdw>
                </a:effectLst>
              </a:rPr>
              <a:t>·</a:t>
            </a:r>
            <a:endParaRPr lang="en-US" altLang="zh-CN" sz="5400">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横卷形 6"/>
          <p:cNvSpPr/>
          <p:nvPr/>
        </p:nvSpPr>
        <p:spPr>
          <a:xfrm>
            <a:off x="16510" y="0"/>
            <a:ext cx="3355975" cy="806450"/>
          </a:xfrm>
          <a:prstGeom prst="horizontalScroll">
            <a:avLst/>
          </a:prstGeom>
          <a:gradFill>
            <a:gsLst>
              <a:gs pos="0">
                <a:srgbClr val="FE4444"/>
              </a:gs>
              <a:gs pos="100000">
                <a:srgbClr val="832B2B"/>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ln w="6600">
                  <a:solidFill>
                    <a:schemeClr val="accent2"/>
                  </a:solidFill>
                  <a:prstDash val="solid"/>
                </a:ln>
                <a:solidFill>
                  <a:srgbClr val="FFFFFF"/>
                </a:solidFill>
                <a:effectLst>
                  <a:outerShdw dist="38100" dir="2700000" algn="tl" rotWithShape="0">
                    <a:schemeClr val="accent2"/>
                  </a:outerShdw>
                </a:effectLst>
              </a:rPr>
              <a:t>TCP</a:t>
            </a:r>
            <a:endParaRPr lang="en-US" altLang="zh-CN"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文本框 4"/>
          <p:cNvSpPr txBox="1"/>
          <p:nvPr/>
        </p:nvSpPr>
        <p:spPr>
          <a:xfrm>
            <a:off x="792480" y="1767840"/>
            <a:ext cx="10723880" cy="3322955"/>
          </a:xfrm>
          <a:prstGeom prst="rect">
            <a:avLst/>
          </a:prstGeom>
          <a:noFill/>
        </p:spPr>
        <p:txBody>
          <a:bodyPr wrap="square" rtlCol="0">
            <a:spAutoFit/>
          </a:bodyPr>
          <a:p>
            <a:r>
              <a:rPr lang="en-US" altLang="zh-CN" sz="1400"/>
              <a:t>TCP</a:t>
            </a:r>
            <a:r>
              <a:rPr lang="zh-CN" altLang="en-US" sz="1400"/>
              <a:t>协议的特点：</a:t>
            </a:r>
            <a:endParaRPr lang="zh-CN" altLang="en-US" sz="1400"/>
          </a:p>
          <a:p>
            <a:endParaRPr lang="en-US" altLang="zh-CN" sz="1400"/>
          </a:p>
          <a:p>
            <a:r>
              <a:rPr lang="en-US" altLang="zh-CN" sz="1400"/>
              <a:t>1.TCP</a:t>
            </a:r>
            <a:r>
              <a:rPr lang="zh-CN" altLang="en-US" sz="1400"/>
              <a:t>是面向连接的传输层协议。（</a:t>
            </a:r>
            <a:r>
              <a:rPr lang="zh-CN" altLang="en-US" sz="1400">
                <a:solidFill>
                  <a:schemeClr val="accent1"/>
                </a:solidFill>
              </a:rPr>
              <a:t>打电话</a:t>
            </a:r>
            <a:r>
              <a:rPr lang="zh-CN" altLang="en-US" sz="1400"/>
              <a:t>）</a:t>
            </a:r>
            <a:endParaRPr lang="zh-CN" altLang="en-US" sz="1400"/>
          </a:p>
          <a:p>
            <a:endParaRPr lang="zh-CN" altLang="en-US" sz="1400"/>
          </a:p>
          <a:p>
            <a:r>
              <a:rPr lang="en-US" altLang="zh-CN" sz="1400"/>
              <a:t>2.</a:t>
            </a:r>
            <a:r>
              <a:rPr lang="zh-CN" altLang="en-US" sz="1400"/>
              <a:t>每一个</a:t>
            </a:r>
            <a:r>
              <a:rPr lang="en-US" altLang="zh-CN" sz="1400"/>
              <a:t>TCP</a:t>
            </a:r>
            <a:r>
              <a:rPr lang="zh-CN" altLang="en-US" sz="1400"/>
              <a:t>连接只能有两个端点，每一条</a:t>
            </a:r>
            <a:r>
              <a:rPr lang="en-US" altLang="zh-CN" sz="1400"/>
              <a:t>TCP</a:t>
            </a:r>
            <a:r>
              <a:rPr lang="zh-CN" altLang="en-US" sz="1400"/>
              <a:t>连接只能是点对点的。</a:t>
            </a:r>
            <a:endParaRPr lang="zh-CN" altLang="en-US" sz="1400"/>
          </a:p>
          <a:p>
            <a:endParaRPr lang="zh-CN" altLang="en-US" sz="1400"/>
          </a:p>
          <a:p>
            <a:r>
              <a:rPr lang="en-US" altLang="zh-CN" sz="1400"/>
              <a:t>3.TCP提供可靠交付的服务，</a:t>
            </a:r>
            <a:r>
              <a:rPr lang="zh-CN" altLang="en-US" sz="1400"/>
              <a:t>可以使报文段</a:t>
            </a:r>
            <a:r>
              <a:rPr lang="en-US" altLang="zh-CN" sz="1400"/>
              <a:t>无差错、不丢失、不重复、按</a:t>
            </a:r>
            <a:r>
              <a:rPr lang="zh-CN" altLang="en-US" sz="1400"/>
              <a:t>顺</a:t>
            </a:r>
            <a:r>
              <a:rPr lang="en-US" altLang="zh-CN" sz="1400"/>
              <a:t>序到达。</a:t>
            </a:r>
            <a:endParaRPr lang="en-US" altLang="zh-CN" sz="1400"/>
          </a:p>
          <a:p>
            <a:endParaRPr lang="en-US" altLang="zh-CN" sz="1400"/>
          </a:p>
          <a:p>
            <a:r>
              <a:rPr lang="en-US" altLang="zh-CN" sz="1400"/>
              <a:t>4.TCP</a:t>
            </a:r>
            <a:r>
              <a:rPr lang="zh-CN" altLang="en-US" sz="1400"/>
              <a:t>提供全双工通信。</a:t>
            </a:r>
            <a:endParaRPr lang="zh-CN" altLang="en-US" sz="1400"/>
          </a:p>
          <a:p>
            <a:endParaRPr lang="zh-CN" altLang="en-US" sz="1400"/>
          </a:p>
          <a:p>
            <a:r>
              <a:rPr lang="en-US" altLang="zh-CN" sz="1400"/>
              <a:t>    </a:t>
            </a:r>
            <a:r>
              <a:rPr lang="zh-CN" altLang="en-US" sz="1400"/>
              <a:t>发送缓存：</a:t>
            </a:r>
            <a:r>
              <a:rPr lang="zh-CN" altLang="en-US" sz="1400">
                <a:gradFill>
                  <a:gsLst>
                    <a:gs pos="0">
                      <a:srgbClr val="FE4444"/>
                    </a:gs>
                    <a:gs pos="100000">
                      <a:srgbClr val="832B2B"/>
                    </a:gs>
                  </a:gsLst>
                  <a:lin scaled="0"/>
                </a:gradFill>
              </a:rPr>
              <a:t>准备发送的数据&amp;已发送但尚未收到确认的数据。</a:t>
            </a:r>
            <a:endParaRPr lang="zh-CN" altLang="en-US" sz="1400">
              <a:gradFill>
                <a:gsLst>
                  <a:gs pos="0">
                    <a:srgbClr val="FE4444"/>
                  </a:gs>
                  <a:gs pos="100000">
                    <a:srgbClr val="832B2B"/>
                  </a:gs>
                </a:gsLst>
                <a:lin scaled="0"/>
              </a:gradFill>
            </a:endParaRPr>
          </a:p>
          <a:p>
            <a:endParaRPr lang="zh-CN" altLang="en-US" sz="1400"/>
          </a:p>
          <a:p>
            <a:r>
              <a:rPr lang="en-US" altLang="zh-CN" sz="1400"/>
              <a:t>    </a:t>
            </a:r>
            <a:r>
              <a:rPr lang="zh-CN" altLang="en-US" sz="1400"/>
              <a:t>接收缓存：</a:t>
            </a:r>
            <a:r>
              <a:rPr lang="zh-CN" altLang="en-US" sz="1400">
                <a:gradFill>
                  <a:gsLst>
                    <a:gs pos="0">
                      <a:srgbClr val="FE4444"/>
                    </a:gs>
                    <a:gs pos="100000">
                      <a:srgbClr val="832B2B"/>
                    </a:gs>
                  </a:gsLst>
                  <a:lin scaled="0"/>
                </a:gradFill>
              </a:rPr>
              <a:t>按序达到但尚未被接受应用程序读取的数据&amp;不按序到达的数据。</a:t>
            </a:r>
            <a:endParaRPr lang="zh-CN" altLang="en-US" sz="1400">
              <a:gradFill>
                <a:gsLst>
                  <a:gs pos="0">
                    <a:srgbClr val="FE4444"/>
                  </a:gs>
                  <a:gs pos="100000">
                    <a:srgbClr val="832B2B"/>
                  </a:gs>
                </a:gsLst>
                <a:lin scaled="0"/>
              </a:gradFill>
            </a:endParaRPr>
          </a:p>
          <a:p>
            <a:endParaRPr lang="zh-CN" altLang="en-US" sz="1400">
              <a:gradFill>
                <a:gsLst>
                  <a:gs pos="0">
                    <a:srgbClr val="FE4444"/>
                  </a:gs>
                  <a:gs pos="100000">
                    <a:srgbClr val="832B2B"/>
                  </a:gs>
                </a:gsLst>
                <a:lin scaled="0"/>
              </a:gradFill>
            </a:endParaRPr>
          </a:p>
          <a:p>
            <a:r>
              <a:rPr lang="zh-CN" altLang="en-US" sz="1400">
                <a:sym typeface="+mn-ea"/>
              </a:rPr>
              <a:t>TCP要提供可靠的传输服务，因此需要许多机制</a:t>
            </a:r>
            <a:r>
              <a:rPr lang="zh-CN" altLang="en-US" sz="1400">
                <a:sym typeface="+mn-ea"/>
              </a:rPr>
              <a:t>来实现：确认、重传、</a:t>
            </a:r>
            <a:r>
              <a:rPr lang="zh-CN" altLang="en-US" sz="1400">
                <a:sym typeface="+mn-ea"/>
              </a:rPr>
              <a:t>连接管理、</a:t>
            </a:r>
            <a:r>
              <a:rPr lang="zh-CN" altLang="en-US" sz="1400">
                <a:sym typeface="+mn-ea"/>
              </a:rPr>
              <a:t>拥塞</a:t>
            </a:r>
            <a:r>
              <a:rPr lang="zh-CN" altLang="en-US" sz="1400">
                <a:sym typeface="+mn-ea"/>
              </a:rPr>
              <a:t>控制、流量控制、计时器等。</a:t>
            </a:r>
            <a:endParaRPr lang="zh-CN" altLang="en-US" sz="1400">
              <a:gradFill>
                <a:gsLst>
                  <a:gs pos="0">
                    <a:srgbClr val="FE4444"/>
                  </a:gs>
                  <a:gs pos="100000">
                    <a:srgbClr val="832B2B"/>
                  </a:gs>
                </a:gsLst>
                <a:lin scaled="0"/>
              </a:gradFill>
            </a:endParaRPr>
          </a:p>
        </p:txBody>
      </p:sp>
      <p:sp>
        <p:nvSpPr>
          <p:cNvPr id="2" name="文本框 1"/>
          <p:cNvSpPr txBox="1"/>
          <p:nvPr/>
        </p:nvSpPr>
        <p:spPr>
          <a:xfrm>
            <a:off x="792480" y="1290955"/>
            <a:ext cx="9176385" cy="306705"/>
          </a:xfrm>
          <a:prstGeom prst="rect">
            <a:avLst/>
          </a:prstGeom>
          <a:noFill/>
        </p:spPr>
        <p:txBody>
          <a:bodyPr wrap="square" rtlCol="0">
            <a:spAutoFit/>
          </a:bodyPr>
          <a:p>
            <a:r>
              <a:rPr lang="zh-CN" altLang="en-US" sz="1400">
                <a:solidFill>
                  <a:srgbClr val="FF0000"/>
                </a:solidFill>
              </a:rPr>
              <a:t>传输控制协议（TCP）：</a:t>
            </a:r>
            <a:r>
              <a:rPr lang="zh-CN" altLang="en-US" sz="1400"/>
              <a:t>是为了在不可靠的互联网络上提供</a:t>
            </a:r>
            <a:r>
              <a:rPr lang="zh-CN" altLang="en-US" sz="1400">
                <a:solidFill>
                  <a:srgbClr val="FF0000"/>
                </a:solidFill>
              </a:rPr>
              <a:t>可靠的</a:t>
            </a:r>
            <a:r>
              <a:rPr lang="zh-CN" altLang="en-US" sz="1400"/>
              <a:t>端到端字节流</a:t>
            </a:r>
            <a:r>
              <a:rPr lang="zh-CN" altLang="en-US" sz="1400"/>
              <a:t>传输而专门设计的一个传输协议。</a:t>
            </a:r>
            <a:endParaRPr lang="zh-CN" altLang="en-US" sz="14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横卷形 6"/>
          <p:cNvSpPr/>
          <p:nvPr/>
        </p:nvSpPr>
        <p:spPr>
          <a:xfrm>
            <a:off x="16510" y="0"/>
            <a:ext cx="3355975" cy="806450"/>
          </a:xfrm>
          <a:prstGeom prst="horizontalScroll">
            <a:avLst/>
          </a:prstGeom>
          <a:gradFill>
            <a:gsLst>
              <a:gs pos="0">
                <a:srgbClr val="FE4444"/>
              </a:gs>
              <a:gs pos="100000">
                <a:srgbClr val="832B2B"/>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ln w="6600">
                  <a:solidFill>
                    <a:schemeClr val="accent2"/>
                  </a:solidFill>
                  <a:prstDash val="solid"/>
                </a:ln>
                <a:solidFill>
                  <a:srgbClr val="FFFFFF"/>
                </a:solidFill>
                <a:effectLst>
                  <a:outerShdw dist="38100" dir="2700000" algn="tl" rotWithShape="0">
                    <a:schemeClr val="accent2"/>
                  </a:outerShdw>
                </a:effectLst>
              </a:rPr>
              <a:t>TCP</a:t>
            </a:r>
            <a:r>
              <a:rPr lang="zh-CN" altLang="en-US" sz="2400" b="1">
                <a:ln w="6600">
                  <a:solidFill>
                    <a:schemeClr val="accent2"/>
                  </a:solidFill>
                  <a:prstDash val="solid"/>
                </a:ln>
                <a:solidFill>
                  <a:srgbClr val="FFFFFF"/>
                </a:solidFill>
                <a:effectLst>
                  <a:outerShdw dist="38100" dir="2700000" algn="tl" rotWithShape="0">
                    <a:schemeClr val="accent2"/>
                  </a:outerShdw>
                </a:effectLst>
              </a:rPr>
              <a:t>首部</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矩形 3"/>
          <p:cNvSpPr/>
          <p:nvPr/>
        </p:nvSpPr>
        <p:spPr>
          <a:xfrm>
            <a:off x="923290" y="2906395"/>
            <a:ext cx="1032510" cy="516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首部长度</a:t>
            </a:r>
            <a:endParaRPr lang="zh-CN" altLang="en-US" sz="1200"/>
          </a:p>
          <a:p>
            <a:pPr algn="ctr"/>
            <a:r>
              <a:rPr lang="zh-CN" altLang="en-US" sz="1200"/>
              <a:t>（</a:t>
            </a:r>
            <a:r>
              <a:rPr lang="en-US" altLang="zh-CN" sz="1200"/>
              <a:t>4</a:t>
            </a:r>
            <a:r>
              <a:rPr lang="zh-CN" altLang="en-US" sz="1200"/>
              <a:t>位）</a:t>
            </a:r>
            <a:endParaRPr lang="zh-CN" altLang="en-US" sz="1200"/>
          </a:p>
        </p:txBody>
      </p:sp>
      <p:sp>
        <p:nvSpPr>
          <p:cNvPr id="6" name="矩形 5"/>
          <p:cNvSpPr/>
          <p:nvPr/>
        </p:nvSpPr>
        <p:spPr>
          <a:xfrm>
            <a:off x="1955800" y="2906395"/>
            <a:ext cx="916305" cy="516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保留（</a:t>
            </a:r>
            <a:r>
              <a:rPr lang="en-US" altLang="zh-CN" sz="1200"/>
              <a:t>6</a:t>
            </a:r>
            <a:r>
              <a:rPr lang="zh-CN" altLang="en-US" sz="1200"/>
              <a:t>位）</a:t>
            </a:r>
            <a:endParaRPr lang="zh-CN" altLang="en-US" sz="1200"/>
          </a:p>
        </p:txBody>
      </p:sp>
      <p:sp>
        <p:nvSpPr>
          <p:cNvPr id="8" name="矩形 7"/>
          <p:cNvSpPr/>
          <p:nvPr/>
        </p:nvSpPr>
        <p:spPr>
          <a:xfrm>
            <a:off x="2872105" y="2906395"/>
            <a:ext cx="253365" cy="51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URG</a:t>
            </a:r>
            <a:endParaRPr lang="en-US" altLang="zh-CN" sz="1200"/>
          </a:p>
        </p:txBody>
      </p:sp>
      <p:sp>
        <p:nvSpPr>
          <p:cNvPr id="9" name="矩形 8"/>
          <p:cNvSpPr/>
          <p:nvPr/>
        </p:nvSpPr>
        <p:spPr>
          <a:xfrm>
            <a:off x="3125470" y="2906395"/>
            <a:ext cx="253365" cy="51625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ACK</a:t>
            </a:r>
            <a:endParaRPr lang="en-US" altLang="zh-CN" sz="1200"/>
          </a:p>
        </p:txBody>
      </p:sp>
      <p:sp>
        <p:nvSpPr>
          <p:cNvPr id="10" name="矩形 9"/>
          <p:cNvSpPr/>
          <p:nvPr/>
        </p:nvSpPr>
        <p:spPr>
          <a:xfrm>
            <a:off x="3378835" y="2905760"/>
            <a:ext cx="253365" cy="516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PSH</a:t>
            </a:r>
            <a:endParaRPr lang="en-US" altLang="zh-CN" sz="1200"/>
          </a:p>
        </p:txBody>
      </p:sp>
      <p:sp>
        <p:nvSpPr>
          <p:cNvPr id="11" name="矩形 10"/>
          <p:cNvSpPr/>
          <p:nvPr/>
        </p:nvSpPr>
        <p:spPr>
          <a:xfrm>
            <a:off x="3632200" y="2905760"/>
            <a:ext cx="253365" cy="51625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RST</a:t>
            </a:r>
            <a:endParaRPr lang="en-US" altLang="zh-CN" sz="1200"/>
          </a:p>
        </p:txBody>
      </p:sp>
      <p:sp>
        <p:nvSpPr>
          <p:cNvPr id="12" name="矩形 11"/>
          <p:cNvSpPr/>
          <p:nvPr/>
        </p:nvSpPr>
        <p:spPr>
          <a:xfrm>
            <a:off x="3885565" y="2906395"/>
            <a:ext cx="253365" cy="51625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SYN</a:t>
            </a:r>
            <a:endParaRPr lang="en-US" altLang="zh-CN" sz="1200"/>
          </a:p>
        </p:txBody>
      </p:sp>
      <p:sp>
        <p:nvSpPr>
          <p:cNvPr id="13" name="矩形 12"/>
          <p:cNvSpPr/>
          <p:nvPr/>
        </p:nvSpPr>
        <p:spPr>
          <a:xfrm>
            <a:off x="4138930" y="2906395"/>
            <a:ext cx="253365" cy="51625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FIN</a:t>
            </a:r>
            <a:endParaRPr lang="en-US" altLang="zh-CN" sz="1200"/>
          </a:p>
        </p:txBody>
      </p:sp>
      <p:sp>
        <p:nvSpPr>
          <p:cNvPr id="14" name="矩形 13"/>
          <p:cNvSpPr/>
          <p:nvPr/>
        </p:nvSpPr>
        <p:spPr>
          <a:xfrm>
            <a:off x="4392295" y="2906395"/>
            <a:ext cx="1434465" cy="516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窗口（</a:t>
            </a:r>
            <a:r>
              <a:rPr lang="en-US" altLang="zh-CN" sz="1200"/>
              <a:t>16</a:t>
            </a:r>
            <a:r>
              <a:rPr lang="zh-CN" altLang="en-US" sz="1200"/>
              <a:t>位）</a:t>
            </a:r>
            <a:endParaRPr lang="zh-CN" altLang="en-US" sz="1200"/>
          </a:p>
        </p:txBody>
      </p:sp>
      <p:sp>
        <p:nvSpPr>
          <p:cNvPr id="15" name="矩形 14"/>
          <p:cNvSpPr/>
          <p:nvPr/>
        </p:nvSpPr>
        <p:spPr>
          <a:xfrm>
            <a:off x="923290" y="3422650"/>
            <a:ext cx="2455545" cy="516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校验和（</a:t>
            </a:r>
            <a:r>
              <a:rPr lang="en-US" altLang="zh-CN" sz="1200"/>
              <a:t>16</a:t>
            </a:r>
            <a:r>
              <a:rPr lang="zh-CN" altLang="en-US" sz="1200"/>
              <a:t>位）</a:t>
            </a:r>
            <a:endParaRPr lang="zh-CN" altLang="en-US" sz="1200"/>
          </a:p>
        </p:txBody>
      </p:sp>
      <p:sp>
        <p:nvSpPr>
          <p:cNvPr id="16" name="矩形 15"/>
          <p:cNvSpPr/>
          <p:nvPr/>
        </p:nvSpPr>
        <p:spPr>
          <a:xfrm>
            <a:off x="3378835" y="3416935"/>
            <a:ext cx="2455545" cy="52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紧急指针（</a:t>
            </a:r>
            <a:r>
              <a:rPr lang="en-US" altLang="zh-CN" sz="1200"/>
              <a:t>16</a:t>
            </a:r>
            <a:r>
              <a:rPr lang="zh-CN" altLang="en-US" sz="1200"/>
              <a:t>位）</a:t>
            </a:r>
            <a:endParaRPr lang="zh-CN" altLang="en-US" sz="1200"/>
          </a:p>
        </p:txBody>
      </p:sp>
      <p:sp>
        <p:nvSpPr>
          <p:cNvPr id="17" name="矩形 16"/>
          <p:cNvSpPr/>
          <p:nvPr/>
        </p:nvSpPr>
        <p:spPr>
          <a:xfrm>
            <a:off x="923290" y="3939540"/>
            <a:ext cx="4907915" cy="52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选项（长度可变）</a:t>
            </a:r>
            <a:endParaRPr lang="zh-CN" altLang="en-US" sz="1200"/>
          </a:p>
        </p:txBody>
      </p:sp>
      <p:sp>
        <p:nvSpPr>
          <p:cNvPr id="18" name="矩形 17"/>
          <p:cNvSpPr/>
          <p:nvPr/>
        </p:nvSpPr>
        <p:spPr>
          <a:xfrm>
            <a:off x="922655" y="2371090"/>
            <a:ext cx="4907915" cy="535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确认号（</a:t>
            </a:r>
            <a:r>
              <a:rPr lang="en-US" altLang="zh-CN" sz="1200"/>
              <a:t>32</a:t>
            </a:r>
            <a:r>
              <a:rPr lang="zh-CN" altLang="en-US" sz="1200"/>
              <a:t>位）</a:t>
            </a:r>
            <a:endParaRPr lang="zh-CN" altLang="en-US" sz="1200"/>
          </a:p>
        </p:txBody>
      </p:sp>
      <p:sp>
        <p:nvSpPr>
          <p:cNvPr id="19" name="矩形 18"/>
          <p:cNvSpPr/>
          <p:nvPr/>
        </p:nvSpPr>
        <p:spPr>
          <a:xfrm>
            <a:off x="922655" y="1852295"/>
            <a:ext cx="4908550" cy="52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序列号（</a:t>
            </a:r>
            <a:r>
              <a:rPr lang="en-US" altLang="zh-CN" sz="1200"/>
              <a:t>32</a:t>
            </a:r>
            <a:r>
              <a:rPr lang="zh-CN" altLang="en-US" sz="1200"/>
              <a:t>位）</a:t>
            </a:r>
            <a:endParaRPr lang="zh-CN" altLang="en-US" sz="1200"/>
          </a:p>
        </p:txBody>
      </p:sp>
      <p:sp>
        <p:nvSpPr>
          <p:cNvPr id="20" name="矩形 19"/>
          <p:cNvSpPr/>
          <p:nvPr/>
        </p:nvSpPr>
        <p:spPr>
          <a:xfrm>
            <a:off x="3377565" y="1327150"/>
            <a:ext cx="2453640" cy="52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目的端口号（</a:t>
            </a:r>
            <a:r>
              <a:rPr lang="en-US" altLang="zh-CN" sz="1200">
                <a:sym typeface="+mn-ea"/>
              </a:rPr>
              <a:t>16</a:t>
            </a:r>
            <a:r>
              <a:rPr lang="zh-CN" altLang="en-US" sz="1200">
                <a:sym typeface="+mn-ea"/>
              </a:rPr>
              <a:t>位）</a:t>
            </a:r>
            <a:endParaRPr lang="zh-CN" altLang="en-US" sz="1200">
              <a:sym typeface="+mn-ea"/>
            </a:endParaRPr>
          </a:p>
        </p:txBody>
      </p:sp>
      <p:sp>
        <p:nvSpPr>
          <p:cNvPr id="21" name="矩形 20"/>
          <p:cNvSpPr/>
          <p:nvPr/>
        </p:nvSpPr>
        <p:spPr>
          <a:xfrm>
            <a:off x="922655" y="1327150"/>
            <a:ext cx="2454910" cy="52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源端口号（</a:t>
            </a:r>
            <a:r>
              <a:rPr lang="en-US" altLang="zh-CN" sz="1200"/>
              <a:t>16</a:t>
            </a:r>
            <a:r>
              <a:rPr lang="zh-CN" altLang="en-US" sz="1200"/>
              <a:t>位）</a:t>
            </a:r>
            <a:endParaRPr lang="zh-CN" altLang="en-US" sz="1200"/>
          </a:p>
        </p:txBody>
      </p:sp>
      <p:sp>
        <p:nvSpPr>
          <p:cNvPr id="22" name="矩形 21"/>
          <p:cNvSpPr/>
          <p:nvPr/>
        </p:nvSpPr>
        <p:spPr>
          <a:xfrm>
            <a:off x="922655" y="4475480"/>
            <a:ext cx="4909185" cy="1064260"/>
          </a:xfrm>
          <a:prstGeom prst="rect">
            <a:avLst/>
          </a:prstGeom>
          <a:noFill/>
          <a:ln>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2"/>
                </a:solidFill>
              </a:rPr>
              <a:t>数据</a:t>
            </a:r>
            <a:endParaRPr lang="zh-CN" altLang="en-US" sz="1200">
              <a:solidFill>
                <a:schemeClr val="tx2"/>
              </a:solidFill>
            </a:endParaRPr>
          </a:p>
        </p:txBody>
      </p:sp>
      <p:sp>
        <p:nvSpPr>
          <p:cNvPr id="23" name="文本框 22"/>
          <p:cNvSpPr txBox="1"/>
          <p:nvPr/>
        </p:nvSpPr>
        <p:spPr>
          <a:xfrm>
            <a:off x="6586220" y="1353820"/>
            <a:ext cx="5240655" cy="3107690"/>
          </a:xfrm>
          <a:prstGeom prst="rect">
            <a:avLst/>
          </a:prstGeom>
          <a:noFill/>
        </p:spPr>
        <p:txBody>
          <a:bodyPr wrap="square" rtlCol="0">
            <a:spAutoFit/>
          </a:bodyPr>
          <a:p>
            <a:r>
              <a:rPr lang="zh-CN" altLang="en-US" sz="1400">
                <a:gradFill>
                  <a:gsLst>
                    <a:gs pos="0">
                      <a:srgbClr val="FE4444"/>
                    </a:gs>
                    <a:gs pos="100000">
                      <a:srgbClr val="832B2B"/>
                    </a:gs>
                  </a:gsLst>
                  <a:lin scaled="0"/>
                </a:gradFill>
              </a:rPr>
              <a:t>序列号</a:t>
            </a:r>
            <a:r>
              <a:rPr lang="en-US" altLang="zh-CN" sz="1400">
                <a:gradFill>
                  <a:gsLst>
                    <a:gs pos="0">
                      <a:srgbClr val="FE4444"/>
                    </a:gs>
                    <a:gs pos="100000">
                      <a:srgbClr val="832B2B"/>
                    </a:gs>
                  </a:gsLst>
                  <a:lin scaled="0"/>
                </a:gradFill>
              </a:rPr>
              <a:t>sep</a:t>
            </a:r>
            <a:r>
              <a:rPr lang="zh-CN" altLang="en-US" sz="1400">
                <a:gradFill>
                  <a:gsLst>
                    <a:gs pos="0">
                      <a:srgbClr val="FE4444"/>
                    </a:gs>
                    <a:gs pos="100000">
                      <a:srgbClr val="832B2B"/>
                    </a:gs>
                  </a:gsLst>
                  <a:lin scaled="0"/>
                </a:gradFill>
              </a:rPr>
              <a:t>：</a:t>
            </a:r>
            <a:r>
              <a:rPr lang="zh-CN" altLang="en-US" sz="1400"/>
              <a:t>连接建立时由计算机生成的随机数为初始值，通过</a:t>
            </a:r>
            <a:r>
              <a:rPr lang="en-US" altLang="zh-CN" sz="1400"/>
              <a:t>SYN</a:t>
            </a:r>
            <a:r>
              <a:rPr lang="zh-CN" altLang="en-US" sz="1400"/>
              <a:t>包传给接收端，每发送一次数据，该数值就累加</a:t>
            </a:r>
            <a:r>
              <a:rPr lang="zh-CN" altLang="en-US" sz="1400"/>
              <a:t>一次。</a:t>
            </a:r>
            <a:endParaRPr lang="zh-CN" altLang="en-US" sz="1400"/>
          </a:p>
          <a:p>
            <a:endParaRPr lang="zh-CN" altLang="en-US" sz="1400">
              <a:gradFill>
                <a:gsLst>
                  <a:gs pos="0">
                    <a:srgbClr val="FE4444"/>
                  </a:gs>
                  <a:gs pos="100000">
                    <a:srgbClr val="832B2B"/>
                  </a:gs>
                </a:gsLst>
                <a:lin scaled="0"/>
              </a:gradFill>
              <a:sym typeface="+mn-ea"/>
            </a:endParaRPr>
          </a:p>
          <a:p>
            <a:r>
              <a:rPr lang="zh-CN" altLang="en-US" sz="1400">
                <a:gradFill>
                  <a:gsLst>
                    <a:gs pos="0">
                      <a:srgbClr val="FE4444"/>
                    </a:gs>
                    <a:gs pos="100000">
                      <a:srgbClr val="832B2B"/>
                    </a:gs>
                  </a:gsLst>
                  <a:lin scaled="0"/>
                </a:gradFill>
                <a:sym typeface="+mn-ea"/>
              </a:rPr>
              <a:t>确认号</a:t>
            </a:r>
            <a:r>
              <a:rPr lang="en-US" altLang="zh-CN" sz="1400">
                <a:gradFill>
                  <a:gsLst>
                    <a:gs pos="0">
                      <a:srgbClr val="FE4444"/>
                    </a:gs>
                    <a:gs pos="100000">
                      <a:srgbClr val="832B2B"/>
                    </a:gs>
                  </a:gsLst>
                  <a:lin scaled="0"/>
                </a:gradFill>
                <a:sym typeface="+mn-ea"/>
              </a:rPr>
              <a:t>ack</a:t>
            </a:r>
            <a:r>
              <a:rPr lang="zh-CN" altLang="en-US" sz="1400">
                <a:gradFill>
                  <a:gsLst>
                    <a:gs pos="0">
                      <a:srgbClr val="FE4444"/>
                    </a:gs>
                    <a:gs pos="100000">
                      <a:srgbClr val="832B2B"/>
                    </a:gs>
                  </a:gsLst>
                  <a:lin scaled="0"/>
                </a:gradFill>
                <a:sym typeface="+mn-ea"/>
              </a:rPr>
              <a:t>：</a:t>
            </a:r>
            <a:r>
              <a:rPr lang="zh-CN" altLang="en-US" sz="1400">
                <a:sym typeface="+mn-ea"/>
              </a:rPr>
              <a:t>指期望下一次收到数据的序列号，假若确认好是</a:t>
            </a:r>
            <a:r>
              <a:rPr lang="en-US" altLang="zh-CN" sz="1400">
                <a:sym typeface="+mn-ea"/>
              </a:rPr>
              <a:t>N</a:t>
            </a:r>
            <a:r>
              <a:rPr lang="zh-CN" altLang="en-US" sz="1400">
                <a:sym typeface="+mn-ea"/>
              </a:rPr>
              <a:t>，那么说明到</a:t>
            </a:r>
            <a:r>
              <a:rPr lang="en-US" altLang="zh-CN" sz="1400">
                <a:sym typeface="+mn-ea"/>
              </a:rPr>
              <a:t>N</a:t>
            </a:r>
            <a:r>
              <a:rPr lang="zh-CN" altLang="en-US" sz="1400">
                <a:sym typeface="+mn-ea"/>
              </a:rPr>
              <a:t>－</a:t>
            </a:r>
            <a:r>
              <a:rPr lang="en-US" altLang="zh-CN" sz="1400">
                <a:sym typeface="+mn-ea"/>
              </a:rPr>
              <a:t>1</a:t>
            </a:r>
            <a:r>
              <a:rPr lang="zh-CN" altLang="en-US" sz="1400">
                <a:sym typeface="+mn-ea"/>
              </a:rPr>
              <a:t>为止所以的数据已被正确收到。</a:t>
            </a:r>
            <a:endParaRPr lang="zh-CN" altLang="en-US" sz="1400">
              <a:sym typeface="+mn-ea"/>
            </a:endParaRPr>
          </a:p>
          <a:p>
            <a:endParaRPr lang="zh-CN" altLang="en-US" sz="1400">
              <a:gradFill>
                <a:gsLst>
                  <a:gs pos="0">
                    <a:srgbClr val="FE4444"/>
                  </a:gs>
                  <a:gs pos="100000">
                    <a:srgbClr val="832B2B"/>
                  </a:gs>
                </a:gsLst>
                <a:lin scaled="0"/>
              </a:gradFill>
              <a:sym typeface="+mn-ea"/>
            </a:endParaRPr>
          </a:p>
          <a:p>
            <a:r>
              <a:rPr lang="zh-CN" altLang="en-US" sz="1400">
                <a:gradFill>
                  <a:gsLst>
                    <a:gs pos="0">
                      <a:srgbClr val="FE4444"/>
                    </a:gs>
                    <a:gs pos="100000">
                      <a:srgbClr val="832B2B"/>
                    </a:gs>
                  </a:gsLst>
                  <a:lin scaled="0"/>
                </a:gradFill>
                <a:sym typeface="+mn-ea"/>
              </a:rPr>
              <a:t>确认位</a:t>
            </a:r>
            <a:r>
              <a:rPr lang="en-US" altLang="zh-CN" sz="1400">
                <a:gradFill>
                  <a:gsLst>
                    <a:gs pos="0">
                      <a:srgbClr val="FE4444"/>
                    </a:gs>
                    <a:gs pos="100000">
                      <a:srgbClr val="832B2B"/>
                    </a:gs>
                  </a:gsLst>
                  <a:lin scaled="0"/>
                </a:gradFill>
                <a:sym typeface="+mn-ea"/>
              </a:rPr>
              <a:t>ACK</a:t>
            </a:r>
            <a:r>
              <a:rPr lang="zh-CN" altLang="en-US" sz="1400">
                <a:gradFill>
                  <a:gsLst>
                    <a:gs pos="0">
                      <a:srgbClr val="FE4444"/>
                    </a:gs>
                    <a:gs pos="100000">
                      <a:srgbClr val="832B2B"/>
                    </a:gs>
                  </a:gsLst>
                  <a:lin scaled="0"/>
                </a:gradFill>
                <a:sym typeface="+mn-ea"/>
              </a:rPr>
              <a:t>：</a:t>
            </a:r>
            <a:r>
              <a:rPr lang="en-US" altLang="zh-CN" sz="1400">
                <a:sym typeface="+mn-ea"/>
              </a:rPr>
              <a:t>ACK=1</a:t>
            </a:r>
            <a:r>
              <a:rPr lang="zh-CN" altLang="en-US" sz="1400">
                <a:sym typeface="+mn-ea"/>
              </a:rPr>
              <a:t>时，确认号有效，只有当ACK这个标志位为1的时候，ack序列号值才有效。</a:t>
            </a:r>
            <a:endParaRPr lang="zh-CN" altLang="en-US" sz="1400">
              <a:sym typeface="+mn-ea"/>
            </a:endParaRPr>
          </a:p>
          <a:p>
            <a:endParaRPr lang="zh-CN" altLang="en-US" sz="1400">
              <a:sym typeface="+mn-ea"/>
            </a:endParaRPr>
          </a:p>
          <a:p>
            <a:r>
              <a:rPr lang="zh-CN" altLang="en-US" sz="1400">
                <a:gradFill>
                  <a:gsLst>
                    <a:gs pos="0">
                      <a:srgbClr val="FE4444"/>
                    </a:gs>
                    <a:gs pos="100000">
                      <a:srgbClr val="832B2B"/>
                    </a:gs>
                  </a:gsLst>
                  <a:lin scaled="0"/>
                </a:gradFill>
                <a:sym typeface="+mn-ea"/>
              </a:rPr>
              <a:t>复位</a:t>
            </a:r>
            <a:r>
              <a:rPr lang="en-US" altLang="zh-CN" sz="1400">
                <a:gradFill>
                  <a:gsLst>
                    <a:gs pos="0">
                      <a:srgbClr val="FE4444"/>
                    </a:gs>
                    <a:gs pos="100000">
                      <a:srgbClr val="832B2B"/>
                    </a:gs>
                  </a:gsLst>
                  <a:lin scaled="0"/>
                </a:gradFill>
                <a:sym typeface="+mn-ea"/>
              </a:rPr>
              <a:t>RST</a:t>
            </a:r>
            <a:r>
              <a:rPr lang="zh-CN" altLang="en-US" sz="1400">
                <a:gradFill>
                  <a:gsLst>
                    <a:gs pos="0">
                      <a:srgbClr val="FE4444"/>
                    </a:gs>
                    <a:gs pos="100000">
                      <a:srgbClr val="832B2B"/>
                    </a:gs>
                  </a:gsLst>
                  <a:lin scaled="0"/>
                </a:gradFill>
                <a:sym typeface="+mn-ea"/>
              </a:rPr>
              <a:t>：</a:t>
            </a:r>
            <a:r>
              <a:rPr lang="en-US" altLang="zh-CN" sz="1400">
                <a:sym typeface="+mn-ea"/>
              </a:rPr>
              <a:t>RST=1</a:t>
            </a:r>
            <a:r>
              <a:rPr lang="zh-CN" altLang="en-US" sz="1400">
                <a:sym typeface="+mn-ea"/>
              </a:rPr>
              <a:t>时，表示连接出现异常，必须强制断开连接。</a:t>
            </a:r>
            <a:endParaRPr lang="zh-CN" altLang="en-US" sz="1400">
              <a:sym typeface="+mn-ea"/>
            </a:endParaRPr>
          </a:p>
          <a:p>
            <a:endParaRPr lang="zh-CN" altLang="en-US" sz="1400">
              <a:gradFill>
                <a:gsLst>
                  <a:gs pos="0">
                    <a:srgbClr val="FE4444"/>
                  </a:gs>
                  <a:gs pos="100000">
                    <a:srgbClr val="832B2B"/>
                  </a:gs>
                </a:gsLst>
                <a:lin scaled="0"/>
              </a:gradFill>
              <a:sym typeface="+mn-ea"/>
            </a:endParaRPr>
          </a:p>
          <a:p>
            <a:r>
              <a:rPr lang="zh-CN" altLang="en-US" sz="1400">
                <a:gradFill>
                  <a:gsLst>
                    <a:gs pos="0">
                      <a:srgbClr val="FE4444"/>
                    </a:gs>
                    <a:gs pos="100000">
                      <a:srgbClr val="832B2B"/>
                    </a:gs>
                  </a:gsLst>
                  <a:lin scaled="0"/>
                </a:gradFill>
                <a:sym typeface="+mn-ea"/>
              </a:rPr>
              <a:t>同步位</a:t>
            </a:r>
            <a:r>
              <a:rPr lang="en-US" altLang="zh-CN" sz="1400">
                <a:gradFill>
                  <a:gsLst>
                    <a:gs pos="0">
                      <a:srgbClr val="FE4444"/>
                    </a:gs>
                    <a:gs pos="100000">
                      <a:srgbClr val="832B2B"/>
                    </a:gs>
                  </a:gsLst>
                  <a:lin scaled="0"/>
                </a:gradFill>
                <a:sym typeface="+mn-ea"/>
              </a:rPr>
              <a:t>SYN</a:t>
            </a:r>
            <a:r>
              <a:rPr lang="zh-CN" altLang="en-US" sz="1400">
                <a:gradFill>
                  <a:gsLst>
                    <a:gs pos="0">
                      <a:srgbClr val="FE4444"/>
                    </a:gs>
                    <a:gs pos="100000">
                      <a:srgbClr val="832B2B"/>
                    </a:gs>
                  </a:gsLst>
                  <a:lin scaled="0"/>
                </a:gradFill>
                <a:sym typeface="+mn-ea"/>
              </a:rPr>
              <a:t>：</a:t>
            </a:r>
            <a:r>
              <a:rPr lang="en-US" altLang="zh-CN" sz="1400">
                <a:sym typeface="+mn-ea"/>
              </a:rPr>
              <a:t>SYN=1</a:t>
            </a:r>
            <a:r>
              <a:rPr lang="zh-CN" altLang="en-US" sz="1400">
                <a:sym typeface="+mn-ea"/>
              </a:rPr>
              <a:t>时，表示连接请求</a:t>
            </a:r>
            <a:r>
              <a:rPr lang="en-US" altLang="zh-CN" sz="1400">
                <a:sym typeface="+mn-ea"/>
              </a:rPr>
              <a:t>/</a:t>
            </a:r>
            <a:r>
              <a:rPr lang="zh-CN" altLang="en-US" sz="1400">
                <a:sym typeface="+mn-ea"/>
              </a:rPr>
              <a:t>连接接受报文。</a:t>
            </a:r>
            <a:endParaRPr lang="zh-CN" altLang="en-US" sz="1400">
              <a:sym typeface="+mn-ea"/>
            </a:endParaRPr>
          </a:p>
          <a:p>
            <a:endParaRPr lang="zh-CN" altLang="en-US" sz="1400">
              <a:gradFill>
                <a:gsLst>
                  <a:gs pos="0">
                    <a:srgbClr val="FE4444"/>
                  </a:gs>
                  <a:gs pos="100000">
                    <a:srgbClr val="832B2B"/>
                  </a:gs>
                </a:gsLst>
                <a:lin scaled="0"/>
              </a:gradFill>
              <a:sym typeface="+mn-ea"/>
            </a:endParaRPr>
          </a:p>
          <a:p>
            <a:r>
              <a:rPr lang="zh-CN" altLang="en-US" sz="1400">
                <a:gradFill>
                  <a:gsLst>
                    <a:gs pos="0">
                      <a:srgbClr val="FE4444"/>
                    </a:gs>
                    <a:gs pos="100000">
                      <a:srgbClr val="832B2B"/>
                    </a:gs>
                  </a:gsLst>
                  <a:lin scaled="0"/>
                </a:gradFill>
                <a:sym typeface="+mn-ea"/>
              </a:rPr>
              <a:t>终止位</a:t>
            </a:r>
            <a:r>
              <a:rPr lang="en-US" altLang="zh-CN" sz="1400">
                <a:gradFill>
                  <a:gsLst>
                    <a:gs pos="0">
                      <a:srgbClr val="FE4444"/>
                    </a:gs>
                    <a:gs pos="100000">
                      <a:srgbClr val="832B2B"/>
                    </a:gs>
                  </a:gsLst>
                  <a:lin scaled="0"/>
                </a:gradFill>
                <a:sym typeface="+mn-ea"/>
              </a:rPr>
              <a:t>FIN</a:t>
            </a:r>
            <a:r>
              <a:rPr lang="zh-CN" altLang="en-US" sz="1400">
                <a:gradFill>
                  <a:gsLst>
                    <a:gs pos="0">
                      <a:srgbClr val="FE4444"/>
                    </a:gs>
                    <a:gs pos="100000">
                      <a:srgbClr val="832B2B"/>
                    </a:gs>
                  </a:gsLst>
                  <a:lin scaled="0"/>
                </a:gradFill>
                <a:sym typeface="+mn-ea"/>
              </a:rPr>
              <a:t>：</a:t>
            </a:r>
            <a:r>
              <a:rPr lang="en-US" altLang="zh-CN" sz="1400">
                <a:sym typeface="+mn-ea"/>
              </a:rPr>
              <a:t>FIN=1</a:t>
            </a:r>
            <a:r>
              <a:rPr lang="zh-CN" altLang="en-US" sz="1400">
                <a:sym typeface="+mn-ea"/>
              </a:rPr>
              <a:t>时，表示数据已经发送完，要求释放连接。</a:t>
            </a:r>
            <a:endParaRPr lang="zh-CN" altLang="en-US" sz="1400"/>
          </a:p>
        </p:txBody>
      </p:sp>
      <p:sp>
        <p:nvSpPr>
          <p:cNvPr id="2" name="左中括号 1"/>
          <p:cNvSpPr/>
          <p:nvPr/>
        </p:nvSpPr>
        <p:spPr>
          <a:xfrm>
            <a:off x="737870" y="1327785"/>
            <a:ext cx="76200" cy="313372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 name="文本框 2"/>
          <p:cNvSpPr txBox="1"/>
          <p:nvPr/>
        </p:nvSpPr>
        <p:spPr>
          <a:xfrm>
            <a:off x="228600" y="2754630"/>
            <a:ext cx="499745" cy="306705"/>
          </a:xfrm>
          <a:prstGeom prst="rect">
            <a:avLst/>
          </a:prstGeom>
          <a:noFill/>
        </p:spPr>
        <p:txBody>
          <a:bodyPr wrap="none" rtlCol="0">
            <a:spAutoFit/>
          </a:bodyPr>
          <a:p>
            <a:r>
              <a:rPr lang="en-US" altLang="zh-CN" sz="1400"/>
              <a:t>20B</a:t>
            </a:r>
            <a:endParaRPr lang="en-US" altLang="zh-CN" sz="1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
                                            <p:txEl>
                                              <p:pRg st="4" end="4"/>
                                            </p:txEl>
                                          </p:spTgt>
                                        </p:tgtEl>
                                        <p:attrNameLst>
                                          <p:attrName>style.visibility</p:attrName>
                                        </p:attrNameLst>
                                      </p:cBhvr>
                                      <p:to>
                                        <p:strVal val="visible"/>
                                      </p:to>
                                    </p:set>
                                    <p:animEffect transition="in" filter="wipe(down)">
                                      <p:cBhvr>
                                        <p:cTn id="17" dur="500"/>
                                        <p:tgtEl>
                                          <p:spTgt spid="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
                                            <p:txEl>
                                              <p:pRg st="6" end="6"/>
                                            </p:txEl>
                                          </p:spTgt>
                                        </p:tgtEl>
                                        <p:attrNameLst>
                                          <p:attrName>style.visibility</p:attrName>
                                        </p:attrNameLst>
                                      </p:cBhvr>
                                      <p:to>
                                        <p:strVal val="visible"/>
                                      </p:to>
                                    </p:set>
                                    <p:animEffect transition="in" filter="wipe(down)">
                                      <p:cBhvr>
                                        <p:cTn id="22" dur="500"/>
                                        <p:tgtEl>
                                          <p:spTgt spid="2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
                                            <p:txEl>
                                              <p:pRg st="8" end="8"/>
                                            </p:txEl>
                                          </p:spTgt>
                                        </p:tgtEl>
                                        <p:attrNameLst>
                                          <p:attrName>style.visibility</p:attrName>
                                        </p:attrNameLst>
                                      </p:cBhvr>
                                      <p:to>
                                        <p:strVal val="visible"/>
                                      </p:to>
                                    </p:set>
                                    <p:animEffect transition="in" filter="wipe(down)">
                                      <p:cBhvr>
                                        <p:cTn id="27" dur="500"/>
                                        <p:tgtEl>
                                          <p:spTgt spid="2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3">
                                            <p:txEl>
                                              <p:pRg st="10" end="10"/>
                                            </p:txEl>
                                          </p:spTgt>
                                        </p:tgtEl>
                                        <p:attrNameLst>
                                          <p:attrName>style.visibility</p:attrName>
                                        </p:attrNameLst>
                                      </p:cBhvr>
                                      <p:to>
                                        <p:strVal val="visible"/>
                                      </p:to>
                                    </p:set>
                                    <p:animEffect transition="in" filter="wipe(down)">
                                      <p:cBhvr>
                                        <p:cTn id="32" dur="500"/>
                                        <p:tgtEl>
                                          <p:spTgt spid="2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7" name="横卷形 6"/>
          <p:cNvSpPr/>
          <p:nvPr/>
        </p:nvSpPr>
        <p:spPr>
          <a:xfrm>
            <a:off x="16510" y="0"/>
            <a:ext cx="3355975" cy="806450"/>
          </a:xfrm>
          <a:prstGeom prst="horizontalScroll">
            <a:avLst/>
          </a:prstGeom>
          <a:gradFill>
            <a:gsLst>
              <a:gs pos="0">
                <a:srgbClr val="FE4444"/>
              </a:gs>
              <a:gs pos="100000">
                <a:srgbClr val="832B2B"/>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ln w="6600">
                  <a:solidFill>
                    <a:schemeClr val="accent2"/>
                  </a:solidFill>
                  <a:prstDash val="solid"/>
                </a:ln>
                <a:solidFill>
                  <a:srgbClr val="FFFFFF"/>
                </a:solidFill>
                <a:effectLst>
                  <a:outerShdw dist="38100" dir="2700000" algn="tl" rotWithShape="0">
                    <a:schemeClr val="accent2"/>
                  </a:outerShdw>
                </a:effectLst>
              </a:rPr>
              <a:t>TCP</a:t>
            </a:r>
            <a:r>
              <a:rPr lang="zh-CN" altLang="en-US" sz="2400" b="1">
                <a:ln w="6600">
                  <a:solidFill>
                    <a:schemeClr val="accent2"/>
                  </a:solidFill>
                  <a:prstDash val="solid"/>
                </a:ln>
                <a:solidFill>
                  <a:srgbClr val="FFFFFF"/>
                </a:solidFill>
                <a:effectLst>
                  <a:outerShdw dist="38100" dir="2700000" algn="tl" rotWithShape="0">
                    <a:schemeClr val="accent2"/>
                  </a:outerShdw>
                </a:effectLst>
              </a:rPr>
              <a:t>连接</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矩形 3"/>
          <p:cNvSpPr/>
          <p:nvPr/>
        </p:nvSpPr>
        <p:spPr>
          <a:xfrm>
            <a:off x="939165" y="3138805"/>
            <a:ext cx="598170" cy="1258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请求连接</a:t>
            </a:r>
            <a:endParaRPr lang="zh-CN" altLang="en-US" sz="1200"/>
          </a:p>
        </p:txBody>
      </p:sp>
      <p:pic>
        <p:nvPicPr>
          <p:cNvPr id="6" name="图片 5"/>
          <p:cNvPicPr>
            <a:picLocks noChangeAspect="1"/>
          </p:cNvPicPr>
          <p:nvPr/>
        </p:nvPicPr>
        <p:blipFill>
          <a:blip r:embed="rId1"/>
          <a:stretch>
            <a:fillRect/>
          </a:stretch>
        </p:blipFill>
        <p:spPr>
          <a:xfrm>
            <a:off x="939165" y="1727200"/>
            <a:ext cx="597535" cy="546735"/>
          </a:xfrm>
          <a:prstGeom prst="rect">
            <a:avLst/>
          </a:prstGeom>
        </p:spPr>
      </p:pic>
      <p:pic>
        <p:nvPicPr>
          <p:cNvPr id="8" name="图片 7"/>
          <p:cNvPicPr>
            <a:picLocks noChangeAspect="1"/>
          </p:cNvPicPr>
          <p:nvPr/>
        </p:nvPicPr>
        <p:blipFill>
          <a:blip r:embed="rId2"/>
          <a:stretch>
            <a:fillRect/>
          </a:stretch>
        </p:blipFill>
        <p:spPr>
          <a:xfrm>
            <a:off x="3750310" y="1726565"/>
            <a:ext cx="605790" cy="614680"/>
          </a:xfrm>
          <a:prstGeom prst="rect">
            <a:avLst/>
          </a:prstGeom>
        </p:spPr>
      </p:pic>
      <p:sp>
        <p:nvSpPr>
          <p:cNvPr id="9" name="文本框 8"/>
          <p:cNvSpPr txBox="1"/>
          <p:nvPr/>
        </p:nvSpPr>
        <p:spPr>
          <a:xfrm>
            <a:off x="938530" y="1483360"/>
            <a:ext cx="640080" cy="275590"/>
          </a:xfrm>
          <a:prstGeom prst="rect">
            <a:avLst/>
          </a:prstGeom>
          <a:noFill/>
        </p:spPr>
        <p:txBody>
          <a:bodyPr wrap="none" rtlCol="0">
            <a:spAutoFit/>
          </a:bodyPr>
          <a:p>
            <a:r>
              <a:rPr lang="zh-CN" altLang="en-US" sz="1200"/>
              <a:t>客户</a:t>
            </a:r>
            <a:r>
              <a:rPr lang="zh-CN" altLang="en-US" sz="1200"/>
              <a:t>端</a:t>
            </a:r>
            <a:endParaRPr lang="zh-CN" altLang="en-US" sz="1200"/>
          </a:p>
        </p:txBody>
      </p:sp>
      <p:sp>
        <p:nvSpPr>
          <p:cNvPr id="10" name="文本框 9"/>
          <p:cNvSpPr txBox="1"/>
          <p:nvPr/>
        </p:nvSpPr>
        <p:spPr>
          <a:xfrm>
            <a:off x="3716020" y="1483995"/>
            <a:ext cx="640080" cy="275590"/>
          </a:xfrm>
          <a:prstGeom prst="rect">
            <a:avLst/>
          </a:prstGeom>
          <a:noFill/>
        </p:spPr>
        <p:txBody>
          <a:bodyPr wrap="none" rtlCol="0">
            <a:spAutoFit/>
          </a:bodyPr>
          <a:p>
            <a:r>
              <a:rPr lang="zh-CN" altLang="en-US" sz="1200"/>
              <a:t>服务器</a:t>
            </a:r>
            <a:endParaRPr lang="zh-CN" altLang="en-US" sz="1200"/>
          </a:p>
        </p:txBody>
      </p:sp>
      <p:sp>
        <p:nvSpPr>
          <p:cNvPr id="11" name="矩形 10"/>
          <p:cNvSpPr/>
          <p:nvPr/>
        </p:nvSpPr>
        <p:spPr>
          <a:xfrm>
            <a:off x="938530" y="2496185"/>
            <a:ext cx="597535" cy="527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关闭</a:t>
            </a:r>
            <a:endParaRPr lang="zh-CN" altLang="en-US" sz="1200"/>
          </a:p>
        </p:txBody>
      </p:sp>
      <p:sp>
        <p:nvSpPr>
          <p:cNvPr id="12" name="矩形 11"/>
          <p:cNvSpPr/>
          <p:nvPr/>
        </p:nvSpPr>
        <p:spPr>
          <a:xfrm>
            <a:off x="938530" y="4511675"/>
            <a:ext cx="594360" cy="1111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连接建立</a:t>
            </a:r>
            <a:endParaRPr lang="zh-CN" altLang="en-US" sz="1200"/>
          </a:p>
        </p:txBody>
      </p:sp>
      <p:cxnSp>
        <p:nvCxnSpPr>
          <p:cNvPr id="14" name="肘形连接符 13"/>
          <p:cNvCxnSpPr>
            <a:stCxn id="6" idx="1"/>
          </p:cNvCxnSpPr>
          <p:nvPr/>
        </p:nvCxnSpPr>
        <p:spPr>
          <a:xfrm rot="10800000" flipV="1">
            <a:off x="569595" y="2000885"/>
            <a:ext cx="368935" cy="116967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59435" y="3149600"/>
            <a:ext cx="27368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69595" y="2136775"/>
            <a:ext cx="379095" cy="829945"/>
          </a:xfrm>
          <a:prstGeom prst="rect">
            <a:avLst/>
          </a:prstGeom>
          <a:noFill/>
        </p:spPr>
        <p:txBody>
          <a:bodyPr wrap="square" rtlCol="0">
            <a:spAutoFit/>
          </a:bodyPr>
          <a:p>
            <a:r>
              <a:rPr lang="zh-CN" altLang="en-US" sz="1200"/>
              <a:t>主动打开</a:t>
            </a:r>
            <a:endParaRPr lang="zh-CN" altLang="en-US" sz="1200"/>
          </a:p>
        </p:txBody>
      </p:sp>
      <p:sp>
        <p:nvSpPr>
          <p:cNvPr id="17" name="矩形 16"/>
          <p:cNvSpPr/>
          <p:nvPr/>
        </p:nvSpPr>
        <p:spPr>
          <a:xfrm>
            <a:off x="3758565" y="2492375"/>
            <a:ext cx="597535" cy="370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关闭</a:t>
            </a:r>
            <a:endParaRPr lang="zh-CN" altLang="en-US" sz="1200"/>
          </a:p>
        </p:txBody>
      </p:sp>
      <p:sp>
        <p:nvSpPr>
          <p:cNvPr id="18" name="矩形 17"/>
          <p:cNvSpPr/>
          <p:nvPr/>
        </p:nvSpPr>
        <p:spPr>
          <a:xfrm>
            <a:off x="3762375" y="2988310"/>
            <a:ext cx="597535" cy="374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监听</a:t>
            </a:r>
            <a:endParaRPr lang="zh-CN" altLang="en-US" sz="1200"/>
          </a:p>
        </p:txBody>
      </p:sp>
      <p:sp>
        <p:nvSpPr>
          <p:cNvPr id="19" name="矩形 18"/>
          <p:cNvSpPr/>
          <p:nvPr/>
        </p:nvSpPr>
        <p:spPr>
          <a:xfrm>
            <a:off x="3762375" y="3487420"/>
            <a:ext cx="598170" cy="1332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接受请求</a:t>
            </a:r>
            <a:endParaRPr lang="zh-CN" altLang="en-US" sz="1200"/>
          </a:p>
        </p:txBody>
      </p:sp>
      <p:sp>
        <p:nvSpPr>
          <p:cNvPr id="20" name="矩形 19"/>
          <p:cNvSpPr/>
          <p:nvPr/>
        </p:nvSpPr>
        <p:spPr>
          <a:xfrm>
            <a:off x="3766185" y="4939030"/>
            <a:ext cx="594360" cy="716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连接建立</a:t>
            </a:r>
            <a:endParaRPr lang="zh-CN" altLang="en-US" sz="1200"/>
          </a:p>
        </p:txBody>
      </p:sp>
      <p:cxnSp>
        <p:nvCxnSpPr>
          <p:cNvPr id="21" name="肘形连接符 20"/>
          <p:cNvCxnSpPr>
            <a:stCxn id="8" idx="3"/>
          </p:cNvCxnSpPr>
          <p:nvPr/>
        </p:nvCxnSpPr>
        <p:spPr>
          <a:xfrm>
            <a:off x="4356100" y="2033905"/>
            <a:ext cx="437515" cy="105346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flipV="1">
            <a:off x="4457065" y="3067050"/>
            <a:ext cx="33655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414520" y="2145665"/>
            <a:ext cx="379095" cy="829945"/>
          </a:xfrm>
          <a:prstGeom prst="rect">
            <a:avLst/>
          </a:prstGeom>
          <a:noFill/>
        </p:spPr>
        <p:txBody>
          <a:bodyPr wrap="square" rtlCol="0">
            <a:spAutoFit/>
          </a:bodyPr>
          <a:p>
            <a:r>
              <a:rPr lang="zh-CN" altLang="en-US" sz="1200"/>
              <a:t>被动打开</a:t>
            </a:r>
            <a:endParaRPr lang="zh-CN" altLang="en-US" sz="1200"/>
          </a:p>
        </p:txBody>
      </p:sp>
      <p:cxnSp>
        <p:nvCxnSpPr>
          <p:cNvPr id="24" name="直接箭头连接符 23"/>
          <p:cNvCxnSpPr/>
          <p:nvPr/>
        </p:nvCxnSpPr>
        <p:spPr>
          <a:xfrm>
            <a:off x="1560195" y="3150235"/>
            <a:ext cx="2138680" cy="116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rot="240000">
            <a:off x="2084070" y="2931795"/>
            <a:ext cx="1122045" cy="275590"/>
          </a:xfrm>
          <a:prstGeom prst="rect">
            <a:avLst/>
          </a:prstGeom>
          <a:noFill/>
        </p:spPr>
        <p:txBody>
          <a:bodyPr wrap="none" rtlCol="0">
            <a:spAutoFit/>
          </a:bodyPr>
          <a:p>
            <a:r>
              <a:rPr lang="en-US" altLang="zh-CN" sz="1200"/>
              <a:t>SYN=1 sep=x</a:t>
            </a:r>
            <a:endParaRPr lang="en-US" altLang="zh-CN" sz="1200"/>
          </a:p>
        </p:txBody>
      </p:sp>
      <p:cxnSp>
        <p:nvCxnSpPr>
          <p:cNvPr id="27" name="直接箭头连接符 26"/>
          <p:cNvCxnSpPr/>
          <p:nvPr/>
        </p:nvCxnSpPr>
        <p:spPr>
          <a:xfrm flipH="1">
            <a:off x="1528445" y="3498215"/>
            <a:ext cx="2202180" cy="810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rot="20400000">
            <a:off x="1528445" y="3629660"/>
            <a:ext cx="2259965" cy="275590"/>
          </a:xfrm>
          <a:prstGeom prst="rect">
            <a:avLst/>
          </a:prstGeom>
          <a:noFill/>
        </p:spPr>
        <p:txBody>
          <a:bodyPr wrap="none" rtlCol="0">
            <a:spAutoFit/>
          </a:bodyPr>
          <a:p>
            <a:r>
              <a:rPr lang="en-US" altLang="zh-CN" sz="1200"/>
              <a:t>SNY=1 ACK=1 sep=y ack=</a:t>
            </a:r>
            <a:r>
              <a:rPr lang="en-US" altLang="zh-CN" sz="1200"/>
              <a:t>x+1</a:t>
            </a:r>
            <a:endParaRPr lang="en-US" altLang="zh-CN" sz="1200"/>
          </a:p>
        </p:txBody>
      </p:sp>
      <p:cxnSp>
        <p:nvCxnSpPr>
          <p:cNvPr id="29" name="直接箭头连接符 28"/>
          <p:cNvCxnSpPr/>
          <p:nvPr/>
        </p:nvCxnSpPr>
        <p:spPr>
          <a:xfrm>
            <a:off x="1550035" y="4372610"/>
            <a:ext cx="2180590" cy="40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rot="660000">
            <a:off x="1722120" y="4304665"/>
            <a:ext cx="1913255" cy="275590"/>
          </a:xfrm>
          <a:prstGeom prst="rect">
            <a:avLst/>
          </a:prstGeom>
          <a:noFill/>
        </p:spPr>
        <p:txBody>
          <a:bodyPr wrap="none" rtlCol="0">
            <a:spAutoFit/>
          </a:bodyPr>
          <a:p>
            <a:r>
              <a:rPr lang="en-US" altLang="zh-CN" sz="1200"/>
              <a:t>ACK=1 sep=x+1 ack=y+1</a:t>
            </a:r>
            <a:endParaRPr lang="en-US" altLang="zh-CN" sz="1200"/>
          </a:p>
        </p:txBody>
      </p:sp>
      <p:sp>
        <p:nvSpPr>
          <p:cNvPr id="31" name="文本框 30"/>
          <p:cNvSpPr txBox="1"/>
          <p:nvPr/>
        </p:nvSpPr>
        <p:spPr>
          <a:xfrm>
            <a:off x="5116830" y="477520"/>
            <a:ext cx="6536055" cy="2676525"/>
          </a:xfrm>
          <a:prstGeom prst="rect">
            <a:avLst/>
          </a:prstGeom>
          <a:noFill/>
        </p:spPr>
        <p:txBody>
          <a:bodyPr wrap="square" rtlCol="0">
            <a:spAutoFit/>
          </a:bodyPr>
          <a:p>
            <a:r>
              <a:rPr lang="zh-CN" altLang="en-US" sz="1400">
                <a:gradFill>
                  <a:gsLst>
                    <a:gs pos="0">
                      <a:srgbClr val="FE4444"/>
                    </a:gs>
                    <a:gs pos="100000">
                      <a:srgbClr val="832B2B"/>
                    </a:gs>
                  </a:gsLst>
                  <a:lin scaled="0"/>
                </a:gradFill>
              </a:rPr>
              <a:t>ROUND1</a:t>
            </a:r>
            <a:endParaRPr lang="zh-CN" altLang="en-US" sz="1400">
              <a:gradFill>
                <a:gsLst>
                  <a:gs pos="0">
                    <a:srgbClr val="FE4444"/>
                  </a:gs>
                  <a:gs pos="100000">
                    <a:srgbClr val="832B2B"/>
                  </a:gs>
                </a:gsLst>
                <a:lin scaled="0"/>
              </a:gradFill>
            </a:endParaRPr>
          </a:p>
          <a:p>
            <a:r>
              <a:rPr lang="zh-CN" altLang="en-US" sz="1400"/>
              <a:t>客户端发送一个连接请求报文段，该报文段没有应用层数据。</a:t>
            </a:r>
            <a:endParaRPr lang="zh-CN" altLang="en-US" sz="1400"/>
          </a:p>
          <a:p>
            <a:endParaRPr lang="zh-CN" altLang="en-US" sz="1400"/>
          </a:p>
          <a:p>
            <a:r>
              <a:rPr lang="zh-CN" altLang="en-US" sz="1400">
                <a:gradFill>
                  <a:gsLst>
                    <a:gs pos="0">
                      <a:srgbClr val="FE4444"/>
                    </a:gs>
                    <a:gs pos="100000">
                      <a:srgbClr val="832B2B"/>
                    </a:gs>
                  </a:gsLst>
                  <a:lin scaled="0"/>
                </a:gradFill>
              </a:rPr>
              <a:t>ROUND2</a:t>
            </a:r>
            <a:endParaRPr lang="zh-CN" altLang="en-US" sz="1400">
              <a:gradFill>
                <a:gsLst>
                  <a:gs pos="0">
                    <a:srgbClr val="FE4444"/>
                  </a:gs>
                  <a:gs pos="100000">
                    <a:srgbClr val="832B2B"/>
                  </a:gs>
                </a:gsLst>
                <a:lin scaled="0"/>
              </a:gradFill>
            </a:endParaRPr>
          </a:p>
          <a:p>
            <a:r>
              <a:rPr lang="zh-CN" altLang="en-US" sz="1400"/>
              <a:t>服务器端为该TCP连接分配缓存和变量，并向客户端返回确认报文段，允许连接，该报文段没有应用层数据。</a:t>
            </a:r>
            <a:endParaRPr lang="zh-CN" altLang="en-US" sz="1400"/>
          </a:p>
          <a:p>
            <a:endParaRPr lang="zh-CN" altLang="en-US" sz="1400"/>
          </a:p>
          <a:p>
            <a:r>
              <a:rPr lang="zh-CN" altLang="en-US" sz="1400">
                <a:gradFill>
                  <a:gsLst>
                    <a:gs pos="0">
                      <a:srgbClr val="FE4444"/>
                    </a:gs>
                    <a:gs pos="100000">
                      <a:srgbClr val="832B2B"/>
                    </a:gs>
                  </a:gsLst>
                  <a:lin scaled="0"/>
                </a:gradFill>
              </a:rPr>
              <a:t>ROUUD3</a:t>
            </a:r>
            <a:endParaRPr lang="zh-CN" altLang="en-US" sz="1400">
              <a:gradFill>
                <a:gsLst>
                  <a:gs pos="0">
                    <a:srgbClr val="FE4444"/>
                  </a:gs>
                  <a:gs pos="100000">
                    <a:srgbClr val="832B2B"/>
                  </a:gs>
                </a:gsLst>
                <a:lin scaled="0"/>
              </a:gradFill>
            </a:endParaRPr>
          </a:p>
          <a:p>
            <a:r>
              <a:rPr lang="zh-CN" altLang="en-US" sz="1400"/>
              <a:t>客户端为该TCP连接分配缓存和变量，并向服务器端返回确认的确认，该报文段可以携带应用层数据。</a:t>
            </a:r>
            <a:endParaRPr lang="zh-CN" altLang="en-US" sz="1400"/>
          </a:p>
          <a:p>
            <a:endParaRPr lang="zh-CN" altLang="en-US" sz="1400"/>
          </a:p>
          <a:p>
            <a:r>
              <a:rPr lang="zh-CN" altLang="en-US" sz="1400"/>
              <a:t>以上为TCP连接建立的</a:t>
            </a:r>
            <a:r>
              <a:rPr lang="zh-CN" altLang="en-US" sz="1400">
                <a:gradFill>
                  <a:gsLst>
                    <a:gs pos="0">
                      <a:srgbClr val="FE4444"/>
                    </a:gs>
                    <a:gs pos="100000">
                      <a:srgbClr val="832B2B"/>
                    </a:gs>
                  </a:gsLst>
                  <a:lin scaled="0"/>
                </a:gradFill>
              </a:rPr>
              <a:t>三次握手</a:t>
            </a:r>
            <a:r>
              <a:rPr lang="zh-CN" altLang="en-US" sz="1400"/>
              <a:t>过程。</a:t>
            </a:r>
            <a:endParaRPr lang="zh-CN" altLang="en-US" sz="1400"/>
          </a:p>
        </p:txBody>
      </p:sp>
      <p:sp>
        <p:nvSpPr>
          <p:cNvPr id="32" name="左右箭头 31"/>
          <p:cNvSpPr/>
          <p:nvPr/>
        </p:nvSpPr>
        <p:spPr>
          <a:xfrm>
            <a:off x="2071370" y="4671695"/>
            <a:ext cx="1101090" cy="4025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数据</a:t>
            </a:r>
            <a:r>
              <a:rPr lang="zh-CN" altLang="en-US" sz="1200"/>
              <a:t>传送</a:t>
            </a:r>
            <a:endParaRPr lang="zh-CN" altLang="en-US" sz="1200"/>
          </a:p>
        </p:txBody>
      </p:sp>
      <p:pic>
        <p:nvPicPr>
          <p:cNvPr id="33" name="图片 32"/>
          <p:cNvPicPr>
            <a:picLocks noChangeAspect="1"/>
          </p:cNvPicPr>
          <p:nvPr/>
        </p:nvPicPr>
        <p:blipFill>
          <a:blip r:embed="rId3"/>
          <a:stretch>
            <a:fillRect/>
          </a:stretch>
        </p:blipFill>
        <p:spPr>
          <a:xfrm>
            <a:off x="5760720" y="3161030"/>
            <a:ext cx="1266825" cy="1200150"/>
          </a:xfrm>
          <a:prstGeom prst="rect">
            <a:avLst/>
          </a:prstGeom>
        </p:spPr>
      </p:pic>
      <p:pic>
        <p:nvPicPr>
          <p:cNvPr id="34" name="图片 33"/>
          <p:cNvPicPr>
            <a:picLocks noChangeAspect="1"/>
          </p:cNvPicPr>
          <p:nvPr/>
        </p:nvPicPr>
        <p:blipFill>
          <a:blip r:embed="rId4"/>
          <a:stretch>
            <a:fillRect/>
          </a:stretch>
        </p:blipFill>
        <p:spPr>
          <a:xfrm>
            <a:off x="9839325" y="4156075"/>
            <a:ext cx="1171575" cy="1314450"/>
          </a:xfrm>
          <a:prstGeom prst="rect">
            <a:avLst/>
          </a:prstGeom>
        </p:spPr>
      </p:pic>
      <p:pic>
        <p:nvPicPr>
          <p:cNvPr id="35" name="图片 34"/>
          <p:cNvPicPr>
            <a:picLocks noChangeAspect="1"/>
          </p:cNvPicPr>
          <p:nvPr/>
        </p:nvPicPr>
        <p:blipFill>
          <a:blip r:embed="rId3"/>
          <a:stretch>
            <a:fillRect/>
          </a:stretch>
        </p:blipFill>
        <p:spPr>
          <a:xfrm>
            <a:off x="5760720" y="5353685"/>
            <a:ext cx="1266825" cy="1200150"/>
          </a:xfrm>
          <a:prstGeom prst="rect">
            <a:avLst/>
          </a:prstGeom>
        </p:spPr>
      </p:pic>
      <p:sp>
        <p:nvSpPr>
          <p:cNvPr id="36" name="圆角矩形标注 35"/>
          <p:cNvSpPr/>
          <p:nvPr/>
        </p:nvSpPr>
        <p:spPr>
          <a:xfrm>
            <a:off x="7080885" y="3355975"/>
            <a:ext cx="1674495" cy="421640"/>
          </a:xfrm>
          <a:prstGeom prst="wedgeRoundRectCallout">
            <a:avLst>
              <a:gd name="adj1" fmla="val -67945"/>
              <a:gd name="adj2" fmla="val 15210"/>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有件事当讲不当</a:t>
            </a:r>
            <a:r>
              <a:rPr lang="zh-CN" altLang="en-US" sz="1400"/>
              <a:t>讲</a:t>
            </a:r>
            <a:endParaRPr lang="zh-CN" altLang="en-US" sz="1400"/>
          </a:p>
        </p:txBody>
      </p:sp>
      <p:sp>
        <p:nvSpPr>
          <p:cNvPr id="37" name="圆角矩形标注 36"/>
          <p:cNvSpPr/>
          <p:nvPr/>
        </p:nvSpPr>
        <p:spPr>
          <a:xfrm>
            <a:off x="8434070" y="4664710"/>
            <a:ext cx="1317625" cy="421640"/>
          </a:xfrm>
          <a:prstGeom prst="wedgeRoundRectCallout">
            <a:avLst>
              <a:gd name="adj1" fmla="val 71762"/>
              <a:gd name="adj2" fmla="val 5120"/>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当讲，你说吧</a:t>
            </a:r>
            <a:endParaRPr lang="en-US" altLang="zh-CN" sz="1400"/>
          </a:p>
        </p:txBody>
      </p:sp>
      <p:sp>
        <p:nvSpPr>
          <p:cNvPr id="38" name="圆角矩形标注 37"/>
          <p:cNvSpPr/>
          <p:nvPr/>
        </p:nvSpPr>
        <p:spPr>
          <a:xfrm>
            <a:off x="7027545" y="5543550"/>
            <a:ext cx="2042795" cy="421640"/>
          </a:xfrm>
          <a:prstGeom prst="wedgeRoundRectCallout">
            <a:avLst>
              <a:gd name="adj1" fmla="val -67945"/>
              <a:gd name="adj2" fmla="val 15210"/>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好的！</a:t>
            </a:r>
            <a:r>
              <a:rPr lang="en-US" altLang="zh-CN" sz="1400"/>
              <a:t>@#</a:t>
            </a:r>
            <a:r>
              <a:rPr lang="zh-CN" altLang="en-US" sz="1400"/>
              <a:t>￥</a:t>
            </a:r>
            <a:r>
              <a:rPr lang="en-US" altLang="zh-CN" sz="1400"/>
              <a:t>%&amp;*……</a:t>
            </a:r>
            <a:endParaRPr lang="en-US" altLang="zh-CN" sz="1400"/>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par>
                                <p:cTn id="8" presetID="3" presetClass="entr" presetSubtype="1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linds(horizontal)">
                                      <p:cBhvr>
                                        <p:cTn id="13" dur="500"/>
                                        <p:tgtEl>
                                          <p:spTgt spid="3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blinds(horizontal)">
                                      <p:cBhvr>
                                        <p:cTn id="16" dur="500"/>
                                        <p:tgtEl>
                                          <p:spTgt spid="3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blinds(horizontal)">
                                      <p:cBhvr>
                                        <p:cTn id="19" dur="500"/>
                                        <p:tgtEl>
                                          <p:spTgt spid="38"/>
                                        </p:tgtEl>
                                      </p:cBhvr>
                                    </p:animEffect>
                                  </p:childTnLst>
                                </p:cTn>
                              </p:par>
                              <p:par>
                                <p:cTn id="20" presetID="3" presetClass="entr" presetSubtype="10"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blinds(horizontal)">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3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7" name="横卷形 6"/>
          <p:cNvSpPr/>
          <p:nvPr/>
        </p:nvSpPr>
        <p:spPr>
          <a:xfrm>
            <a:off x="16510" y="0"/>
            <a:ext cx="3355975" cy="806450"/>
          </a:xfrm>
          <a:prstGeom prst="horizontalScroll">
            <a:avLst/>
          </a:prstGeom>
          <a:gradFill>
            <a:gsLst>
              <a:gs pos="0">
                <a:srgbClr val="FE4444"/>
              </a:gs>
              <a:gs pos="100000">
                <a:srgbClr val="832B2B"/>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ln w="6600">
                  <a:solidFill>
                    <a:schemeClr val="accent2"/>
                  </a:solidFill>
                  <a:prstDash val="solid"/>
                </a:ln>
                <a:solidFill>
                  <a:srgbClr val="FFFFFF"/>
                </a:solidFill>
                <a:effectLst>
                  <a:outerShdw dist="38100" dir="2700000" algn="tl" rotWithShape="0">
                    <a:schemeClr val="accent2"/>
                  </a:outerShdw>
                </a:effectLst>
              </a:rPr>
              <a:t>TCP</a:t>
            </a:r>
            <a:r>
              <a:rPr lang="zh-CN" altLang="en-US" sz="2400" b="1">
                <a:ln w="6600">
                  <a:solidFill>
                    <a:schemeClr val="accent2"/>
                  </a:solidFill>
                  <a:prstDash val="solid"/>
                </a:ln>
                <a:solidFill>
                  <a:srgbClr val="FFFFFF"/>
                </a:solidFill>
                <a:effectLst>
                  <a:outerShdw dist="38100" dir="2700000" algn="tl" rotWithShape="0">
                    <a:schemeClr val="accent2"/>
                  </a:outerShdw>
                </a:effectLst>
              </a:rPr>
              <a:t>连接</a:t>
            </a:r>
            <a:r>
              <a:rPr lang="zh-CN" altLang="en-US" sz="2400" b="1">
                <a:ln w="6600">
                  <a:solidFill>
                    <a:schemeClr val="accent2"/>
                  </a:solidFill>
                  <a:prstDash val="solid"/>
                </a:ln>
                <a:solidFill>
                  <a:srgbClr val="FFFFFF"/>
                </a:solidFill>
                <a:effectLst>
                  <a:outerShdw dist="38100" dir="2700000" algn="tl" rotWithShape="0">
                    <a:schemeClr val="accent2"/>
                  </a:outerShdw>
                </a:effectLst>
              </a:rPr>
              <a:t>释放</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矩形 3"/>
          <p:cNvSpPr/>
          <p:nvPr/>
        </p:nvSpPr>
        <p:spPr>
          <a:xfrm>
            <a:off x="939165" y="2722245"/>
            <a:ext cx="598170" cy="108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释放等待</a:t>
            </a:r>
            <a:r>
              <a:rPr lang="en-US" altLang="zh-CN" sz="1200"/>
              <a:t>1</a:t>
            </a:r>
            <a:endParaRPr lang="en-US" altLang="zh-CN" sz="1200"/>
          </a:p>
        </p:txBody>
      </p:sp>
      <p:pic>
        <p:nvPicPr>
          <p:cNvPr id="6" name="图片 5"/>
          <p:cNvPicPr>
            <a:picLocks noChangeAspect="1"/>
          </p:cNvPicPr>
          <p:nvPr/>
        </p:nvPicPr>
        <p:blipFill>
          <a:blip r:embed="rId1"/>
          <a:stretch>
            <a:fillRect/>
          </a:stretch>
        </p:blipFill>
        <p:spPr>
          <a:xfrm>
            <a:off x="939165" y="1310640"/>
            <a:ext cx="597535" cy="546735"/>
          </a:xfrm>
          <a:prstGeom prst="rect">
            <a:avLst/>
          </a:prstGeom>
        </p:spPr>
      </p:pic>
      <p:pic>
        <p:nvPicPr>
          <p:cNvPr id="8" name="图片 7"/>
          <p:cNvPicPr>
            <a:picLocks noChangeAspect="1"/>
          </p:cNvPicPr>
          <p:nvPr/>
        </p:nvPicPr>
        <p:blipFill>
          <a:blip r:embed="rId2"/>
          <a:stretch>
            <a:fillRect/>
          </a:stretch>
        </p:blipFill>
        <p:spPr>
          <a:xfrm>
            <a:off x="3750310" y="1310005"/>
            <a:ext cx="605790" cy="614680"/>
          </a:xfrm>
          <a:prstGeom prst="rect">
            <a:avLst/>
          </a:prstGeom>
        </p:spPr>
      </p:pic>
      <p:sp>
        <p:nvSpPr>
          <p:cNvPr id="9" name="文本框 8"/>
          <p:cNvSpPr txBox="1"/>
          <p:nvPr/>
        </p:nvSpPr>
        <p:spPr>
          <a:xfrm>
            <a:off x="938530" y="1066800"/>
            <a:ext cx="640080" cy="275590"/>
          </a:xfrm>
          <a:prstGeom prst="rect">
            <a:avLst/>
          </a:prstGeom>
          <a:noFill/>
        </p:spPr>
        <p:txBody>
          <a:bodyPr wrap="none" rtlCol="0">
            <a:spAutoFit/>
          </a:bodyPr>
          <a:p>
            <a:r>
              <a:rPr lang="zh-CN" altLang="en-US" sz="1200"/>
              <a:t>客户</a:t>
            </a:r>
            <a:r>
              <a:rPr lang="zh-CN" altLang="en-US" sz="1200"/>
              <a:t>端</a:t>
            </a:r>
            <a:endParaRPr lang="zh-CN" altLang="en-US" sz="1200"/>
          </a:p>
        </p:txBody>
      </p:sp>
      <p:sp>
        <p:nvSpPr>
          <p:cNvPr id="10" name="文本框 9"/>
          <p:cNvSpPr txBox="1"/>
          <p:nvPr/>
        </p:nvSpPr>
        <p:spPr>
          <a:xfrm>
            <a:off x="3716020" y="1067435"/>
            <a:ext cx="640080" cy="275590"/>
          </a:xfrm>
          <a:prstGeom prst="rect">
            <a:avLst/>
          </a:prstGeom>
          <a:noFill/>
        </p:spPr>
        <p:txBody>
          <a:bodyPr wrap="none" rtlCol="0">
            <a:spAutoFit/>
          </a:bodyPr>
          <a:p>
            <a:r>
              <a:rPr lang="zh-CN" altLang="en-US" sz="1200"/>
              <a:t>服务器</a:t>
            </a:r>
            <a:endParaRPr lang="zh-CN" altLang="en-US" sz="1200"/>
          </a:p>
        </p:txBody>
      </p:sp>
      <p:sp>
        <p:nvSpPr>
          <p:cNvPr id="11" name="矩形 10"/>
          <p:cNvSpPr/>
          <p:nvPr/>
        </p:nvSpPr>
        <p:spPr>
          <a:xfrm>
            <a:off x="938530" y="2079625"/>
            <a:ext cx="597535" cy="527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连接</a:t>
            </a:r>
            <a:r>
              <a:rPr lang="zh-CN" altLang="en-US" sz="1200"/>
              <a:t>建立</a:t>
            </a:r>
            <a:endParaRPr lang="zh-CN" altLang="en-US" sz="1200"/>
          </a:p>
        </p:txBody>
      </p:sp>
      <p:sp>
        <p:nvSpPr>
          <p:cNvPr id="12" name="矩形 11"/>
          <p:cNvSpPr/>
          <p:nvPr/>
        </p:nvSpPr>
        <p:spPr>
          <a:xfrm>
            <a:off x="938530" y="3926840"/>
            <a:ext cx="594360" cy="901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释放等待</a:t>
            </a:r>
            <a:r>
              <a:rPr lang="en-US" altLang="zh-CN" sz="1200"/>
              <a:t>2</a:t>
            </a:r>
            <a:endParaRPr lang="en-US" altLang="zh-CN" sz="1200"/>
          </a:p>
        </p:txBody>
      </p:sp>
      <p:cxnSp>
        <p:nvCxnSpPr>
          <p:cNvPr id="14" name="肘形连接符 13"/>
          <p:cNvCxnSpPr/>
          <p:nvPr/>
        </p:nvCxnSpPr>
        <p:spPr>
          <a:xfrm rot="5400000">
            <a:off x="217805" y="1954530"/>
            <a:ext cx="1083945" cy="378460"/>
          </a:xfrm>
          <a:prstGeom prst="bentConnector3">
            <a:avLst>
              <a:gd name="adj1" fmla="val 497"/>
            </a:avLst>
          </a:prstGeom>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554355" y="2680335"/>
            <a:ext cx="310515" cy="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80390" y="1729105"/>
            <a:ext cx="379095" cy="829945"/>
          </a:xfrm>
          <a:prstGeom prst="rect">
            <a:avLst/>
          </a:prstGeom>
          <a:noFill/>
        </p:spPr>
        <p:txBody>
          <a:bodyPr wrap="square" rtlCol="0">
            <a:spAutoFit/>
          </a:bodyPr>
          <a:p>
            <a:r>
              <a:rPr lang="zh-CN" altLang="en-US" sz="1200"/>
              <a:t>主动关闭</a:t>
            </a:r>
            <a:endParaRPr lang="en-US" altLang="zh-CN" sz="1200"/>
          </a:p>
        </p:txBody>
      </p:sp>
      <p:sp>
        <p:nvSpPr>
          <p:cNvPr id="17" name="矩形 16"/>
          <p:cNvSpPr/>
          <p:nvPr/>
        </p:nvSpPr>
        <p:spPr>
          <a:xfrm>
            <a:off x="3758565" y="2079625"/>
            <a:ext cx="597535"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连接</a:t>
            </a:r>
            <a:r>
              <a:rPr lang="zh-CN" altLang="en-US" sz="1200"/>
              <a:t>建立</a:t>
            </a:r>
            <a:endParaRPr lang="zh-CN" altLang="en-US" sz="1200"/>
          </a:p>
        </p:txBody>
      </p:sp>
      <p:sp>
        <p:nvSpPr>
          <p:cNvPr id="18" name="矩形 17"/>
          <p:cNvSpPr/>
          <p:nvPr/>
        </p:nvSpPr>
        <p:spPr>
          <a:xfrm>
            <a:off x="3736975" y="3016885"/>
            <a:ext cx="597535" cy="1163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关闭等待</a:t>
            </a:r>
            <a:endParaRPr lang="zh-CN" altLang="en-US" sz="1200"/>
          </a:p>
        </p:txBody>
      </p:sp>
      <p:sp>
        <p:nvSpPr>
          <p:cNvPr id="19" name="矩形 18"/>
          <p:cNvSpPr/>
          <p:nvPr/>
        </p:nvSpPr>
        <p:spPr>
          <a:xfrm>
            <a:off x="3736975" y="4326255"/>
            <a:ext cx="598170" cy="1332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最后</a:t>
            </a:r>
            <a:r>
              <a:rPr lang="zh-CN" altLang="en-US" sz="1200"/>
              <a:t>确认</a:t>
            </a:r>
            <a:endParaRPr lang="zh-CN" altLang="en-US" sz="1200"/>
          </a:p>
        </p:txBody>
      </p:sp>
      <p:cxnSp>
        <p:nvCxnSpPr>
          <p:cNvPr id="21" name="肘形连接符 20"/>
          <p:cNvCxnSpPr>
            <a:stCxn id="8" idx="3"/>
          </p:cNvCxnSpPr>
          <p:nvPr/>
        </p:nvCxnSpPr>
        <p:spPr>
          <a:xfrm>
            <a:off x="4356100" y="1617345"/>
            <a:ext cx="438150" cy="131064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flipV="1">
            <a:off x="4457700" y="2917825"/>
            <a:ext cx="33655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414520" y="1729105"/>
            <a:ext cx="379095" cy="829945"/>
          </a:xfrm>
          <a:prstGeom prst="rect">
            <a:avLst/>
          </a:prstGeom>
          <a:noFill/>
        </p:spPr>
        <p:txBody>
          <a:bodyPr wrap="square" rtlCol="0">
            <a:spAutoFit/>
          </a:bodyPr>
          <a:p>
            <a:r>
              <a:rPr lang="zh-CN" altLang="en-US" sz="1200"/>
              <a:t>被动</a:t>
            </a:r>
            <a:r>
              <a:rPr lang="zh-CN" altLang="en-US" sz="1200"/>
              <a:t>关闭</a:t>
            </a:r>
            <a:endParaRPr lang="zh-CN" altLang="en-US" sz="1200"/>
          </a:p>
        </p:txBody>
      </p:sp>
      <p:sp>
        <p:nvSpPr>
          <p:cNvPr id="32" name="左右箭头 31"/>
          <p:cNvSpPr/>
          <p:nvPr/>
        </p:nvSpPr>
        <p:spPr>
          <a:xfrm>
            <a:off x="2096770" y="2079625"/>
            <a:ext cx="1101090" cy="4025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数据</a:t>
            </a:r>
            <a:r>
              <a:rPr lang="zh-CN" altLang="en-US" sz="1200"/>
              <a:t>传送</a:t>
            </a:r>
            <a:endParaRPr lang="zh-CN" altLang="en-US" sz="1200"/>
          </a:p>
        </p:txBody>
      </p:sp>
      <p:sp>
        <p:nvSpPr>
          <p:cNvPr id="5" name="矩形 4"/>
          <p:cNvSpPr/>
          <p:nvPr/>
        </p:nvSpPr>
        <p:spPr>
          <a:xfrm>
            <a:off x="942975" y="4942205"/>
            <a:ext cx="594360" cy="716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时间等待</a:t>
            </a:r>
            <a:endParaRPr lang="zh-CN" altLang="en-US" sz="1200"/>
          </a:p>
        </p:txBody>
      </p:sp>
      <p:sp>
        <p:nvSpPr>
          <p:cNvPr id="13" name="矩形 12"/>
          <p:cNvSpPr/>
          <p:nvPr/>
        </p:nvSpPr>
        <p:spPr>
          <a:xfrm>
            <a:off x="935355" y="5772785"/>
            <a:ext cx="597535" cy="374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关闭</a:t>
            </a:r>
            <a:endParaRPr lang="zh-CN" altLang="en-US" sz="1200"/>
          </a:p>
        </p:txBody>
      </p:sp>
      <p:sp>
        <p:nvSpPr>
          <p:cNvPr id="26" name="矩形 25"/>
          <p:cNvSpPr/>
          <p:nvPr/>
        </p:nvSpPr>
        <p:spPr>
          <a:xfrm>
            <a:off x="3750310" y="5772785"/>
            <a:ext cx="597535" cy="374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关闭</a:t>
            </a:r>
            <a:endParaRPr lang="zh-CN" altLang="en-US" sz="1200"/>
          </a:p>
        </p:txBody>
      </p:sp>
      <p:cxnSp>
        <p:nvCxnSpPr>
          <p:cNvPr id="31" name="直接箭头连接符 30"/>
          <p:cNvCxnSpPr/>
          <p:nvPr/>
        </p:nvCxnSpPr>
        <p:spPr>
          <a:xfrm>
            <a:off x="1539240" y="2591435"/>
            <a:ext cx="2180590" cy="262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rot="420000">
            <a:off x="2047240" y="2476500"/>
            <a:ext cx="1279525" cy="275590"/>
          </a:xfrm>
          <a:prstGeom prst="rect">
            <a:avLst/>
          </a:prstGeom>
          <a:noFill/>
        </p:spPr>
        <p:txBody>
          <a:bodyPr wrap="square" rtlCol="0">
            <a:spAutoFit/>
          </a:bodyPr>
          <a:p>
            <a:r>
              <a:rPr lang="en-US" altLang="zh-CN" sz="1200"/>
              <a:t>FIN=1 sep=</a:t>
            </a:r>
            <a:r>
              <a:rPr lang="en-US" altLang="zh-CN" sz="1200"/>
              <a:t>u</a:t>
            </a:r>
            <a:endParaRPr lang="en-US" altLang="zh-CN" sz="1200"/>
          </a:p>
        </p:txBody>
      </p:sp>
      <p:cxnSp>
        <p:nvCxnSpPr>
          <p:cNvPr id="34" name="直接箭头连接符 33"/>
          <p:cNvCxnSpPr/>
          <p:nvPr/>
        </p:nvCxnSpPr>
        <p:spPr>
          <a:xfrm flipH="1">
            <a:off x="1560195" y="3012440"/>
            <a:ext cx="2170430" cy="748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rot="20520000">
            <a:off x="1676400" y="3108325"/>
            <a:ext cx="1922145" cy="275590"/>
          </a:xfrm>
          <a:prstGeom prst="rect">
            <a:avLst/>
          </a:prstGeom>
          <a:noFill/>
        </p:spPr>
        <p:txBody>
          <a:bodyPr wrap="square" rtlCol="0">
            <a:spAutoFit/>
          </a:bodyPr>
          <a:p>
            <a:r>
              <a:rPr lang="en-US" altLang="zh-CN" sz="1200"/>
              <a:t>ACK=1 sep=v ack=</a:t>
            </a:r>
            <a:r>
              <a:rPr lang="en-US" altLang="zh-CN" sz="1200"/>
              <a:t>u+1</a:t>
            </a:r>
            <a:endParaRPr lang="en-US" altLang="zh-CN" sz="1200"/>
          </a:p>
        </p:txBody>
      </p:sp>
      <p:cxnSp>
        <p:nvCxnSpPr>
          <p:cNvPr id="37" name="直接箭头连接符 36"/>
          <p:cNvCxnSpPr/>
          <p:nvPr/>
        </p:nvCxnSpPr>
        <p:spPr>
          <a:xfrm flipH="1">
            <a:off x="1560195" y="4129405"/>
            <a:ext cx="2148840" cy="652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rot="20520000">
            <a:off x="1522095" y="4126865"/>
            <a:ext cx="2446020" cy="275590"/>
          </a:xfrm>
          <a:prstGeom prst="rect">
            <a:avLst/>
          </a:prstGeom>
          <a:noFill/>
        </p:spPr>
        <p:txBody>
          <a:bodyPr wrap="square" rtlCol="0">
            <a:spAutoFit/>
          </a:bodyPr>
          <a:p>
            <a:r>
              <a:rPr lang="en-US" altLang="zh-CN" sz="1200"/>
              <a:t>FIN=1 ACK=1 sep=w ack=</a:t>
            </a:r>
            <a:r>
              <a:rPr lang="en-US" altLang="zh-CN" sz="1200"/>
              <a:t>u+1</a:t>
            </a:r>
            <a:endParaRPr lang="en-US" altLang="zh-CN" sz="1200"/>
          </a:p>
        </p:txBody>
      </p:sp>
      <p:cxnSp>
        <p:nvCxnSpPr>
          <p:cNvPr id="39" name="直接箭头连接符 38"/>
          <p:cNvCxnSpPr/>
          <p:nvPr/>
        </p:nvCxnSpPr>
        <p:spPr>
          <a:xfrm>
            <a:off x="1550035" y="4792980"/>
            <a:ext cx="2159000" cy="821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rot="1260000">
            <a:off x="1757680" y="4992370"/>
            <a:ext cx="2001520" cy="275590"/>
          </a:xfrm>
          <a:prstGeom prst="rect">
            <a:avLst/>
          </a:prstGeom>
          <a:noFill/>
        </p:spPr>
        <p:txBody>
          <a:bodyPr wrap="square" rtlCol="0">
            <a:spAutoFit/>
          </a:bodyPr>
          <a:p>
            <a:r>
              <a:rPr lang="en-US" altLang="zh-CN" sz="1200"/>
              <a:t>ACK=1 sep=u+1 ack=</a:t>
            </a:r>
            <a:r>
              <a:rPr lang="en-US" altLang="zh-CN" sz="1200"/>
              <a:t>w+1</a:t>
            </a:r>
            <a:endParaRPr lang="en-US" altLang="zh-CN" sz="1200"/>
          </a:p>
        </p:txBody>
      </p:sp>
      <p:sp>
        <p:nvSpPr>
          <p:cNvPr id="41" name="文本框 40"/>
          <p:cNvSpPr txBox="1"/>
          <p:nvPr/>
        </p:nvSpPr>
        <p:spPr>
          <a:xfrm>
            <a:off x="6010275" y="351155"/>
            <a:ext cx="5278120" cy="3322955"/>
          </a:xfrm>
          <a:prstGeom prst="rect">
            <a:avLst/>
          </a:prstGeom>
          <a:noFill/>
        </p:spPr>
        <p:txBody>
          <a:bodyPr wrap="square" rtlCol="0">
            <a:spAutoFit/>
          </a:bodyPr>
          <a:p>
            <a:r>
              <a:rPr lang="zh-CN" altLang="en-US" sz="1400">
                <a:gradFill>
                  <a:gsLst>
                    <a:gs pos="0">
                      <a:srgbClr val="FE4444"/>
                    </a:gs>
                    <a:gs pos="100000">
                      <a:srgbClr val="832B2B"/>
                    </a:gs>
                  </a:gsLst>
                  <a:lin scaled="0"/>
                </a:gradFill>
              </a:rPr>
              <a:t>ROUND1</a:t>
            </a:r>
            <a:endParaRPr lang="zh-CN" altLang="en-US" sz="1400">
              <a:gradFill>
                <a:gsLst>
                  <a:gs pos="0">
                    <a:srgbClr val="FE4444"/>
                  </a:gs>
                  <a:gs pos="100000">
                    <a:srgbClr val="832B2B"/>
                  </a:gs>
                </a:gsLst>
                <a:lin scaled="0"/>
              </a:gradFill>
            </a:endParaRPr>
          </a:p>
          <a:p>
            <a:r>
              <a:rPr lang="zh-CN" altLang="en-US" sz="1400"/>
              <a:t>客户端发送连接释放报文段，停止发送数据，主动关闭TCP连接。</a:t>
            </a:r>
            <a:endParaRPr lang="zh-CN" altLang="en-US" sz="1400"/>
          </a:p>
          <a:p>
            <a:endParaRPr lang="zh-CN" altLang="en-US" sz="1400"/>
          </a:p>
          <a:p>
            <a:r>
              <a:rPr lang="zh-CN" altLang="en-US" sz="1400">
                <a:gradFill>
                  <a:gsLst>
                    <a:gs pos="0">
                      <a:srgbClr val="FE4444"/>
                    </a:gs>
                    <a:gs pos="100000">
                      <a:srgbClr val="832B2B"/>
                    </a:gs>
                  </a:gsLst>
                  <a:lin scaled="0"/>
                </a:gradFill>
              </a:rPr>
              <a:t>ROUND2</a:t>
            </a:r>
            <a:endParaRPr lang="zh-CN" altLang="en-US" sz="1400">
              <a:gradFill>
                <a:gsLst>
                  <a:gs pos="0">
                    <a:srgbClr val="FE4444"/>
                  </a:gs>
                  <a:gs pos="100000">
                    <a:srgbClr val="832B2B"/>
                  </a:gs>
                </a:gsLst>
                <a:lin scaled="0"/>
              </a:gradFill>
            </a:endParaRPr>
          </a:p>
          <a:p>
            <a:r>
              <a:rPr lang="zh-CN" altLang="en-US" sz="1400"/>
              <a:t>服务器回送一个确定报文段，客户到服务器这个方向的连接就释放了—半关闭状态。</a:t>
            </a:r>
            <a:endParaRPr lang="zh-CN" altLang="en-US" sz="1400"/>
          </a:p>
          <a:p>
            <a:endParaRPr lang="zh-CN" altLang="en-US" sz="1400"/>
          </a:p>
          <a:p>
            <a:r>
              <a:rPr lang="zh-CN" altLang="en-US" sz="1400">
                <a:gradFill>
                  <a:gsLst>
                    <a:gs pos="0">
                      <a:srgbClr val="FE4444"/>
                    </a:gs>
                    <a:gs pos="100000">
                      <a:srgbClr val="832B2B"/>
                    </a:gs>
                  </a:gsLst>
                  <a:lin scaled="0"/>
                </a:gradFill>
              </a:rPr>
              <a:t>ROUND3</a:t>
            </a:r>
            <a:endParaRPr lang="zh-CN" altLang="en-US" sz="1400">
              <a:gradFill>
                <a:gsLst>
                  <a:gs pos="0">
                    <a:srgbClr val="FE4444"/>
                  </a:gs>
                  <a:gs pos="100000">
                    <a:srgbClr val="832B2B"/>
                  </a:gs>
                </a:gsLst>
                <a:lin scaled="0"/>
              </a:gradFill>
            </a:endParaRPr>
          </a:p>
          <a:p>
            <a:r>
              <a:rPr lang="zh-CN" altLang="en-US" sz="1400"/>
              <a:t>服务器端发完数据，就发出连接释放报文段，主动关闭TCP连接。</a:t>
            </a:r>
            <a:endParaRPr lang="zh-CN" altLang="en-US" sz="1400"/>
          </a:p>
          <a:p>
            <a:endParaRPr lang="zh-CN" altLang="en-US" sz="1400"/>
          </a:p>
          <a:p>
            <a:r>
              <a:rPr lang="zh-CN" altLang="en-US" sz="1400">
                <a:gradFill>
                  <a:gsLst>
                    <a:gs pos="0">
                      <a:srgbClr val="FE4444"/>
                    </a:gs>
                    <a:gs pos="100000">
                      <a:srgbClr val="832B2B"/>
                    </a:gs>
                  </a:gsLst>
                  <a:lin scaled="0"/>
                </a:gradFill>
              </a:rPr>
              <a:t>ROUND4</a:t>
            </a:r>
            <a:endParaRPr lang="zh-CN" altLang="en-US" sz="1400">
              <a:gradFill>
                <a:gsLst>
                  <a:gs pos="0">
                    <a:srgbClr val="FE4444"/>
                  </a:gs>
                  <a:gs pos="100000">
                    <a:srgbClr val="832B2B"/>
                  </a:gs>
                </a:gsLst>
                <a:lin scaled="0"/>
              </a:gradFill>
            </a:endParaRPr>
          </a:p>
          <a:p>
            <a:r>
              <a:rPr lang="zh-CN" altLang="en-US" sz="1400"/>
              <a:t>客户端会送一个确认报文段，再等到时间等待计时器设置的2MSL（最长报文段寿命）后，连接彻底关闭。</a:t>
            </a:r>
            <a:endParaRPr lang="zh-CN" altLang="en-US" sz="1400"/>
          </a:p>
          <a:p>
            <a:endParaRPr lang="zh-CN" altLang="en-US" sz="1400"/>
          </a:p>
          <a:p>
            <a:r>
              <a:rPr lang="zh-CN" altLang="en-US" sz="1400"/>
              <a:t>以上为TCP连接释放的</a:t>
            </a:r>
            <a:r>
              <a:rPr lang="zh-CN" altLang="en-US" sz="1400">
                <a:gradFill>
                  <a:gsLst>
                    <a:gs pos="0">
                      <a:srgbClr val="FE4444"/>
                    </a:gs>
                    <a:gs pos="100000">
                      <a:srgbClr val="832B2B"/>
                    </a:gs>
                  </a:gsLst>
                  <a:lin scaled="0"/>
                </a:gradFill>
              </a:rPr>
              <a:t>四次挥手</a:t>
            </a:r>
            <a:r>
              <a:rPr lang="zh-CN" altLang="en-US" sz="1400"/>
              <a:t>过程。</a:t>
            </a:r>
            <a:endParaRPr lang="zh-CN" altLang="en-US" sz="1400"/>
          </a:p>
        </p:txBody>
      </p:sp>
      <p:sp>
        <p:nvSpPr>
          <p:cNvPr id="42" name="左箭头 41"/>
          <p:cNvSpPr/>
          <p:nvPr/>
        </p:nvSpPr>
        <p:spPr>
          <a:xfrm rot="20700000">
            <a:off x="2096770" y="3655060"/>
            <a:ext cx="926465" cy="4114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数据传送</a:t>
            </a:r>
            <a:endParaRPr lang="zh-CN" altLang="en-US" sz="1200"/>
          </a:p>
        </p:txBody>
      </p:sp>
      <p:cxnSp>
        <p:nvCxnSpPr>
          <p:cNvPr id="43" name="肘形连接符 42"/>
          <p:cNvCxnSpPr/>
          <p:nvPr/>
        </p:nvCxnSpPr>
        <p:spPr>
          <a:xfrm rot="5400000">
            <a:off x="180340" y="4992370"/>
            <a:ext cx="726440" cy="643255"/>
          </a:xfrm>
          <a:prstGeom prst="bentConnector3">
            <a:avLst>
              <a:gd name="adj1" fmla="val 830"/>
            </a:avLst>
          </a:prstGeom>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222250" y="5657215"/>
            <a:ext cx="579755"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5" name="图片 44"/>
          <p:cNvPicPr>
            <a:picLocks noChangeAspect="1"/>
          </p:cNvPicPr>
          <p:nvPr/>
        </p:nvPicPr>
        <p:blipFill>
          <a:blip r:embed="rId3"/>
          <a:stretch>
            <a:fillRect/>
          </a:stretch>
        </p:blipFill>
        <p:spPr>
          <a:xfrm>
            <a:off x="256540" y="5031105"/>
            <a:ext cx="608330" cy="566420"/>
          </a:xfrm>
          <a:prstGeom prst="rect">
            <a:avLst/>
          </a:prstGeom>
        </p:spPr>
      </p:pic>
      <p:pic>
        <p:nvPicPr>
          <p:cNvPr id="46" name="图片 45"/>
          <p:cNvPicPr>
            <a:picLocks noChangeAspect="1"/>
          </p:cNvPicPr>
          <p:nvPr/>
        </p:nvPicPr>
        <p:blipFill>
          <a:blip r:embed="rId4"/>
          <a:stretch>
            <a:fillRect/>
          </a:stretch>
        </p:blipFill>
        <p:spPr>
          <a:xfrm>
            <a:off x="6710045" y="3926205"/>
            <a:ext cx="914400" cy="866775"/>
          </a:xfrm>
          <a:prstGeom prst="rect">
            <a:avLst/>
          </a:prstGeom>
        </p:spPr>
      </p:pic>
      <p:pic>
        <p:nvPicPr>
          <p:cNvPr id="47" name="图片 46"/>
          <p:cNvPicPr>
            <a:picLocks noChangeAspect="1"/>
          </p:cNvPicPr>
          <p:nvPr/>
        </p:nvPicPr>
        <p:blipFill>
          <a:blip r:embed="rId5"/>
          <a:stretch>
            <a:fillRect/>
          </a:stretch>
        </p:blipFill>
        <p:spPr>
          <a:xfrm>
            <a:off x="10287000" y="4147820"/>
            <a:ext cx="899795" cy="1009650"/>
          </a:xfrm>
          <a:prstGeom prst="rect">
            <a:avLst/>
          </a:prstGeom>
        </p:spPr>
      </p:pic>
      <p:sp>
        <p:nvSpPr>
          <p:cNvPr id="48" name="圆角矩形标注 47"/>
          <p:cNvSpPr/>
          <p:nvPr/>
        </p:nvSpPr>
        <p:spPr>
          <a:xfrm>
            <a:off x="7614285" y="4043045"/>
            <a:ext cx="979170" cy="334645"/>
          </a:xfrm>
          <a:prstGeom prst="wedgeRoundRectCallout">
            <a:avLst>
              <a:gd name="adj1" fmla="val -67945"/>
              <a:gd name="adj2" fmla="val 15210"/>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我说完了</a:t>
            </a:r>
            <a:endParaRPr lang="zh-CN" altLang="en-US" sz="1200"/>
          </a:p>
        </p:txBody>
      </p:sp>
      <p:sp>
        <p:nvSpPr>
          <p:cNvPr id="49" name="圆角矩形标注 48"/>
          <p:cNvSpPr/>
          <p:nvPr/>
        </p:nvSpPr>
        <p:spPr>
          <a:xfrm>
            <a:off x="9091930" y="4482465"/>
            <a:ext cx="1146175" cy="340360"/>
          </a:xfrm>
          <a:prstGeom prst="wedgeRoundRectCallout">
            <a:avLst>
              <a:gd name="adj1" fmla="val 70817"/>
              <a:gd name="adj2" fmla="val 20180"/>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好的，</a:t>
            </a:r>
            <a:r>
              <a:rPr lang="zh-CN" altLang="en-US" sz="1200"/>
              <a:t>我想说</a:t>
            </a:r>
            <a:endParaRPr lang="zh-CN" altLang="en-US" sz="1200"/>
          </a:p>
        </p:txBody>
      </p:sp>
      <p:pic>
        <p:nvPicPr>
          <p:cNvPr id="50" name="图片 49"/>
          <p:cNvPicPr>
            <a:picLocks noChangeAspect="1"/>
          </p:cNvPicPr>
          <p:nvPr/>
        </p:nvPicPr>
        <p:blipFill>
          <a:blip r:embed="rId4"/>
          <a:stretch>
            <a:fillRect/>
          </a:stretch>
        </p:blipFill>
        <p:spPr>
          <a:xfrm>
            <a:off x="6710045" y="5657215"/>
            <a:ext cx="914400" cy="866775"/>
          </a:xfrm>
          <a:prstGeom prst="rect">
            <a:avLst/>
          </a:prstGeom>
        </p:spPr>
      </p:pic>
      <p:pic>
        <p:nvPicPr>
          <p:cNvPr id="51" name="图片 50"/>
          <p:cNvPicPr>
            <a:picLocks noChangeAspect="1"/>
          </p:cNvPicPr>
          <p:nvPr/>
        </p:nvPicPr>
        <p:blipFill>
          <a:blip r:embed="rId5"/>
          <a:stretch>
            <a:fillRect/>
          </a:stretch>
        </p:blipFill>
        <p:spPr>
          <a:xfrm>
            <a:off x="10287000" y="5157470"/>
            <a:ext cx="899795" cy="1009650"/>
          </a:xfrm>
          <a:prstGeom prst="rect">
            <a:avLst/>
          </a:prstGeom>
        </p:spPr>
      </p:pic>
      <p:sp>
        <p:nvSpPr>
          <p:cNvPr id="52" name="圆角矩形标注 51"/>
          <p:cNvSpPr/>
          <p:nvPr/>
        </p:nvSpPr>
        <p:spPr>
          <a:xfrm>
            <a:off x="9364345" y="5506085"/>
            <a:ext cx="883920" cy="337820"/>
          </a:xfrm>
          <a:prstGeom prst="wedgeRoundRectCallout">
            <a:avLst>
              <a:gd name="adj1" fmla="val 70817"/>
              <a:gd name="adj2" fmla="val 20180"/>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我说完</a:t>
            </a:r>
            <a:r>
              <a:rPr lang="zh-CN" altLang="en-US" sz="1200"/>
              <a:t>了</a:t>
            </a:r>
            <a:endParaRPr lang="zh-CN" altLang="en-US" sz="1200"/>
          </a:p>
        </p:txBody>
      </p:sp>
      <p:sp>
        <p:nvSpPr>
          <p:cNvPr id="53" name="圆角矩形标注 52"/>
          <p:cNvSpPr/>
          <p:nvPr/>
        </p:nvSpPr>
        <p:spPr>
          <a:xfrm>
            <a:off x="7604125" y="5772785"/>
            <a:ext cx="599440" cy="345440"/>
          </a:xfrm>
          <a:prstGeom prst="wedgeRoundRectCallout">
            <a:avLst>
              <a:gd name="adj1" fmla="val -67945"/>
              <a:gd name="adj2" fmla="val 15210"/>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好的</a:t>
            </a:r>
            <a:endParaRPr lang="zh-CN" altLang="en-US" sz="1200"/>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par>
                                <p:cTn id="8" presetID="3" presetClass="entr" presetSubtype="1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blinds(horizontal)">
                                      <p:cBhvr>
                                        <p:cTn id="10" dur="500"/>
                                        <p:tgtEl>
                                          <p:spTgt spid="4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blinds(horizontal)">
                                      <p:cBhvr>
                                        <p:cTn id="13" dur="500"/>
                                        <p:tgtEl>
                                          <p:spTgt spid="4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blinds(horizontal)">
                                      <p:cBhvr>
                                        <p:cTn id="16" dur="500"/>
                                        <p:tgtEl>
                                          <p:spTgt spid="49"/>
                                        </p:tgtEl>
                                      </p:cBhvr>
                                    </p:animEffect>
                                  </p:childTnLst>
                                </p:cTn>
                              </p:par>
                              <p:par>
                                <p:cTn id="17" presetID="3" presetClass="entr" presetSubtype="1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blinds(horizontal)">
                                      <p:cBhvr>
                                        <p:cTn id="19" dur="500"/>
                                        <p:tgtEl>
                                          <p:spTgt spid="50"/>
                                        </p:tgtEl>
                                      </p:cBhvr>
                                    </p:animEffect>
                                  </p:childTnLst>
                                </p:cTn>
                              </p:par>
                              <p:par>
                                <p:cTn id="20" presetID="3" presetClass="entr" presetSubtype="10"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blinds(horizontal)">
                                      <p:cBhvr>
                                        <p:cTn id="22" dur="500"/>
                                        <p:tgtEl>
                                          <p:spTgt spid="5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blinds(horizontal)">
                                      <p:cBhvr>
                                        <p:cTn id="25" dur="500"/>
                                        <p:tgtEl>
                                          <p:spTgt spid="5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blinds(horizontal)">
                                      <p:cBhvr>
                                        <p:cTn id="2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bldLvl="0" animBg="1"/>
      <p:bldP spid="52" grpId="0" bldLvl="0" animBg="1"/>
      <p:bldP spid="5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横卷形 6"/>
          <p:cNvSpPr/>
          <p:nvPr/>
        </p:nvSpPr>
        <p:spPr>
          <a:xfrm>
            <a:off x="0" y="2540"/>
            <a:ext cx="3355975" cy="806450"/>
          </a:xfrm>
          <a:prstGeom prst="horizontalScroll">
            <a:avLst/>
          </a:prstGeom>
          <a:gradFill>
            <a:gsLst>
              <a:gs pos="0">
                <a:srgbClr val="FE4444"/>
              </a:gs>
              <a:gs pos="100000">
                <a:srgbClr val="832B2B"/>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ln w="6600">
                  <a:solidFill>
                    <a:schemeClr val="accent2"/>
                  </a:solidFill>
                  <a:prstDash val="solid"/>
                </a:ln>
                <a:solidFill>
                  <a:srgbClr val="FFFFFF"/>
                </a:solidFill>
                <a:effectLst>
                  <a:outerShdw dist="38100" dir="2700000" algn="tl" rotWithShape="0">
                    <a:schemeClr val="accent2"/>
                  </a:outerShdw>
                </a:effectLst>
              </a:rPr>
              <a:t>TCP</a:t>
            </a:r>
            <a:r>
              <a:rPr lang="zh-CN" altLang="en-US" sz="2400" b="1">
                <a:ln w="6600">
                  <a:solidFill>
                    <a:schemeClr val="accent2"/>
                  </a:solidFill>
                  <a:prstDash val="solid"/>
                </a:ln>
                <a:solidFill>
                  <a:srgbClr val="FFFFFF"/>
                </a:solidFill>
                <a:effectLst>
                  <a:outerShdw dist="38100" dir="2700000" algn="tl" rotWithShape="0">
                    <a:schemeClr val="accent2"/>
                  </a:outerShdw>
                </a:effectLst>
              </a:rPr>
              <a:t>流量</a:t>
            </a:r>
            <a:r>
              <a:rPr lang="zh-CN" altLang="en-US" sz="2400" b="1">
                <a:ln w="6600">
                  <a:solidFill>
                    <a:schemeClr val="accent2"/>
                  </a:solidFill>
                  <a:prstDash val="solid"/>
                </a:ln>
                <a:solidFill>
                  <a:srgbClr val="FFFFFF"/>
                </a:solidFill>
                <a:effectLst>
                  <a:outerShdw dist="38100" dir="2700000" algn="tl" rotWithShape="0">
                    <a:schemeClr val="accent2"/>
                  </a:outerShdw>
                </a:effectLst>
              </a:rPr>
              <a:t>控制</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文本框 3"/>
          <p:cNvSpPr txBox="1"/>
          <p:nvPr/>
        </p:nvSpPr>
        <p:spPr>
          <a:xfrm>
            <a:off x="264160" y="989965"/>
            <a:ext cx="7472680" cy="306705"/>
          </a:xfrm>
          <a:prstGeom prst="rect">
            <a:avLst/>
          </a:prstGeom>
          <a:noFill/>
        </p:spPr>
        <p:txBody>
          <a:bodyPr wrap="none" rtlCol="0">
            <a:spAutoFit/>
          </a:bodyPr>
          <a:p>
            <a:r>
              <a:rPr lang="zh-CN" altLang="en-US" sz="1400">
                <a:gradFill>
                  <a:gsLst>
                    <a:gs pos="0">
                      <a:srgbClr val="FE4444"/>
                    </a:gs>
                    <a:gs pos="100000">
                      <a:srgbClr val="832B2B"/>
                    </a:gs>
                  </a:gsLst>
                  <a:lin scaled="0"/>
                </a:gradFill>
              </a:rPr>
              <a:t>流量控制：</a:t>
            </a:r>
            <a:r>
              <a:rPr lang="zh-CN" altLang="en-US" sz="1400"/>
              <a:t>让发送方发慢点，要让接收方来得及接收。</a:t>
            </a:r>
            <a:r>
              <a:rPr lang="en-US" altLang="zh-CN" sz="1400"/>
              <a:t>TCP</a:t>
            </a:r>
            <a:r>
              <a:rPr lang="zh-CN" altLang="en-US" sz="1400"/>
              <a:t>利用滑动窗口机制实现流量</a:t>
            </a:r>
            <a:r>
              <a:rPr lang="zh-CN" altLang="en-US" sz="1400"/>
              <a:t>控制。</a:t>
            </a:r>
            <a:endParaRPr lang="zh-CN" altLang="en-US" sz="1400"/>
          </a:p>
        </p:txBody>
      </p:sp>
      <p:cxnSp>
        <p:nvCxnSpPr>
          <p:cNvPr id="10" name="直接箭头连接符 9"/>
          <p:cNvCxnSpPr/>
          <p:nvPr/>
        </p:nvCxnSpPr>
        <p:spPr>
          <a:xfrm flipV="1">
            <a:off x="1057275" y="2712085"/>
            <a:ext cx="2195195" cy="8255"/>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64160" y="1477645"/>
            <a:ext cx="9545955" cy="306705"/>
          </a:xfrm>
          <a:prstGeom prst="rect">
            <a:avLst/>
          </a:prstGeom>
          <a:noFill/>
        </p:spPr>
        <p:txBody>
          <a:bodyPr wrap="none" rtlCol="0">
            <a:spAutoFit/>
          </a:bodyPr>
          <a:p>
            <a:r>
              <a:rPr lang="en-US" altLang="zh-CN" sz="1400"/>
              <a:t>A</a:t>
            </a:r>
            <a:r>
              <a:rPr lang="zh-CN" altLang="en-US" sz="1400"/>
              <a:t>向</a:t>
            </a:r>
            <a:r>
              <a:rPr lang="en-US" altLang="zh-CN" sz="1400"/>
              <a:t>B</a:t>
            </a:r>
            <a:r>
              <a:rPr lang="zh-CN" altLang="en-US" sz="1400"/>
              <a:t>发送数据，连接建立时，</a:t>
            </a:r>
            <a:r>
              <a:rPr lang="en-US" altLang="zh-CN" sz="1400"/>
              <a:t>B</a:t>
            </a:r>
            <a:r>
              <a:rPr lang="zh-CN" altLang="en-US" sz="1400"/>
              <a:t>告诉</a:t>
            </a:r>
            <a:r>
              <a:rPr lang="en-US" altLang="zh-CN" sz="1400"/>
              <a:t>A</a:t>
            </a:r>
            <a:r>
              <a:rPr lang="zh-CN" altLang="en-US" sz="1400"/>
              <a:t>：我的</a:t>
            </a:r>
            <a:r>
              <a:rPr lang="en-US" altLang="zh-CN" sz="1400"/>
              <a:t>rwnd=400B</a:t>
            </a:r>
            <a:r>
              <a:rPr lang="zh-CN" altLang="en-US" sz="1400"/>
              <a:t>（字节），设每个报文段大小是</a:t>
            </a:r>
            <a:r>
              <a:rPr lang="en-US" altLang="zh-CN" sz="1400"/>
              <a:t>100B</a:t>
            </a:r>
            <a:r>
              <a:rPr lang="zh-CN" altLang="en-US" sz="1400"/>
              <a:t>，报文段序号初始值为</a:t>
            </a:r>
            <a:r>
              <a:rPr lang="en-US" altLang="zh-CN" sz="1400"/>
              <a:t>1</a:t>
            </a:r>
            <a:r>
              <a:rPr lang="zh-CN" altLang="en-US" sz="1400"/>
              <a:t>。</a:t>
            </a:r>
            <a:endParaRPr lang="zh-CN" altLang="en-US" sz="1400"/>
          </a:p>
        </p:txBody>
      </p:sp>
      <p:sp>
        <p:nvSpPr>
          <p:cNvPr id="12" name="文本框 11"/>
          <p:cNvSpPr txBox="1"/>
          <p:nvPr/>
        </p:nvSpPr>
        <p:spPr>
          <a:xfrm>
            <a:off x="1586865" y="2459990"/>
            <a:ext cx="1155065" cy="245110"/>
          </a:xfrm>
          <a:prstGeom prst="rect">
            <a:avLst/>
          </a:prstGeom>
          <a:noFill/>
        </p:spPr>
        <p:txBody>
          <a:bodyPr wrap="square" rtlCol="0">
            <a:spAutoFit/>
          </a:bodyPr>
          <a:p>
            <a:r>
              <a:rPr lang="en-US" altLang="zh-CN" sz="1000"/>
              <a:t>sep=1</a:t>
            </a:r>
            <a:r>
              <a:rPr lang="zh-CN" altLang="en-US" sz="1000"/>
              <a:t>，</a:t>
            </a:r>
            <a:r>
              <a:rPr lang="en-US" altLang="zh-CN" sz="1000"/>
              <a:t>DATA</a:t>
            </a:r>
            <a:endParaRPr lang="en-US" altLang="zh-CN" sz="1000"/>
          </a:p>
        </p:txBody>
      </p:sp>
      <p:sp>
        <p:nvSpPr>
          <p:cNvPr id="14" name="文本框 13"/>
          <p:cNvSpPr txBox="1"/>
          <p:nvPr/>
        </p:nvSpPr>
        <p:spPr>
          <a:xfrm>
            <a:off x="1584325" y="2922270"/>
            <a:ext cx="1147445" cy="245110"/>
          </a:xfrm>
          <a:prstGeom prst="rect">
            <a:avLst/>
          </a:prstGeom>
          <a:noFill/>
        </p:spPr>
        <p:txBody>
          <a:bodyPr wrap="square" rtlCol="0">
            <a:spAutoFit/>
          </a:bodyPr>
          <a:p>
            <a:r>
              <a:rPr lang="en-US" altLang="zh-CN" sz="1000"/>
              <a:t>sep=101</a:t>
            </a:r>
            <a:r>
              <a:rPr lang="zh-CN" altLang="en-US" sz="1000"/>
              <a:t>，</a:t>
            </a:r>
            <a:r>
              <a:rPr lang="en-US" altLang="zh-CN" sz="1000"/>
              <a:t>DATA</a:t>
            </a:r>
            <a:endParaRPr lang="en-US" altLang="zh-CN" sz="1000"/>
          </a:p>
        </p:txBody>
      </p:sp>
      <p:cxnSp>
        <p:nvCxnSpPr>
          <p:cNvPr id="16" name="直接箭头连接符 15"/>
          <p:cNvCxnSpPr/>
          <p:nvPr/>
        </p:nvCxnSpPr>
        <p:spPr>
          <a:xfrm>
            <a:off x="1069975" y="3592195"/>
            <a:ext cx="1849755" cy="508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346200" y="3349625"/>
            <a:ext cx="1153795" cy="245110"/>
          </a:xfrm>
          <a:prstGeom prst="rect">
            <a:avLst/>
          </a:prstGeom>
          <a:noFill/>
        </p:spPr>
        <p:txBody>
          <a:bodyPr wrap="square" rtlCol="0">
            <a:spAutoFit/>
          </a:bodyPr>
          <a:p>
            <a:r>
              <a:rPr lang="en-US" altLang="zh-CN" sz="1000"/>
              <a:t>sep=201</a:t>
            </a:r>
            <a:r>
              <a:rPr lang="zh-CN" altLang="en-US" sz="1000"/>
              <a:t>，</a:t>
            </a:r>
            <a:r>
              <a:rPr lang="en-US" altLang="zh-CN" sz="1000"/>
              <a:t>DATA</a:t>
            </a:r>
            <a:endParaRPr lang="en-US" altLang="zh-CN" sz="1000"/>
          </a:p>
        </p:txBody>
      </p:sp>
      <p:sp>
        <p:nvSpPr>
          <p:cNvPr id="19" name="文本框 18"/>
          <p:cNvSpPr txBox="1"/>
          <p:nvPr/>
        </p:nvSpPr>
        <p:spPr>
          <a:xfrm>
            <a:off x="3704590" y="3017520"/>
            <a:ext cx="2679700" cy="245110"/>
          </a:xfrm>
          <a:prstGeom prst="rect">
            <a:avLst/>
          </a:prstGeom>
          <a:noFill/>
        </p:spPr>
        <p:txBody>
          <a:bodyPr wrap="none" rtlCol="0">
            <a:spAutoFit/>
          </a:bodyPr>
          <a:p>
            <a:r>
              <a:rPr lang="en-US" altLang="zh-CN" sz="1000"/>
              <a:t>A</a:t>
            </a:r>
            <a:r>
              <a:rPr lang="zh-CN" altLang="en-US" sz="1000"/>
              <a:t>发送了序号</a:t>
            </a:r>
            <a:r>
              <a:rPr lang="en-US" altLang="zh-CN" sz="1000"/>
              <a:t>101-200</a:t>
            </a:r>
            <a:r>
              <a:rPr lang="zh-CN" altLang="en-US" sz="1000"/>
              <a:t>的数据，还能发送</a:t>
            </a:r>
            <a:r>
              <a:rPr lang="en-US" altLang="zh-CN" sz="1000"/>
              <a:t>200B</a:t>
            </a:r>
            <a:endParaRPr lang="en-US" altLang="zh-CN" sz="1000"/>
          </a:p>
        </p:txBody>
      </p:sp>
      <p:sp>
        <p:nvSpPr>
          <p:cNvPr id="20" name="爆炸形 1 19"/>
          <p:cNvSpPr/>
          <p:nvPr/>
        </p:nvSpPr>
        <p:spPr>
          <a:xfrm>
            <a:off x="2437130" y="3283585"/>
            <a:ext cx="837565" cy="55689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t>丢失</a:t>
            </a:r>
            <a:endParaRPr lang="zh-CN" altLang="en-US" sz="900"/>
          </a:p>
        </p:txBody>
      </p:sp>
      <p:cxnSp>
        <p:nvCxnSpPr>
          <p:cNvPr id="21" name="直接箭头连接符 20"/>
          <p:cNvCxnSpPr/>
          <p:nvPr/>
        </p:nvCxnSpPr>
        <p:spPr>
          <a:xfrm flipH="1" flipV="1">
            <a:off x="1060450" y="3968115"/>
            <a:ext cx="2195195" cy="5715"/>
          </a:xfrm>
          <a:prstGeom prst="straightConnector1">
            <a:avLst/>
          </a:prstGeom>
          <a:ln>
            <a:headEnd type="none"/>
            <a:tailEnd type="triangle" w="med" len="med"/>
          </a:ln>
        </p:spPr>
        <p:style>
          <a:lnRef idx="3">
            <a:schemeClr val="accent4"/>
          </a:lnRef>
          <a:fillRef idx="0">
            <a:schemeClr val="accent4"/>
          </a:fillRef>
          <a:effectRef idx="2">
            <a:schemeClr val="accent4"/>
          </a:effectRef>
          <a:fontRef idx="minor">
            <a:schemeClr val="tx1"/>
          </a:fontRef>
        </p:style>
      </p:cxnSp>
      <p:sp>
        <p:nvSpPr>
          <p:cNvPr id="22" name="文本框 21"/>
          <p:cNvSpPr txBox="1"/>
          <p:nvPr/>
        </p:nvSpPr>
        <p:spPr>
          <a:xfrm>
            <a:off x="1206500" y="3743325"/>
            <a:ext cx="1979295" cy="245110"/>
          </a:xfrm>
          <a:prstGeom prst="rect">
            <a:avLst/>
          </a:prstGeom>
          <a:noFill/>
        </p:spPr>
        <p:txBody>
          <a:bodyPr wrap="square" rtlCol="0">
            <a:spAutoFit/>
          </a:bodyPr>
          <a:p>
            <a:r>
              <a:rPr lang="en-US" altLang="zh-CN" sz="1000"/>
              <a:t>ACK=1</a:t>
            </a:r>
            <a:r>
              <a:rPr lang="zh-CN" altLang="en-US" sz="1000"/>
              <a:t>，</a:t>
            </a:r>
            <a:r>
              <a:rPr lang="en-US" altLang="zh-CN" sz="1000"/>
              <a:t>ack=201</a:t>
            </a:r>
            <a:r>
              <a:rPr lang="zh-CN" altLang="en-US" sz="1000"/>
              <a:t>，</a:t>
            </a:r>
            <a:r>
              <a:rPr lang="en-US" altLang="zh-CN" sz="1000"/>
              <a:t>rwnd=300</a:t>
            </a:r>
            <a:endParaRPr lang="en-US" altLang="zh-CN" sz="1000"/>
          </a:p>
        </p:txBody>
      </p:sp>
      <p:sp>
        <p:nvSpPr>
          <p:cNvPr id="24" name="文本框 23"/>
          <p:cNvSpPr txBox="1"/>
          <p:nvPr/>
        </p:nvSpPr>
        <p:spPr>
          <a:xfrm>
            <a:off x="1548130" y="4167505"/>
            <a:ext cx="1219200" cy="245110"/>
          </a:xfrm>
          <a:prstGeom prst="rect">
            <a:avLst/>
          </a:prstGeom>
          <a:noFill/>
        </p:spPr>
        <p:txBody>
          <a:bodyPr wrap="square" rtlCol="0">
            <a:spAutoFit/>
          </a:bodyPr>
          <a:p>
            <a:r>
              <a:rPr lang="en-US" altLang="zh-CN" sz="1000"/>
              <a:t>sep=301</a:t>
            </a:r>
            <a:r>
              <a:rPr lang="zh-CN" altLang="en-US" sz="1000"/>
              <a:t>，</a:t>
            </a:r>
            <a:r>
              <a:rPr lang="en-US" altLang="zh-CN" sz="1000"/>
              <a:t>DATA</a:t>
            </a:r>
            <a:endParaRPr lang="en-US" altLang="zh-CN" sz="1000"/>
          </a:p>
        </p:txBody>
      </p:sp>
      <p:sp>
        <p:nvSpPr>
          <p:cNvPr id="26" name="文本框 25"/>
          <p:cNvSpPr txBox="1"/>
          <p:nvPr/>
        </p:nvSpPr>
        <p:spPr>
          <a:xfrm>
            <a:off x="1548130" y="4477385"/>
            <a:ext cx="1292225" cy="245110"/>
          </a:xfrm>
          <a:prstGeom prst="rect">
            <a:avLst/>
          </a:prstGeom>
          <a:noFill/>
        </p:spPr>
        <p:txBody>
          <a:bodyPr wrap="square" rtlCol="0">
            <a:spAutoFit/>
          </a:bodyPr>
          <a:p>
            <a:r>
              <a:rPr lang="en-US" altLang="zh-CN" sz="1000"/>
              <a:t>sep=401</a:t>
            </a:r>
            <a:r>
              <a:rPr lang="zh-CN" altLang="en-US" sz="1000"/>
              <a:t>，</a:t>
            </a:r>
            <a:r>
              <a:rPr lang="en-US" altLang="zh-CN" sz="1000"/>
              <a:t>DATA</a:t>
            </a:r>
            <a:endParaRPr lang="en-US" altLang="zh-CN" sz="1000"/>
          </a:p>
        </p:txBody>
      </p:sp>
      <p:sp>
        <p:nvSpPr>
          <p:cNvPr id="27" name="文本框 26"/>
          <p:cNvSpPr txBox="1"/>
          <p:nvPr/>
        </p:nvSpPr>
        <p:spPr>
          <a:xfrm>
            <a:off x="3703320" y="4250055"/>
            <a:ext cx="2679700" cy="245110"/>
          </a:xfrm>
          <a:prstGeom prst="rect">
            <a:avLst/>
          </a:prstGeom>
          <a:noFill/>
        </p:spPr>
        <p:txBody>
          <a:bodyPr wrap="none" rtlCol="0">
            <a:spAutoFit/>
          </a:bodyPr>
          <a:p>
            <a:r>
              <a:rPr lang="en-US" altLang="zh-CN" sz="1000"/>
              <a:t>A</a:t>
            </a:r>
            <a:r>
              <a:rPr lang="zh-CN" altLang="en-US" sz="1000"/>
              <a:t>发送了序号</a:t>
            </a:r>
            <a:r>
              <a:rPr lang="en-US" altLang="zh-CN" sz="1000"/>
              <a:t>301-400</a:t>
            </a:r>
            <a:r>
              <a:rPr lang="zh-CN" altLang="en-US" sz="1000"/>
              <a:t>的数据，还能发送</a:t>
            </a:r>
            <a:r>
              <a:rPr lang="en-US" altLang="zh-CN" sz="1000"/>
              <a:t>100B</a:t>
            </a:r>
            <a:endParaRPr lang="en-US" altLang="zh-CN" sz="1000"/>
          </a:p>
        </p:txBody>
      </p:sp>
      <p:sp>
        <p:nvSpPr>
          <p:cNvPr id="28" name="文本框 27"/>
          <p:cNvSpPr txBox="1"/>
          <p:nvPr/>
        </p:nvSpPr>
        <p:spPr>
          <a:xfrm>
            <a:off x="3703320" y="4561840"/>
            <a:ext cx="2538730" cy="245110"/>
          </a:xfrm>
          <a:prstGeom prst="rect">
            <a:avLst/>
          </a:prstGeom>
          <a:noFill/>
        </p:spPr>
        <p:txBody>
          <a:bodyPr wrap="none" rtlCol="0">
            <a:spAutoFit/>
          </a:bodyPr>
          <a:p>
            <a:r>
              <a:rPr lang="en-US" altLang="zh-CN" sz="1000"/>
              <a:t>A</a:t>
            </a:r>
            <a:r>
              <a:rPr lang="zh-CN" altLang="en-US" sz="1000"/>
              <a:t>发送了序号</a:t>
            </a:r>
            <a:r>
              <a:rPr lang="en-US" altLang="zh-CN" sz="1000"/>
              <a:t>401-500</a:t>
            </a:r>
            <a:r>
              <a:rPr lang="zh-CN" altLang="en-US" sz="1000"/>
              <a:t>的数据，还能发送</a:t>
            </a:r>
            <a:r>
              <a:rPr lang="en-US" altLang="zh-CN" sz="1000"/>
              <a:t>0B</a:t>
            </a:r>
            <a:endParaRPr lang="en-US" altLang="zh-CN" sz="1000"/>
          </a:p>
        </p:txBody>
      </p:sp>
      <p:sp>
        <p:nvSpPr>
          <p:cNvPr id="31" name="文本框 30"/>
          <p:cNvSpPr txBox="1"/>
          <p:nvPr/>
        </p:nvSpPr>
        <p:spPr>
          <a:xfrm>
            <a:off x="1549400" y="4799965"/>
            <a:ext cx="1217930" cy="245110"/>
          </a:xfrm>
          <a:prstGeom prst="rect">
            <a:avLst/>
          </a:prstGeom>
          <a:noFill/>
        </p:spPr>
        <p:txBody>
          <a:bodyPr wrap="square" rtlCol="0">
            <a:spAutoFit/>
          </a:bodyPr>
          <a:p>
            <a:r>
              <a:rPr lang="en-US" altLang="zh-CN" sz="1000"/>
              <a:t>sep=201</a:t>
            </a:r>
            <a:r>
              <a:rPr lang="zh-CN" altLang="en-US" sz="1000"/>
              <a:t>，</a:t>
            </a:r>
            <a:r>
              <a:rPr lang="en-US" altLang="zh-CN" sz="1000"/>
              <a:t>DATA</a:t>
            </a:r>
            <a:endParaRPr lang="en-US" altLang="zh-CN" sz="1000"/>
          </a:p>
        </p:txBody>
      </p:sp>
      <p:sp>
        <p:nvSpPr>
          <p:cNvPr id="32" name="文本框 31"/>
          <p:cNvSpPr txBox="1"/>
          <p:nvPr/>
        </p:nvSpPr>
        <p:spPr>
          <a:xfrm>
            <a:off x="3703320" y="4901565"/>
            <a:ext cx="2299335" cy="245110"/>
          </a:xfrm>
          <a:prstGeom prst="rect">
            <a:avLst/>
          </a:prstGeom>
          <a:noFill/>
        </p:spPr>
        <p:txBody>
          <a:bodyPr wrap="none" rtlCol="0">
            <a:spAutoFit/>
          </a:bodyPr>
          <a:p>
            <a:r>
              <a:rPr lang="en-US" altLang="zh-CN" sz="1000"/>
              <a:t>A</a:t>
            </a:r>
            <a:r>
              <a:rPr lang="zh-CN" altLang="en-US" sz="1000"/>
              <a:t>超时重发旧数据，不能能发送新</a:t>
            </a:r>
            <a:r>
              <a:rPr lang="zh-CN" altLang="en-US" sz="1000"/>
              <a:t>数据</a:t>
            </a:r>
            <a:endParaRPr lang="zh-CN" altLang="en-US" sz="1000"/>
          </a:p>
        </p:txBody>
      </p:sp>
      <p:sp>
        <p:nvSpPr>
          <p:cNvPr id="33" name="文本框 32"/>
          <p:cNvSpPr txBox="1"/>
          <p:nvPr/>
        </p:nvSpPr>
        <p:spPr>
          <a:xfrm>
            <a:off x="3688080" y="3840480"/>
            <a:ext cx="3314700" cy="245110"/>
          </a:xfrm>
          <a:prstGeom prst="rect">
            <a:avLst/>
          </a:prstGeom>
          <a:noFill/>
        </p:spPr>
        <p:txBody>
          <a:bodyPr wrap="none" rtlCol="0">
            <a:spAutoFit/>
          </a:bodyPr>
          <a:p>
            <a:r>
              <a:rPr lang="en-US" altLang="zh-CN" sz="1000"/>
              <a:t>B</a:t>
            </a:r>
            <a:r>
              <a:rPr lang="zh-CN" altLang="en-US" sz="1000"/>
              <a:t>返回确认收到了序号</a:t>
            </a:r>
            <a:r>
              <a:rPr lang="en-US" altLang="zh-CN" sz="1000"/>
              <a:t>201</a:t>
            </a:r>
            <a:r>
              <a:rPr lang="zh-CN" altLang="en-US" sz="1000"/>
              <a:t>之前的数据，还可以发送</a:t>
            </a:r>
            <a:r>
              <a:rPr lang="en-US" altLang="zh-CN" sz="1000"/>
              <a:t>300</a:t>
            </a:r>
            <a:r>
              <a:rPr lang="en-US" altLang="zh-CN" sz="1000"/>
              <a:t>B</a:t>
            </a:r>
            <a:endParaRPr lang="en-US" altLang="zh-CN" sz="1000"/>
          </a:p>
        </p:txBody>
      </p:sp>
      <p:sp>
        <p:nvSpPr>
          <p:cNvPr id="35" name="文本框 34"/>
          <p:cNvSpPr txBox="1"/>
          <p:nvPr/>
        </p:nvSpPr>
        <p:spPr>
          <a:xfrm>
            <a:off x="1232535" y="5041900"/>
            <a:ext cx="1967230" cy="245110"/>
          </a:xfrm>
          <a:prstGeom prst="rect">
            <a:avLst/>
          </a:prstGeom>
          <a:noFill/>
        </p:spPr>
        <p:txBody>
          <a:bodyPr wrap="square" rtlCol="0">
            <a:spAutoFit/>
          </a:bodyPr>
          <a:p>
            <a:r>
              <a:rPr lang="en-US" altLang="zh-CN" sz="1000"/>
              <a:t>ACK=1</a:t>
            </a:r>
            <a:r>
              <a:rPr lang="zh-CN" altLang="en-US" sz="1000"/>
              <a:t>，</a:t>
            </a:r>
            <a:r>
              <a:rPr lang="en-US" altLang="zh-CN" sz="1000"/>
              <a:t>ack=501</a:t>
            </a:r>
            <a:r>
              <a:rPr lang="zh-CN" altLang="en-US" sz="1000"/>
              <a:t>，</a:t>
            </a:r>
            <a:r>
              <a:rPr lang="en-US" altLang="zh-CN" sz="1000"/>
              <a:t>rwnd=100</a:t>
            </a:r>
            <a:endParaRPr lang="en-US" altLang="zh-CN" sz="1000"/>
          </a:p>
        </p:txBody>
      </p:sp>
      <p:sp>
        <p:nvSpPr>
          <p:cNvPr id="36" name="文本框 35"/>
          <p:cNvSpPr txBox="1"/>
          <p:nvPr/>
        </p:nvSpPr>
        <p:spPr>
          <a:xfrm>
            <a:off x="3688080" y="5146675"/>
            <a:ext cx="3314700" cy="245110"/>
          </a:xfrm>
          <a:prstGeom prst="rect">
            <a:avLst/>
          </a:prstGeom>
          <a:noFill/>
        </p:spPr>
        <p:txBody>
          <a:bodyPr wrap="none" rtlCol="0">
            <a:spAutoFit/>
          </a:bodyPr>
          <a:p>
            <a:r>
              <a:rPr lang="en-US" altLang="zh-CN" sz="1000"/>
              <a:t>B</a:t>
            </a:r>
            <a:r>
              <a:rPr lang="zh-CN" altLang="en-US" sz="1000"/>
              <a:t>返回确认收到了序号</a:t>
            </a:r>
            <a:r>
              <a:rPr lang="en-US" altLang="zh-CN" sz="1000"/>
              <a:t>501</a:t>
            </a:r>
            <a:r>
              <a:rPr lang="zh-CN" altLang="en-US" sz="1000"/>
              <a:t>之前的数据，还可以发送</a:t>
            </a:r>
            <a:r>
              <a:rPr lang="en-US" altLang="zh-CN" sz="1000"/>
              <a:t>100B</a:t>
            </a:r>
            <a:endParaRPr lang="en-US" altLang="zh-CN" sz="1000"/>
          </a:p>
        </p:txBody>
      </p:sp>
      <p:sp>
        <p:nvSpPr>
          <p:cNvPr id="38" name="文本框 37"/>
          <p:cNvSpPr txBox="1"/>
          <p:nvPr/>
        </p:nvSpPr>
        <p:spPr>
          <a:xfrm>
            <a:off x="1563370" y="5249545"/>
            <a:ext cx="1219200" cy="245110"/>
          </a:xfrm>
          <a:prstGeom prst="rect">
            <a:avLst/>
          </a:prstGeom>
          <a:noFill/>
        </p:spPr>
        <p:txBody>
          <a:bodyPr wrap="square" rtlCol="0">
            <a:spAutoFit/>
          </a:bodyPr>
          <a:p>
            <a:r>
              <a:rPr lang="en-US" altLang="zh-CN" sz="1000"/>
              <a:t>sep=501</a:t>
            </a:r>
            <a:r>
              <a:rPr lang="zh-CN" altLang="en-US" sz="1000"/>
              <a:t>，</a:t>
            </a:r>
            <a:r>
              <a:rPr lang="en-US" altLang="zh-CN" sz="1000"/>
              <a:t>DATA</a:t>
            </a:r>
            <a:endParaRPr lang="en-US" altLang="zh-CN" sz="1000"/>
          </a:p>
        </p:txBody>
      </p:sp>
      <p:sp>
        <p:nvSpPr>
          <p:cNvPr id="39" name="文本框 38"/>
          <p:cNvSpPr txBox="1"/>
          <p:nvPr/>
        </p:nvSpPr>
        <p:spPr>
          <a:xfrm>
            <a:off x="3703320" y="5374640"/>
            <a:ext cx="2538730" cy="245110"/>
          </a:xfrm>
          <a:prstGeom prst="rect">
            <a:avLst/>
          </a:prstGeom>
          <a:noFill/>
        </p:spPr>
        <p:txBody>
          <a:bodyPr wrap="none" rtlCol="0">
            <a:spAutoFit/>
          </a:bodyPr>
          <a:p>
            <a:r>
              <a:rPr lang="en-US" altLang="zh-CN" sz="1000"/>
              <a:t>A</a:t>
            </a:r>
            <a:r>
              <a:rPr lang="zh-CN" altLang="en-US" sz="1000"/>
              <a:t>发送了序号</a:t>
            </a:r>
            <a:r>
              <a:rPr lang="en-US" altLang="zh-CN" sz="1000"/>
              <a:t>501-600</a:t>
            </a:r>
            <a:r>
              <a:rPr lang="zh-CN" altLang="en-US" sz="1000"/>
              <a:t>的数据，还能发送</a:t>
            </a:r>
            <a:r>
              <a:rPr lang="en-US" altLang="zh-CN" sz="1000"/>
              <a:t>0B</a:t>
            </a:r>
            <a:endParaRPr lang="en-US" altLang="zh-CN" sz="1000"/>
          </a:p>
        </p:txBody>
      </p:sp>
      <p:sp>
        <p:nvSpPr>
          <p:cNvPr id="42" name="文本框 41"/>
          <p:cNvSpPr txBox="1"/>
          <p:nvPr/>
        </p:nvSpPr>
        <p:spPr>
          <a:xfrm>
            <a:off x="1254760" y="5539740"/>
            <a:ext cx="1864360" cy="245110"/>
          </a:xfrm>
          <a:prstGeom prst="rect">
            <a:avLst/>
          </a:prstGeom>
          <a:noFill/>
        </p:spPr>
        <p:txBody>
          <a:bodyPr wrap="square" rtlCol="0">
            <a:spAutoFit/>
          </a:bodyPr>
          <a:p>
            <a:r>
              <a:rPr lang="en-US" altLang="zh-CN" sz="1000"/>
              <a:t>ACK=1</a:t>
            </a:r>
            <a:r>
              <a:rPr lang="zh-CN" altLang="en-US" sz="1000"/>
              <a:t>，</a:t>
            </a:r>
            <a:r>
              <a:rPr lang="en-US" altLang="zh-CN" sz="1000"/>
              <a:t>ack=601</a:t>
            </a:r>
            <a:r>
              <a:rPr lang="zh-CN" altLang="en-US" sz="1000"/>
              <a:t>，</a:t>
            </a:r>
            <a:r>
              <a:rPr lang="en-US" altLang="zh-CN" sz="1000"/>
              <a:t>rwnd=0</a:t>
            </a:r>
            <a:endParaRPr lang="en-US" altLang="zh-CN" sz="1000"/>
          </a:p>
        </p:txBody>
      </p:sp>
      <p:sp>
        <p:nvSpPr>
          <p:cNvPr id="43" name="文本框 42"/>
          <p:cNvSpPr txBox="1"/>
          <p:nvPr/>
        </p:nvSpPr>
        <p:spPr>
          <a:xfrm>
            <a:off x="3688080" y="5643245"/>
            <a:ext cx="3865245" cy="245110"/>
          </a:xfrm>
          <a:prstGeom prst="rect">
            <a:avLst/>
          </a:prstGeom>
          <a:noFill/>
        </p:spPr>
        <p:txBody>
          <a:bodyPr wrap="none" rtlCol="0">
            <a:spAutoFit/>
          </a:bodyPr>
          <a:p>
            <a:r>
              <a:rPr lang="en-US" altLang="zh-CN" sz="1000"/>
              <a:t>B</a:t>
            </a:r>
            <a:r>
              <a:rPr lang="zh-CN" altLang="en-US" sz="1000"/>
              <a:t>返回</a:t>
            </a:r>
            <a:r>
              <a:rPr lang="zh-CN" altLang="en-US" sz="1000"/>
              <a:t>确认，不允许</a:t>
            </a:r>
            <a:r>
              <a:rPr lang="en-US" altLang="zh-CN" sz="1000"/>
              <a:t>A</a:t>
            </a:r>
            <a:r>
              <a:rPr lang="zh-CN" altLang="en-US" sz="1000"/>
              <a:t>再发送数据，序号到</a:t>
            </a:r>
            <a:r>
              <a:rPr lang="en-US" altLang="zh-CN" sz="1000"/>
              <a:t>600</a:t>
            </a:r>
            <a:r>
              <a:rPr lang="zh-CN" altLang="en-US" sz="1000"/>
              <a:t>为止的数据都</a:t>
            </a:r>
            <a:r>
              <a:rPr lang="zh-CN" altLang="en-US" sz="1000"/>
              <a:t>收到了</a:t>
            </a:r>
            <a:endParaRPr lang="zh-CN" altLang="en-US" sz="1000"/>
          </a:p>
        </p:txBody>
      </p:sp>
      <p:sp>
        <p:nvSpPr>
          <p:cNvPr id="49" name="文本框 48"/>
          <p:cNvSpPr txBox="1"/>
          <p:nvPr/>
        </p:nvSpPr>
        <p:spPr>
          <a:xfrm>
            <a:off x="3703320" y="2578100"/>
            <a:ext cx="2538730" cy="245110"/>
          </a:xfrm>
          <a:prstGeom prst="rect">
            <a:avLst/>
          </a:prstGeom>
          <a:noFill/>
        </p:spPr>
        <p:txBody>
          <a:bodyPr wrap="none" rtlCol="0">
            <a:spAutoFit/>
          </a:bodyPr>
          <a:p>
            <a:r>
              <a:rPr lang="en-US" altLang="zh-CN" sz="1000"/>
              <a:t>A</a:t>
            </a:r>
            <a:r>
              <a:rPr lang="zh-CN" altLang="en-US" sz="1000"/>
              <a:t>发送了序号</a:t>
            </a:r>
            <a:r>
              <a:rPr lang="en-US" altLang="zh-CN" sz="1000"/>
              <a:t>1-100</a:t>
            </a:r>
            <a:r>
              <a:rPr lang="zh-CN" altLang="en-US" sz="1000"/>
              <a:t>的数据，还能发送</a:t>
            </a:r>
            <a:r>
              <a:rPr lang="en-US" altLang="zh-CN" sz="1000"/>
              <a:t>300B</a:t>
            </a:r>
            <a:endParaRPr lang="en-US" altLang="zh-CN" sz="1000"/>
          </a:p>
        </p:txBody>
      </p:sp>
      <p:graphicFrame>
        <p:nvGraphicFramePr>
          <p:cNvPr id="51" name="表格 50"/>
          <p:cNvGraphicFramePr/>
          <p:nvPr>
            <p:custDataLst>
              <p:tags r:id="rId1"/>
            </p:custDataLst>
          </p:nvPr>
        </p:nvGraphicFramePr>
        <p:xfrm>
          <a:off x="615315" y="2191385"/>
          <a:ext cx="408940" cy="3680460"/>
        </p:xfrm>
        <a:graphic>
          <a:graphicData uri="http://schemas.openxmlformats.org/drawingml/2006/table">
            <a:tbl>
              <a:tblPr firstRow="1" bandRow="1">
                <a:tableStyleId>{5C22544A-7EE6-4342-B048-85BDC9FD1C3A}</a:tableStyleId>
              </a:tblPr>
              <a:tblGrid>
                <a:gridCol w="408940"/>
              </a:tblGrid>
              <a:tr h="365760">
                <a:tc>
                  <a:txBody>
                    <a:bodyPr/>
                    <a:p>
                      <a:pPr>
                        <a:buNone/>
                      </a:pPr>
                      <a:r>
                        <a:rPr lang="en-US" altLang="zh-CN"/>
                        <a:t>A</a:t>
                      </a:r>
                      <a:endParaRPr lang="en-US" altLang="zh-CN"/>
                    </a:p>
                  </a:txBody>
                  <a:tcPr/>
                </a:tc>
              </a:tr>
              <a:tr h="478155">
                <a:tc>
                  <a:txBody>
                    <a:bodyPr/>
                    <a:p>
                      <a:pPr>
                        <a:buNone/>
                      </a:pPr>
                      <a:r>
                        <a:rPr lang="en-US" altLang="zh-CN" sz="800"/>
                        <a:t>1-100</a:t>
                      </a:r>
                      <a:endParaRPr lang="en-US" altLang="zh-CN" sz="800"/>
                    </a:p>
                  </a:txBody>
                  <a:tcPr/>
                </a:tc>
              </a:tr>
              <a:tr h="461645">
                <a:tc>
                  <a:txBody>
                    <a:bodyPr/>
                    <a:p>
                      <a:pPr>
                        <a:buNone/>
                      </a:pPr>
                      <a:r>
                        <a:rPr lang="en-US" altLang="zh-CN" sz="800"/>
                        <a:t>101-200</a:t>
                      </a:r>
                      <a:endParaRPr lang="en-US" altLang="zh-CN" sz="800"/>
                    </a:p>
                  </a:txBody>
                  <a:tcPr/>
                </a:tc>
              </a:tr>
              <a:tr h="474345">
                <a:tc>
                  <a:txBody>
                    <a:bodyPr/>
                    <a:p>
                      <a:pPr>
                        <a:buNone/>
                      </a:pPr>
                      <a:r>
                        <a:rPr lang="en-US" altLang="zh-CN" sz="800"/>
                        <a:t>201-300</a:t>
                      </a:r>
                      <a:endParaRPr lang="en-US" altLang="zh-CN" sz="800"/>
                    </a:p>
                  </a:txBody>
                  <a:tcPr/>
                </a:tc>
              </a:tr>
              <a:tr h="469265">
                <a:tc>
                  <a:txBody>
                    <a:bodyPr/>
                    <a:p>
                      <a:pPr>
                        <a:buNone/>
                      </a:pPr>
                      <a:r>
                        <a:rPr lang="en-US" altLang="zh-CN" sz="800"/>
                        <a:t>301-400</a:t>
                      </a:r>
                      <a:endParaRPr lang="en-US" altLang="zh-CN" sz="800"/>
                    </a:p>
                  </a:txBody>
                  <a:tcPr/>
                </a:tc>
              </a:tr>
              <a:tr h="473075">
                <a:tc>
                  <a:txBody>
                    <a:bodyPr/>
                    <a:p>
                      <a:pPr>
                        <a:buNone/>
                      </a:pPr>
                      <a:r>
                        <a:rPr lang="en-US" altLang="zh-CN" sz="800"/>
                        <a:t>401-500</a:t>
                      </a:r>
                      <a:endParaRPr lang="en-US" altLang="zh-CN" sz="800"/>
                    </a:p>
                  </a:txBody>
                  <a:tcPr/>
                </a:tc>
              </a:tr>
              <a:tr h="452120">
                <a:tc>
                  <a:txBody>
                    <a:bodyPr/>
                    <a:p>
                      <a:pPr>
                        <a:buNone/>
                      </a:pPr>
                      <a:r>
                        <a:rPr lang="en-US" altLang="zh-CN" sz="800"/>
                        <a:t>501-600</a:t>
                      </a:r>
                      <a:endParaRPr lang="en-US" altLang="zh-CN" sz="800"/>
                    </a:p>
                  </a:txBody>
                  <a:tcPr/>
                </a:tc>
              </a:tr>
              <a:tr h="506095">
                <a:tc>
                  <a:txBody>
                    <a:bodyPr/>
                    <a:p>
                      <a:pPr>
                        <a:buNone/>
                      </a:pPr>
                      <a:r>
                        <a:rPr lang="en-US" altLang="zh-CN" sz="900"/>
                        <a:t>…</a:t>
                      </a:r>
                      <a:endParaRPr lang="en-US" altLang="zh-CN" sz="900"/>
                    </a:p>
                  </a:txBody>
                  <a:tcPr/>
                </a:tc>
              </a:tr>
            </a:tbl>
          </a:graphicData>
        </a:graphic>
      </p:graphicFrame>
      <p:cxnSp>
        <p:nvCxnSpPr>
          <p:cNvPr id="53" name="直接箭头连接符 52"/>
          <p:cNvCxnSpPr/>
          <p:nvPr/>
        </p:nvCxnSpPr>
        <p:spPr>
          <a:xfrm>
            <a:off x="1079500" y="4412615"/>
            <a:ext cx="2195195" cy="127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1060450" y="3162300"/>
            <a:ext cx="2195195" cy="8255"/>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1060450" y="4723765"/>
            <a:ext cx="2195195" cy="8255"/>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1060450" y="5041900"/>
            <a:ext cx="2195195" cy="8255"/>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flipV="1">
            <a:off x="1060450" y="5772785"/>
            <a:ext cx="2195195" cy="5715"/>
          </a:xfrm>
          <a:prstGeom prst="straightConnector1">
            <a:avLst/>
          </a:prstGeom>
          <a:ln>
            <a:headEnd type="none"/>
            <a:tailEnd type="triangle" w="med" len="med"/>
          </a:ln>
        </p:spPr>
        <p:style>
          <a:lnRef idx="3">
            <a:schemeClr val="accent4"/>
          </a:lnRef>
          <a:fillRef idx="0">
            <a:schemeClr val="accent4"/>
          </a:fillRef>
          <a:effectRef idx="2">
            <a:schemeClr val="accent4"/>
          </a:effectRef>
          <a:fontRef idx="minor">
            <a:schemeClr val="tx1"/>
          </a:fontRef>
        </p:style>
      </p:cxnSp>
      <p:cxnSp>
        <p:nvCxnSpPr>
          <p:cNvPr id="61" name="直接箭头连接符 60"/>
          <p:cNvCxnSpPr/>
          <p:nvPr/>
        </p:nvCxnSpPr>
        <p:spPr>
          <a:xfrm flipH="1" flipV="1">
            <a:off x="1060450" y="5249545"/>
            <a:ext cx="2195195" cy="5715"/>
          </a:xfrm>
          <a:prstGeom prst="straightConnector1">
            <a:avLst/>
          </a:prstGeom>
          <a:ln>
            <a:headEnd type="none"/>
            <a:tailEnd type="triangle" w="med" len="med"/>
          </a:ln>
        </p:spPr>
        <p:style>
          <a:lnRef idx="3">
            <a:schemeClr val="accent4"/>
          </a:lnRef>
          <a:fillRef idx="0">
            <a:schemeClr val="accent4"/>
          </a:fillRef>
          <a:effectRef idx="2">
            <a:schemeClr val="accent4"/>
          </a:effectRef>
          <a:fontRef idx="minor">
            <a:schemeClr val="tx1"/>
          </a:fontRef>
        </p:style>
      </p:cxnSp>
      <p:cxnSp>
        <p:nvCxnSpPr>
          <p:cNvPr id="62" name="直接箭头连接符 61"/>
          <p:cNvCxnSpPr/>
          <p:nvPr/>
        </p:nvCxnSpPr>
        <p:spPr>
          <a:xfrm flipV="1">
            <a:off x="1060450" y="5467350"/>
            <a:ext cx="2195195" cy="8255"/>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508000" y="1948815"/>
            <a:ext cx="717550" cy="275590"/>
          </a:xfrm>
          <a:prstGeom prst="rect">
            <a:avLst/>
          </a:prstGeom>
          <a:noFill/>
        </p:spPr>
        <p:txBody>
          <a:bodyPr wrap="square" rtlCol="0">
            <a:spAutoFit/>
          </a:bodyPr>
          <a:p>
            <a:r>
              <a:rPr lang="zh-CN" altLang="en-US" sz="1200" b="1"/>
              <a:t>发送方</a:t>
            </a:r>
            <a:endParaRPr lang="zh-CN" altLang="en-US" sz="1200" b="1"/>
          </a:p>
        </p:txBody>
      </p:sp>
      <p:sp>
        <p:nvSpPr>
          <p:cNvPr id="65" name="文本框 64"/>
          <p:cNvSpPr txBox="1"/>
          <p:nvPr/>
        </p:nvSpPr>
        <p:spPr>
          <a:xfrm>
            <a:off x="3204845" y="1955165"/>
            <a:ext cx="717550" cy="275590"/>
          </a:xfrm>
          <a:prstGeom prst="rect">
            <a:avLst/>
          </a:prstGeom>
          <a:noFill/>
        </p:spPr>
        <p:txBody>
          <a:bodyPr wrap="square" rtlCol="0">
            <a:spAutoFit/>
          </a:bodyPr>
          <a:p>
            <a:r>
              <a:rPr lang="zh-CN" altLang="en-US" sz="1200" b="1"/>
              <a:t>接收方</a:t>
            </a:r>
            <a:endParaRPr lang="zh-CN" altLang="en-US" sz="1200" b="1"/>
          </a:p>
        </p:txBody>
      </p:sp>
      <p:graphicFrame>
        <p:nvGraphicFramePr>
          <p:cNvPr id="71" name="表格 70"/>
          <p:cNvGraphicFramePr/>
          <p:nvPr>
            <p:custDataLst>
              <p:tags r:id="rId2"/>
            </p:custDataLst>
          </p:nvPr>
        </p:nvGraphicFramePr>
        <p:xfrm>
          <a:off x="3321685" y="2191385"/>
          <a:ext cx="408940" cy="3680460"/>
        </p:xfrm>
        <a:graphic>
          <a:graphicData uri="http://schemas.openxmlformats.org/drawingml/2006/table">
            <a:tbl>
              <a:tblPr firstRow="1" bandRow="1">
                <a:tableStyleId>{5C22544A-7EE6-4342-B048-85BDC9FD1C3A}</a:tableStyleId>
              </a:tblPr>
              <a:tblGrid>
                <a:gridCol w="408940"/>
              </a:tblGrid>
              <a:tr h="365760">
                <a:tc>
                  <a:txBody>
                    <a:bodyPr/>
                    <a:p>
                      <a:pPr>
                        <a:buNone/>
                      </a:pPr>
                      <a:r>
                        <a:rPr lang="en-US" altLang="zh-CN"/>
                        <a:t>B</a:t>
                      </a:r>
                      <a:endParaRPr lang="en-US" altLang="zh-CN"/>
                    </a:p>
                  </a:txBody>
                  <a:tcPr/>
                </a:tc>
              </a:tr>
              <a:tr h="478155">
                <a:tc>
                  <a:txBody>
                    <a:bodyPr/>
                    <a:p>
                      <a:pPr>
                        <a:buNone/>
                      </a:pPr>
                      <a:endParaRPr lang="en-US" altLang="zh-CN" sz="800"/>
                    </a:p>
                  </a:txBody>
                  <a:tcPr/>
                </a:tc>
              </a:tr>
              <a:tr h="461645">
                <a:tc>
                  <a:txBody>
                    <a:bodyPr/>
                    <a:p>
                      <a:pPr>
                        <a:buNone/>
                      </a:pPr>
                      <a:endParaRPr lang="en-US" altLang="zh-CN" sz="800"/>
                    </a:p>
                  </a:txBody>
                  <a:tcPr/>
                </a:tc>
              </a:tr>
              <a:tr h="474345">
                <a:tc>
                  <a:txBody>
                    <a:bodyPr/>
                    <a:p>
                      <a:pPr>
                        <a:buNone/>
                      </a:pPr>
                      <a:endParaRPr lang="en-US" altLang="zh-CN" sz="800"/>
                    </a:p>
                  </a:txBody>
                  <a:tcPr/>
                </a:tc>
              </a:tr>
              <a:tr h="469265">
                <a:tc>
                  <a:txBody>
                    <a:bodyPr/>
                    <a:p>
                      <a:pPr>
                        <a:buNone/>
                      </a:pPr>
                      <a:endParaRPr lang="en-US" altLang="zh-CN" sz="800"/>
                    </a:p>
                  </a:txBody>
                  <a:tcPr/>
                </a:tc>
              </a:tr>
              <a:tr h="473075">
                <a:tc>
                  <a:txBody>
                    <a:bodyPr/>
                    <a:p>
                      <a:pPr>
                        <a:buNone/>
                      </a:pPr>
                      <a:endParaRPr lang="en-US" altLang="zh-CN" sz="800"/>
                    </a:p>
                  </a:txBody>
                  <a:tcPr/>
                </a:tc>
              </a:tr>
              <a:tr h="452120">
                <a:tc>
                  <a:txBody>
                    <a:bodyPr/>
                    <a:p>
                      <a:pPr>
                        <a:buNone/>
                      </a:pPr>
                      <a:endParaRPr lang="en-US" altLang="zh-CN" sz="800"/>
                    </a:p>
                  </a:txBody>
                  <a:tcPr/>
                </a:tc>
              </a:tr>
              <a:tr h="506095">
                <a:tc>
                  <a:txBody>
                    <a:bodyPr/>
                    <a:p>
                      <a:pPr>
                        <a:buNone/>
                      </a:pPr>
                      <a:endParaRPr lang="en-US" altLang="zh-CN" sz="900"/>
                    </a:p>
                  </a:txBody>
                  <a:tcPr/>
                </a:tc>
              </a:tr>
            </a:tbl>
          </a:graphicData>
        </a:graphic>
      </p:graphicFrame>
      <p:sp>
        <p:nvSpPr>
          <p:cNvPr id="69" name="矩形 68"/>
          <p:cNvSpPr/>
          <p:nvPr/>
        </p:nvSpPr>
        <p:spPr>
          <a:xfrm>
            <a:off x="618490" y="2578100"/>
            <a:ext cx="403225" cy="462280"/>
          </a:xfrm>
          <a:prstGeom prst="rect">
            <a:avLst/>
          </a:prstGeom>
          <a:solidFill>
            <a:srgbClr val="00B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1-100</a:t>
            </a:r>
            <a:endParaRPr lang="en-US" altLang="zh-CN" sz="800"/>
          </a:p>
        </p:txBody>
      </p:sp>
      <p:sp>
        <p:nvSpPr>
          <p:cNvPr id="74" name="矩形 73"/>
          <p:cNvSpPr/>
          <p:nvPr/>
        </p:nvSpPr>
        <p:spPr>
          <a:xfrm>
            <a:off x="620395" y="3978910"/>
            <a:ext cx="398145" cy="47434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301-400</a:t>
            </a:r>
            <a:endParaRPr lang="en-US" altLang="zh-CN" sz="800"/>
          </a:p>
        </p:txBody>
      </p:sp>
      <p:sp>
        <p:nvSpPr>
          <p:cNvPr id="75" name="矩形 74"/>
          <p:cNvSpPr/>
          <p:nvPr/>
        </p:nvSpPr>
        <p:spPr>
          <a:xfrm>
            <a:off x="620395" y="4453255"/>
            <a:ext cx="398145" cy="46228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401-500</a:t>
            </a:r>
            <a:endParaRPr lang="en-US" altLang="zh-CN" sz="800"/>
          </a:p>
        </p:txBody>
      </p:sp>
      <p:sp>
        <p:nvSpPr>
          <p:cNvPr id="77" name="矩形 76"/>
          <p:cNvSpPr/>
          <p:nvPr/>
        </p:nvSpPr>
        <p:spPr>
          <a:xfrm>
            <a:off x="620395" y="3502660"/>
            <a:ext cx="398145" cy="476250"/>
          </a:xfrm>
          <a:prstGeom prst="rect">
            <a:avLst/>
          </a:prstGeom>
          <a:solidFill>
            <a:srgbClr val="00B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201-300</a:t>
            </a:r>
            <a:endParaRPr lang="en-US" altLang="zh-CN" sz="800"/>
          </a:p>
        </p:txBody>
      </p:sp>
      <p:sp>
        <p:nvSpPr>
          <p:cNvPr id="80" name="矩形 79"/>
          <p:cNvSpPr/>
          <p:nvPr/>
        </p:nvSpPr>
        <p:spPr>
          <a:xfrm>
            <a:off x="620395" y="4915535"/>
            <a:ext cx="398145" cy="462280"/>
          </a:xfrm>
          <a:prstGeom prst="rect">
            <a:avLst/>
          </a:prstGeom>
          <a:solidFill>
            <a:srgbClr val="00B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501-600</a:t>
            </a:r>
            <a:endParaRPr lang="en-US" altLang="zh-CN" sz="800"/>
          </a:p>
        </p:txBody>
      </p:sp>
      <p:sp>
        <p:nvSpPr>
          <p:cNvPr id="82" name="矩形 81"/>
          <p:cNvSpPr/>
          <p:nvPr/>
        </p:nvSpPr>
        <p:spPr>
          <a:xfrm>
            <a:off x="617855" y="3040380"/>
            <a:ext cx="403225" cy="462280"/>
          </a:xfrm>
          <a:prstGeom prst="rect">
            <a:avLst/>
          </a:prstGeom>
          <a:solidFill>
            <a:srgbClr val="00B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800"/>
              <a:t>101-200</a:t>
            </a:r>
            <a:endParaRPr lang="en-US" altLang="zh-CN" sz="800"/>
          </a:p>
        </p:txBody>
      </p:sp>
      <p:sp>
        <p:nvSpPr>
          <p:cNvPr id="63" name="矩形 62"/>
          <p:cNvSpPr/>
          <p:nvPr/>
        </p:nvSpPr>
        <p:spPr>
          <a:xfrm>
            <a:off x="609600" y="2578100"/>
            <a:ext cx="421005" cy="1866900"/>
          </a:xfrm>
          <a:prstGeom prst="rect">
            <a:avLst/>
          </a:prstGeom>
          <a:noFill/>
          <a:ln w="57150">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矩形 65"/>
          <p:cNvSpPr/>
          <p:nvPr/>
        </p:nvSpPr>
        <p:spPr>
          <a:xfrm>
            <a:off x="610870" y="3504565"/>
            <a:ext cx="419735" cy="1411605"/>
          </a:xfrm>
          <a:prstGeom prst="rect">
            <a:avLst/>
          </a:prstGeom>
          <a:noFill/>
          <a:ln w="57150">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矩形 78"/>
          <p:cNvSpPr/>
          <p:nvPr/>
        </p:nvSpPr>
        <p:spPr>
          <a:xfrm>
            <a:off x="609600" y="4916805"/>
            <a:ext cx="421005" cy="474980"/>
          </a:xfrm>
          <a:prstGeom prst="rect">
            <a:avLst/>
          </a:prstGeom>
          <a:noFill/>
          <a:ln w="57150">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4" name="文本框 83"/>
          <p:cNvSpPr txBox="1"/>
          <p:nvPr/>
        </p:nvSpPr>
        <p:spPr>
          <a:xfrm>
            <a:off x="243205" y="6007735"/>
            <a:ext cx="11057890" cy="521970"/>
          </a:xfrm>
          <a:prstGeom prst="rect">
            <a:avLst/>
          </a:prstGeom>
          <a:noFill/>
        </p:spPr>
        <p:txBody>
          <a:bodyPr wrap="square" rtlCol="0">
            <a:spAutoFit/>
          </a:bodyPr>
          <a:p>
            <a:r>
              <a:rPr lang="en-US" altLang="zh-CN" sz="1400"/>
              <a:t>TCP</a:t>
            </a:r>
            <a:r>
              <a:rPr lang="zh-CN" altLang="en-US" sz="1400"/>
              <a:t>为每一个连接设有一个持续计时器，只要收到</a:t>
            </a:r>
            <a:r>
              <a:rPr lang="en-US" altLang="zh-CN" sz="1400"/>
              <a:t>0</a:t>
            </a:r>
            <a:r>
              <a:rPr lang="zh-CN" altLang="en-US" sz="1400"/>
              <a:t>窗口就会启动计时器。计时器时间到就会发送一个</a:t>
            </a:r>
            <a:r>
              <a:rPr lang="en-US" altLang="zh-CN" sz="1400"/>
              <a:t>1B</a:t>
            </a:r>
            <a:r>
              <a:rPr lang="zh-CN" altLang="en-US" sz="1400"/>
              <a:t>的探测报文，接收方收到报文就会给出窗口值，若窗口值依然是</a:t>
            </a:r>
            <a:r>
              <a:rPr lang="en-US" altLang="zh-CN" sz="1400"/>
              <a:t>0</a:t>
            </a:r>
            <a:r>
              <a:rPr lang="zh-CN" altLang="en-US" sz="1400"/>
              <a:t>，就会重启</a:t>
            </a:r>
            <a:r>
              <a:rPr lang="zh-CN" altLang="en-US" sz="1400"/>
              <a:t>计时器。</a:t>
            </a:r>
            <a:endParaRPr lang="zh-CN" altLang="en-US" sz="140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61458 -0.00148148 L 0.22224 -0.00231481 " pathEditMode="relative" rAng="0" ptsTypes="">
                                      <p:cBhvr>
                                        <p:cTn id="6" dur="2000" fill="hold"/>
                                        <p:tgtEl>
                                          <p:spTgt spid="69"/>
                                        </p:tgtEl>
                                        <p:attrNameLst>
                                          <p:attrName>ppt_x</p:attrName>
                                          <p:attrName>ppt_y</p:attrName>
                                        </p:attrNameLst>
                                      </p:cBhvr>
                                      <p:rCtr x="112" y="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161458 -0.00148148 L 0.22224 -0.00231481 " pathEditMode="relative" rAng="0" ptsTypes="">
                                      <p:cBhvr>
                                        <p:cTn id="10" dur="2000" fill="hold"/>
                                        <p:tgtEl>
                                          <p:spTgt spid="82"/>
                                        </p:tgtEl>
                                        <p:attrNameLst>
                                          <p:attrName>ppt_x</p:attrName>
                                          <p:attrName>ppt_y</p:attrName>
                                        </p:attrNameLst>
                                      </p:cBhvr>
                                      <p:rCtr x="112" y="0"/>
                                    </p:animMotion>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down)">
                                      <p:cBhvr>
                                        <p:cTn id="15" dur="500"/>
                                        <p:tgtEl>
                                          <p:spTgt spid="66"/>
                                        </p:tgtEl>
                                      </p:cBhvr>
                                    </p:animEffect>
                                  </p:childTnLst>
                                </p:cTn>
                              </p:par>
                              <p:par>
                                <p:cTn id="16" presetID="1" presetClass="exit" presetSubtype="0" fill="hold" grpId="0" nodeType="withEffect">
                                  <p:stCondLst>
                                    <p:cond delay="0"/>
                                  </p:stCondLst>
                                  <p:childTnLst>
                                    <p:set>
                                      <p:cBhvr>
                                        <p:cTn id="17" dur="1" fill="hold">
                                          <p:stCondLst>
                                            <p:cond delay="0"/>
                                          </p:stCondLst>
                                        </p:cTn>
                                        <p:tgtEl>
                                          <p:spTgt spid="6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0.00161458 -0.00148148 L 0.22224 -0.00231481 " pathEditMode="relative" rAng="0" ptsTypes="">
                                      <p:cBhvr>
                                        <p:cTn id="21" dur="2000" fill="hold"/>
                                        <p:tgtEl>
                                          <p:spTgt spid="74"/>
                                        </p:tgtEl>
                                        <p:attrNameLst>
                                          <p:attrName>ppt_x</p:attrName>
                                          <p:attrName>ppt_y</p:attrName>
                                        </p:attrNameLst>
                                      </p:cBhvr>
                                      <p:rCtr x="112" y="0"/>
                                    </p:animMotion>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0" nodeType="clickEffect">
                                  <p:stCondLst>
                                    <p:cond delay="0"/>
                                  </p:stCondLst>
                                  <p:childTnLst>
                                    <p:animMotion origin="layout" path="M -0.00161458 -0.00148148 L 0.22224 -0.00231481 " pathEditMode="relative" rAng="0" ptsTypes="">
                                      <p:cBhvr>
                                        <p:cTn id="25" dur="2000" fill="hold"/>
                                        <p:tgtEl>
                                          <p:spTgt spid="75"/>
                                        </p:tgtEl>
                                        <p:attrNameLst>
                                          <p:attrName>ppt_x</p:attrName>
                                          <p:attrName>ppt_y</p:attrName>
                                        </p:attrNameLst>
                                      </p:cBhvr>
                                      <p:rCtr x="112" y="0"/>
                                    </p:animMotion>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0" nodeType="clickEffect">
                                  <p:stCondLst>
                                    <p:cond delay="0"/>
                                  </p:stCondLst>
                                  <p:childTnLst>
                                    <p:animMotion origin="layout" path="M -0.00161458 -0.00148148 L 0.22224 -0.00231481 " pathEditMode="relative" rAng="0" ptsTypes="">
                                      <p:cBhvr>
                                        <p:cTn id="29" dur="2000" fill="hold"/>
                                        <p:tgtEl>
                                          <p:spTgt spid="77"/>
                                        </p:tgtEl>
                                        <p:attrNameLst>
                                          <p:attrName>ppt_x</p:attrName>
                                          <p:attrName>ppt_y</p:attrName>
                                        </p:attrNameLst>
                                      </p:cBhvr>
                                      <p:rCtr x="112" y="0"/>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9"/>
                                        </p:tgtEl>
                                        <p:attrNameLst>
                                          <p:attrName>style.visibility</p:attrName>
                                        </p:attrNameLst>
                                      </p:cBhvr>
                                      <p:to>
                                        <p:strVal val="visible"/>
                                      </p:to>
                                    </p:set>
                                  </p:childTnLst>
                                </p:cTn>
                              </p:par>
                              <p:par>
                                <p:cTn id="34" presetID="1" presetClass="exit" presetSubtype="0" fill="hold" grpId="1" nodeType="withEffect">
                                  <p:stCondLst>
                                    <p:cond delay="0"/>
                                  </p:stCondLst>
                                  <p:childTnLst>
                                    <p:set>
                                      <p:cBhvr>
                                        <p:cTn id="35" dur="1" fill="hold">
                                          <p:stCondLst>
                                            <p:cond delay="0"/>
                                          </p:stCondLst>
                                        </p:cTn>
                                        <p:tgtEl>
                                          <p:spTgt spid="6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0" nodeType="clickEffect">
                                  <p:stCondLst>
                                    <p:cond delay="0"/>
                                  </p:stCondLst>
                                  <p:childTnLst>
                                    <p:animMotion origin="layout" path="M -0.00161458 -0.00148148 L 0.22224 -0.00231481 " pathEditMode="relative" rAng="0" ptsTypes="">
                                      <p:cBhvr>
                                        <p:cTn id="39" dur="2000" fill="hold"/>
                                        <p:tgtEl>
                                          <p:spTgt spid="80"/>
                                        </p:tgtEl>
                                        <p:attrNameLst>
                                          <p:attrName>ppt_x</p:attrName>
                                          <p:attrName>ppt_y</p:attrName>
                                        </p:attrNameLst>
                                      </p:cBhvr>
                                      <p:rCtr x="112" y="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84">
                                            <p:txEl>
                                              <p:pRg st="0" end="0"/>
                                            </p:txEl>
                                          </p:spTgt>
                                        </p:tgtEl>
                                        <p:attrNameLst>
                                          <p:attrName>style.visibility</p:attrName>
                                        </p:attrNameLst>
                                      </p:cBhvr>
                                      <p:to>
                                        <p:strVal val="visible"/>
                                      </p:to>
                                    </p:set>
                                    <p:animEffect transition="in" filter="wipe(down)">
                                      <p:cBhvr>
                                        <p:cTn id="44" dur="500"/>
                                        <p:tgtEl>
                                          <p:spTgt spid="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ldLvl="0" animBg="1"/>
      <p:bldP spid="66" grpId="0" bldLvl="0" animBg="1"/>
      <p:bldP spid="63" grpId="0" bldLvl="0" animBg="1"/>
      <p:bldP spid="74" grpId="0" bldLvl="0" animBg="1"/>
      <p:bldP spid="75" grpId="0" bldLvl="0" animBg="1"/>
      <p:bldP spid="77" grpId="0" bldLvl="0" animBg="1"/>
      <p:bldP spid="79" grpId="0" bldLvl="0" animBg="1"/>
      <p:bldP spid="66" grpId="1" bldLvl="0" animBg="1"/>
      <p:bldP spid="80" grpId="0" bldLvl="0" animBg="1"/>
      <p:bldP spid="8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横卷形 6"/>
          <p:cNvSpPr/>
          <p:nvPr/>
        </p:nvSpPr>
        <p:spPr>
          <a:xfrm>
            <a:off x="16510" y="0"/>
            <a:ext cx="3355975" cy="806450"/>
          </a:xfrm>
          <a:prstGeom prst="horizontalScroll">
            <a:avLst/>
          </a:prstGeom>
          <a:gradFill>
            <a:gsLst>
              <a:gs pos="0">
                <a:srgbClr val="FE4444"/>
              </a:gs>
              <a:gs pos="100000">
                <a:srgbClr val="832B2B"/>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ln w="6600">
                  <a:solidFill>
                    <a:schemeClr val="accent2"/>
                  </a:solidFill>
                  <a:prstDash val="solid"/>
                </a:ln>
                <a:solidFill>
                  <a:srgbClr val="FFFFFF"/>
                </a:solidFill>
                <a:effectLst>
                  <a:outerShdw dist="38100" dir="2700000" algn="tl" rotWithShape="0">
                    <a:schemeClr val="accent2"/>
                  </a:outerShdw>
                </a:effectLst>
              </a:rPr>
              <a:t>UDP</a:t>
            </a:r>
            <a:endParaRPr lang="en-US" altLang="zh-CN"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文本框 3"/>
          <p:cNvSpPr txBox="1"/>
          <p:nvPr/>
        </p:nvSpPr>
        <p:spPr>
          <a:xfrm>
            <a:off x="782320" y="971550"/>
            <a:ext cx="10846435" cy="2030095"/>
          </a:xfrm>
          <a:prstGeom prst="rect">
            <a:avLst/>
          </a:prstGeom>
          <a:noFill/>
        </p:spPr>
        <p:txBody>
          <a:bodyPr wrap="square" rtlCol="0">
            <a:spAutoFit/>
          </a:bodyPr>
          <a:p>
            <a:pPr algn="l"/>
            <a:r>
              <a:rPr lang="zh-CN" altLang="en-US" sz="1400">
                <a:solidFill>
                  <a:srgbClr val="FF0000"/>
                </a:solidFill>
              </a:rPr>
              <a:t>用户数据报协议（UDP）：</a:t>
            </a:r>
            <a:r>
              <a:rPr lang="zh-CN" altLang="en-US" sz="1400"/>
              <a:t>无连接的用户数据报协议，传送数据之前不需要建立连接，收到UDP报文后也不需要给出任何的确认。</a:t>
            </a:r>
            <a:endParaRPr lang="zh-CN" altLang="en-US" sz="1400"/>
          </a:p>
          <a:p>
            <a:pPr algn="l"/>
            <a:endParaRPr lang="zh-CN" altLang="en-US" sz="1400"/>
          </a:p>
          <a:p>
            <a:pPr algn="l"/>
            <a:r>
              <a:rPr lang="zh-CN" altLang="en-US" sz="1400"/>
              <a:t>UDP</a:t>
            </a:r>
            <a:r>
              <a:rPr lang="zh-CN" altLang="en-US" sz="1400"/>
              <a:t>协议的特点：</a:t>
            </a:r>
            <a:endParaRPr lang="zh-CN" altLang="en-US" sz="1400"/>
          </a:p>
          <a:p>
            <a:pPr algn="l"/>
            <a:endParaRPr lang="zh-CN" altLang="en-US" sz="1400"/>
          </a:p>
          <a:p>
            <a:pPr algn="l"/>
            <a:r>
              <a:rPr lang="zh-CN" altLang="en-US" sz="1400"/>
              <a:t>1.无连接的，减少开销和发送数据之前的时延</a:t>
            </a:r>
            <a:endParaRPr lang="zh-CN" altLang="en-US" sz="1400"/>
          </a:p>
          <a:p>
            <a:pPr algn="l"/>
            <a:endParaRPr lang="zh-CN" altLang="en-US" sz="1400"/>
          </a:p>
          <a:p>
            <a:pPr algn="l"/>
            <a:r>
              <a:rPr lang="zh-CN" altLang="en-US" sz="1400"/>
              <a:t>2.使用最大努力交付，即不保证可靠交付</a:t>
            </a:r>
            <a:endParaRPr lang="zh-CN" altLang="en-US" sz="1400"/>
          </a:p>
          <a:p>
            <a:pPr algn="l"/>
            <a:endParaRPr lang="zh-CN" altLang="en-US" sz="1400"/>
          </a:p>
          <a:p>
            <a:pPr algn="l"/>
            <a:r>
              <a:rPr lang="zh-CN" altLang="en-US" sz="1400"/>
              <a:t>3.适合一次性传输少量数据的网络应用</a:t>
            </a:r>
            <a:endParaRPr lang="zh-CN" altLang="en-US" sz="1400"/>
          </a:p>
        </p:txBody>
      </p:sp>
      <p:sp>
        <p:nvSpPr>
          <p:cNvPr id="5" name="矩形 4"/>
          <p:cNvSpPr/>
          <p:nvPr/>
        </p:nvSpPr>
        <p:spPr>
          <a:xfrm>
            <a:off x="2482215" y="4437380"/>
            <a:ext cx="1584960" cy="34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应用层报文</a:t>
            </a:r>
            <a:endParaRPr lang="zh-CN" altLang="en-US" sz="1200"/>
          </a:p>
        </p:txBody>
      </p:sp>
      <p:sp>
        <p:nvSpPr>
          <p:cNvPr id="6" name="文本框 5"/>
          <p:cNvSpPr txBox="1"/>
          <p:nvPr/>
        </p:nvSpPr>
        <p:spPr>
          <a:xfrm>
            <a:off x="4067175" y="4458335"/>
            <a:ext cx="716280" cy="306705"/>
          </a:xfrm>
          <a:prstGeom prst="rect">
            <a:avLst/>
          </a:prstGeom>
          <a:noFill/>
        </p:spPr>
        <p:txBody>
          <a:bodyPr wrap="none" rtlCol="0">
            <a:spAutoFit/>
          </a:bodyPr>
          <a:p>
            <a:r>
              <a:rPr lang="zh-CN" altLang="en-US" sz="1400"/>
              <a:t>应用层</a:t>
            </a:r>
            <a:endParaRPr lang="zh-CN" altLang="en-US" sz="1400"/>
          </a:p>
        </p:txBody>
      </p:sp>
      <p:sp>
        <p:nvSpPr>
          <p:cNvPr id="8" name="下箭头 7"/>
          <p:cNvSpPr/>
          <p:nvPr/>
        </p:nvSpPr>
        <p:spPr>
          <a:xfrm>
            <a:off x="3199130" y="4785995"/>
            <a:ext cx="151130" cy="3067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2482850" y="5092700"/>
            <a:ext cx="1584960" cy="34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UDP</a:t>
            </a:r>
            <a:r>
              <a:rPr lang="zh-CN" altLang="en-US" sz="1200"/>
              <a:t>数据报数据部分</a:t>
            </a:r>
            <a:endParaRPr lang="zh-CN" altLang="en-US" sz="1200"/>
          </a:p>
        </p:txBody>
      </p:sp>
      <p:sp>
        <p:nvSpPr>
          <p:cNvPr id="10" name="文本框 9"/>
          <p:cNvSpPr txBox="1"/>
          <p:nvPr/>
        </p:nvSpPr>
        <p:spPr>
          <a:xfrm>
            <a:off x="4067810" y="5113655"/>
            <a:ext cx="716280" cy="306705"/>
          </a:xfrm>
          <a:prstGeom prst="rect">
            <a:avLst/>
          </a:prstGeom>
          <a:noFill/>
        </p:spPr>
        <p:txBody>
          <a:bodyPr wrap="none" rtlCol="0">
            <a:spAutoFit/>
          </a:bodyPr>
          <a:p>
            <a:r>
              <a:rPr lang="zh-CN" altLang="en-US" sz="1400"/>
              <a:t>传输层</a:t>
            </a:r>
            <a:endParaRPr lang="zh-CN" altLang="en-US" sz="1400"/>
          </a:p>
        </p:txBody>
      </p:sp>
      <p:sp>
        <p:nvSpPr>
          <p:cNvPr id="11" name="矩形 10"/>
          <p:cNvSpPr/>
          <p:nvPr/>
        </p:nvSpPr>
        <p:spPr>
          <a:xfrm>
            <a:off x="1637665" y="5092700"/>
            <a:ext cx="845185" cy="347980"/>
          </a:xfrm>
          <a:prstGeom prst="rect">
            <a:avLst/>
          </a:prstGeom>
          <a:gradFill>
            <a:gsLst>
              <a:gs pos="0">
                <a:srgbClr val="FE4444"/>
              </a:gs>
              <a:gs pos="100000">
                <a:srgbClr val="832B2B"/>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UDP</a:t>
            </a:r>
            <a:r>
              <a:rPr lang="zh-CN" altLang="en-US" sz="1200"/>
              <a:t>首部</a:t>
            </a:r>
            <a:endParaRPr lang="zh-CN" altLang="en-US" sz="1200"/>
          </a:p>
        </p:txBody>
      </p:sp>
      <p:sp>
        <p:nvSpPr>
          <p:cNvPr id="12" name="下箭头 11"/>
          <p:cNvSpPr/>
          <p:nvPr/>
        </p:nvSpPr>
        <p:spPr>
          <a:xfrm>
            <a:off x="3199130" y="5441315"/>
            <a:ext cx="151130" cy="3067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2482850" y="5768975"/>
            <a:ext cx="1584960" cy="34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IP</a:t>
            </a:r>
            <a:r>
              <a:rPr lang="zh-CN" altLang="en-US" sz="1200"/>
              <a:t>数据报数据部分</a:t>
            </a:r>
            <a:endParaRPr lang="zh-CN" altLang="en-US" sz="1200"/>
          </a:p>
        </p:txBody>
      </p:sp>
      <p:sp>
        <p:nvSpPr>
          <p:cNvPr id="14" name="文本框 13"/>
          <p:cNvSpPr txBox="1"/>
          <p:nvPr/>
        </p:nvSpPr>
        <p:spPr>
          <a:xfrm>
            <a:off x="4067175" y="5789930"/>
            <a:ext cx="716280" cy="306705"/>
          </a:xfrm>
          <a:prstGeom prst="rect">
            <a:avLst/>
          </a:prstGeom>
          <a:noFill/>
        </p:spPr>
        <p:txBody>
          <a:bodyPr wrap="none" rtlCol="0">
            <a:spAutoFit/>
          </a:bodyPr>
          <a:p>
            <a:r>
              <a:rPr lang="zh-CN" altLang="en-US" sz="1400"/>
              <a:t>网络层</a:t>
            </a:r>
            <a:endParaRPr lang="zh-CN" altLang="en-US" sz="1400"/>
          </a:p>
        </p:txBody>
      </p:sp>
      <p:sp>
        <p:nvSpPr>
          <p:cNvPr id="15" name="矩形 14"/>
          <p:cNvSpPr/>
          <p:nvPr/>
        </p:nvSpPr>
        <p:spPr>
          <a:xfrm>
            <a:off x="792480" y="5768975"/>
            <a:ext cx="845185" cy="347980"/>
          </a:xfrm>
          <a:prstGeom prst="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IP</a:t>
            </a:r>
            <a:r>
              <a:rPr lang="zh-CN" altLang="en-US" sz="1200"/>
              <a:t>首部</a:t>
            </a:r>
            <a:endParaRPr lang="zh-CN" altLang="en-US" sz="1200"/>
          </a:p>
        </p:txBody>
      </p:sp>
      <p:sp>
        <p:nvSpPr>
          <p:cNvPr id="16" name="矩形 15"/>
          <p:cNvSpPr/>
          <p:nvPr/>
        </p:nvSpPr>
        <p:spPr>
          <a:xfrm>
            <a:off x="1637665" y="5768975"/>
            <a:ext cx="845185" cy="347980"/>
          </a:xfrm>
          <a:prstGeom prst="rect">
            <a:avLst/>
          </a:prstGeom>
          <a:gradFill>
            <a:gsLst>
              <a:gs pos="0">
                <a:srgbClr val="FE4444"/>
              </a:gs>
              <a:gs pos="100000">
                <a:srgbClr val="832B2B"/>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UDP</a:t>
            </a:r>
            <a:r>
              <a:rPr lang="zh-CN" altLang="en-US" sz="1200"/>
              <a:t>首部</a:t>
            </a:r>
            <a:endParaRPr lang="zh-CN" altLang="en-US" sz="1200"/>
          </a:p>
        </p:txBody>
      </p:sp>
      <p:sp>
        <p:nvSpPr>
          <p:cNvPr id="17" name="文本框 16"/>
          <p:cNvSpPr txBox="1"/>
          <p:nvPr/>
        </p:nvSpPr>
        <p:spPr>
          <a:xfrm>
            <a:off x="782320" y="3116580"/>
            <a:ext cx="3019425" cy="737235"/>
          </a:xfrm>
          <a:prstGeom prst="rect">
            <a:avLst/>
          </a:prstGeom>
          <a:noFill/>
        </p:spPr>
        <p:txBody>
          <a:bodyPr wrap="none" rtlCol="0">
            <a:spAutoFit/>
          </a:bodyPr>
          <a:p>
            <a:r>
              <a:rPr lang="en-US" altLang="zh-CN" sz="1400"/>
              <a:t>4.</a:t>
            </a:r>
            <a:r>
              <a:rPr lang="zh-CN" altLang="en-US" sz="1400"/>
              <a:t>无拥塞控制，适合实时</a:t>
            </a:r>
            <a:r>
              <a:rPr lang="zh-CN" altLang="en-US" sz="1400"/>
              <a:t>应用</a:t>
            </a:r>
            <a:endParaRPr lang="zh-CN" altLang="en-US" sz="1400"/>
          </a:p>
          <a:p>
            <a:endParaRPr lang="en-US" altLang="zh-CN" sz="1400"/>
          </a:p>
          <a:p>
            <a:r>
              <a:rPr lang="en-US" altLang="zh-CN" sz="1400"/>
              <a:t>5.UDP</a:t>
            </a:r>
            <a:r>
              <a:rPr lang="zh-CN" altLang="en-US" sz="1400"/>
              <a:t>首部开销小，</a:t>
            </a:r>
            <a:r>
              <a:rPr lang="en-US" altLang="zh-CN" sz="1400"/>
              <a:t>8B</a:t>
            </a:r>
            <a:r>
              <a:rPr lang="zh-CN" altLang="en-US" sz="1400"/>
              <a:t>，</a:t>
            </a:r>
            <a:r>
              <a:rPr lang="en-US" altLang="zh-CN" sz="1400"/>
              <a:t>TCP</a:t>
            </a:r>
            <a:r>
              <a:rPr lang="zh-CN" altLang="en-US" sz="1400"/>
              <a:t>，</a:t>
            </a:r>
            <a:r>
              <a:rPr lang="en-US" altLang="zh-CN" sz="1400"/>
              <a:t>20B</a:t>
            </a:r>
            <a:endParaRPr lang="en-US" altLang="zh-CN" sz="1400"/>
          </a:p>
        </p:txBody>
      </p:sp>
      <p:sp>
        <p:nvSpPr>
          <p:cNvPr id="20" name="矩形 19"/>
          <p:cNvSpPr/>
          <p:nvPr/>
        </p:nvSpPr>
        <p:spPr>
          <a:xfrm>
            <a:off x="8409940" y="2538095"/>
            <a:ext cx="2453640" cy="52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目的端口号（</a:t>
            </a:r>
            <a:r>
              <a:rPr lang="en-US" altLang="zh-CN" sz="1200">
                <a:sym typeface="+mn-ea"/>
              </a:rPr>
              <a:t>16</a:t>
            </a:r>
            <a:r>
              <a:rPr lang="zh-CN" altLang="en-US" sz="1200">
                <a:sym typeface="+mn-ea"/>
              </a:rPr>
              <a:t>位）</a:t>
            </a:r>
            <a:endParaRPr lang="zh-CN" altLang="en-US" sz="1200">
              <a:sym typeface="+mn-ea"/>
            </a:endParaRPr>
          </a:p>
        </p:txBody>
      </p:sp>
      <p:sp>
        <p:nvSpPr>
          <p:cNvPr id="21" name="矩形 20"/>
          <p:cNvSpPr/>
          <p:nvPr/>
        </p:nvSpPr>
        <p:spPr>
          <a:xfrm>
            <a:off x="5955030" y="2538095"/>
            <a:ext cx="2454910" cy="52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源端口号（</a:t>
            </a:r>
            <a:r>
              <a:rPr lang="en-US" altLang="zh-CN" sz="1200"/>
              <a:t>16</a:t>
            </a:r>
            <a:r>
              <a:rPr lang="zh-CN" altLang="en-US" sz="1200"/>
              <a:t>位）</a:t>
            </a:r>
            <a:endParaRPr lang="zh-CN" altLang="en-US" sz="1200"/>
          </a:p>
        </p:txBody>
      </p:sp>
      <p:sp>
        <p:nvSpPr>
          <p:cNvPr id="2" name="矩形 1"/>
          <p:cNvSpPr/>
          <p:nvPr/>
        </p:nvSpPr>
        <p:spPr>
          <a:xfrm>
            <a:off x="5955030" y="3064510"/>
            <a:ext cx="2454910" cy="52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UDP</a:t>
            </a:r>
            <a:r>
              <a:rPr lang="zh-CN" altLang="en-US" sz="1200"/>
              <a:t>长度（</a:t>
            </a:r>
            <a:r>
              <a:rPr lang="en-US" altLang="zh-CN" sz="1200"/>
              <a:t>16</a:t>
            </a:r>
            <a:r>
              <a:rPr lang="zh-CN" altLang="en-US" sz="1200"/>
              <a:t>位）</a:t>
            </a:r>
            <a:endParaRPr lang="zh-CN" altLang="en-US" sz="1200"/>
          </a:p>
        </p:txBody>
      </p:sp>
      <p:sp>
        <p:nvSpPr>
          <p:cNvPr id="3" name="矩形 2"/>
          <p:cNvSpPr/>
          <p:nvPr/>
        </p:nvSpPr>
        <p:spPr>
          <a:xfrm>
            <a:off x="8409940" y="3064510"/>
            <a:ext cx="2454910" cy="52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校验和（</a:t>
            </a:r>
            <a:r>
              <a:rPr lang="en-US" altLang="zh-CN" sz="1200"/>
              <a:t>16</a:t>
            </a:r>
            <a:r>
              <a:rPr lang="zh-CN" altLang="en-US" sz="1200"/>
              <a:t>位）</a:t>
            </a:r>
            <a:endParaRPr lang="zh-CN" altLang="en-US" sz="1200"/>
          </a:p>
        </p:txBody>
      </p:sp>
      <p:sp>
        <p:nvSpPr>
          <p:cNvPr id="22" name="矩形 21"/>
          <p:cNvSpPr/>
          <p:nvPr/>
        </p:nvSpPr>
        <p:spPr>
          <a:xfrm>
            <a:off x="5955665" y="3590925"/>
            <a:ext cx="4909185" cy="1064260"/>
          </a:xfrm>
          <a:prstGeom prst="rect">
            <a:avLst/>
          </a:prstGeom>
          <a:noFill/>
          <a:ln>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2"/>
                </a:solidFill>
              </a:rPr>
              <a:t>数据</a:t>
            </a:r>
            <a:endParaRPr lang="zh-CN" altLang="en-US" sz="1200">
              <a:solidFill>
                <a:schemeClr val="tx2"/>
              </a:solidFill>
            </a:endParaRPr>
          </a:p>
        </p:txBody>
      </p:sp>
      <p:sp>
        <p:nvSpPr>
          <p:cNvPr id="19" name="右中括号 18"/>
          <p:cNvSpPr/>
          <p:nvPr/>
        </p:nvSpPr>
        <p:spPr>
          <a:xfrm>
            <a:off x="10906125" y="2538095"/>
            <a:ext cx="166370" cy="105283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3" name="文本框 22"/>
          <p:cNvSpPr txBox="1"/>
          <p:nvPr/>
        </p:nvSpPr>
        <p:spPr>
          <a:xfrm>
            <a:off x="11072495" y="2911475"/>
            <a:ext cx="400685" cy="306705"/>
          </a:xfrm>
          <a:prstGeom prst="rect">
            <a:avLst/>
          </a:prstGeom>
          <a:noFill/>
        </p:spPr>
        <p:txBody>
          <a:bodyPr wrap="none" rtlCol="0">
            <a:spAutoFit/>
          </a:bodyPr>
          <a:p>
            <a:r>
              <a:rPr lang="en-US" altLang="zh-CN" sz="1400"/>
              <a:t>8B</a:t>
            </a:r>
            <a:endParaRPr lang="en-US" altLang="zh-CN" sz="1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00"/>
                                        <p:tgtEl>
                                          <p:spTgt spid="4">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wipe(down)">
                                      <p:cBhvr>
                                        <p:cTn id="10" dur="500"/>
                                        <p:tgtEl>
                                          <p:spTgt spid="4">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wipe(down)">
                                      <p:cBhvr>
                                        <p:cTn id="15" dur="500"/>
                                        <p:tgtEl>
                                          <p:spTgt spid="4">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xEl>
                                              <p:pRg st="8" end="8"/>
                                            </p:txEl>
                                          </p:spTgt>
                                        </p:tgtEl>
                                        <p:attrNameLst>
                                          <p:attrName>style.visibility</p:attrName>
                                        </p:attrNameLst>
                                      </p:cBhvr>
                                      <p:to>
                                        <p:strVal val="visible"/>
                                      </p:to>
                                    </p:set>
                                    <p:animEffect transition="in" filter="wipe(down)">
                                      <p:cBhvr>
                                        <p:cTn id="20" dur="500"/>
                                        <p:tgtEl>
                                          <p:spTgt spid="4">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linds(horizontal)">
                                      <p:cBhvr>
                                        <p:cTn id="43" dur="500"/>
                                        <p:tgtEl>
                                          <p:spTgt spid="1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linds(horizontal)">
                                      <p:cBhvr>
                                        <p:cTn id="49" dur="500"/>
                                        <p:tgtEl>
                                          <p:spTgt spid="1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blinds(horizontal)">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7">
                                            <p:txEl>
                                              <p:pRg st="0" end="0"/>
                                            </p:txEl>
                                          </p:spTgt>
                                        </p:tgtEl>
                                        <p:attrNameLst>
                                          <p:attrName>style.visibility</p:attrName>
                                        </p:attrNameLst>
                                      </p:cBhvr>
                                      <p:to>
                                        <p:strVal val="visible"/>
                                      </p:to>
                                    </p:set>
                                    <p:animEffect transition="in" filter="wipe(down)">
                                      <p:cBhvr>
                                        <p:cTn id="60" dur="500"/>
                                        <p:tgtEl>
                                          <p:spTgt spid="17">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animEffect transition="in" filter="wipe(down)">
                                      <p:cBhvr>
                                        <p:cTn id="65" dur="500"/>
                                        <p:tgtEl>
                                          <p:spTgt spid="17">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blinds(horizontal)">
                                      <p:cBhvr>
                                        <p:cTn id="70" dur="500"/>
                                        <p:tgtEl>
                                          <p:spTgt spid="20"/>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blinds(horizontal)">
                                      <p:cBhvr>
                                        <p:cTn id="73" dur="500"/>
                                        <p:tgtEl>
                                          <p:spTgt spid="21"/>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blinds(horizontal)">
                                      <p:cBhvr>
                                        <p:cTn id="76" dur="500"/>
                                        <p:tgtEl>
                                          <p:spTgt spid="2"/>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blinds(horizontal)">
                                      <p:cBhvr>
                                        <p:cTn id="79" dur="500"/>
                                        <p:tgtEl>
                                          <p:spTgt spid="3"/>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blinds(horizontal)">
                                      <p:cBhvr>
                                        <p:cTn id="82" dur="500"/>
                                        <p:tgtEl>
                                          <p:spTgt spid="22"/>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blinds(horizontal)">
                                      <p:cBhvr>
                                        <p:cTn id="85" dur="500"/>
                                        <p:tgtEl>
                                          <p:spTgt spid="23"/>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blinds(horizontal)">
                                      <p:cBhvr>
                                        <p:cTn id="8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8" grpId="0" bldLvl="0" animBg="1"/>
      <p:bldP spid="9" grpId="0" bldLvl="0" animBg="1"/>
      <p:bldP spid="10" grpId="0"/>
      <p:bldP spid="11" grpId="0" bldLvl="0" animBg="1"/>
      <p:bldP spid="12" grpId="0" bldLvl="0" animBg="1"/>
      <p:bldP spid="13" grpId="0" bldLvl="0" animBg="1"/>
      <p:bldP spid="14" grpId="0"/>
      <p:bldP spid="15" grpId="0" bldLvl="0" animBg="1"/>
      <p:bldP spid="16" grpId="0" bldLvl="0" animBg="1"/>
      <p:bldP spid="20" grpId="0" bldLvl="0" animBg="1"/>
      <p:bldP spid="21" grpId="0" bldLvl="0" animBg="1"/>
      <p:bldP spid="2" grpId="0" bldLvl="0" animBg="1"/>
      <p:bldP spid="3" grpId="0" bldLvl="0" animBg="1"/>
      <p:bldP spid="22" grpId="0" bldLvl="0" animBg="1"/>
      <p:bldP spid="23" grpId="0"/>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横卷形 6"/>
          <p:cNvSpPr/>
          <p:nvPr/>
        </p:nvSpPr>
        <p:spPr>
          <a:xfrm>
            <a:off x="16510" y="0"/>
            <a:ext cx="3355975" cy="806450"/>
          </a:xfrm>
          <a:prstGeom prst="horizontalScroll">
            <a:avLst/>
          </a:pr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ln w="6600">
                  <a:solidFill>
                    <a:schemeClr val="accent2"/>
                  </a:solidFill>
                  <a:prstDash val="solid"/>
                </a:ln>
                <a:solidFill>
                  <a:srgbClr val="FFFFFF"/>
                </a:solidFill>
                <a:effectLst>
                  <a:outerShdw dist="38100" dir="2700000" algn="tl" rotWithShape="0">
                    <a:schemeClr val="accent2"/>
                  </a:outerShdw>
                </a:effectLst>
              </a:rPr>
              <a:t>网络层</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27" name="矩形 26"/>
          <p:cNvSpPr/>
          <p:nvPr/>
        </p:nvSpPr>
        <p:spPr>
          <a:xfrm>
            <a:off x="960120" y="2372360"/>
            <a:ext cx="1569720" cy="4191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应用层</a:t>
            </a:r>
            <a:endParaRPr lang="zh-CN" altLang="en-US">
              <a:solidFill>
                <a:schemeClr val="tx1"/>
              </a:solidFill>
            </a:endParaRPr>
          </a:p>
        </p:txBody>
      </p:sp>
      <p:sp>
        <p:nvSpPr>
          <p:cNvPr id="28" name="矩形 27"/>
          <p:cNvSpPr/>
          <p:nvPr/>
        </p:nvSpPr>
        <p:spPr>
          <a:xfrm>
            <a:off x="960120" y="2791460"/>
            <a:ext cx="1569720" cy="4191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传输层</a:t>
            </a:r>
            <a:endParaRPr lang="zh-CN" altLang="en-US">
              <a:solidFill>
                <a:schemeClr val="tx1"/>
              </a:solidFill>
            </a:endParaRPr>
          </a:p>
        </p:txBody>
      </p:sp>
      <p:sp>
        <p:nvSpPr>
          <p:cNvPr id="29" name="矩形 28"/>
          <p:cNvSpPr/>
          <p:nvPr/>
        </p:nvSpPr>
        <p:spPr>
          <a:xfrm>
            <a:off x="960120" y="3210560"/>
            <a:ext cx="1569720" cy="419100"/>
          </a:xfrm>
          <a:prstGeom prst="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网络层</a:t>
            </a:r>
            <a:endParaRPr lang="zh-CN" altLang="en-US">
              <a:solidFill>
                <a:schemeClr val="tx1"/>
              </a:solidFill>
            </a:endParaRPr>
          </a:p>
        </p:txBody>
      </p:sp>
      <p:sp>
        <p:nvSpPr>
          <p:cNvPr id="30" name="矩形 29"/>
          <p:cNvSpPr/>
          <p:nvPr/>
        </p:nvSpPr>
        <p:spPr>
          <a:xfrm>
            <a:off x="960120" y="3629660"/>
            <a:ext cx="1569720" cy="4191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数据链路层</a:t>
            </a:r>
            <a:endParaRPr lang="zh-CN" altLang="en-US">
              <a:solidFill>
                <a:schemeClr val="tx1"/>
              </a:solidFill>
            </a:endParaRPr>
          </a:p>
        </p:txBody>
      </p:sp>
      <p:sp>
        <p:nvSpPr>
          <p:cNvPr id="31" name="矩形 30"/>
          <p:cNvSpPr/>
          <p:nvPr/>
        </p:nvSpPr>
        <p:spPr>
          <a:xfrm>
            <a:off x="960120" y="4048760"/>
            <a:ext cx="1569720" cy="4191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物理层</a:t>
            </a:r>
            <a:endParaRPr lang="zh-CN" altLang="en-US">
              <a:solidFill>
                <a:schemeClr val="tx1"/>
              </a:solidFill>
            </a:endParaRPr>
          </a:p>
        </p:txBody>
      </p:sp>
      <p:sp>
        <p:nvSpPr>
          <p:cNvPr id="2" name="文本框 1"/>
          <p:cNvSpPr txBox="1"/>
          <p:nvPr/>
        </p:nvSpPr>
        <p:spPr>
          <a:xfrm>
            <a:off x="4001770" y="2372360"/>
            <a:ext cx="7298055" cy="1599565"/>
          </a:xfrm>
          <a:prstGeom prst="rect">
            <a:avLst/>
          </a:prstGeom>
          <a:noFill/>
        </p:spPr>
        <p:txBody>
          <a:bodyPr wrap="square" rtlCol="0">
            <a:spAutoFit/>
          </a:bodyPr>
          <a:p>
            <a:pPr algn="l"/>
            <a:r>
              <a:rPr lang="zh-CN" altLang="en-US" sz="1400">
                <a:gradFill>
                  <a:gsLst>
                    <a:gs pos="0">
                      <a:srgbClr val="9EE256"/>
                    </a:gs>
                    <a:gs pos="100000">
                      <a:srgbClr val="52762D"/>
                    </a:gs>
                  </a:gsLst>
                  <a:lin scaled="0"/>
                </a:gradFill>
              </a:rPr>
              <a:t>网络层的</a:t>
            </a:r>
            <a:r>
              <a:rPr lang="zh-CN" altLang="en-US" sz="1400">
                <a:gradFill>
                  <a:gsLst>
                    <a:gs pos="0">
                      <a:srgbClr val="9EE256"/>
                    </a:gs>
                    <a:gs pos="100000">
                      <a:srgbClr val="52762D"/>
                    </a:gs>
                  </a:gsLst>
                  <a:lin scaled="0"/>
                </a:gradFill>
              </a:rPr>
              <a:t>主要功能：</a:t>
            </a:r>
            <a:endParaRPr lang="zh-CN" altLang="en-US" sz="1400">
              <a:gradFill>
                <a:gsLst>
                  <a:gs pos="0">
                    <a:srgbClr val="9EE256"/>
                  </a:gs>
                  <a:gs pos="100000">
                    <a:srgbClr val="52762D"/>
                  </a:gs>
                </a:gsLst>
                <a:lin scaled="0"/>
              </a:gradFill>
            </a:endParaRPr>
          </a:p>
          <a:p>
            <a:pPr algn="l"/>
            <a:endParaRPr lang="zh-CN" altLang="en-US" sz="1400"/>
          </a:p>
          <a:p>
            <a:pPr algn="l"/>
            <a:r>
              <a:rPr lang="en-US" altLang="zh-CN" sz="1400"/>
              <a:t>1</a:t>
            </a:r>
            <a:r>
              <a:rPr lang="zh-CN" altLang="en-US" sz="1400"/>
              <a:t>.路由选择和分组转发（选择最佳路径）</a:t>
            </a:r>
            <a:endParaRPr lang="zh-CN" altLang="en-US" sz="1400"/>
          </a:p>
          <a:p>
            <a:pPr algn="l"/>
            <a:endParaRPr lang="zh-CN" altLang="en-US" sz="1400"/>
          </a:p>
          <a:p>
            <a:pPr algn="l"/>
            <a:r>
              <a:rPr lang="en-US" altLang="zh-CN" sz="1400"/>
              <a:t>2</a:t>
            </a:r>
            <a:r>
              <a:rPr lang="zh-CN" altLang="en-US" sz="1400"/>
              <a:t>.异构网络互联（依靠路由器实现手机、电脑、WIFI、4G\5G等不同网络彼此通信）</a:t>
            </a:r>
            <a:endParaRPr lang="zh-CN" altLang="en-US" sz="1400"/>
          </a:p>
          <a:p>
            <a:pPr algn="l"/>
            <a:endParaRPr lang="zh-CN" altLang="en-US" sz="1400"/>
          </a:p>
          <a:p>
            <a:pPr algn="l"/>
            <a:r>
              <a:rPr lang="en-US" altLang="zh-CN" sz="1400"/>
              <a:t>3</a:t>
            </a:r>
            <a:r>
              <a:rPr lang="zh-CN" altLang="en-US" sz="1400"/>
              <a:t>.拥塞控制</a:t>
            </a:r>
            <a:endParaRPr lang="zh-CN" altLang="en-US" sz="1400"/>
          </a:p>
        </p:txBody>
      </p:sp>
      <p:sp>
        <p:nvSpPr>
          <p:cNvPr id="3" name="文本框 2"/>
          <p:cNvSpPr txBox="1"/>
          <p:nvPr/>
        </p:nvSpPr>
        <p:spPr>
          <a:xfrm>
            <a:off x="628650" y="1118870"/>
            <a:ext cx="8878570" cy="521970"/>
          </a:xfrm>
          <a:prstGeom prst="rect">
            <a:avLst/>
          </a:prstGeom>
          <a:noFill/>
        </p:spPr>
        <p:txBody>
          <a:bodyPr wrap="square" rtlCol="0">
            <a:spAutoFit/>
          </a:bodyPr>
          <a:p>
            <a:r>
              <a:rPr lang="zh-CN" altLang="en-US" sz="1400"/>
              <a:t>把分组从源端传到目的端，为分组交换网上不同的主机提供通信服务。</a:t>
            </a:r>
            <a:r>
              <a:rPr lang="zh-CN" altLang="en-US" sz="1400">
                <a:sym typeface="+mn-ea"/>
              </a:rPr>
              <a:t>提供主机与主机之间的逻辑通信。</a:t>
            </a:r>
            <a:endParaRPr lang="zh-CN" altLang="en-US" sz="1400"/>
          </a:p>
          <a:p>
            <a:r>
              <a:rPr lang="zh-CN" altLang="en-US" sz="1400"/>
              <a:t>传输单位是数据</a:t>
            </a:r>
            <a:r>
              <a:rPr lang="zh-CN" altLang="en-US" sz="1400"/>
              <a:t>报。</a:t>
            </a:r>
            <a:endParaRPr lang="zh-CN" altLang="en-US" sz="1400"/>
          </a:p>
        </p:txBody>
      </p:sp>
      <p:sp>
        <p:nvSpPr>
          <p:cNvPr id="4" name="文本框 3"/>
          <p:cNvSpPr txBox="1"/>
          <p:nvPr/>
        </p:nvSpPr>
        <p:spPr>
          <a:xfrm>
            <a:off x="4001770" y="4053840"/>
            <a:ext cx="1991360" cy="521970"/>
          </a:xfrm>
          <a:prstGeom prst="rect">
            <a:avLst/>
          </a:prstGeom>
          <a:noFill/>
        </p:spPr>
        <p:txBody>
          <a:bodyPr wrap="none" rtlCol="0">
            <a:spAutoFit/>
          </a:bodyPr>
          <a:p>
            <a:r>
              <a:rPr lang="en-US" altLang="zh-CN" sz="1400"/>
              <a:t>way1</a:t>
            </a:r>
            <a:r>
              <a:rPr lang="zh-CN" altLang="en-US" sz="1400"/>
              <a:t>：开环控制</a:t>
            </a:r>
            <a:r>
              <a:rPr lang="en-US" altLang="zh-CN" sz="1400"/>
              <a:t>   </a:t>
            </a:r>
            <a:r>
              <a:rPr lang="zh-CN" altLang="en-US" sz="1400"/>
              <a:t>静</a:t>
            </a:r>
            <a:r>
              <a:rPr lang="zh-CN" altLang="en-US" sz="1400"/>
              <a:t>态</a:t>
            </a:r>
            <a:endParaRPr lang="zh-CN" altLang="en-US" sz="1400"/>
          </a:p>
          <a:p>
            <a:r>
              <a:rPr lang="en-US" altLang="zh-CN" sz="1400"/>
              <a:t>way2</a:t>
            </a:r>
            <a:r>
              <a:rPr lang="zh-CN" altLang="en-US" sz="1400"/>
              <a:t>：闭环控制</a:t>
            </a:r>
            <a:r>
              <a:rPr lang="en-US" altLang="zh-CN" sz="1400"/>
              <a:t>   </a:t>
            </a:r>
            <a:r>
              <a:rPr lang="zh-CN" altLang="en-US" sz="1400"/>
              <a:t>动态</a:t>
            </a:r>
            <a:endParaRPr lang="zh-CN" altLang="en-US" sz="14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横卷形 6"/>
          <p:cNvSpPr/>
          <p:nvPr/>
        </p:nvSpPr>
        <p:spPr>
          <a:xfrm>
            <a:off x="16510" y="0"/>
            <a:ext cx="3355975" cy="806450"/>
          </a:xfrm>
          <a:prstGeom prst="horizontalScroll">
            <a:avLst/>
          </a:pr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ln w="6600">
                  <a:solidFill>
                    <a:schemeClr val="accent2"/>
                  </a:solidFill>
                  <a:prstDash val="solid"/>
                </a:ln>
                <a:solidFill>
                  <a:srgbClr val="FFFFFF"/>
                </a:solidFill>
                <a:effectLst>
                  <a:outerShdw dist="38100" dir="2700000" algn="tl" rotWithShape="0">
                    <a:schemeClr val="accent2"/>
                  </a:outerShdw>
                </a:effectLst>
              </a:rPr>
              <a:t>IPv4</a:t>
            </a:r>
            <a:r>
              <a:rPr lang="zh-CN" altLang="en-US" sz="2400" b="1">
                <a:ln w="6600">
                  <a:solidFill>
                    <a:schemeClr val="accent2"/>
                  </a:solidFill>
                  <a:prstDash val="solid"/>
                </a:ln>
                <a:solidFill>
                  <a:srgbClr val="FFFFFF"/>
                </a:solidFill>
                <a:effectLst>
                  <a:outerShdw dist="38100" dir="2700000" algn="tl" rotWithShape="0">
                    <a:schemeClr val="accent2"/>
                  </a:outerShdw>
                </a:effectLst>
              </a:rPr>
              <a:t>地址</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文本框 1"/>
          <p:cNvSpPr txBox="1"/>
          <p:nvPr/>
        </p:nvSpPr>
        <p:spPr>
          <a:xfrm>
            <a:off x="749300" y="2722880"/>
            <a:ext cx="6086475" cy="521970"/>
          </a:xfrm>
          <a:prstGeom prst="rect">
            <a:avLst/>
          </a:prstGeom>
          <a:noFill/>
        </p:spPr>
        <p:txBody>
          <a:bodyPr wrap="none" rtlCol="0">
            <a:spAutoFit/>
          </a:bodyPr>
          <a:p>
            <a:pPr algn="l"/>
            <a:r>
              <a:rPr lang="zh-CN" altLang="en-US" sz="1400"/>
              <a:t>互联⽹诞⽣</a:t>
            </a:r>
            <a:r>
              <a:rPr lang="zh-CN" altLang="en-US" sz="1400"/>
              <a:t>时，IP 地址显得很充裕，于是计算机科学家们设计了分类地址。</a:t>
            </a:r>
            <a:endParaRPr lang="zh-CN" altLang="en-US" sz="1400"/>
          </a:p>
          <a:p>
            <a:pPr algn="l"/>
            <a:r>
              <a:rPr lang="zh-CN" altLang="en-US" sz="1400"/>
              <a:t>IP 地址分类成了 5 种类型，分别是 A 类、B 类、C 类、D 类、E 类。</a:t>
            </a:r>
            <a:endParaRPr lang="zh-CN" altLang="en-US" sz="1400"/>
          </a:p>
        </p:txBody>
      </p:sp>
      <p:pic>
        <p:nvPicPr>
          <p:cNvPr id="4" name="图片 3"/>
          <p:cNvPicPr>
            <a:picLocks noChangeAspect="1"/>
          </p:cNvPicPr>
          <p:nvPr/>
        </p:nvPicPr>
        <p:blipFill>
          <a:blip r:embed="rId1"/>
          <a:stretch>
            <a:fillRect/>
          </a:stretch>
        </p:blipFill>
        <p:spPr>
          <a:xfrm>
            <a:off x="749300" y="1252220"/>
            <a:ext cx="739140" cy="632460"/>
          </a:xfrm>
          <a:prstGeom prst="rect">
            <a:avLst/>
          </a:prstGeom>
        </p:spPr>
      </p:pic>
      <p:sp>
        <p:nvSpPr>
          <p:cNvPr id="5" name="文本框 4"/>
          <p:cNvSpPr txBox="1"/>
          <p:nvPr/>
        </p:nvSpPr>
        <p:spPr>
          <a:xfrm>
            <a:off x="1488440" y="1414780"/>
            <a:ext cx="2841625" cy="306705"/>
          </a:xfrm>
          <a:prstGeom prst="rect">
            <a:avLst/>
          </a:prstGeom>
          <a:noFill/>
        </p:spPr>
        <p:txBody>
          <a:bodyPr wrap="none" rtlCol="0">
            <a:spAutoFit/>
          </a:bodyPr>
          <a:p>
            <a:r>
              <a:rPr lang="zh-CN" altLang="en-US" sz="1400"/>
              <a:t>身份证号：</a:t>
            </a:r>
            <a:r>
              <a:rPr lang="en-US" altLang="zh-CN" sz="1400"/>
              <a:t>110000</a:t>
            </a:r>
            <a:r>
              <a:rPr lang="en-US" altLang="zh-CN" sz="1400">
                <a:solidFill>
                  <a:srgbClr val="FF0000"/>
                </a:solidFill>
              </a:rPr>
              <a:t>19910101</a:t>
            </a:r>
            <a:r>
              <a:rPr lang="en-US" altLang="zh-CN" sz="1400">
                <a:solidFill>
                  <a:schemeClr val="accent3">
                    <a:lumMod val="75000"/>
                  </a:schemeClr>
                </a:solidFill>
              </a:rPr>
              <a:t>04</a:t>
            </a:r>
            <a:r>
              <a:rPr lang="en-US" altLang="zh-CN" sz="1400">
                <a:solidFill>
                  <a:srgbClr val="00B0F0"/>
                </a:solidFill>
              </a:rPr>
              <a:t>4</a:t>
            </a:r>
            <a:r>
              <a:rPr lang="en-US" altLang="zh-CN" sz="1400">
                <a:solidFill>
                  <a:schemeClr val="accent4">
                    <a:lumMod val="75000"/>
                  </a:schemeClr>
                </a:solidFill>
              </a:rPr>
              <a:t>2</a:t>
            </a:r>
            <a:endParaRPr lang="en-US" altLang="zh-CN" sz="1400">
              <a:solidFill>
                <a:schemeClr val="accent4">
                  <a:lumMod val="75000"/>
                </a:schemeClr>
              </a:solidFill>
            </a:endParaRPr>
          </a:p>
        </p:txBody>
      </p:sp>
      <p:pic>
        <p:nvPicPr>
          <p:cNvPr id="6" name="图片 5"/>
          <p:cNvPicPr>
            <a:picLocks noChangeAspect="1"/>
          </p:cNvPicPr>
          <p:nvPr/>
        </p:nvPicPr>
        <p:blipFill>
          <a:blip r:embed="rId2"/>
          <a:stretch>
            <a:fillRect/>
          </a:stretch>
        </p:blipFill>
        <p:spPr>
          <a:xfrm>
            <a:off x="4878705" y="1252220"/>
            <a:ext cx="731520" cy="624840"/>
          </a:xfrm>
          <a:prstGeom prst="rect">
            <a:avLst/>
          </a:prstGeom>
        </p:spPr>
      </p:pic>
      <p:sp>
        <p:nvSpPr>
          <p:cNvPr id="8" name="文本框 7"/>
          <p:cNvSpPr txBox="1"/>
          <p:nvPr/>
        </p:nvSpPr>
        <p:spPr>
          <a:xfrm>
            <a:off x="5610225" y="1410970"/>
            <a:ext cx="4194810" cy="306705"/>
          </a:xfrm>
          <a:prstGeom prst="rect">
            <a:avLst/>
          </a:prstGeom>
          <a:noFill/>
        </p:spPr>
        <p:txBody>
          <a:bodyPr wrap="none" rtlCol="0">
            <a:spAutoFit/>
          </a:bodyPr>
          <a:p>
            <a:r>
              <a:rPr lang="en-US" altLang="zh-CN" sz="1400"/>
              <a:t>IP</a:t>
            </a:r>
            <a:r>
              <a:rPr lang="zh-CN" altLang="en-US" sz="1400"/>
              <a:t>地址：</a:t>
            </a:r>
            <a:r>
              <a:rPr lang="en-US" altLang="zh-CN" sz="1400"/>
              <a:t>32</a:t>
            </a:r>
            <a:r>
              <a:rPr lang="zh-CN" altLang="en-US" sz="1400"/>
              <a:t>位</a:t>
            </a:r>
            <a:r>
              <a:rPr lang="en-US" altLang="zh-CN" sz="1400"/>
              <a:t>\4B</a:t>
            </a:r>
            <a:r>
              <a:rPr lang="zh-CN" altLang="en-US" sz="1400"/>
              <a:t>标识符，标识路由器和主机的</a:t>
            </a:r>
            <a:r>
              <a:rPr lang="zh-CN" altLang="en-US" sz="1400"/>
              <a:t>接口</a:t>
            </a:r>
            <a:endParaRPr lang="zh-CN" altLang="en-US" sz="1400"/>
          </a:p>
        </p:txBody>
      </p:sp>
      <p:sp>
        <p:nvSpPr>
          <p:cNvPr id="9" name="文本框 8"/>
          <p:cNvSpPr txBox="1"/>
          <p:nvPr/>
        </p:nvSpPr>
        <p:spPr>
          <a:xfrm>
            <a:off x="5610225" y="1812290"/>
            <a:ext cx="2714625" cy="306705"/>
          </a:xfrm>
          <a:prstGeom prst="rect">
            <a:avLst/>
          </a:prstGeom>
          <a:noFill/>
        </p:spPr>
        <p:txBody>
          <a:bodyPr wrap="none" rtlCol="0">
            <a:spAutoFit/>
          </a:bodyPr>
          <a:p>
            <a:r>
              <a:rPr lang="en-US" altLang="zh-CN" sz="1400"/>
              <a:t>IP</a:t>
            </a:r>
            <a:r>
              <a:rPr lang="zh-CN" altLang="en-US" sz="1400"/>
              <a:t>地址：</a:t>
            </a:r>
            <a:r>
              <a:rPr lang="en-US" altLang="zh-CN" sz="1400"/>
              <a:t>{&lt;</a:t>
            </a:r>
            <a:r>
              <a:rPr lang="zh-CN" altLang="en-US" sz="1400"/>
              <a:t>网络号</a:t>
            </a:r>
            <a:r>
              <a:rPr lang="en-US" altLang="zh-CN" sz="1400"/>
              <a:t>&gt; </a:t>
            </a:r>
            <a:r>
              <a:rPr lang="zh-CN" altLang="en-US" sz="1400"/>
              <a:t>，</a:t>
            </a:r>
            <a:r>
              <a:rPr lang="en-US" altLang="zh-CN" sz="1400"/>
              <a:t>&lt;</a:t>
            </a:r>
            <a:r>
              <a:rPr lang="zh-CN" altLang="en-US" sz="1400"/>
              <a:t>主机号</a:t>
            </a:r>
            <a:r>
              <a:rPr lang="en-US" altLang="zh-CN" sz="1400"/>
              <a:t>&gt;}</a:t>
            </a:r>
            <a:endParaRPr lang="en-US" altLang="zh-CN" sz="1400"/>
          </a:p>
        </p:txBody>
      </p:sp>
      <p:sp>
        <p:nvSpPr>
          <p:cNvPr id="10" name="文本框 9"/>
          <p:cNvSpPr txBox="1"/>
          <p:nvPr/>
        </p:nvSpPr>
        <p:spPr>
          <a:xfrm>
            <a:off x="6365875" y="2267585"/>
            <a:ext cx="4836160" cy="306705"/>
          </a:xfrm>
          <a:prstGeom prst="rect">
            <a:avLst/>
          </a:prstGeom>
          <a:noFill/>
        </p:spPr>
        <p:txBody>
          <a:bodyPr wrap="square" rtlCol="0">
            <a:spAutoFit/>
          </a:bodyPr>
          <a:p>
            <a:r>
              <a:rPr lang="en-US" altLang="zh-CN" sz="1400"/>
              <a:t>11011111 00000001 00000001 00000001=233.1.1.1</a:t>
            </a:r>
            <a:endParaRPr lang="en-US" altLang="zh-CN" sz="1400"/>
          </a:p>
        </p:txBody>
      </p:sp>
      <p:sp>
        <p:nvSpPr>
          <p:cNvPr id="12" name="左大括号 11"/>
          <p:cNvSpPr/>
          <p:nvPr/>
        </p:nvSpPr>
        <p:spPr>
          <a:xfrm rot="5400000">
            <a:off x="6758940" y="1839595"/>
            <a:ext cx="154305" cy="7016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4" name="左大括号 13"/>
          <p:cNvSpPr/>
          <p:nvPr/>
        </p:nvSpPr>
        <p:spPr>
          <a:xfrm rot="5400000">
            <a:off x="8387715" y="982345"/>
            <a:ext cx="154305" cy="2416175"/>
          </a:xfrm>
          <a:prstGeom prst="leftBrace">
            <a:avLst>
              <a:gd name="adj1" fmla="val 8333"/>
              <a:gd name="adj2" fmla="val 75059"/>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矩形 14"/>
          <p:cNvSpPr/>
          <p:nvPr/>
        </p:nvSpPr>
        <p:spPr>
          <a:xfrm>
            <a:off x="2314575" y="3489960"/>
            <a:ext cx="302895" cy="414655"/>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a:t>
            </a:r>
            <a:endParaRPr lang="en-US" altLang="zh-CN"/>
          </a:p>
        </p:txBody>
      </p:sp>
      <p:sp>
        <p:nvSpPr>
          <p:cNvPr id="16" name="文本框 15"/>
          <p:cNvSpPr txBox="1"/>
          <p:nvPr/>
        </p:nvSpPr>
        <p:spPr>
          <a:xfrm>
            <a:off x="1327785" y="3557270"/>
            <a:ext cx="979805" cy="306705"/>
          </a:xfrm>
          <a:prstGeom prst="rect">
            <a:avLst/>
          </a:prstGeom>
          <a:noFill/>
        </p:spPr>
        <p:txBody>
          <a:bodyPr wrap="none" rtlCol="0">
            <a:spAutoFit/>
          </a:bodyPr>
          <a:p>
            <a:r>
              <a:rPr lang="en-US" altLang="zh-CN" sz="1400"/>
              <a:t>A</a:t>
            </a:r>
            <a:r>
              <a:rPr lang="zh-CN" altLang="en-US" sz="1400"/>
              <a:t>类</a:t>
            </a:r>
            <a:r>
              <a:rPr lang="en-US" altLang="zh-CN" sz="1400"/>
              <a:t>1~126</a:t>
            </a:r>
            <a:endParaRPr lang="en-US" altLang="zh-CN" sz="1400"/>
          </a:p>
        </p:txBody>
      </p:sp>
      <p:sp>
        <p:nvSpPr>
          <p:cNvPr id="17" name="矩形 16"/>
          <p:cNvSpPr/>
          <p:nvPr/>
        </p:nvSpPr>
        <p:spPr>
          <a:xfrm>
            <a:off x="2307590" y="4036060"/>
            <a:ext cx="302895" cy="414655"/>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8" name="文本框 17"/>
          <p:cNvSpPr txBox="1"/>
          <p:nvPr/>
        </p:nvSpPr>
        <p:spPr>
          <a:xfrm>
            <a:off x="1123315" y="4090035"/>
            <a:ext cx="1177925" cy="306705"/>
          </a:xfrm>
          <a:prstGeom prst="rect">
            <a:avLst/>
          </a:prstGeom>
          <a:noFill/>
        </p:spPr>
        <p:txBody>
          <a:bodyPr wrap="none" rtlCol="0">
            <a:spAutoFit/>
          </a:bodyPr>
          <a:p>
            <a:r>
              <a:rPr lang="en-US" altLang="zh-CN" sz="1400"/>
              <a:t>B</a:t>
            </a:r>
            <a:r>
              <a:rPr lang="zh-CN" altLang="en-US" sz="1400"/>
              <a:t>类</a:t>
            </a:r>
            <a:r>
              <a:rPr lang="en-US" altLang="zh-CN" sz="1400"/>
              <a:t>128~191</a:t>
            </a:r>
            <a:endParaRPr lang="en-US" altLang="zh-CN" sz="1400"/>
          </a:p>
        </p:txBody>
      </p:sp>
      <p:sp>
        <p:nvSpPr>
          <p:cNvPr id="19" name="矩形 18"/>
          <p:cNvSpPr/>
          <p:nvPr/>
        </p:nvSpPr>
        <p:spPr>
          <a:xfrm>
            <a:off x="3954145" y="3493135"/>
            <a:ext cx="4724400" cy="41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主机号（</a:t>
            </a:r>
            <a:r>
              <a:rPr lang="en-US" altLang="zh-CN" sz="1400"/>
              <a:t>24</a:t>
            </a:r>
            <a:r>
              <a:rPr lang="zh-CN" altLang="en-US" sz="1400"/>
              <a:t>位）</a:t>
            </a:r>
            <a:endParaRPr lang="zh-CN" altLang="en-US" sz="1400"/>
          </a:p>
        </p:txBody>
      </p:sp>
      <p:sp>
        <p:nvSpPr>
          <p:cNvPr id="20" name="文本框 19"/>
          <p:cNvSpPr txBox="1"/>
          <p:nvPr/>
        </p:nvSpPr>
        <p:spPr>
          <a:xfrm>
            <a:off x="1123315" y="4676775"/>
            <a:ext cx="1187450" cy="306705"/>
          </a:xfrm>
          <a:prstGeom prst="rect">
            <a:avLst/>
          </a:prstGeom>
          <a:noFill/>
        </p:spPr>
        <p:txBody>
          <a:bodyPr wrap="none" rtlCol="0">
            <a:spAutoFit/>
          </a:bodyPr>
          <a:p>
            <a:r>
              <a:rPr lang="en-US" altLang="zh-CN" sz="1400"/>
              <a:t>C</a:t>
            </a:r>
            <a:r>
              <a:rPr lang="zh-CN" altLang="en-US" sz="1400"/>
              <a:t>类</a:t>
            </a:r>
            <a:r>
              <a:rPr lang="en-US" altLang="zh-CN" sz="1400"/>
              <a:t>192~223</a:t>
            </a:r>
            <a:endParaRPr lang="en-US" altLang="zh-CN" sz="1400"/>
          </a:p>
        </p:txBody>
      </p:sp>
      <p:sp>
        <p:nvSpPr>
          <p:cNvPr id="21" name="矩形 20"/>
          <p:cNvSpPr/>
          <p:nvPr/>
        </p:nvSpPr>
        <p:spPr>
          <a:xfrm>
            <a:off x="2616835" y="3489960"/>
            <a:ext cx="1344930" cy="417195"/>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网络号（</a:t>
            </a:r>
            <a:r>
              <a:rPr lang="en-US" altLang="zh-CN" sz="1400"/>
              <a:t>8</a:t>
            </a:r>
            <a:r>
              <a:rPr lang="zh-CN" altLang="en-US" sz="1400"/>
              <a:t>位）</a:t>
            </a:r>
            <a:endParaRPr lang="en-US" altLang="zh-CN" sz="1400"/>
          </a:p>
        </p:txBody>
      </p:sp>
      <p:sp>
        <p:nvSpPr>
          <p:cNvPr id="22" name="文本框 21"/>
          <p:cNvSpPr txBox="1"/>
          <p:nvPr/>
        </p:nvSpPr>
        <p:spPr>
          <a:xfrm>
            <a:off x="1126490" y="5263515"/>
            <a:ext cx="1187450" cy="306705"/>
          </a:xfrm>
          <a:prstGeom prst="rect">
            <a:avLst/>
          </a:prstGeom>
          <a:noFill/>
        </p:spPr>
        <p:txBody>
          <a:bodyPr wrap="none" rtlCol="0">
            <a:spAutoFit/>
          </a:bodyPr>
          <a:p>
            <a:r>
              <a:rPr lang="en-US" altLang="zh-CN" sz="1400"/>
              <a:t>D</a:t>
            </a:r>
            <a:r>
              <a:rPr lang="zh-CN" altLang="en-US" sz="1400"/>
              <a:t>类</a:t>
            </a:r>
            <a:r>
              <a:rPr lang="en-US" altLang="zh-CN" sz="1400"/>
              <a:t>224~239</a:t>
            </a:r>
            <a:endParaRPr lang="en-US" altLang="zh-CN" sz="1400"/>
          </a:p>
        </p:txBody>
      </p:sp>
      <p:sp>
        <p:nvSpPr>
          <p:cNvPr id="23" name="矩形 22"/>
          <p:cNvSpPr/>
          <p:nvPr/>
        </p:nvSpPr>
        <p:spPr>
          <a:xfrm>
            <a:off x="5493385" y="4036060"/>
            <a:ext cx="3185795" cy="414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主机号（</a:t>
            </a:r>
            <a:r>
              <a:rPr lang="en-US" altLang="zh-CN" sz="1400">
                <a:sym typeface="+mn-ea"/>
              </a:rPr>
              <a:t>16</a:t>
            </a:r>
            <a:r>
              <a:rPr lang="zh-CN" altLang="en-US" sz="1400">
                <a:sym typeface="+mn-ea"/>
              </a:rPr>
              <a:t>位）</a:t>
            </a:r>
            <a:endParaRPr lang="zh-CN" altLang="en-US" sz="1400">
              <a:sym typeface="+mn-ea"/>
            </a:endParaRPr>
          </a:p>
        </p:txBody>
      </p:sp>
      <p:sp>
        <p:nvSpPr>
          <p:cNvPr id="24" name="文本框 23"/>
          <p:cNvSpPr txBox="1"/>
          <p:nvPr/>
        </p:nvSpPr>
        <p:spPr>
          <a:xfrm>
            <a:off x="1126490" y="5850255"/>
            <a:ext cx="1177925" cy="306705"/>
          </a:xfrm>
          <a:prstGeom prst="rect">
            <a:avLst/>
          </a:prstGeom>
          <a:noFill/>
        </p:spPr>
        <p:txBody>
          <a:bodyPr wrap="none" rtlCol="0">
            <a:spAutoFit/>
          </a:bodyPr>
          <a:p>
            <a:r>
              <a:rPr lang="en-US" altLang="zh-CN" sz="1400"/>
              <a:t>E</a:t>
            </a:r>
            <a:r>
              <a:rPr lang="zh-CN" altLang="en-US" sz="1400"/>
              <a:t>类</a:t>
            </a:r>
            <a:r>
              <a:rPr lang="en-US" altLang="zh-CN" sz="1400"/>
              <a:t>240~255</a:t>
            </a:r>
            <a:endParaRPr lang="en-US" altLang="zh-CN" sz="1400"/>
          </a:p>
        </p:txBody>
      </p:sp>
      <p:sp>
        <p:nvSpPr>
          <p:cNvPr id="25" name="矩形 24"/>
          <p:cNvSpPr/>
          <p:nvPr/>
        </p:nvSpPr>
        <p:spPr>
          <a:xfrm>
            <a:off x="2606040" y="4036060"/>
            <a:ext cx="302895" cy="414655"/>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a:t>
            </a:r>
            <a:endParaRPr lang="en-US" altLang="zh-CN"/>
          </a:p>
        </p:txBody>
      </p:sp>
      <p:sp>
        <p:nvSpPr>
          <p:cNvPr id="27" name="矩形 26"/>
          <p:cNvSpPr/>
          <p:nvPr/>
        </p:nvSpPr>
        <p:spPr>
          <a:xfrm>
            <a:off x="2904490" y="4036060"/>
            <a:ext cx="2588895" cy="414655"/>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网络号（</a:t>
            </a:r>
            <a:r>
              <a:rPr lang="en-US" altLang="zh-CN" sz="1400">
                <a:sym typeface="+mn-ea"/>
              </a:rPr>
              <a:t>16</a:t>
            </a:r>
            <a:r>
              <a:rPr lang="zh-CN" altLang="en-US" sz="1400">
                <a:sym typeface="+mn-ea"/>
              </a:rPr>
              <a:t>位）</a:t>
            </a:r>
            <a:endParaRPr lang="zh-CN" altLang="en-US" sz="1400">
              <a:sym typeface="+mn-ea"/>
            </a:endParaRPr>
          </a:p>
        </p:txBody>
      </p:sp>
      <p:sp>
        <p:nvSpPr>
          <p:cNvPr id="31" name="矩形 30"/>
          <p:cNvSpPr/>
          <p:nvPr/>
        </p:nvSpPr>
        <p:spPr>
          <a:xfrm>
            <a:off x="2313940" y="4622800"/>
            <a:ext cx="302895" cy="414655"/>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32" name="矩形 31"/>
          <p:cNvSpPr/>
          <p:nvPr/>
        </p:nvSpPr>
        <p:spPr>
          <a:xfrm>
            <a:off x="2612390" y="4622800"/>
            <a:ext cx="302895" cy="414655"/>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33" name="矩形 32"/>
          <p:cNvSpPr/>
          <p:nvPr/>
        </p:nvSpPr>
        <p:spPr>
          <a:xfrm>
            <a:off x="2908935" y="4622800"/>
            <a:ext cx="302895" cy="414655"/>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a:t>
            </a:r>
            <a:endParaRPr lang="en-US" altLang="zh-CN"/>
          </a:p>
        </p:txBody>
      </p:sp>
      <p:sp>
        <p:nvSpPr>
          <p:cNvPr id="34" name="矩形 33"/>
          <p:cNvSpPr/>
          <p:nvPr/>
        </p:nvSpPr>
        <p:spPr>
          <a:xfrm>
            <a:off x="2312035" y="5209540"/>
            <a:ext cx="302895" cy="414655"/>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35" name="矩形 34"/>
          <p:cNvSpPr/>
          <p:nvPr/>
        </p:nvSpPr>
        <p:spPr>
          <a:xfrm>
            <a:off x="2610485" y="5209540"/>
            <a:ext cx="302895" cy="414655"/>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36" name="矩形 35"/>
          <p:cNvSpPr/>
          <p:nvPr/>
        </p:nvSpPr>
        <p:spPr>
          <a:xfrm>
            <a:off x="2907030" y="5209540"/>
            <a:ext cx="302895" cy="414655"/>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37" name="矩形 36"/>
          <p:cNvSpPr/>
          <p:nvPr/>
        </p:nvSpPr>
        <p:spPr>
          <a:xfrm>
            <a:off x="3209925" y="5209540"/>
            <a:ext cx="302895" cy="414655"/>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a:t>
            </a:r>
            <a:endParaRPr lang="en-US" altLang="zh-CN"/>
          </a:p>
        </p:txBody>
      </p:sp>
      <p:sp>
        <p:nvSpPr>
          <p:cNvPr id="39" name="矩形 38"/>
          <p:cNvSpPr/>
          <p:nvPr/>
        </p:nvSpPr>
        <p:spPr>
          <a:xfrm>
            <a:off x="2312035" y="5796280"/>
            <a:ext cx="302895" cy="414655"/>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40" name="矩形 39"/>
          <p:cNvSpPr/>
          <p:nvPr/>
        </p:nvSpPr>
        <p:spPr>
          <a:xfrm>
            <a:off x="2610485" y="5796280"/>
            <a:ext cx="302895" cy="414655"/>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41" name="矩形 40"/>
          <p:cNvSpPr/>
          <p:nvPr/>
        </p:nvSpPr>
        <p:spPr>
          <a:xfrm>
            <a:off x="2907030" y="5796280"/>
            <a:ext cx="302895" cy="414655"/>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42" name="矩形 41"/>
          <p:cNvSpPr/>
          <p:nvPr/>
        </p:nvSpPr>
        <p:spPr>
          <a:xfrm>
            <a:off x="3209925" y="5796280"/>
            <a:ext cx="302895" cy="414655"/>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44" name="矩形 43"/>
          <p:cNvSpPr/>
          <p:nvPr/>
        </p:nvSpPr>
        <p:spPr>
          <a:xfrm>
            <a:off x="3206115" y="4622800"/>
            <a:ext cx="3888105" cy="414655"/>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网络号（</a:t>
            </a:r>
            <a:r>
              <a:rPr lang="en-US" altLang="zh-CN" sz="1400">
                <a:sym typeface="+mn-ea"/>
              </a:rPr>
              <a:t>24</a:t>
            </a:r>
            <a:r>
              <a:rPr lang="zh-CN" altLang="en-US" sz="1400">
                <a:sym typeface="+mn-ea"/>
              </a:rPr>
              <a:t>位）</a:t>
            </a:r>
            <a:endParaRPr lang="zh-CN" altLang="en-US" sz="1400">
              <a:sym typeface="+mn-ea"/>
            </a:endParaRPr>
          </a:p>
        </p:txBody>
      </p:sp>
      <p:sp>
        <p:nvSpPr>
          <p:cNvPr id="45" name="矩形 44"/>
          <p:cNvSpPr/>
          <p:nvPr/>
        </p:nvSpPr>
        <p:spPr>
          <a:xfrm>
            <a:off x="7105015" y="4622800"/>
            <a:ext cx="1588135" cy="414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主机号（</a:t>
            </a:r>
            <a:r>
              <a:rPr lang="en-US" altLang="zh-CN" sz="1400">
                <a:sym typeface="+mn-ea"/>
              </a:rPr>
              <a:t>8</a:t>
            </a:r>
            <a:r>
              <a:rPr lang="zh-CN" altLang="en-US" sz="1400">
                <a:sym typeface="+mn-ea"/>
              </a:rPr>
              <a:t>位）</a:t>
            </a:r>
            <a:endParaRPr lang="zh-CN" altLang="en-US" sz="1400">
              <a:sym typeface="+mn-ea"/>
            </a:endParaRPr>
          </a:p>
        </p:txBody>
      </p:sp>
      <p:sp>
        <p:nvSpPr>
          <p:cNvPr id="46" name="矩形 45"/>
          <p:cNvSpPr/>
          <p:nvPr/>
        </p:nvSpPr>
        <p:spPr>
          <a:xfrm>
            <a:off x="3512820" y="5209540"/>
            <a:ext cx="5175885" cy="411480"/>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多播</a:t>
            </a:r>
            <a:r>
              <a:rPr lang="zh-CN" altLang="en-US" sz="1400">
                <a:sym typeface="+mn-ea"/>
              </a:rPr>
              <a:t>地址</a:t>
            </a:r>
            <a:endParaRPr lang="zh-CN" altLang="en-US" sz="1400">
              <a:sym typeface="+mn-ea"/>
            </a:endParaRPr>
          </a:p>
        </p:txBody>
      </p:sp>
      <p:sp>
        <p:nvSpPr>
          <p:cNvPr id="47" name="矩形 46"/>
          <p:cNvSpPr/>
          <p:nvPr/>
        </p:nvSpPr>
        <p:spPr>
          <a:xfrm>
            <a:off x="3502660" y="5800090"/>
            <a:ext cx="5187315" cy="411480"/>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保留</a:t>
            </a:r>
            <a:endParaRPr lang="zh-CN" altLang="en-US" sz="1400">
              <a:sym typeface="+mn-ea"/>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linds(horizontal)">
                                      <p:cBhvr>
                                        <p:cTn id="36" dur="500"/>
                                        <p:tgtEl>
                                          <p:spTgt spid="1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linds(horizontal)">
                                      <p:cBhvr>
                                        <p:cTn id="39" dur="500"/>
                                        <p:tgtEl>
                                          <p:spTgt spid="18"/>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linds(horizontal)">
                                      <p:cBhvr>
                                        <p:cTn id="48" dur="500"/>
                                        <p:tgtEl>
                                          <p:spTgt spid="21"/>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blinds(horizontal)">
                                      <p:cBhvr>
                                        <p:cTn id="51" dur="500"/>
                                        <p:tgtEl>
                                          <p:spTgt spid="22"/>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blinds(horizontal)">
                                      <p:cBhvr>
                                        <p:cTn id="54" dur="500"/>
                                        <p:tgtEl>
                                          <p:spTgt spid="23"/>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blinds(horizontal)">
                                      <p:cBhvr>
                                        <p:cTn id="57" dur="500"/>
                                        <p:tgtEl>
                                          <p:spTgt spid="2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blinds(horizontal)">
                                      <p:cBhvr>
                                        <p:cTn id="60" dur="500"/>
                                        <p:tgtEl>
                                          <p:spTgt spid="25"/>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blinds(horizontal)">
                                      <p:cBhvr>
                                        <p:cTn id="63" dur="500"/>
                                        <p:tgtEl>
                                          <p:spTgt spid="27"/>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blinds(horizontal)">
                                      <p:cBhvr>
                                        <p:cTn id="66" dur="500"/>
                                        <p:tgtEl>
                                          <p:spTgt spid="31"/>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blinds(horizontal)">
                                      <p:cBhvr>
                                        <p:cTn id="69" dur="500"/>
                                        <p:tgtEl>
                                          <p:spTgt spid="32"/>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linds(horizontal)">
                                      <p:cBhvr>
                                        <p:cTn id="72" dur="500"/>
                                        <p:tgtEl>
                                          <p:spTgt spid="3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blinds(horizontal)">
                                      <p:cBhvr>
                                        <p:cTn id="75" dur="500"/>
                                        <p:tgtEl>
                                          <p:spTgt spid="34"/>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blinds(horizontal)">
                                      <p:cBhvr>
                                        <p:cTn id="78" dur="500"/>
                                        <p:tgtEl>
                                          <p:spTgt spid="35"/>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blinds(horizontal)">
                                      <p:cBhvr>
                                        <p:cTn id="81" dur="500"/>
                                        <p:tgtEl>
                                          <p:spTgt spid="36"/>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blinds(horizontal)">
                                      <p:cBhvr>
                                        <p:cTn id="84" dur="500"/>
                                        <p:tgtEl>
                                          <p:spTgt spid="37"/>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blinds(horizontal)">
                                      <p:cBhvr>
                                        <p:cTn id="87" dur="500"/>
                                        <p:tgtEl>
                                          <p:spTgt spid="39"/>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blinds(horizontal)">
                                      <p:cBhvr>
                                        <p:cTn id="90" dur="500"/>
                                        <p:tgtEl>
                                          <p:spTgt spid="40"/>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blinds(horizontal)">
                                      <p:cBhvr>
                                        <p:cTn id="93" dur="500"/>
                                        <p:tgtEl>
                                          <p:spTgt spid="41"/>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blinds(horizontal)">
                                      <p:cBhvr>
                                        <p:cTn id="96" dur="500"/>
                                        <p:tgtEl>
                                          <p:spTgt spid="42"/>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blinds(horizontal)">
                                      <p:cBhvr>
                                        <p:cTn id="99" dur="500"/>
                                        <p:tgtEl>
                                          <p:spTgt spid="44"/>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blinds(horizontal)">
                                      <p:cBhvr>
                                        <p:cTn id="102" dur="500"/>
                                        <p:tgtEl>
                                          <p:spTgt spid="45"/>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blinds(horizontal)">
                                      <p:cBhvr>
                                        <p:cTn id="105" dur="500"/>
                                        <p:tgtEl>
                                          <p:spTgt spid="46"/>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blinds(horizontal)">
                                      <p:cBhvr>
                                        <p:cTn id="10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animBg="1"/>
      <p:bldP spid="14" grpId="0" animBg="1"/>
      <p:bldP spid="2" grpId="0"/>
      <p:bldP spid="15" grpId="0" bldLvl="0" animBg="1"/>
      <p:bldP spid="16" grpId="0"/>
      <p:bldP spid="17" grpId="0" animBg="1"/>
      <p:bldP spid="18" grpId="0"/>
      <p:bldP spid="19" grpId="0" animBg="1"/>
      <p:bldP spid="20" grpId="0"/>
      <p:bldP spid="21" grpId="0" bldLvl="0" animBg="1"/>
      <p:bldP spid="22" grpId="0"/>
      <p:bldP spid="23" grpId="0" animBg="1"/>
      <p:bldP spid="24" grpId="0"/>
      <p:bldP spid="25" grpId="0" animBg="1"/>
      <p:bldP spid="27" grpId="0" animBg="1"/>
      <p:bldP spid="31" grpId="0" animBg="1"/>
      <p:bldP spid="32" grpId="0" animBg="1"/>
      <p:bldP spid="33" grpId="0" animBg="1"/>
      <p:bldP spid="34" grpId="0" animBg="1"/>
      <p:bldP spid="35" grpId="0" animBg="1"/>
      <p:bldP spid="36" grpId="0" animBg="1"/>
      <p:bldP spid="37" grpId="0" animBg="1"/>
      <p:bldP spid="39" grpId="0" animBg="1"/>
      <p:bldP spid="40" grpId="0" animBg="1"/>
      <p:bldP spid="41" grpId="0" animBg="1"/>
      <p:bldP spid="42" grpId="0" animBg="1"/>
      <p:bldP spid="44" grpId="0" animBg="1"/>
      <p:bldP spid="45" grpId="0" animBg="1"/>
      <p:bldP spid="46" grpId="0" animBg="1"/>
      <p:bldP spid="4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7" name="横卷形 6"/>
          <p:cNvSpPr/>
          <p:nvPr/>
        </p:nvSpPr>
        <p:spPr>
          <a:xfrm>
            <a:off x="16510" y="0"/>
            <a:ext cx="3355975" cy="806450"/>
          </a:xfrm>
          <a:prstGeom prst="horizontalScroll">
            <a:avLst/>
          </a:pr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ln w="6600">
                  <a:solidFill>
                    <a:schemeClr val="accent2"/>
                  </a:solidFill>
                  <a:prstDash val="solid"/>
                </a:ln>
                <a:solidFill>
                  <a:srgbClr val="FFFFFF"/>
                </a:solidFill>
                <a:effectLst>
                  <a:outerShdw dist="38100" dir="2700000" algn="tl" rotWithShape="0">
                    <a:schemeClr val="accent2"/>
                  </a:outerShdw>
                </a:effectLst>
              </a:rPr>
              <a:t>私有、公有</a:t>
            </a:r>
            <a:r>
              <a:rPr lang="en-US" altLang="zh-CN" sz="2400" b="1">
                <a:ln w="6600">
                  <a:solidFill>
                    <a:schemeClr val="accent2"/>
                  </a:solidFill>
                  <a:prstDash val="solid"/>
                </a:ln>
                <a:solidFill>
                  <a:srgbClr val="FFFFFF"/>
                </a:solidFill>
                <a:effectLst>
                  <a:outerShdw dist="38100" dir="2700000" algn="tl" rotWithShape="0">
                    <a:schemeClr val="accent2"/>
                  </a:outerShdw>
                </a:effectLst>
              </a:rPr>
              <a:t>IP</a:t>
            </a:r>
            <a:r>
              <a:rPr lang="zh-CN" altLang="en-US" sz="2400" b="1">
                <a:ln w="6600">
                  <a:solidFill>
                    <a:schemeClr val="accent2"/>
                  </a:solidFill>
                  <a:prstDash val="solid"/>
                </a:ln>
                <a:solidFill>
                  <a:srgbClr val="FFFFFF"/>
                </a:solidFill>
                <a:effectLst>
                  <a:outerShdw dist="38100" dir="2700000" algn="tl" rotWithShape="0">
                    <a:schemeClr val="accent2"/>
                  </a:outerShdw>
                </a:effectLst>
              </a:rPr>
              <a:t>地址</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graphicFrame>
        <p:nvGraphicFramePr>
          <p:cNvPr id="2" name="表格 1"/>
          <p:cNvGraphicFramePr/>
          <p:nvPr>
            <p:custDataLst>
              <p:tags r:id="rId1"/>
            </p:custDataLst>
          </p:nvPr>
        </p:nvGraphicFramePr>
        <p:xfrm>
          <a:off x="730250" y="1412875"/>
          <a:ext cx="4834890" cy="1524000"/>
        </p:xfrm>
        <a:graphic>
          <a:graphicData uri="http://schemas.openxmlformats.org/drawingml/2006/table">
            <a:tbl>
              <a:tblPr firstRow="1" bandRow="1">
                <a:tableStyleId>{5C22544A-7EE6-4342-B048-85BDC9FD1C3A}</a:tableStyleId>
              </a:tblPr>
              <a:tblGrid>
                <a:gridCol w="1362075"/>
                <a:gridCol w="3472815"/>
              </a:tblGrid>
              <a:tr h="381000">
                <a:tc>
                  <a:txBody>
                    <a:bodyPr/>
                    <a:p>
                      <a:pPr>
                        <a:buNone/>
                      </a:pPr>
                      <a:r>
                        <a:rPr lang="zh-CN" altLang="en-US"/>
                        <a:t>地址</a:t>
                      </a:r>
                      <a:r>
                        <a:rPr lang="zh-CN" altLang="en-US"/>
                        <a:t>类别</a:t>
                      </a:r>
                      <a:endParaRPr lang="zh-CN" altLang="en-US"/>
                    </a:p>
                  </a:txBody>
                  <a:tcPr/>
                </a:tc>
                <a:tc>
                  <a:txBody>
                    <a:bodyPr/>
                    <a:p>
                      <a:pPr>
                        <a:buNone/>
                      </a:pPr>
                      <a:r>
                        <a:rPr lang="zh-CN" altLang="en-US"/>
                        <a:t>地址</a:t>
                      </a:r>
                      <a:r>
                        <a:rPr lang="zh-CN" altLang="en-US"/>
                        <a:t>范围</a:t>
                      </a:r>
                      <a:endParaRPr lang="zh-CN" altLang="en-US"/>
                    </a:p>
                  </a:txBody>
                  <a:tcPr/>
                </a:tc>
              </a:tr>
              <a:tr h="381000">
                <a:tc>
                  <a:txBody>
                    <a:bodyPr/>
                    <a:p>
                      <a:pPr>
                        <a:buNone/>
                      </a:pPr>
                      <a:r>
                        <a:rPr lang="en-US" altLang="zh-CN" sz="1400"/>
                        <a:t>A</a:t>
                      </a:r>
                      <a:r>
                        <a:rPr lang="zh-CN" altLang="en-US" sz="1400"/>
                        <a:t>类</a:t>
                      </a:r>
                      <a:endParaRPr lang="zh-CN" altLang="en-US" sz="1400"/>
                    </a:p>
                  </a:txBody>
                  <a:tcPr/>
                </a:tc>
                <a:tc>
                  <a:txBody>
                    <a:bodyPr/>
                    <a:p>
                      <a:pPr>
                        <a:buNone/>
                      </a:pPr>
                      <a:r>
                        <a:rPr lang="en-US" altLang="zh-CN"/>
                        <a:t>10.0.0.0~10.255.255.255</a:t>
                      </a:r>
                      <a:endParaRPr lang="en-US" altLang="zh-CN"/>
                    </a:p>
                  </a:txBody>
                  <a:tcPr/>
                </a:tc>
              </a:tr>
              <a:tr h="381000">
                <a:tc>
                  <a:txBody>
                    <a:bodyPr/>
                    <a:p>
                      <a:pPr>
                        <a:buNone/>
                      </a:pPr>
                      <a:r>
                        <a:rPr lang="en-US" altLang="zh-CN" sz="1400"/>
                        <a:t>B</a:t>
                      </a:r>
                      <a:r>
                        <a:rPr lang="zh-CN" altLang="en-US" sz="1400"/>
                        <a:t>类</a:t>
                      </a:r>
                      <a:endParaRPr lang="zh-CN" altLang="en-US" sz="1400"/>
                    </a:p>
                  </a:txBody>
                  <a:tcPr/>
                </a:tc>
                <a:tc>
                  <a:txBody>
                    <a:bodyPr/>
                    <a:p>
                      <a:pPr>
                        <a:buNone/>
                      </a:pPr>
                      <a:r>
                        <a:rPr lang="en-US" altLang="zh-CN"/>
                        <a:t>172.16.0.0~172.31.255.255</a:t>
                      </a:r>
                      <a:endParaRPr lang="en-US" altLang="zh-CN"/>
                    </a:p>
                  </a:txBody>
                  <a:tcPr/>
                </a:tc>
              </a:tr>
              <a:tr h="381000">
                <a:tc>
                  <a:txBody>
                    <a:bodyPr/>
                    <a:p>
                      <a:pPr>
                        <a:buNone/>
                      </a:pPr>
                      <a:r>
                        <a:rPr lang="en-US" altLang="zh-CN" sz="1400"/>
                        <a:t>C</a:t>
                      </a:r>
                      <a:r>
                        <a:rPr lang="zh-CN" altLang="en-US" sz="1400"/>
                        <a:t>类</a:t>
                      </a:r>
                      <a:endParaRPr lang="zh-CN" altLang="en-US" sz="1400"/>
                    </a:p>
                  </a:txBody>
                  <a:tcPr/>
                </a:tc>
                <a:tc>
                  <a:txBody>
                    <a:bodyPr/>
                    <a:p>
                      <a:pPr>
                        <a:buNone/>
                      </a:pPr>
                      <a:r>
                        <a:rPr lang="en-US" altLang="zh-CN"/>
                        <a:t>192.168.0.0~192.168.255.255</a:t>
                      </a:r>
                      <a:endParaRPr lang="en-US" altLang="zh-CN"/>
                    </a:p>
                  </a:txBody>
                  <a:tcPr/>
                </a:tc>
              </a:tr>
            </a:tbl>
          </a:graphicData>
        </a:graphic>
      </p:graphicFrame>
      <p:graphicFrame>
        <p:nvGraphicFramePr>
          <p:cNvPr id="3" name="表格 2"/>
          <p:cNvGraphicFramePr/>
          <p:nvPr>
            <p:custDataLst>
              <p:tags r:id="rId2"/>
            </p:custDataLst>
          </p:nvPr>
        </p:nvGraphicFramePr>
        <p:xfrm>
          <a:off x="730250" y="3826510"/>
          <a:ext cx="4834890" cy="1524000"/>
        </p:xfrm>
        <a:graphic>
          <a:graphicData uri="http://schemas.openxmlformats.org/drawingml/2006/table">
            <a:tbl>
              <a:tblPr firstRow="1" bandRow="1">
                <a:tableStyleId>{5C22544A-7EE6-4342-B048-85BDC9FD1C3A}</a:tableStyleId>
              </a:tblPr>
              <a:tblGrid>
                <a:gridCol w="1362075"/>
                <a:gridCol w="3472815"/>
              </a:tblGrid>
              <a:tr h="381000">
                <a:tc>
                  <a:txBody>
                    <a:bodyPr/>
                    <a:p>
                      <a:pPr>
                        <a:buNone/>
                      </a:pPr>
                      <a:r>
                        <a:rPr lang="zh-CN" altLang="en-US"/>
                        <a:t>地址</a:t>
                      </a:r>
                      <a:r>
                        <a:rPr lang="zh-CN" altLang="en-US"/>
                        <a:t>类别</a:t>
                      </a:r>
                      <a:endParaRPr lang="zh-CN" altLang="en-US"/>
                    </a:p>
                  </a:txBody>
                  <a:tcPr/>
                </a:tc>
                <a:tc>
                  <a:txBody>
                    <a:bodyPr/>
                    <a:p>
                      <a:pPr>
                        <a:buNone/>
                      </a:pPr>
                      <a:r>
                        <a:rPr lang="zh-CN" altLang="en-US"/>
                        <a:t>地址</a:t>
                      </a:r>
                      <a:r>
                        <a:rPr lang="zh-CN" altLang="en-US"/>
                        <a:t>范围</a:t>
                      </a:r>
                      <a:endParaRPr lang="zh-CN" altLang="en-US"/>
                    </a:p>
                  </a:txBody>
                  <a:tcPr/>
                </a:tc>
              </a:tr>
              <a:tr h="381000">
                <a:tc>
                  <a:txBody>
                    <a:bodyPr/>
                    <a:p>
                      <a:pPr>
                        <a:buNone/>
                      </a:pPr>
                      <a:endParaRPr lang="en-US" altLang="zh-CN" sz="1400"/>
                    </a:p>
                    <a:p>
                      <a:pPr>
                        <a:buNone/>
                      </a:pPr>
                      <a:r>
                        <a:rPr lang="en-US" altLang="zh-CN" sz="1400"/>
                        <a:t>A</a:t>
                      </a:r>
                      <a:r>
                        <a:rPr lang="zh-CN" altLang="en-US" sz="1400"/>
                        <a:t>类</a:t>
                      </a:r>
                      <a:endParaRPr lang="zh-CN" altLang="en-US" sz="1400"/>
                    </a:p>
                  </a:txBody>
                  <a:tcPr/>
                </a:tc>
                <a:tc>
                  <a:txBody>
                    <a:bodyPr/>
                    <a:p>
                      <a:pPr>
                        <a:buNone/>
                      </a:pPr>
                      <a:r>
                        <a:rPr lang="en-US" altLang="zh-CN"/>
                        <a:t>1.0.0.0~9.255.255.255</a:t>
                      </a:r>
                      <a:endParaRPr lang="en-US" altLang="zh-CN"/>
                    </a:p>
                    <a:p>
                      <a:pPr>
                        <a:buNone/>
                      </a:pPr>
                      <a:r>
                        <a:rPr lang="en-US" altLang="zh-CN"/>
                        <a:t>11.0.0.0~126.255.255.255</a:t>
                      </a:r>
                      <a:endParaRPr lang="en-US" altLang="zh-CN"/>
                    </a:p>
                  </a:txBody>
                  <a:tcPr/>
                </a:tc>
              </a:tr>
              <a:tr h="381000">
                <a:tc>
                  <a:txBody>
                    <a:bodyPr/>
                    <a:p>
                      <a:pPr>
                        <a:buNone/>
                      </a:pPr>
                      <a:endParaRPr lang="en-US" altLang="zh-CN" sz="1400"/>
                    </a:p>
                    <a:p>
                      <a:pPr>
                        <a:buNone/>
                      </a:pPr>
                      <a:r>
                        <a:rPr lang="en-US" altLang="zh-CN" sz="1400"/>
                        <a:t>B</a:t>
                      </a:r>
                      <a:r>
                        <a:rPr lang="zh-CN" altLang="en-US" sz="1400"/>
                        <a:t>类</a:t>
                      </a:r>
                      <a:endParaRPr lang="zh-CN" altLang="en-US" sz="1400"/>
                    </a:p>
                  </a:txBody>
                  <a:tcPr/>
                </a:tc>
                <a:tc>
                  <a:txBody>
                    <a:bodyPr/>
                    <a:p>
                      <a:pPr>
                        <a:buNone/>
                      </a:pPr>
                      <a:r>
                        <a:rPr lang="en-US" altLang="zh-CN"/>
                        <a:t>128.0.0.0~172.15.255.255</a:t>
                      </a:r>
                      <a:endParaRPr lang="en-US" altLang="zh-CN"/>
                    </a:p>
                    <a:p>
                      <a:pPr>
                        <a:buNone/>
                      </a:pPr>
                      <a:r>
                        <a:rPr lang="en-US" altLang="zh-CN"/>
                        <a:t>172.32.0.0~191.255.255.255</a:t>
                      </a:r>
                      <a:endParaRPr lang="en-US" altLang="zh-CN"/>
                    </a:p>
                  </a:txBody>
                  <a:tcPr/>
                </a:tc>
              </a:tr>
              <a:tr h="381000">
                <a:tc>
                  <a:txBody>
                    <a:bodyPr/>
                    <a:p>
                      <a:pPr>
                        <a:buNone/>
                      </a:pPr>
                      <a:endParaRPr lang="en-US" altLang="zh-CN" sz="1400"/>
                    </a:p>
                    <a:p>
                      <a:pPr>
                        <a:buNone/>
                      </a:pPr>
                      <a:r>
                        <a:rPr lang="en-US" altLang="zh-CN" sz="1400"/>
                        <a:t>C</a:t>
                      </a:r>
                      <a:r>
                        <a:rPr lang="zh-CN" altLang="en-US" sz="1400"/>
                        <a:t>类</a:t>
                      </a:r>
                      <a:endParaRPr lang="zh-CN" altLang="en-US" sz="1400"/>
                    </a:p>
                  </a:txBody>
                  <a:tcPr/>
                </a:tc>
                <a:tc>
                  <a:txBody>
                    <a:bodyPr/>
                    <a:p>
                      <a:pPr>
                        <a:buNone/>
                      </a:pPr>
                      <a:r>
                        <a:rPr lang="en-US" altLang="zh-CN"/>
                        <a:t>192.0.0.0~192.167.255.255</a:t>
                      </a:r>
                      <a:endParaRPr lang="en-US" altLang="zh-CN"/>
                    </a:p>
                    <a:p>
                      <a:pPr>
                        <a:buNone/>
                      </a:pPr>
                      <a:r>
                        <a:rPr lang="en-US" altLang="zh-CN"/>
                        <a:t>192.169.0.0~223.255.255.255</a:t>
                      </a:r>
                      <a:endParaRPr lang="en-US" altLang="zh-CN"/>
                    </a:p>
                  </a:txBody>
                  <a:tcPr/>
                </a:tc>
              </a:tr>
            </a:tbl>
          </a:graphicData>
        </a:graphic>
      </p:graphicFrame>
      <p:sp>
        <p:nvSpPr>
          <p:cNvPr id="4" name="文本框 3"/>
          <p:cNvSpPr txBox="1"/>
          <p:nvPr/>
        </p:nvSpPr>
        <p:spPr>
          <a:xfrm>
            <a:off x="730250" y="1106170"/>
            <a:ext cx="1062355" cy="306705"/>
          </a:xfrm>
          <a:prstGeom prst="rect">
            <a:avLst/>
          </a:prstGeom>
          <a:noFill/>
        </p:spPr>
        <p:txBody>
          <a:bodyPr wrap="none" rtlCol="0">
            <a:spAutoFit/>
          </a:bodyPr>
          <a:p>
            <a:r>
              <a:rPr lang="zh-CN" altLang="en-US" sz="1400">
                <a:gradFill>
                  <a:gsLst>
                    <a:gs pos="0">
                      <a:srgbClr val="9EE256"/>
                    </a:gs>
                    <a:gs pos="100000">
                      <a:srgbClr val="52762D"/>
                    </a:gs>
                  </a:gsLst>
                  <a:lin scaled="0"/>
                </a:gradFill>
              </a:rPr>
              <a:t>私有</a:t>
            </a:r>
            <a:r>
              <a:rPr lang="en-US" altLang="zh-CN" sz="1400">
                <a:gradFill>
                  <a:gsLst>
                    <a:gs pos="0">
                      <a:srgbClr val="9EE256"/>
                    </a:gs>
                    <a:gs pos="100000">
                      <a:srgbClr val="52762D"/>
                    </a:gs>
                  </a:gsLst>
                  <a:lin scaled="0"/>
                </a:gradFill>
              </a:rPr>
              <a:t>IP</a:t>
            </a:r>
            <a:r>
              <a:rPr lang="zh-CN" altLang="en-US" sz="1400">
                <a:gradFill>
                  <a:gsLst>
                    <a:gs pos="0">
                      <a:srgbClr val="9EE256"/>
                    </a:gs>
                    <a:gs pos="100000">
                      <a:srgbClr val="52762D"/>
                    </a:gs>
                  </a:gsLst>
                  <a:lin scaled="0"/>
                </a:gradFill>
              </a:rPr>
              <a:t>地址</a:t>
            </a:r>
            <a:endParaRPr lang="zh-CN" altLang="en-US" sz="1400">
              <a:gradFill>
                <a:gsLst>
                  <a:gs pos="0">
                    <a:srgbClr val="9EE256"/>
                  </a:gs>
                  <a:gs pos="100000">
                    <a:srgbClr val="52762D"/>
                  </a:gs>
                </a:gsLst>
                <a:lin scaled="0"/>
              </a:gradFill>
            </a:endParaRPr>
          </a:p>
        </p:txBody>
      </p:sp>
      <p:sp>
        <p:nvSpPr>
          <p:cNvPr id="5" name="文本框 4"/>
          <p:cNvSpPr txBox="1"/>
          <p:nvPr/>
        </p:nvSpPr>
        <p:spPr>
          <a:xfrm>
            <a:off x="730250" y="3503930"/>
            <a:ext cx="1062355" cy="306705"/>
          </a:xfrm>
          <a:prstGeom prst="rect">
            <a:avLst/>
          </a:prstGeom>
          <a:noFill/>
        </p:spPr>
        <p:txBody>
          <a:bodyPr wrap="none" rtlCol="0">
            <a:spAutoFit/>
          </a:bodyPr>
          <a:p>
            <a:r>
              <a:rPr lang="zh-CN" altLang="en-US" sz="1400">
                <a:gradFill>
                  <a:gsLst>
                    <a:gs pos="0">
                      <a:srgbClr val="9EE256"/>
                    </a:gs>
                    <a:gs pos="100000">
                      <a:srgbClr val="52762D"/>
                    </a:gs>
                  </a:gsLst>
                  <a:lin scaled="0"/>
                </a:gradFill>
              </a:rPr>
              <a:t>公有</a:t>
            </a:r>
            <a:r>
              <a:rPr lang="en-US" altLang="zh-CN" sz="1400">
                <a:gradFill>
                  <a:gsLst>
                    <a:gs pos="0">
                      <a:srgbClr val="9EE256"/>
                    </a:gs>
                    <a:gs pos="100000">
                      <a:srgbClr val="52762D"/>
                    </a:gs>
                  </a:gsLst>
                  <a:lin scaled="0"/>
                </a:gradFill>
              </a:rPr>
              <a:t>IP</a:t>
            </a:r>
            <a:r>
              <a:rPr lang="zh-CN" altLang="en-US" sz="1400">
                <a:gradFill>
                  <a:gsLst>
                    <a:gs pos="0">
                      <a:srgbClr val="9EE256"/>
                    </a:gs>
                    <a:gs pos="100000">
                      <a:srgbClr val="52762D"/>
                    </a:gs>
                  </a:gsLst>
                  <a:lin scaled="0"/>
                </a:gradFill>
              </a:rPr>
              <a:t>地址</a:t>
            </a:r>
            <a:endParaRPr lang="zh-CN" altLang="en-US" sz="1400">
              <a:gradFill>
                <a:gsLst>
                  <a:gs pos="0">
                    <a:srgbClr val="9EE256"/>
                  </a:gs>
                  <a:gs pos="100000">
                    <a:srgbClr val="52762D"/>
                  </a:gs>
                </a:gsLst>
                <a:lin scaled="0"/>
              </a:gradFill>
            </a:endParaRPr>
          </a:p>
        </p:txBody>
      </p:sp>
      <p:sp>
        <p:nvSpPr>
          <p:cNvPr id="8" name="文本框 7"/>
          <p:cNvSpPr txBox="1"/>
          <p:nvPr/>
        </p:nvSpPr>
        <p:spPr>
          <a:xfrm>
            <a:off x="6431915" y="1106170"/>
            <a:ext cx="4880610" cy="1168400"/>
          </a:xfrm>
          <a:prstGeom prst="rect">
            <a:avLst/>
          </a:prstGeom>
          <a:noFill/>
        </p:spPr>
        <p:txBody>
          <a:bodyPr wrap="square" rtlCol="0">
            <a:spAutoFit/>
          </a:bodyPr>
          <a:p>
            <a:pPr algn="l"/>
            <a:r>
              <a:rPr lang="zh-CN" altLang="en-US" sz="1400"/>
              <a:t>我们企业或家庭内部组建局域网用的IP，一般都会用私有IP</a:t>
            </a:r>
            <a:r>
              <a:rPr lang="zh-CN" altLang="en-US" sz="1400"/>
              <a:t>地址。</a:t>
            </a:r>
            <a:endParaRPr lang="zh-CN" altLang="en-US" sz="1400"/>
          </a:p>
          <a:p>
            <a:pPr algn="l"/>
            <a:r>
              <a:rPr lang="zh-CN" altLang="en-US" sz="1400"/>
              <a:t>私有</a:t>
            </a:r>
            <a:r>
              <a:rPr lang="en-US" altLang="zh-CN" sz="1400"/>
              <a:t>IP</a:t>
            </a:r>
            <a:r>
              <a:rPr lang="zh-CN" altLang="en-US" sz="1400"/>
              <a:t>地址专门为组织机构内部使用，它是局域网范畴，私有IP是不能直接访问因特网的，要用“</a:t>
            </a:r>
            <a:r>
              <a:rPr lang="zh-CN" altLang="en-US" sz="1400">
                <a:gradFill>
                  <a:gsLst>
                    <a:gs pos="0">
                      <a:srgbClr val="9EE256"/>
                    </a:gs>
                    <a:gs pos="100000">
                      <a:srgbClr val="52762D"/>
                    </a:gs>
                  </a:gsLst>
                  <a:lin scaled="0"/>
                </a:gradFill>
              </a:rPr>
              <a:t>NAT技术</a:t>
            </a:r>
            <a:r>
              <a:rPr lang="zh-CN" altLang="en-US" sz="1400"/>
              <a:t>”将私</a:t>
            </a:r>
            <a:r>
              <a:rPr lang="zh-CN" altLang="en-US" sz="1400"/>
              <a:t>网IP转成公网IP才能正常的上网。</a:t>
            </a:r>
            <a:endParaRPr lang="zh-CN" altLang="en-US" sz="1400"/>
          </a:p>
        </p:txBody>
      </p:sp>
      <p:sp>
        <p:nvSpPr>
          <p:cNvPr id="9" name="文本框 8"/>
          <p:cNvSpPr txBox="1"/>
          <p:nvPr/>
        </p:nvSpPr>
        <p:spPr>
          <a:xfrm>
            <a:off x="6432550" y="5029835"/>
            <a:ext cx="4879975" cy="1168400"/>
          </a:xfrm>
          <a:prstGeom prst="rect">
            <a:avLst/>
          </a:prstGeom>
          <a:noFill/>
        </p:spPr>
        <p:txBody>
          <a:bodyPr wrap="square" rtlCol="0">
            <a:spAutoFit/>
          </a:bodyPr>
          <a:p>
            <a:r>
              <a:rPr lang="zh-CN" altLang="en-US" sz="1400"/>
              <a:t>组建一个网络，需要去向</a:t>
            </a:r>
            <a:r>
              <a:rPr lang="en-US" altLang="zh-CN" sz="1400"/>
              <a:t>ISP</a:t>
            </a:r>
            <a:r>
              <a:rPr lang="zh-CN" altLang="en-US" sz="1400"/>
              <a:t>（网络运营商）申请一个接入因特网的宽带，同时ISP还会给我们分配公有IP</a:t>
            </a:r>
            <a:r>
              <a:rPr lang="zh-CN" altLang="en-US" sz="1400"/>
              <a:t>地址。</a:t>
            </a:r>
            <a:endParaRPr lang="zh-CN" altLang="en-US" sz="1400"/>
          </a:p>
          <a:p>
            <a:r>
              <a:rPr lang="zh-CN" altLang="en-US" sz="1400"/>
              <a:t>公有</a:t>
            </a:r>
            <a:r>
              <a:rPr lang="en-US" altLang="zh-CN" sz="1400"/>
              <a:t>IP</a:t>
            </a:r>
            <a:r>
              <a:rPr lang="zh-CN" altLang="en-US" sz="1400"/>
              <a:t>地址由Internet NIC（因特网信息中心）负责。这些IP地址分配给注册并向Internet NIC提出申请的组织机构。通过它直接访问因特网，它是广域网范畴内的。</a:t>
            </a:r>
            <a:endParaRPr lang="zh-CN" altLang="en-US" sz="1400"/>
          </a:p>
        </p:txBody>
      </p:sp>
      <p:sp>
        <p:nvSpPr>
          <p:cNvPr id="11" name="云形 10"/>
          <p:cNvSpPr/>
          <p:nvPr/>
        </p:nvSpPr>
        <p:spPr>
          <a:xfrm>
            <a:off x="8909050" y="3183890"/>
            <a:ext cx="1059180" cy="49022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internet</a:t>
            </a:r>
            <a:endParaRPr lang="en-US" altLang="zh-CN" sz="1200"/>
          </a:p>
        </p:txBody>
      </p:sp>
      <p:pic>
        <p:nvPicPr>
          <p:cNvPr id="6" name="图片 5"/>
          <p:cNvPicPr>
            <a:picLocks noChangeAspect="1"/>
          </p:cNvPicPr>
          <p:nvPr/>
        </p:nvPicPr>
        <p:blipFill>
          <a:blip r:embed="rId3"/>
          <a:stretch>
            <a:fillRect/>
          </a:stretch>
        </p:blipFill>
        <p:spPr>
          <a:xfrm>
            <a:off x="7926070" y="3186430"/>
            <a:ext cx="552450" cy="504825"/>
          </a:xfrm>
          <a:prstGeom prst="rect">
            <a:avLst/>
          </a:prstGeom>
        </p:spPr>
      </p:pic>
      <p:pic>
        <p:nvPicPr>
          <p:cNvPr id="20" name="图片 19"/>
          <p:cNvPicPr>
            <a:picLocks noChangeAspect="1"/>
          </p:cNvPicPr>
          <p:nvPr/>
        </p:nvPicPr>
        <p:blipFill>
          <a:blip r:embed="rId4"/>
          <a:srcRect t="726" r="3942" b="3432"/>
          <a:stretch>
            <a:fillRect/>
          </a:stretch>
        </p:blipFill>
        <p:spPr>
          <a:xfrm>
            <a:off x="6586220" y="3183890"/>
            <a:ext cx="579120" cy="507365"/>
          </a:xfrm>
          <a:prstGeom prst="roundRect">
            <a:avLst/>
          </a:prstGeom>
        </p:spPr>
      </p:pic>
      <p:cxnSp>
        <p:nvCxnSpPr>
          <p:cNvPr id="10" name="直接连接符 9"/>
          <p:cNvCxnSpPr>
            <a:stCxn id="20" idx="3"/>
            <a:endCxn id="6" idx="1"/>
          </p:cNvCxnSpPr>
          <p:nvPr/>
        </p:nvCxnSpPr>
        <p:spPr>
          <a:xfrm>
            <a:off x="7165340" y="3437890"/>
            <a:ext cx="760730" cy="1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3"/>
            <a:endCxn id="11" idx="2"/>
          </p:cNvCxnSpPr>
          <p:nvPr/>
        </p:nvCxnSpPr>
        <p:spPr>
          <a:xfrm flipV="1">
            <a:off x="8478520" y="3429000"/>
            <a:ext cx="433705" cy="1016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4"/>
          <a:srcRect t="726" r="3942" b="3432"/>
          <a:stretch>
            <a:fillRect/>
          </a:stretch>
        </p:blipFill>
        <p:spPr>
          <a:xfrm>
            <a:off x="10733405" y="3186430"/>
            <a:ext cx="579120" cy="507365"/>
          </a:xfrm>
          <a:prstGeom prst="roundRect">
            <a:avLst/>
          </a:prstGeom>
        </p:spPr>
      </p:pic>
      <p:cxnSp>
        <p:nvCxnSpPr>
          <p:cNvPr id="14" name="直接连接符 13"/>
          <p:cNvCxnSpPr>
            <a:stCxn id="11" idx="0"/>
          </p:cNvCxnSpPr>
          <p:nvPr/>
        </p:nvCxnSpPr>
        <p:spPr>
          <a:xfrm>
            <a:off x="9967595" y="3429000"/>
            <a:ext cx="753110" cy="4445"/>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449060" y="3744595"/>
            <a:ext cx="853440" cy="245110"/>
          </a:xfrm>
          <a:prstGeom prst="rect">
            <a:avLst/>
          </a:prstGeom>
          <a:noFill/>
        </p:spPr>
        <p:txBody>
          <a:bodyPr wrap="none" rtlCol="0">
            <a:spAutoFit/>
          </a:bodyPr>
          <a:p>
            <a:r>
              <a:rPr lang="en-US" altLang="zh-CN" sz="1000"/>
              <a:t>192.168.1.1</a:t>
            </a:r>
            <a:endParaRPr lang="en-US" altLang="zh-CN" sz="1000"/>
          </a:p>
        </p:txBody>
      </p:sp>
      <p:sp>
        <p:nvSpPr>
          <p:cNvPr id="16" name="文本框 15"/>
          <p:cNvSpPr txBox="1"/>
          <p:nvPr/>
        </p:nvSpPr>
        <p:spPr>
          <a:xfrm>
            <a:off x="7740015" y="2957195"/>
            <a:ext cx="933450" cy="275590"/>
          </a:xfrm>
          <a:prstGeom prst="rect">
            <a:avLst/>
          </a:prstGeom>
          <a:noFill/>
        </p:spPr>
        <p:txBody>
          <a:bodyPr wrap="none" rtlCol="0">
            <a:spAutoFit/>
          </a:bodyPr>
          <a:p>
            <a:r>
              <a:rPr lang="en-US" altLang="zh-CN" sz="1200"/>
              <a:t>NAT</a:t>
            </a:r>
            <a:r>
              <a:rPr lang="zh-CN" altLang="en-US" sz="1200"/>
              <a:t>路由器</a:t>
            </a:r>
            <a:endParaRPr lang="zh-CN" altLang="en-US" sz="1200"/>
          </a:p>
        </p:txBody>
      </p:sp>
      <p:sp>
        <p:nvSpPr>
          <p:cNvPr id="17" name="文本框 16"/>
          <p:cNvSpPr txBox="1"/>
          <p:nvPr/>
        </p:nvSpPr>
        <p:spPr>
          <a:xfrm>
            <a:off x="10631805" y="3712210"/>
            <a:ext cx="782955" cy="245110"/>
          </a:xfrm>
          <a:prstGeom prst="rect">
            <a:avLst/>
          </a:prstGeom>
          <a:noFill/>
        </p:spPr>
        <p:txBody>
          <a:bodyPr wrap="none" rtlCol="0">
            <a:spAutoFit/>
          </a:bodyPr>
          <a:p>
            <a:r>
              <a:rPr lang="en-US" altLang="zh-CN" sz="1000"/>
              <a:t>213.18.2.4</a:t>
            </a:r>
            <a:endParaRPr lang="en-US" altLang="zh-CN" sz="1000"/>
          </a:p>
        </p:txBody>
      </p:sp>
      <p:sp>
        <p:nvSpPr>
          <p:cNvPr id="19" name="文本框 18"/>
          <p:cNvSpPr txBox="1"/>
          <p:nvPr/>
        </p:nvSpPr>
        <p:spPr>
          <a:xfrm>
            <a:off x="7793990" y="3635375"/>
            <a:ext cx="879475" cy="398780"/>
          </a:xfrm>
          <a:prstGeom prst="rect">
            <a:avLst/>
          </a:prstGeom>
          <a:noFill/>
        </p:spPr>
        <p:txBody>
          <a:bodyPr wrap="square" rtlCol="0">
            <a:spAutoFit/>
          </a:bodyPr>
          <a:p>
            <a:r>
              <a:rPr lang="zh-CN" altLang="en-US" sz="1000"/>
              <a:t>全球</a:t>
            </a:r>
            <a:r>
              <a:rPr lang="en-US" altLang="zh-CN" sz="1000"/>
              <a:t>IP</a:t>
            </a:r>
            <a:r>
              <a:rPr lang="zh-CN" altLang="en-US" sz="1000"/>
              <a:t>地址：</a:t>
            </a:r>
            <a:r>
              <a:rPr lang="en-US" altLang="zh-CN" sz="1000"/>
              <a:t>172.38.1.6</a:t>
            </a:r>
            <a:endParaRPr lang="en-US" altLang="zh-CN" sz="1000"/>
          </a:p>
        </p:txBody>
      </p:sp>
      <p:sp>
        <p:nvSpPr>
          <p:cNvPr id="21" name="圆角矩形标注 20"/>
          <p:cNvSpPr/>
          <p:nvPr/>
        </p:nvSpPr>
        <p:spPr>
          <a:xfrm>
            <a:off x="7480935" y="2307590"/>
            <a:ext cx="1506220" cy="453390"/>
          </a:xfrm>
          <a:prstGeom prst="wedgeRoundRectCallout">
            <a:avLst>
              <a:gd name="adj1" fmla="val -2993"/>
              <a:gd name="adj2" fmla="val 1102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至少有一个有效的外部全球</a:t>
            </a:r>
            <a:r>
              <a:rPr lang="en-US" altLang="zh-CN" sz="1000"/>
              <a:t>IP</a:t>
            </a:r>
            <a:r>
              <a:rPr lang="zh-CN" altLang="en-US" sz="1000"/>
              <a:t>地址</a:t>
            </a:r>
            <a:endParaRPr lang="zh-CN" altLang="en-US" sz="1000"/>
          </a:p>
        </p:txBody>
      </p:sp>
      <p:graphicFrame>
        <p:nvGraphicFramePr>
          <p:cNvPr id="22" name="表格 21"/>
          <p:cNvGraphicFramePr/>
          <p:nvPr>
            <p:custDataLst>
              <p:tags r:id="rId5"/>
            </p:custDataLst>
          </p:nvPr>
        </p:nvGraphicFramePr>
        <p:xfrm>
          <a:off x="6737985" y="4257675"/>
          <a:ext cx="3346450" cy="548640"/>
        </p:xfrm>
        <a:graphic>
          <a:graphicData uri="http://schemas.openxmlformats.org/drawingml/2006/table">
            <a:tbl>
              <a:tblPr firstRow="1" bandRow="1">
                <a:tableStyleId>{5C22544A-7EE6-4342-B048-85BDC9FD1C3A}</a:tableStyleId>
              </a:tblPr>
              <a:tblGrid>
                <a:gridCol w="1673225"/>
                <a:gridCol w="1673225"/>
              </a:tblGrid>
              <a:tr h="0">
                <a:tc>
                  <a:txBody>
                    <a:bodyPr/>
                    <a:p>
                      <a:pPr>
                        <a:buNone/>
                      </a:pPr>
                      <a:r>
                        <a:rPr lang="en-US" altLang="zh-CN" sz="1200"/>
                        <a:t>LAN</a:t>
                      </a:r>
                      <a:r>
                        <a:rPr lang="zh-CN" altLang="en-US" sz="1200"/>
                        <a:t>端</a:t>
                      </a:r>
                      <a:endParaRPr lang="zh-CN" altLang="en-US" sz="1200"/>
                    </a:p>
                  </a:txBody>
                  <a:tcPr/>
                </a:tc>
                <a:tc>
                  <a:txBody>
                    <a:bodyPr/>
                    <a:p>
                      <a:pPr>
                        <a:buNone/>
                      </a:pPr>
                      <a:r>
                        <a:rPr lang="en-US" altLang="zh-CN" sz="1200"/>
                        <a:t>WAN</a:t>
                      </a:r>
                      <a:r>
                        <a:rPr lang="zh-CN" altLang="en-US" sz="1200"/>
                        <a:t>端</a:t>
                      </a:r>
                      <a:endParaRPr lang="zh-CN" altLang="en-US" sz="1200"/>
                    </a:p>
                  </a:txBody>
                  <a:tcPr/>
                </a:tc>
              </a:tr>
              <a:tr h="205740">
                <a:tc>
                  <a:txBody>
                    <a:bodyPr/>
                    <a:p>
                      <a:pPr>
                        <a:buNone/>
                      </a:pPr>
                      <a:r>
                        <a:rPr lang="en-US" altLang="zh-CN" sz="1200"/>
                        <a:t>192.168.1.1</a:t>
                      </a:r>
                      <a:r>
                        <a:rPr lang="zh-CN" altLang="en-US" sz="1200"/>
                        <a:t>：</a:t>
                      </a:r>
                      <a:r>
                        <a:rPr lang="en-US" altLang="zh-CN" sz="1200"/>
                        <a:t>40001</a:t>
                      </a:r>
                      <a:endParaRPr lang="en-US" altLang="zh-CN" sz="1200"/>
                    </a:p>
                  </a:txBody>
                  <a:tcPr/>
                </a:tc>
                <a:tc>
                  <a:txBody>
                    <a:bodyPr/>
                    <a:p>
                      <a:pPr>
                        <a:buNone/>
                      </a:pPr>
                      <a:r>
                        <a:rPr lang="en-US" altLang="zh-CN" sz="1200"/>
                        <a:t>172.35.1.6</a:t>
                      </a:r>
                      <a:r>
                        <a:rPr lang="zh-CN" altLang="en-US" sz="1200"/>
                        <a:t>：</a:t>
                      </a:r>
                      <a:r>
                        <a:rPr lang="en-US" altLang="zh-CN" sz="1200"/>
                        <a:t>30000</a:t>
                      </a:r>
                      <a:endParaRPr lang="en-US" altLang="zh-CN" sz="1200"/>
                    </a:p>
                  </a:txBody>
                  <a:tcPr/>
                </a:tc>
              </a:tr>
            </a:tbl>
          </a:graphicData>
        </a:graphic>
      </p:graphicFrame>
      <p:sp>
        <p:nvSpPr>
          <p:cNvPr id="23" name="矩形 22"/>
          <p:cNvSpPr/>
          <p:nvPr/>
        </p:nvSpPr>
        <p:spPr>
          <a:xfrm>
            <a:off x="7746365" y="4039870"/>
            <a:ext cx="1329055" cy="23685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NTA</a:t>
            </a:r>
            <a:r>
              <a:rPr lang="zh-CN" altLang="en-US" sz="1200"/>
              <a:t>转换表</a:t>
            </a:r>
            <a:endParaRPr lang="zh-CN" altLang="en-US" sz="1200"/>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linds(horizontal)">
                                      <p:cBhvr>
                                        <p:cTn id="13" dur="500"/>
                                        <p:tgtEl>
                                          <p:spTgt spid="20"/>
                                        </p:tgtEl>
                                      </p:cBhvr>
                                    </p:animEffect>
                                  </p:childTnLst>
                                </p:cTn>
                              </p:par>
                              <p:par>
                                <p:cTn id="14" presetID="3" presetClass="entr" presetSubtype="1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linds(horizontal)">
                                      <p:cBhvr>
                                        <p:cTn id="40" dur="500"/>
                                        <p:tgtEl>
                                          <p:spTgt spid="21"/>
                                        </p:tgtEl>
                                      </p:cBhvr>
                                    </p:animEffect>
                                  </p:childTnLst>
                                </p:cTn>
                              </p:par>
                              <p:par>
                                <p:cTn id="41" presetID="3" presetClass="entr" presetSubtype="1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linds(horizontal)">
                                      <p:cBhvr>
                                        <p:cTn id="43" dur="500"/>
                                        <p:tgtEl>
                                          <p:spTgt spid="2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linds(horizontal)">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P spid="16" grpId="0"/>
      <p:bldP spid="17" grpId="0"/>
      <p:bldP spid="19" grpId="0"/>
      <p:bldP spid="21"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7" name="横卷形 6"/>
          <p:cNvSpPr/>
          <p:nvPr/>
        </p:nvSpPr>
        <p:spPr>
          <a:xfrm>
            <a:off x="16510" y="0"/>
            <a:ext cx="3355975" cy="806450"/>
          </a:xfrm>
          <a:prstGeom prst="horizontalScroll">
            <a:avLst/>
          </a:pr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ln w="6600">
                  <a:solidFill>
                    <a:schemeClr val="accent2"/>
                  </a:solidFill>
                  <a:prstDash val="solid"/>
                </a:ln>
                <a:solidFill>
                  <a:srgbClr val="FFFFFF"/>
                </a:solidFill>
                <a:effectLst>
                  <a:outerShdw dist="38100" dir="2700000" algn="tl" rotWithShape="0">
                    <a:schemeClr val="accent2"/>
                  </a:outerShdw>
                </a:effectLst>
              </a:rPr>
              <a:t>子网、子网</a:t>
            </a:r>
            <a:r>
              <a:rPr lang="zh-CN" altLang="en-US" sz="2400" b="1">
                <a:ln w="6600">
                  <a:solidFill>
                    <a:schemeClr val="accent2"/>
                  </a:solidFill>
                  <a:prstDash val="solid"/>
                </a:ln>
                <a:solidFill>
                  <a:srgbClr val="FFFFFF"/>
                </a:solidFill>
                <a:effectLst>
                  <a:outerShdw dist="38100" dir="2700000" algn="tl" rotWithShape="0">
                    <a:schemeClr val="accent2"/>
                  </a:outerShdw>
                </a:effectLst>
              </a:rPr>
              <a:t>掩码</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矩形 1"/>
          <p:cNvSpPr/>
          <p:nvPr/>
        </p:nvSpPr>
        <p:spPr>
          <a:xfrm>
            <a:off x="5412105" y="660400"/>
            <a:ext cx="1423035"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网络号</a:t>
            </a:r>
            <a:endParaRPr lang="zh-CN" altLang="en-US" sz="1400"/>
          </a:p>
        </p:txBody>
      </p:sp>
      <p:sp>
        <p:nvSpPr>
          <p:cNvPr id="3" name="矩形 2"/>
          <p:cNvSpPr/>
          <p:nvPr/>
        </p:nvSpPr>
        <p:spPr>
          <a:xfrm>
            <a:off x="6835140" y="660400"/>
            <a:ext cx="1870710" cy="381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主机号</a:t>
            </a:r>
            <a:endParaRPr lang="zh-CN" altLang="en-US" sz="1400"/>
          </a:p>
        </p:txBody>
      </p:sp>
      <p:sp>
        <p:nvSpPr>
          <p:cNvPr id="4" name="矩形 3"/>
          <p:cNvSpPr/>
          <p:nvPr/>
        </p:nvSpPr>
        <p:spPr>
          <a:xfrm>
            <a:off x="5412105" y="1448435"/>
            <a:ext cx="1423035"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网络号</a:t>
            </a:r>
            <a:endParaRPr lang="zh-CN" altLang="en-US" sz="1400"/>
          </a:p>
        </p:txBody>
      </p:sp>
      <p:sp>
        <p:nvSpPr>
          <p:cNvPr id="5" name="矩形 4"/>
          <p:cNvSpPr/>
          <p:nvPr/>
        </p:nvSpPr>
        <p:spPr>
          <a:xfrm>
            <a:off x="6835140" y="1448435"/>
            <a:ext cx="840105" cy="38163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子网号</a:t>
            </a:r>
            <a:endParaRPr lang="zh-CN" altLang="en-US" sz="1400"/>
          </a:p>
        </p:txBody>
      </p:sp>
      <p:sp>
        <p:nvSpPr>
          <p:cNvPr id="6" name="矩形 5"/>
          <p:cNvSpPr/>
          <p:nvPr/>
        </p:nvSpPr>
        <p:spPr>
          <a:xfrm>
            <a:off x="7675245" y="1448435"/>
            <a:ext cx="1030605" cy="381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主机号</a:t>
            </a:r>
            <a:endParaRPr lang="zh-CN" altLang="en-US" sz="1400"/>
          </a:p>
        </p:txBody>
      </p:sp>
      <p:sp>
        <p:nvSpPr>
          <p:cNvPr id="8" name="下箭头 7"/>
          <p:cNvSpPr/>
          <p:nvPr/>
        </p:nvSpPr>
        <p:spPr>
          <a:xfrm>
            <a:off x="7626985" y="1042035"/>
            <a:ext cx="287655" cy="406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349750" y="704850"/>
            <a:ext cx="1062355" cy="306705"/>
          </a:xfrm>
          <a:prstGeom prst="rect">
            <a:avLst/>
          </a:prstGeom>
          <a:noFill/>
        </p:spPr>
        <p:txBody>
          <a:bodyPr wrap="none" rtlCol="0">
            <a:spAutoFit/>
          </a:bodyPr>
          <a:p>
            <a:r>
              <a:rPr lang="zh-CN" altLang="en-US" sz="1400"/>
              <a:t>两级</a:t>
            </a:r>
            <a:r>
              <a:rPr lang="en-US" altLang="zh-CN" sz="1400"/>
              <a:t>IP</a:t>
            </a:r>
            <a:r>
              <a:rPr lang="zh-CN" altLang="en-US" sz="1400"/>
              <a:t>地址</a:t>
            </a:r>
            <a:endParaRPr lang="zh-CN" altLang="en-US" sz="1400"/>
          </a:p>
        </p:txBody>
      </p:sp>
      <p:sp>
        <p:nvSpPr>
          <p:cNvPr id="10" name="文本框 9"/>
          <p:cNvSpPr txBox="1"/>
          <p:nvPr/>
        </p:nvSpPr>
        <p:spPr>
          <a:xfrm>
            <a:off x="4349750" y="1482090"/>
            <a:ext cx="1062355" cy="306705"/>
          </a:xfrm>
          <a:prstGeom prst="rect">
            <a:avLst/>
          </a:prstGeom>
          <a:noFill/>
        </p:spPr>
        <p:txBody>
          <a:bodyPr wrap="none" rtlCol="0">
            <a:spAutoFit/>
          </a:bodyPr>
          <a:p>
            <a:r>
              <a:rPr lang="zh-CN" altLang="en-US" sz="1400"/>
              <a:t>三级</a:t>
            </a:r>
            <a:r>
              <a:rPr lang="en-US" altLang="zh-CN" sz="1400"/>
              <a:t>IP</a:t>
            </a:r>
            <a:r>
              <a:rPr lang="zh-CN" altLang="en-US" sz="1400"/>
              <a:t>地址</a:t>
            </a:r>
            <a:endParaRPr lang="zh-CN" altLang="en-US" sz="1400"/>
          </a:p>
        </p:txBody>
      </p:sp>
      <p:sp>
        <p:nvSpPr>
          <p:cNvPr id="11" name="文本框 10"/>
          <p:cNvSpPr txBox="1"/>
          <p:nvPr/>
        </p:nvSpPr>
        <p:spPr>
          <a:xfrm>
            <a:off x="887095" y="937260"/>
            <a:ext cx="2277745" cy="737235"/>
          </a:xfrm>
          <a:prstGeom prst="rect">
            <a:avLst/>
          </a:prstGeom>
          <a:noFill/>
        </p:spPr>
        <p:txBody>
          <a:bodyPr wrap="none" rtlCol="0">
            <a:spAutoFit/>
          </a:bodyPr>
          <a:p>
            <a:r>
              <a:rPr lang="zh-CN" altLang="en-US" sz="1400"/>
              <a:t>分类</a:t>
            </a:r>
            <a:r>
              <a:rPr lang="en-US" altLang="zh-CN" sz="1400"/>
              <a:t>IP</a:t>
            </a:r>
            <a:r>
              <a:rPr lang="zh-CN" altLang="en-US" sz="1400"/>
              <a:t>地址存在缺点：</a:t>
            </a:r>
            <a:endParaRPr lang="en-US" altLang="zh-CN" sz="1400"/>
          </a:p>
          <a:p>
            <a:r>
              <a:rPr lang="en-US" altLang="zh-CN" sz="1400"/>
              <a:t>1.IP</a:t>
            </a:r>
            <a:r>
              <a:rPr lang="zh-CN" altLang="en-US" sz="1400"/>
              <a:t>地址利用率很低</a:t>
            </a:r>
            <a:endParaRPr lang="zh-CN" altLang="en-US" sz="1400"/>
          </a:p>
          <a:p>
            <a:r>
              <a:rPr lang="en-US" altLang="zh-CN" sz="1400"/>
              <a:t>2.</a:t>
            </a:r>
            <a:r>
              <a:rPr lang="zh-CN" altLang="en-US" sz="1400"/>
              <a:t>两级</a:t>
            </a:r>
            <a:r>
              <a:rPr lang="en-US" altLang="zh-CN" sz="1400"/>
              <a:t>IP</a:t>
            </a:r>
            <a:r>
              <a:rPr lang="zh-CN" altLang="en-US" sz="1400"/>
              <a:t>地址运用不</a:t>
            </a:r>
            <a:r>
              <a:rPr lang="zh-CN" altLang="en-US" sz="1400"/>
              <a:t>够灵活</a:t>
            </a:r>
            <a:endParaRPr lang="zh-CN" altLang="en-US" sz="1400"/>
          </a:p>
        </p:txBody>
      </p:sp>
      <p:pic>
        <p:nvPicPr>
          <p:cNvPr id="12" name="图片 11"/>
          <p:cNvPicPr>
            <a:picLocks noChangeAspect="1"/>
          </p:cNvPicPr>
          <p:nvPr/>
        </p:nvPicPr>
        <p:blipFill>
          <a:blip r:embed="rId1"/>
          <a:srcRect l="14052" t="14458" r="15278" b="11145"/>
          <a:stretch>
            <a:fillRect/>
          </a:stretch>
        </p:blipFill>
        <p:spPr>
          <a:xfrm>
            <a:off x="554355" y="3467735"/>
            <a:ext cx="549275" cy="470535"/>
          </a:xfrm>
          <a:prstGeom prst="rect">
            <a:avLst/>
          </a:prstGeom>
        </p:spPr>
      </p:pic>
      <p:pic>
        <p:nvPicPr>
          <p:cNvPr id="13" name="图片 12"/>
          <p:cNvPicPr>
            <a:picLocks noChangeAspect="1"/>
          </p:cNvPicPr>
          <p:nvPr/>
        </p:nvPicPr>
        <p:blipFill>
          <a:blip r:embed="rId1"/>
          <a:srcRect l="14052" t="14458" r="15278" b="11145"/>
          <a:stretch>
            <a:fillRect/>
          </a:stretch>
        </p:blipFill>
        <p:spPr>
          <a:xfrm>
            <a:off x="1537970" y="4099560"/>
            <a:ext cx="549275" cy="470535"/>
          </a:xfrm>
          <a:prstGeom prst="rect">
            <a:avLst/>
          </a:prstGeom>
        </p:spPr>
      </p:pic>
      <p:pic>
        <p:nvPicPr>
          <p:cNvPr id="15" name="图片 14"/>
          <p:cNvPicPr>
            <a:picLocks noChangeAspect="1"/>
          </p:cNvPicPr>
          <p:nvPr/>
        </p:nvPicPr>
        <p:blipFill>
          <a:blip r:embed="rId2"/>
          <a:srcRect t="726" r="3942" b="3432"/>
          <a:stretch>
            <a:fillRect/>
          </a:stretch>
        </p:blipFill>
        <p:spPr>
          <a:xfrm>
            <a:off x="5565140" y="4759960"/>
            <a:ext cx="579120" cy="507365"/>
          </a:xfrm>
          <a:prstGeom prst="roundRect">
            <a:avLst/>
          </a:prstGeom>
        </p:spPr>
      </p:pic>
      <p:pic>
        <p:nvPicPr>
          <p:cNvPr id="16" name="图片 15"/>
          <p:cNvPicPr>
            <a:picLocks noChangeAspect="1"/>
          </p:cNvPicPr>
          <p:nvPr/>
        </p:nvPicPr>
        <p:blipFill>
          <a:blip r:embed="rId2"/>
          <a:srcRect t="726" r="3942" b="3432"/>
          <a:stretch>
            <a:fillRect/>
          </a:stretch>
        </p:blipFill>
        <p:spPr>
          <a:xfrm>
            <a:off x="5553710" y="3430905"/>
            <a:ext cx="579120" cy="507365"/>
          </a:xfrm>
          <a:prstGeom prst="roundRect">
            <a:avLst/>
          </a:prstGeom>
        </p:spPr>
      </p:pic>
      <p:pic>
        <p:nvPicPr>
          <p:cNvPr id="17" name="图片 16"/>
          <p:cNvPicPr>
            <a:picLocks noChangeAspect="1"/>
          </p:cNvPicPr>
          <p:nvPr/>
        </p:nvPicPr>
        <p:blipFill>
          <a:blip r:embed="rId2"/>
          <a:srcRect t="726" r="3942" b="3432"/>
          <a:stretch>
            <a:fillRect/>
          </a:stretch>
        </p:blipFill>
        <p:spPr>
          <a:xfrm>
            <a:off x="4153535" y="5353685"/>
            <a:ext cx="579120" cy="507365"/>
          </a:xfrm>
          <a:prstGeom prst="roundRect">
            <a:avLst/>
          </a:prstGeom>
        </p:spPr>
      </p:pic>
      <p:pic>
        <p:nvPicPr>
          <p:cNvPr id="19" name="图片 18"/>
          <p:cNvPicPr>
            <a:picLocks noChangeAspect="1"/>
          </p:cNvPicPr>
          <p:nvPr/>
        </p:nvPicPr>
        <p:blipFill>
          <a:blip r:embed="rId2"/>
          <a:srcRect t="726" r="3942" b="3432"/>
          <a:stretch>
            <a:fillRect/>
          </a:stretch>
        </p:blipFill>
        <p:spPr>
          <a:xfrm>
            <a:off x="2782570" y="5353685"/>
            <a:ext cx="579120" cy="507365"/>
          </a:xfrm>
          <a:prstGeom prst="roundRect">
            <a:avLst/>
          </a:prstGeom>
        </p:spPr>
      </p:pic>
      <p:pic>
        <p:nvPicPr>
          <p:cNvPr id="20" name="图片 19"/>
          <p:cNvPicPr>
            <a:picLocks noChangeAspect="1"/>
          </p:cNvPicPr>
          <p:nvPr/>
        </p:nvPicPr>
        <p:blipFill>
          <a:blip r:embed="rId2"/>
          <a:srcRect t="726" r="3942" b="3432"/>
          <a:stretch>
            <a:fillRect/>
          </a:stretch>
        </p:blipFill>
        <p:spPr>
          <a:xfrm>
            <a:off x="4153535" y="2923540"/>
            <a:ext cx="579120" cy="507365"/>
          </a:xfrm>
          <a:prstGeom prst="roundRect">
            <a:avLst/>
          </a:prstGeom>
        </p:spPr>
      </p:pic>
      <p:pic>
        <p:nvPicPr>
          <p:cNvPr id="21" name="图片 20"/>
          <p:cNvPicPr>
            <a:picLocks noChangeAspect="1"/>
          </p:cNvPicPr>
          <p:nvPr/>
        </p:nvPicPr>
        <p:blipFill>
          <a:blip r:embed="rId2"/>
          <a:srcRect t="726" r="3942" b="3432"/>
          <a:stretch>
            <a:fillRect/>
          </a:stretch>
        </p:blipFill>
        <p:spPr>
          <a:xfrm>
            <a:off x="2782570" y="2922905"/>
            <a:ext cx="579120" cy="507365"/>
          </a:xfrm>
          <a:prstGeom prst="roundRect">
            <a:avLst/>
          </a:prstGeom>
        </p:spPr>
      </p:pic>
      <p:pic>
        <p:nvPicPr>
          <p:cNvPr id="22" name="图片 21"/>
          <p:cNvPicPr>
            <a:picLocks noChangeAspect="1"/>
          </p:cNvPicPr>
          <p:nvPr/>
        </p:nvPicPr>
        <p:blipFill>
          <a:blip r:embed="rId1"/>
          <a:srcRect l="14052" t="14458" r="15278" b="11145"/>
          <a:stretch>
            <a:fillRect/>
          </a:stretch>
        </p:blipFill>
        <p:spPr>
          <a:xfrm>
            <a:off x="554355" y="4570095"/>
            <a:ext cx="549275" cy="470535"/>
          </a:xfrm>
          <a:prstGeom prst="rect">
            <a:avLst/>
          </a:prstGeom>
        </p:spPr>
      </p:pic>
      <p:cxnSp>
        <p:nvCxnSpPr>
          <p:cNvPr id="23" name="直接连接符 22"/>
          <p:cNvCxnSpPr>
            <a:stCxn id="12" idx="2"/>
            <a:endCxn id="13" idx="1"/>
          </p:cNvCxnSpPr>
          <p:nvPr/>
        </p:nvCxnSpPr>
        <p:spPr>
          <a:xfrm>
            <a:off x="829310" y="3938270"/>
            <a:ext cx="708660" cy="396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2"/>
            <a:endCxn id="22" idx="0"/>
          </p:cNvCxnSpPr>
          <p:nvPr/>
        </p:nvCxnSpPr>
        <p:spPr>
          <a:xfrm>
            <a:off x="829310" y="3938270"/>
            <a:ext cx="0" cy="631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2" idx="0"/>
            <a:endCxn id="13" idx="1"/>
          </p:cNvCxnSpPr>
          <p:nvPr/>
        </p:nvCxnSpPr>
        <p:spPr>
          <a:xfrm flipV="1">
            <a:off x="829310" y="4335145"/>
            <a:ext cx="708660" cy="234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2263140" y="3988435"/>
            <a:ext cx="0" cy="68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065655" y="4324350"/>
            <a:ext cx="198120"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2252980" y="3988435"/>
            <a:ext cx="8051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2263775" y="4660900"/>
            <a:ext cx="817245"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061335" y="3430270"/>
            <a:ext cx="8890" cy="558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0" idx="2"/>
          </p:cNvCxnSpPr>
          <p:nvPr/>
        </p:nvCxnSpPr>
        <p:spPr>
          <a:xfrm flipH="1">
            <a:off x="4436745" y="3430905"/>
            <a:ext cx="6350" cy="243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9" idx="0"/>
          </p:cNvCxnSpPr>
          <p:nvPr/>
        </p:nvCxnSpPr>
        <p:spPr>
          <a:xfrm flipV="1">
            <a:off x="3072130" y="4660900"/>
            <a:ext cx="8890" cy="69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4469765" y="4986020"/>
            <a:ext cx="5080" cy="378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885055" y="3663315"/>
            <a:ext cx="0" cy="1344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873625" y="3674745"/>
            <a:ext cx="690880"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874260" y="5008245"/>
            <a:ext cx="690880" cy="10160"/>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561590" y="2647315"/>
            <a:ext cx="1030605" cy="275590"/>
          </a:xfrm>
          <a:prstGeom prst="rect">
            <a:avLst/>
          </a:prstGeom>
          <a:noFill/>
        </p:spPr>
        <p:txBody>
          <a:bodyPr wrap="square" rtlCol="0">
            <a:spAutoFit/>
          </a:bodyPr>
          <a:p>
            <a:r>
              <a:rPr lang="en-US" altLang="zh-CN" sz="1200"/>
              <a:t>145.13.1.10</a:t>
            </a:r>
            <a:endParaRPr lang="en-US" altLang="zh-CN" sz="1200"/>
          </a:p>
        </p:txBody>
      </p:sp>
      <p:sp>
        <p:nvSpPr>
          <p:cNvPr id="39" name="文本框 38"/>
          <p:cNvSpPr txBox="1"/>
          <p:nvPr/>
        </p:nvSpPr>
        <p:spPr>
          <a:xfrm>
            <a:off x="3942715" y="2647950"/>
            <a:ext cx="1107440" cy="275590"/>
          </a:xfrm>
          <a:prstGeom prst="rect">
            <a:avLst/>
          </a:prstGeom>
          <a:noFill/>
        </p:spPr>
        <p:txBody>
          <a:bodyPr wrap="square" rtlCol="0">
            <a:spAutoFit/>
          </a:bodyPr>
          <a:p>
            <a:r>
              <a:rPr lang="en-US" altLang="zh-CN" sz="1200"/>
              <a:t>145.13.1.11</a:t>
            </a:r>
            <a:endParaRPr lang="en-US" altLang="zh-CN" sz="1200"/>
          </a:p>
        </p:txBody>
      </p:sp>
      <p:sp>
        <p:nvSpPr>
          <p:cNvPr id="40" name="文本框 39"/>
          <p:cNvSpPr txBox="1"/>
          <p:nvPr/>
        </p:nvSpPr>
        <p:spPr>
          <a:xfrm>
            <a:off x="2556510" y="5911850"/>
            <a:ext cx="1030605" cy="275590"/>
          </a:xfrm>
          <a:prstGeom prst="rect">
            <a:avLst/>
          </a:prstGeom>
          <a:noFill/>
        </p:spPr>
        <p:txBody>
          <a:bodyPr wrap="square" rtlCol="0">
            <a:spAutoFit/>
          </a:bodyPr>
          <a:p>
            <a:r>
              <a:rPr lang="en-US" altLang="zh-CN" sz="1200"/>
              <a:t>145.13.2.8</a:t>
            </a:r>
            <a:endParaRPr lang="en-US" altLang="zh-CN" sz="1200"/>
          </a:p>
        </p:txBody>
      </p:sp>
      <p:sp>
        <p:nvSpPr>
          <p:cNvPr id="41" name="文本框 40"/>
          <p:cNvSpPr txBox="1"/>
          <p:nvPr/>
        </p:nvSpPr>
        <p:spPr>
          <a:xfrm>
            <a:off x="3981450" y="5911850"/>
            <a:ext cx="1030605" cy="275590"/>
          </a:xfrm>
          <a:prstGeom prst="rect">
            <a:avLst/>
          </a:prstGeom>
          <a:noFill/>
        </p:spPr>
        <p:txBody>
          <a:bodyPr wrap="square" rtlCol="0">
            <a:spAutoFit/>
          </a:bodyPr>
          <a:p>
            <a:r>
              <a:rPr lang="en-US" altLang="zh-CN" sz="1200"/>
              <a:t>145.13.2.9</a:t>
            </a:r>
            <a:endParaRPr lang="en-US" altLang="zh-CN" sz="1200"/>
          </a:p>
        </p:txBody>
      </p:sp>
      <p:sp>
        <p:nvSpPr>
          <p:cNvPr id="42" name="文本框 41"/>
          <p:cNvSpPr txBox="1"/>
          <p:nvPr/>
        </p:nvSpPr>
        <p:spPr>
          <a:xfrm>
            <a:off x="5412105" y="3154680"/>
            <a:ext cx="1030605" cy="275590"/>
          </a:xfrm>
          <a:prstGeom prst="rect">
            <a:avLst/>
          </a:prstGeom>
          <a:noFill/>
        </p:spPr>
        <p:txBody>
          <a:bodyPr wrap="square" rtlCol="0">
            <a:spAutoFit/>
          </a:bodyPr>
          <a:p>
            <a:r>
              <a:rPr lang="en-US" altLang="zh-CN" sz="1200"/>
              <a:t>145.13.3.15</a:t>
            </a:r>
            <a:endParaRPr lang="en-US" altLang="zh-CN" sz="1200"/>
          </a:p>
        </p:txBody>
      </p:sp>
      <p:sp>
        <p:nvSpPr>
          <p:cNvPr id="43" name="文本框 42"/>
          <p:cNvSpPr txBox="1"/>
          <p:nvPr/>
        </p:nvSpPr>
        <p:spPr>
          <a:xfrm>
            <a:off x="5412105" y="5267325"/>
            <a:ext cx="1030605" cy="275590"/>
          </a:xfrm>
          <a:prstGeom prst="rect">
            <a:avLst/>
          </a:prstGeom>
          <a:noFill/>
        </p:spPr>
        <p:txBody>
          <a:bodyPr wrap="square" rtlCol="0">
            <a:spAutoFit/>
          </a:bodyPr>
          <a:p>
            <a:r>
              <a:rPr lang="en-US" altLang="zh-CN" sz="1200"/>
              <a:t>145.13.3.16</a:t>
            </a:r>
            <a:endParaRPr lang="en-US" altLang="zh-CN" sz="1200"/>
          </a:p>
        </p:txBody>
      </p:sp>
      <p:sp>
        <p:nvSpPr>
          <p:cNvPr id="44" name="矩形标注 43"/>
          <p:cNvSpPr/>
          <p:nvPr/>
        </p:nvSpPr>
        <p:spPr>
          <a:xfrm>
            <a:off x="186055" y="2352675"/>
            <a:ext cx="1826895" cy="864870"/>
          </a:xfrm>
          <a:prstGeom prst="wedgeRectCallout">
            <a:avLst>
              <a:gd name="adj1" fmla="val 35047"/>
              <a:gd name="adj2" fmla="val 16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Eg:</a:t>
            </a:r>
            <a:r>
              <a:rPr lang="zh-CN" altLang="en-US" sz="1200"/>
              <a:t>假设该路由器连接的网络地址是</a:t>
            </a:r>
            <a:r>
              <a:rPr lang="en-US" altLang="zh-CN" sz="1200"/>
              <a:t>145.13.0.0</a:t>
            </a:r>
            <a:r>
              <a:rPr lang="zh-CN" altLang="en-US" sz="1200"/>
              <a:t>，子网号为</a:t>
            </a:r>
            <a:r>
              <a:rPr lang="en-US" altLang="zh-CN" sz="1200"/>
              <a:t>8</a:t>
            </a:r>
            <a:r>
              <a:rPr lang="zh-CN" altLang="en-US" sz="1200"/>
              <a:t>位</a:t>
            </a:r>
            <a:endParaRPr lang="zh-CN" altLang="en-US" sz="1200"/>
          </a:p>
        </p:txBody>
      </p:sp>
      <p:cxnSp>
        <p:nvCxnSpPr>
          <p:cNvPr id="48" name="直接连接符 47"/>
          <p:cNvCxnSpPr/>
          <p:nvPr/>
        </p:nvCxnSpPr>
        <p:spPr>
          <a:xfrm>
            <a:off x="2263140" y="4335145"/>
            <a:ext cx="2611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069590" y="3674745"/>
            <a:ext cx="13671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3072130" y="4996180"/>
            <a:ext cx="1409065" cy="1270"/>
          </a:xfrm>
          <a:prstGeom prst="line">
            <a:avLst/>
          </a:prstGeom>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3089275" y="3684905"/>
            <a:ext cx="959485" cy="275590"/>
          </a:xfrm>
          <a:prstGeom prst="rect">
            <a:avLst/>
          </a:prstGeom>
          <a:noFill/>
        </p:spPr>
        <p:txBody>
          <a:bodyPr wrap="square" rtlCol="0">
            <a:spAutoFit/>
          </a:bodyPr>
          <a:p>
            <a:r>
              <a:rPr lang="zh-CN" altLang="en-US" sz="1200"/>
              <a:t>子网</a:t>
            </a:r>
            <a:r>
              <a:rPr lang="en-US" altLang="zh-CN" sz="1200"/>
              <a:t>1</a:t>
            </a:r>
            <a:endParaRPr lang="en-US" altLang="zh-CN" sz="1200"/>
          </a:p>
        </p:txBody>
      </p:sp>
      <p:sp>
        <p:nvSpPr>
          <p:cNvPr id="52" name="文本框 51"/>
          <p:cNvSpPr txBox="1"/>
          <p:nvPr/>
        </p:nvSpPr>
        <p:spPr>
          <a:xfrm>
            <a:off x="3089275" y="4525645"/>
            <a:ext cx="959485" cy="275590"/>
          </a:xfrm>
          <a:prstGeom prst="rect">
            <a:avLst/>
          </a:prstGeom>
          <a:noFill/>
        </p:spPr>
        <p:txBody>
          <a:bodyPr wrap="square" rtlCol="0">
            <a:spAutoFit/>
          </a:bodyPr>
          <a:p>
            <a:r>
              <a:rPr lang="zh-CN" altLang="en-US" sz="1200"/>
              <a:t>子网</a:t>
            </a:r>
            <a:r>
              <a:rPr lang="en-US" altLang="zh-CN" sz="1200"/>
              <a:t>2</a:t>
            </a:r>
            <a:endParaRPr lang="en-US" altLang="zh-CN" sz="1200"/>
          </a:p>
        </p:txBody>
      </p:sp>
      <p:sp>
        <p:nvSpPr>
          <p:cNvPr id="53" name="文本框 52"/>
          <p:cNvSpPr txBox="1"/>
          <p:nvPr/>
        </p:nvSpPr>
        <p:spPr>
          <a:xfrm>
            <a:off x="4873625" y="4145280"/>
            <a:ext cx="959485" cy="275590"/>
          </a:xfrm>
          <a:prstGeom prst="rect">
            <a:avLst/>
          </a:prstGeom>
          <a:noFill/>
        </p:spPr>
        <p:txBody>
          <a:bodyPr wrap="square" rtlCol="0">
            <a:spAutoFit/>
          </a:bodyPr>
          <a:p>
            <a:r>
              <a:rPr lang="zh-CN" altLang="en-US" sz="1200"/>
              <a:t>子网</a:t>
            </a:r>
            <a:r>
              <a:rPr lang="en-US" altLang="zh-CN" sz="1200"/>
              <a:t>3</a:t>
            </a:r>
            <a:endParaRPr lang="en-US" altLang="zh-CN" sz="1200"/>
          </a:p>
        </p:txBody>
      </p:sp>
      <p:sp>
        <p:nvSpPr>
          <p:cNvPr id="54" name="圆角矩形 53"/>
          <p:cNvSpPr/>
          <p:nvPr/>
        </p:nvSpPr>
        <p:spPr>
          <a:xfrm>
            <a:off x="2065655" y="2533650"/>
            <a:ext cx="4403725" cy="3721735"/>
          </a:xfrm>
          <a:prstGeom prst="roundRect">
            <a:avLst/>
          </a:prstGeom>
          <a:noFill/>
          <a:ln>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矩形 55"/>
          <p:cNvSpPr/>
          <p:nvPr/>
        </p:nvSpPr>
        <p:spPr>
          <a:xfrm>
            <a:off x="5333365" y="5638800"/>
            <a:ext cx="1136015" cy="616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网络</a:t>
            </a:r>
            <a:endParaRPr lang="zh-CN" altLang="en-US" sz="1400">
              <a:sym typeface="+mn-ea"/>
            </a:endParaRPr>
          </a:p>
          <a:p>
            <a:pPr algn="ctr"/>
            <a:r>
              <a:rPr lang="en-US" altLang="zh-CN" sz="1400">
                <a:sym typeface="+mn-ea"/>
              </a:rPr>
              <a:t>145.13.0.0</a:t>
            </a:r>
            <a:endParaRPr lang="en-US" altLang="zh-CN" sz="1400">
              <a:sym typeface="+mn-ea"/>
            </a:endParaRPr>
          </a:p>
        </p:txBody>
      </p:sp>
      <p:sp>
        <p:nvSpPr>
          <p:cNvPr id="57" name="右箭头 56"/>
          <p:cNvSpPr/>
          <p:nvPr/>
        </p:nvSpPr>
        <p:spPr>
          <a:xfrm rot="19680000">
            <a:off x="418465" y="4855845"/>
            <a:ext cx="1682750" cy="843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数据报要发给</a:t>
            </a:r>
            <a:r>
              <a:rPr lang="en-US" altLang="zh-CN" sz="1200"/>
              <a:t>145.13.1.10</a:t>
            </a:r>
            <a:endParaRPr lang="en-US" altLang="zh-CN" sz="1200"/>
          </a:p>
        </p:txBody>
      </p:sp>
      <p:sp>
        <p:nvSpPr>
          <p:cNvPr id="58" name="文本框 57"/>
          <p:cNvSpPr txBox="1"/>
          <p:nvPr/>
        </p:nvSpPr>
        <p:spPr>
          <a:xfrm>
            <a:off x="7093585" y="2266315"/>
            <a:ext cx="894080" cy="306705"/>
          </a:xfrm>
          <a:prstGeom prst="rect">
            <a:avLst/>
          </a:prstGeom>
          <a:noFill/>
        </p:spPr>
        <p:txBody>
          <a:bodyPr wrap="none" rtlCol="0">
            <a:spAutoFit/>
          </a:bodyPr>
          <a:p>
            <a:r>
              <a:rPr lang="zh-CN" altLang="en-US" sz="1400">
                <a:gradFill>
                  <a:gsLst>
                    <a:gs pos="0">
                      <a:srgbClr val="9EE256"/>
                    </a:gs>
                    <a:gs pos="100000">
                      <a:srgbClr val="52762D"/>
                    </a:gs>
                  </a:gsLst>
                  <a:lin scaled="0"/>
                </a:gradFill>
              </a:rPr>
              <a:t>子网掩码</a:t>
            </a:r>
            <a:endParaRPr lang="zh-CN" altLang="en-US" sz="1400">
              <a:gradFill>
                <a:gsLst>
                  <a:gs pos="0">
                    <a:srgbClr val="9EE256"/>
                  </a:gs>
                  <a:gs pos="100000">
                    <a:srgbClr val="52762D"/>
                  </a:gs>
                </a:gsLst>
                <a:lin scaled="0"/>
              </a:gradFill>
            </a:endParaRPr>
          </a:p>
        </p:txBody>
      </p:sp>
      <p:sp>
        <p:nvSpPr>
          <p:cNvPr id="59" name="矩形 58"/>
          <p:cNvSpPr/>
          <p:nvPr/>
        </p:nvSpPr>
        <p:spPr>
          <a:xfrm>
            <a:off x="8333740" y="2904490"/>
            <a:ext cx="815340" cy="39116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145</a:t>
            </a:r>
            <a:endParaRPr lang="en-US" altLang="zh-CN" sz="1200"/>
          </a:p>
        </p:txBody>
      </p:sp>
      <p:sp>
        <p:nvSpPr>
          <p:cNvPr id="60" name="文本框 59"/>
          <p:cNvSpPr txBox="1"/>
          <p:nvPr/>
        </p:nvSpPr>
        <p:spPr>
          <a:xfrm>
            <a:off x="8333105" y="3362960"/>
            <a:ext cx="858520" cy="275590"/>
          </a:xfrm>
          <a:prstGeom prst="rect">
            <a:avLst/>
          </a:prstGeom>
          <a:noFill/>
        </p:spPr>
        <p:txBody>
          <a:bodyPr wrap="none" rtlCol="0">
            <a:spAutoFit/>
          </a:bodyPr>
          <a:p>
            <a:pPr algn="l"/>
            <a:r>
              <a:rPr lang="en-US" altLang="zh-CN" sz="1200"/>
              <a:t>10010001</a:t>
            </a:r>
            <a:endParaRPr lang="en-US" altLang="zh-CN" sz="1200"/>
          </a:p>
        </p:txBody>
      </p:sp>
      <p:sp>
        <p:nvSpPr>
          <p:cNvPr id="61" name="矩形 60"/>
          <p:cNvSpPr/>
          <p:nvPr/>
        </p:nvSpPr>
        <p:spPr>
          <a:xfrm>
            <a:off x="9149080" y="2903220"/>
            <a:ext cx="815340" cy="3924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13</a:t>
            </a:r>
            <a:endParaRPr lang="en-US" altLang="zh-CN" sz="1200"/>
          </a:p>
        </p:txBody>
      </p:sp>
      <p:sp>
        <p:nvSpPr>
          <p:cNvPr id="62" name="矩形 61"/>
          <p:cNvSpPr/>
          <p:nvPr/>
        </p:nvSpPr>
        <p:spPr>
          <a:xfrm>
            <a:off x="9964420" y="2903220"/>
            <a:ext cx="815340" cy="39243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1</a:t>
            </a:r>
            <a:endParaRPr lang="en-US" altLang="zh-CN" sz="1200"/>
          </a:p>
        </p:txBody>
      </p:sp>
      <p:sp>
        <p:nvSpPr>
          <p:cNvPr id="63" name="矩形 62"/>
          <p:cNvSpPr/>
          <p:nvPr/>
        </p:nvSpPr>
        <p:spPr>
          <a:xfrm>
            <a:off x="10779760" y="2903220"/>
            <a:ext cx="904875" cy="392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10</a:t>
            </a:r>
            <a:endParaRPr lang="en-US" altLang="zh-CN" sz="1200"/>
          </a:p>
        </p:txBody>
      </p:sp>
      <p:sp>
        <p:nvSpPr>
          <p:cNvPr id="64" name="矩形 63"/>
          <p:cNvSpPr/>
          <p:nvPr/>
        </p:nvSpPr>
        <p:spPr>
          <a:xfrm>
            <a:off x="8355330" y="3792220"/>
            <a:ext cx="814705" cy="3924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11111111</a:t>
            </a:r>
            <a:endParaRPr lang="en-US" altLang="zh-CN" sz="1200"/>
          </a:p>
        </p:txBody>
      </p:sp>
      <p:sp>
        <p:nvSpPr>
          <p:cNvPr id="65" name="矩形 64"/>
          <p:cNvSpPr/>
          <p:nvPr/>
        </p:nvSpPr>
        <p:spPr>
          <a:xfrm>
            <a:off x="9160510" y="3792220"/>
            <a:ext cx="814705" cy="3924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11111111</a:t>
            </a:r>
            <a:endParaRPr lang="en-US" altLang="zh-CN" sz="1200"/>
          </a:p>
        </p:txBody>
      </p:sp>
      <p:sp>
        <p:nvSpPr>
          <p:cNvPr id="66" name="矩形 65"/>
          <p:cNvSpPr/>
          <p:nvPr/>
        </p:nvSpPr>
        <p:spPr>
          <a:xfrm>
            <a:off x="9964420" y="3792220"/>
            <a:ext cx="815340" cy="39243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11111111</a:t>
            </a:r>
            <a:endParaRPr lang="en-US" altLang="zh-CN" sz="1200"/>
          </a:p>
        </p:txBody>
      </p:sp>
      <p:sp>
        <p:nvSpPr>
          <p:cNvPr id="67" name="矩形 66"/>
          <p:cNvSpPr/>
          <p:nvPr/>
        </p:nvSpPr>
        <p:spPr>
          <a:xfrm>
            <a:off x="10779760" y="3792220"/>
            <a:ext cx="904875" cy="392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00000000</a:t>
            </a:r>
            <a:endParaRPr lang="en-US" altLang="zh-CN" sz="1200"/>
          </a:p>
        </p:txBody>
      </p:sp>
      <p:sp>
        <p:nvSpPr>
          <p:cNvPr id="68" name="文本框 67"/>
          <p:cNvSpPr txBox="1"/>
          <p:nvPr/>
        </p:nvSpPr>
        <p:spPr>
          <a:xfrm>
            <a:off x="9170035" y="3362960"/>
            <a:ext cx="847090" cy="275590"/>
          </a:xfrm>
          <a:prstGeom prst="rect">
            <a:avLst/>
          </a:prstGeom>
          <a:noFill/>
        </p:spPr>
        <p:txBody>
          <a:bodyPr wrap="none" rtlCol="0">
            <a:spAutoFit/>
          </a:bodyPr>
          <a:p>
            <a:pPr algn="l"/>
            <a:r>
              <a:rPr lang="zh-CN" altLang="en-US" sz="1200"/>
              <a:t>00001101</a:t>
            </a:r>
            <a:endParaRPr lang="zh-CN" altLang="en-US" sz="1200"/>
          </a:p>
        </p:txBody>
      </p:sp>
      <p:sp>
        <p:nvSpPr>
          <p:cNvPr id="69" name="文本框 68"/>
          <p:cNvSpPr txBox="1"/>
          <p:nvPr/>
        </p:nvSpPr>
        <p:spPr>
          <a:xfrm>
            <a:off x="9975215" y="3362960"/>
            <a:ext cx="858520" cy="275590"/>
          </a:xfrm>
          <a:prstGeom prst="rect">
            <a:avLst/>
          </a:prstGeom>
          <a:noFill/>
        </p:spPr>
        <p:txBody>
          <a:bodyPr wrap="none" rtlCol="0">
            <a:spAutoFit/>
          </a:bodyPr>
          <a:p>
            <a:r>
              <a:rPr lang="en-US" altLang="zh-CN" sz="1200"/>
              <a:t>00000001</a:t>
            </a:r>
            <a:endParaRPr lang="en-US" altLang="zh-CN" sz="1200"/>
          </a:p>
        </p:txBody>
      </p:sp>
      <p:sp>
        <p:nvSpPr>
          <p:cNvPr id="70" name="文本框 69"/>
          <p:cNvSpPr txBox="1"/>
          <p:nvPr/>
        </p:nvSpPr>
        <p:spPr>
          <a:xfrm>
            <a:off x="10790555" y="3362960"/>
            <a:ext cx="858520" cy="275590"/>
          </a:xfrm>
          <a:prstGeom prst="rect">
            <a:avLst/>
          </a:prstGeom>
          <a:noFill/>
        </p:spPr>
        <p:txBody>
          <a:bodyPr wrap="none" rtlCol="0">
            <a:spAutoFit/>
          </a:bodyPr>
          <a:p>
            <a:r>
              <a:rPr lang="en-US" altLang="zh-CN" sz="1200"/>
              <a:t>00001010</a:t>
            </a:r>
            <a:endParaRPr lang="en-US" altLang="zh-CN" sz="1200"/>
          </a:p>
        </p:txBody>
      </p:sp>
      <p:sp>
        <p:nvSpPr>
          <p:cNvPr id="71" name="文本框 70"/>
          <p:cNvSpPr txBox="1"/>
          <p:nvPr/>
        </p:nvSpPr>
        <p:spPr>
          <a:xfrm>
            <a:off x="7093585" y="2962910"/>
            <a:ext cx="1062355" cy="306705"/>
          </a:xfrm>
          <a:prstGeom prst="rect">
            <a:avLst/>
          </a:prstGeom>
          <a:noFill/>
        </p:spPr>
        <p:txBody>
          <a:bodyPr wrap="none" rtlCol="0">
            <a:spAutoFit/>
          </a:bodyPr>
          <a:p>
            <a:r>
              <a:rPr lang="zh-CN" altLang="en-US" sz="1400"/>
              <a:t>三级</a:t>
            </a:r>
            <a:r>
              <a:rPr lang="en-US" altLang="zh-CN" sz="1400"/>
              <a:t>IP</a:t>
            </a:r>
            <a:r>
              <a:rPr lang="zh-CN" altLang="en-US" sz="1400"/>
              <a:t>地址</a:t>
            </a:r>
            <a:endParaRPr lang="zh-CN" altLang="en-US" sz="1400"/>
          </a:p>
        </p:txBody>
      </p:sp>
      <p:sp>
        <p:nvSpPr>
          <p:cNvPr id="72" name="文本框 71"/>
          <p:cNvSpPr txBox="1"/>
          <p:nvPr/>
        </p:nvSpPr>
        <p:spPr>
          <a:xfrm>
            <a:off x="7033260" y="3714115"/>
            <a:ext cx="1322070" cy="521970"/>
          </a:xfrm>
          <a:prstGeom prst="rect">
            <a:avLst/>
          </a:prstGeom>
          <a:noFill/>
        </p:spPr>
        <p:txBody>
          <a:bodyPr wrap="none" rtlCol="0">
            <a:spAutoFit/>
          </a:bodyPr>
          <a:p>
            <a:r>
              <a:rPr lang="zh-CN" altLang="en-US" sz="1400"/>
              <a:t>子网</a:t>
            </a:r>
            <a:r>
              <a:rPr lang="zh-CN" altLang="en-US" sz="1400"/>
              <a:t>掩码</a:t>
            </a:r>
            <a:endParaRPr lang="zh-CN" altLang="en-US" sz="1400"/>
          </a:p>
          <a:p>
            <a:r>
              <a:rPr lang="en-US" altLang="zh-CN" sz="1400"/>
              <a:t>255.255.255.0</a:t>
            </a:r>
            <a:endParaRPr lang="en-US" altLang="zh-CN" sz="1400"/>
          </a:p>
        </p:txBody>
      </p:sp>
      <p:sp>
        <p:nvSpPr>
          <p:cNvPr id="73" name="文本框 72"/>
          <p:cNvSpPr txBox="1"/>
          <p:nvPr/>
        </p:nvSpPr>
        <p:spPr>
          <a:xfrm>
            <a:off x="8705850" y="2189480"/>
            <a:ext cx="2527935" cy="460375"/>
          </a:xfrm>
          <a:prstGeom prst="rect">
            <a:avLst/>
          </a:prstGeom>
          <a:noFill/>
        </p:spPr>
        <p:txBody>
          <a:bodyPr wrap="square" rtlCol="0">
            <a:spAutoFit/>
          </a:bodyPr>
          <a:p>
            <a:r>
              <a:rPr lang="zh-CN" altLang="en-US" sz="1200"/>
              <a:t>把主机</a:t>
            </a:r>
            <a:r>
              <a:rPr lang="en-US" altLang="zh-CN" sz="1200"/>
              <a:t>IP</a:t>
            </a:r>
            <a:r>
              <a:rPr lang="zh-CN" altLang="en-US" sz="1200"/>
              <a:t>地址和子网掩码进行相与可以得到子网网络</a:t>
            </a:r>
            <a:r>
              <a:rPr lang="zh-CN" altLang="en-US" sz="1200"/>
              <a:t>地址</a:t>
            </a:r>
            <a:endParaRPr lang="zh-CN" altLang="en-US" sz="1200"/>
          </a:p>
        </p:txBody>
      </p:sp>
      <p:sp>
        <p:nvSpPr>
          <p:cNvPr id="74" name="文本框 73"/>
          <p:cNvSpPr txBox="1"/>
          <p:nvPr/>
        </p:nvSpPr>
        <p:spPr>
          <a:xfrm>
            <a:off x="8355330" y="4330065"/>
            <a:ext cx="858520" cy="275590"/>
          </a:xfrm>
          <a:prstGeom prst="rect">
            <a:avLst/>
          </a:prstGeom>
          <a:noFill/>
        </p:spPr>
        <p:txBody>
          <a:bodyPr wrap="none" rtlCol="0">
            <a:spAutoFit/>
          </a:bodyPr>
          <a:p>
            <a:pPr algn="l"/>
            <a:r>
              <a:rPr lang="en-US" altLang="zh-CN" sz="1200"/>
              <a:t>10010001</a:t>
            </a:r>
            <a:endParaRPr lang="en-US" altLang="zh-CN" sz="1200"/>
          </a:p>
        </p:txBody>
      </p:sp>
      <p:sp>
        <p:nvSpPr>
          <p:cNvPr id="75" name="文本框 74"/>
          <p:cNvSpPr txBox="1"/>
          <p:nvPr/>
        </p:nvSpPr>
        <p:spPr>
          <a:xfrm>
            <a:off x="9213850" y="4330065"/>
            <a:ext cx="847090" cy="275590"/>
          </a:xfrm>
          <a:prstGeom prst="rect">
            <a:avLst/>
          </a:prstGeom>
          <a:noFill/>
        </p:spPr>
        <p:txBody>
          <a:bodyPr wrap="none" rtlCol="0">
            <a:spAutoFit/>
          </a:bodyPr>
          <a:p>
            <a:pPr algn="l"/>
            <a:r>
              <a:rPr lang="zh-CN" altLang="en-US" sz="1200"/>
              <a:t>00001101</a:t>
            </a:r>
            <a:endParaRPr lang="zh-CN" altLang="en-US" sz="1200"/>
          </a:p>
        </p:txBody>
      </p:sp>
      <p:sp>
        <p:nvSpPr>
          <p:cNvPr id="76" name="文本框 75"/>
          <p:cNvSpPr txBox="1"/>
          <p:nvPr/>
        </p:nvSpPr>
        <p:spPr>
          <a:xfrm>
            <a:off x="9980930" y="4330065"/>
            <a:ext cx="847090" cy="275590"/>
          </a:xfrm>
          <a:prstGeom prst="rect">
            <a:avLst/>
          </a:prstGeom>
          <a:noFill/>
        </p:spPr>
        <p:txBody>
          <a:bodyPr wrap="none" rtlCol="0">
            <a:spAutoFit/>
          </a:bodyPr>
          <a:p>
            <a:pPr algn="l"/>
            <a:r>
              <a:rPr lang="zh-CN" altLang="en-US" sz="1200"/>
              <a:t>00001101</a:t>
            </a:r>
            <a:endParaRPr lang="zh-CN" altLang="en-US" sz="1200"/>
          </a:p>
        </p:txBody>
      </p:sp>
      <p:sp>
        <p:nvSpPr>
          <p:cNvPr id="77" name="文本框 76"/>
          <p:cNvSpPr txBox="1"/>
          <p:nvPr/>
        </p:nvSpPr>
        <p:spPr>
          <a:xfrm>
            <a:off x="10833735" y="4335145"/>
            <a:ext cx="858520" cy="275590"/>
          </a:xfrm>
          <a:prstGeom prst="rect">
            <a:avLst/>
          </a:prstGeom>
          <a:noFill/>
        </p:spPr>
        <p:txBody>
          <a:bodyPr wrap="none" rtlCol="0">
            <a:spAutoFit/>
          </a:bodyPr>
          <a:p>
            <a:r>
              <a:rPr lang="en-US" altLang="zh-CN" sz="1200"/>
              <a:t>00000000</a:t>
            </a:r>
            <a:endParaRPr lang="en-US" altLang="zh-CN" sz="1200"/>
          </a:p>
        </p:txBody>
      </p:sp>
      <p:sp>
        <p:nvSpPr>
          <p:cNvPr id="78" name="文本框 77"/>
          <p:cNvSpPr txBox="1"/>
          <p:nvPr/>
        </p:nvSpPr>
        <p:spPr>
          <a:xfrm>
            <a:off x="7093585" y="4660900"/>
            <a:ext cx="2044700" cy="275590"/>
          </a:xfrm>
          <a:prstGeom prst="rect">
            <a:avLst/>
          </a:prstGeom>
          <a:noFill/>
        </p:spPr>
        <p:txBody>
          <a:bodyPr wrap="none" rtlCol="0">
            <a:spAutoFit/>
          </a:bodyPr>
          <a:p>
            <a:r>
              <a:rPr lang="zh-CN" altLang="en-US" sz="1200"/>
              <a:t>子网</a:t>
            </a:r>
            <a:r>
              <a:rPr lang="en-US" altLang="zh-CN" sz="1200"/>
              <a:t>1</a:t>
            </a:r>
            <a:r>
              <a:rPr lang="zh-CN" altLang="en-US" sz="1200"/>
              <a:t>的</a:t>
            </a:r>
            <a:r>
              <a:rPr lang="en-US" altLang="zh-CN" sz="1200"/>
              <a:t>IP</a:t>
            </a:r>
            <a:r>
              <a:rPr lang="zh-CN" altLang="en-US" sz="1200"/>
              <a:t>地址：</a:t>
            </a:r>
            <a:r>
              <a:rPr lang="en-US" altLang="zh-CN" sz="1200"/>
              <a:t>145.13.1.0</a:t>
            </a:r>
            <a:endParaRPr lang="en-US" altLang="zh-CN" sz="1200"/>
          </a:p>
        </p:txBody>
      </p:sp>
      <p:cxnSp>
        <p:nvCxnSpPr>
          <p:cNvPr id="14" name="直接箭头连接符 13"/>
          <p:cNvCxnSpPr/>
          <p:nvPr/>
        </p:nvCxnSpPr>
        <p:spPr>
          <a:xfrm>
            <a:off x="8741410" y="3608070"/>
            <a:ext cx="635" cy="153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10371455" y="3607435"/>
            <a:ext cx="635" cy="153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11231880" y="3597910"/>
            <a:ext cx="635" cy="153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9592945" y="3597910"/>
            <a:ext cx="635" cy="153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par>
                                <p:cTn id="34" presetID="3" presetClass="entr" presetSubtype="1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par>
                                <p:cTn id="37" presetID="3" presetClass="entr" presetSubtype="1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par>
                                <p:cTn id="40" presetID="3" presetClass="entr" presetSubtype="1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par>
                                <p:cTn id="43" presetID="3" presetClass="entr" presetSubtype="1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linds(horizontal)">
                                      <p:cBhvr>
                                        <p:cTn id="45" dur="500"/>
                                        <p:tgtEl>
                                          <p:spTgt spid="17"/>
                                        </p:tgtEl>
                                      </p:cBhvr>
                                    </p:animEffect>
                                  </p:childTnLst>
                                </p:cTn>
                              </p:par>
                              <p:par>
                                <p:cTn id="46" presetID="3" presetClass="entr" presetSubtype="1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blinds(horizontal)">
                                      <p:cBhvr>
                                        <p:cTn id="48" dur="500"/>
                                        <p:tgtEl>
                                          <p:spTgt spid="19"/>
                                        </p:tgtEl>
                                      </p:cBhvr>
                                    </p:animEffect>
                                  </p:childTnLst>
                                </p:cTn>
                              </p:par>
                              <p:par>
                                <p:cTn id="49" presetID="3" presetClass="entr" presetSubtype="1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blinds(horizontal)">
                                      <p:cBhvr>
                                        <p:cTn id="51" dur="500"/>
                                        <p:tgtEl>
                                          <p:spTgt spid="20"/>
                                        </p:tgtEl>
                                      </p:cBhvr>
                                    </p:animEffect>
                                  </p:childTnLst>
                                </p:cTn>
                              </p:par>
                              <p:par>
                                <p:cTn id="52" presetID="3" presetClass="entr" presetSubtype="1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blinds(horizontal)">
                                      <p:cBhvr>
                                        <p:cTn id="54" dur="500"/>
                                        <p:tgtEl>
                                          <p:spTgt spid="21"/>
                                        </p:tgtEl>
                                      </p:cBhvr>
                                    </p:animEffect>
                                  </p:childTnLst>
                                </p:cTn>
                              </p:par>
                              <p:par>
                                <p:cTn id="55" presetID="3" presetClass="entr" presetSubtype="1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blinds(horizontal)">
                                      <p:cBhvr>
                                        <p:cTn id="57" dur="500"/>
                                        <p:tgtEl>
                                          <p:spTgt spid="22"/>
                                        </p:tgtEl>
                                      </p:cBhvr>
                                    </p:animEffect>
                                  </p:childTnLst>
                                </p:cTn>
                              </p:par>
                              <p:par>
                                <p:cTn id="58" presetID="3" presetClass="entr" presetSubtype="1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blinds(horizontal)">
                                      <p:cBhvr>
                                        <p:cTn id="60" dur="500"/>
                                        <p:tgtEl>
                                          <p:spTgt spid="23"/>
                                        </p:tgtEl>
                                      </p:cBhvr>
                                    </p:animEffect>
                                  </p:childTnLst>
                                </p:cTn>
                              </p:par>
                              <p:par>
                                <p:cTn id="61" presetID="3" presetClass="entr" presetSubtype="1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blinds(horizontal)">
                                      <p:cBhvr>
                                        <p:cTn id="63" dur="500"/>
                                        <p:tgtEl>
                                          <p:spTgt spid="24"/>
                                        </p:tgtEl>
                                      </p:cBhvr>
                                    </p:animEffect>
                                  </p:childTnLst>
                                </p:cTn>
                              </p:par>
                              <p:par>
                                <p:cTn id="64" presetID="3" presetClass="entr" presetSubtype="1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blinds(horizontal)">
                                      <p:cBhvr>
                                        <p:cTn id="66" dur="500"/>
                                        <p:tgtEl>
                                          <p:spTgt spid="25"/>
                                        </p:tgtEl>
                                      </p:cBhvr>
                                    </p:animEffect>
                                  </p:childTnLst>
                                </p:cTn>
                              </p:par>
                              <p:par>
                                <p:cTn id="67" presetID="3" presetClass="entr" presetSubtype="1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blinds(horizontal)">
                                      <p:cBhvr>
                                        <p:cTn id="69" dur="500"/>
                                        <p:tgtEl>
                                          <p:spTgt spid="26"/>
                                        </p:tgtEl>
                                      </p:cBhvr>
                                    </p:animEffect>
                                  </p:childTnLst>
                                </p:cTn>
                              </p:par>
                              <p:par>
                                <p:cTn id="70" presetID="3" presetClass="entr" presetSubtype="1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blinds(horizontal)">
                                      <p:cBhvr>
                                        <p:cTn id="72" dur="500"/>
                                        <p:tgtEl>
                                          <p:spTgt spid="27"/>
                                        </p:tgtEl>
                                      </p:cBhvr>
                                    </p:animEffect>
                                  </p:childTnLst>
                                </p:cTn>
                              </p:par>
                              <p:par>
                                <p:cTn id="73" presetID="3" presetClass="entr" presetSubtype="10"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blinds(horizontal)">
                                      <p:cBhvr>
                                        <p:cTn id="75" dur="500"/>
                                        <p:tgtEl>
                                          <p:spTgt spid="28"/>
                                        </p:tgtEl>
                                      </p:cBhvr>
                                    </p:animEffect>
                                  </p:childTnLst>
                                </p:cTn>
                              </p:par>
                              <p:par>
                                <p:cTn id="76" presetID="3" presetClass="entr" presetSubtype="1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blinds(horizontal)">
                                      <p:cBhvr>
                                        <p:cTn id="78" dur="500"/>
                                        <p:tgtEl>
                                          <p:spTgt spid="30"/>
                                        </p:tgtEl>
                                      </p:cBhvr>
                                    </p:animEffect>
                                  </p:childTnLst>
                                </p:cTn>
                              </p:par>
                              <p:par>
                                <p:cTn id="79" presetID="3" presetClass="entr" presetSubtype="10"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blinds(horizontal)">
                                      <p:cBhvr>
                                        <p:cTn id="81" dur="500"/>
                                        <p:tgtEl>
                                          <p:spTgt spid="31"/>
                                        </p:tgtEl>
                                      </p:cBhvr>
                                    </p:animEffect>
                                  </p:childTnLst>
                                </p:cTn>
                              </p:par>
                              <p:par>
                                <p:cTn id="82" presetID="3" presetClass="entr" presetSubtype="10" fill="hold"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blinds(horizontal)">
                                      <p:cBhvr>
                                        <p:cTn id="84" dur="500"/>
                                        <p:tgtEl>
                                          <p:spTgt spid="32"/>
                                        </p:tgtEl>
                                      </p:cBhvr>
                                    </p:animEffect>
                                  </p:childTnLst>
                                </p:cTn>
                              </p:par>
                              <p:par>
                                <p:cTn id="85" presetID="3" presetClass="entr" presetSubtype="10"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blinds(horizontal)">
                                      <p:cBhvr>
                                        <p:cTn id="87" dur="500"/>
                                        <p:tgtEl>
                                          <p:spTgt spid="33"/>
                                        </p:tgtEl>
                                      </p:cBhvr>
                                    </p:animEffect>
                                  </p:childTnLst>
                                </p:cTn>
                              </p:par>
                              <p:par>
                                <p:cTn id="88" presetID="3" presetClass="entr" presetSubtype="10"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blinds(horizontal)">
                                      <p:cBhvr>
                                        <p:cTn id="90" dur="500"/>
                                        <p:tgtEl>
                                          <p:spTgt spid="34"/>
                                        </p:tgtEl>
                                      </p:cBhvr>
                                    </p:animEffect>
                                  </p:childTnLst>
                                </p:cTn>
                              </p:par>
                              <p:par>
                                <p:cTn id="91" presetID="3" presetClass="entr" presetSubtype="10" fill="hold" nodeType="with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blinds(horizontal)">
                                      <p:cBhvr>
                                        <p:cTn id="93" dur="500"/>
                                        <p:tgtEl>
                                          <p:spTgt spid="35"/>
                                        </p:tgtEl>
                                      </p:cBhvr>
                                    </p:animEffect>
                                  </p:childTnLst>
                                </p:cTn>
                              </p:par>
                              <p:par>
                                <p:cTn id="94" presetID="3" presetClass="entr" presetSubtype="10" fill="hold"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blinds(horizontal)">
                                      <p:cBhvr>
                                        <p:cTn id="96" dur="500"/>
                                        <p:tgtEl>
                                          <p:spTgt spid="36"/>
                                        </p:tgtEl>
                                      </p:cBhvr>
                                    </p:animEffect>
                                  </p:childTnLst>
                                </p:cTn>
                              </p:par>
                              <p:par>
                                <p:cTn id="97" presetID="3" presetClass="entr" presetSubtype="10" fill="hold" nodeType="with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blinds(horizontal)">
                                      <p:cBhvr>
                                        <p:cTn id="99" dur="500"/>
                                        <p:tgtEl>
                                          <p:spTgt spid="37"/>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38"/>
                                        </p:tgtEl>
                                        <p:attrNameLst>
                                          <p:attrName>style.visibility</p:attrName>
                                        </p:attrNameLst>
                                      </p:cBhvr>
                                      <p:to>
                                        <p:strVal val="visible"/>
                                      </p:to>
                                    </p:set>
                                    <p:animEffect transition="in" filter="blinds(horizontal)">
                                      <p:cBhvr>
                                        <p:cTn id="102" dur="500"/>
                                        <p:tgtEl>
                                          <p:spTgt spid="38"/>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39"/>
                                        </p:tgtEl>
                                        <p:attrNameLst>
                                          <p:attrName>style.visibility</p:attrName>
                                        </p:attrNameLst>
                                      </p:cBhvr>
                                      <p:to>
                                        <p:strVal val="visible"/>
                                      </p:to>
                                    </p:set>
                                    <p:animEffect transition="in" filter="blinds(horizontal)">
                                      <p:cBhvr>
                                        <p:cTn id="105" dur="500"/>
                                        <p:tgtEl>
                                          <p:spTgt spid="39"/>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40"/>
                                        </p:tgtEl>
                                        <p:attrNameLst>
                                          <p:attrName>style.visibility</p:attrName>
                                        </p:attrNameLst>
                                      </p:cBhvr>
                                      <p:to>
                                        <p:strVal val="visible"/>
                                      </p:to>
                                    </p:set>
                                    <p:animEffect transition="in" filter="blinds(horizontal)">
                                      <p:cBhvr>
                                        <p:cTn id="108" dur="500"/>
                                        <p:tgtEl>
                                          <p:spTgt spid="40"/>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blinds(horizontal)">
                                      <p:cBhvr>
                                        <p:cTn id="111" dur="500"/>
                                        <p:tgtEl>
                                          <p:spTgt spid="41"/>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42"/>
                                        </p:tgtEl>
                                        <p:attrNameLst>
                                          <p:attrName>style.visibility</p:attrName>
                                        </p:attrNameLst>
                                      </p:cBhvr>
                                      <p:to>
                                        <p:strVal val="visible"/>
                                      </p:to>
                                    </p:set>
                                    <p:animEffect transition="in" filter="blinds(horizontal)">
                                      <p:cBhvr>
                                        <p:cTn id="114" dur="500"/>
                                        <p:tgtEl>
                                          <p:spTgt spid="42"/>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blinds(horizontal)">
                                      <p:cBhvr>
                                        <p:cTn id="117" dur="500"/>
                                        <p:tgtEl>
                                          <p:spTgt spid="43"/>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blinds(horizontal)">
                                      <p:cBhvr>
                                        <p:cTn id="120" dur="500"/>
                                        <p:tgtEl>
                                          <p:spTgt spid="44"/>
                                        </p:tgtEl>
                                      </p:cBhvr>
                                    </p:animEffect>
                                  </p:childTnLst>
                                </p:cTn>
                              </p:par>
                              <p:par>
                                <p:cTn id="121" presetID="3" presetClass="entr" presetSubtype="10" fill="hold" nodeType="withEffect">
                                  <p:stCondLst>
                                    <p:cond delay="0"/>
                                  </p:stCondLst>
                                  <p:childTnLst>
                                    <p:set>
                                      <p:cBhvr>
                                        <p:cTn id="122" dur="1" fill="hold">
                                          <p:stCondLst>
                                            <p:cond delay="0"/>
                                          </p:stCondLst>
                                        </p:cTn>
                                        <p:tgtEl>
                                          <p:spTgt spid="48"/>
                                        </p:tgtEl>
                                        <p:attrNameLst>
                                          <p:attrName>style.visibility</p:attrName>
                                        </p:attrNameLst>
                                      </p:cBhvr>
                                      <p:to>
                                        <p:strVal val="visible"/>
                                      </p:to>
                                    </p:set>
                                    <p:animEffect transition="in" filter="blinds(horizontal)">
                                      <p:cBhvr>
                                        <p:cTn id="123" dur="500"/>
                                        <p:tgtEl>
                                          <p:spTgt spid="48"/>
                                        </p:tgtEl>
                                      </p:cBhvr>
                                    </p:animEffect>
                                  </p:childTnLst>
                                </p:cTn>
                              </p:par>
                              <p:par>
                                <p:cTn id="124" presetID="3" presetClass="entr" presetSubtype="10" fill="hold"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blinds(horizontal)">
                                      <p:cBhvr>
                                        <p:cTn id="126" dur="500"/>
                                        <p:tgtEl>
                                          <p:spTgt spid="49"/>
                                        </p:tgtEl>
                                      </p:cBhvr>
                                    </p:animEffect>
                                  </p:childTnLst>
                                </p:cTn>
                              </p:par>
                              <p:par>
                                <p:cTn id="127" presetID="3" presetClass="entr" presetSubtype="10" fill="hold" nodeType="withEffect">
                                  <p:stCondLst>
                                    <p:cond delay="0"/>
                                  </p:stCondLst>
                                  <p:childTnLst>
                                    <p:set>
                                      <p:cBhvr>
                                        <p:cTn id="128" dur="1" fill="hold">
                                          <p:stCondLst>
                                            <p:cond delay="0"/>
                                          </p:stCondLst>
                                        </p:cTn>
                                        <p:tgtEl>
                                          <p:spTgt spid="50"/>
                                        </p:tgtEl>
                                        <p:attrNameLst>
                                          <p:attrName>style.visibility</p:attrName>
                                        </p:attrNameLst>
                                      </p:cBhvr>
                                      <p:to>
                                        <p:strVal val="visible"/>
                                      </p:to>
                                    </p:set>
                                    <p:animEffect transition="in" filter="blinds(horizontal)">
                                      <p:cBhvr>
                                        <p:cTn id="129" dur="500"/>
                                        <p:tgtEl>
                                          <p:spTgt spid="50"/>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blinds(horizontal)">
                                      <p:cBhvr>
                                        <p:cTn id="132" dur="500"/>
                                        <p:tgtEl>
                                          <p:spTgt spid="51"/>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52"/>
                                        </p:tgtEl>
                                        <p:attrNameLst>
                                          <p:attrName>style.visibility</p:attrName>
                                        </p:attrNameLst>
                                      </p:cBhvr>
                                      <p:to>
                                        <p:strVal val="visible"/>
                                      </p:to>
                                    </p:set>
                                    <p:animEffect transition="in" filter="blinds(horizontal)">
                                      <p:cBhvr>
                                        <p:cTn id="135" dur="500"/>
                                        <p:tgtEl>
                                          <p:spTgt spid="52"/>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blinds(horizontal)">
                                      <p:cBhvr>
                                        <p:cTn id="138" dur="500"/>
                                        <p:tgtEl>
                                          <p:spTgt spid="53"/>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57"/>
                                        </p:tgtEl>
                                        <p:attrNameLst>
                                          <p:attrName>style.visibility</p:attrName>
                                        </p:attrNameLst>
                                      </p:cBhvr>
                                      <p:to>
                                        <p:strVal val="visible"/>
                                      </p:to>
                                    </p:set>
                                    <p:animEffect transition="in" filter="blinds(horizontal)">
                                      <p:cBhvr>
                                        <p:cTn id="143" dur="500"/>
                                        <p:tgtEl>
                                          <p:spTgt spid="57"/>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54"/>
                                        </p:tgtEl>
                                        <p:attrNameLst>
                                          <p:attrName>style.visibility</p:attrName>
                                        </p:attrNameLst>
                                      </p:cBhvr>
                                      <p:to>
                                        <p:strVal val="visible"/>
                                      </p:to>
                                    </p:set>
                                    <p:animEffect transition="in" filter="blinds(horizontal)">
                                      <p:cBhvr>
                                        <p:cTn id="148" dur="500"/>
                                        <p:tgtEl>
                                          <p:spTgt spid="54"/>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56"/>
                                        </p:tgtEl>
                                        <p:attrNameLst>
                                          <p:attrName>style.visibility</p:attrName>
                                        </p:attrNameLst>
                                      </p:cBhvr>
                                      <p:to>
                                        <p:strVal val="visible"/>
                                      </p:to>
                                    </p:set>
                                    <p:animEffect transition="in" filter="blinds(horizontal)">
                                      <p:cBhvr>
                                        <p:cTn id="151" dur="500"/>
                                        <p:tgtEl>
                                          <p:spTgt spid="56"/>
                                        </p:tgtEl>
                                      </p:cBhvr>
                                    </p:animEffect>
                                  </p:childTnLst>
                                </p:cTn>
                              </p:par>
                            </p:childTnLst>
                          </p:cTn>
                        </p:par>
                      </p:childTnLst>
                    </p:cTn>
                  </p:par>
                  <p:par>
                    <p:cTn id="152" fill="hold">
                      <p:stCondLst>
                        <p:cond delay="indefinite"/>
                      </p:stCondLst>
                      <p:childTnLst>
                        <p:par>
                          <p:cTn id="153" fill="hold">
                            <p:stCondLst>
                              <p:cond delay="0"/>
                            </p:stCondLst>
                            <p:childTnLst>
                              <p:par>
                                <p:cTn id="154" presetID="3" presetClass="entr" presetSubtype="10" fill="hold" grpId="0" nodeType="clickEffect">
                                  <p:stCondLst>
                                    <p:cond delay="0"/>
                                  </p:stCondLst>
                                  <p:childTnLst>
                                    <p:set>
                                      <p:cBhvr>
                                        <p:cTn id="155" dur="1" fill="hold">
                                          <p:stCondLst>
                                            <p:cond delay="0"/>
                                          </p:stCondLst>
                                        </p:cTn>
                                        <p:tgtEl>
                                          <p:spTgt spid="58"/>
                                        </p:tgtEl>
                                        <p:attrNameLst>
                                          <p:attrName>style.visibility</p:attrName>
                                        </p:attrNameLst>
                                      </p:cBhvr>
                                      <p:to>
                                        <p:strVal val="visible"/>
                                      </p:to>
                                    </p:set>
                                    <p:animEffect transition="in" filter="blinds(horizontal)">
                                      <p:cBhvr>
                                        <p:cTn id="156" dur="500"/>
                                        <p:tgtEl>
                                          <p:spTgt spid="58"/>
                                        </p:tgtEl>
                                      </p:cBhvr>
                                    </p:animEffect>
                                  </p:childTnLst>
                                </p:cTn>
                              </p:par>
                              <p:par>
                                <p:cTn id="157" presetID="3" presetClass="entr" presetSubtype="10" fill="hold" grpId="0" nodeType="withEffect">
                                  <p:stCondLst>
                                    <p:cond delay="0"/>
                                  </p:stCondLst>
                                  <p:childTnLst>
                                    <p:set>
                                      <p:cBhvr>
                                        <p:cTn id="158" dur="1" fill="hold">
                                          <p:stCondLst>
                                            <p:cond delay="0"/>
                                          </p:stCondLst>
                                        </p:cTn>
                                        <p:tgtEl>
                                          <p:spTgt spid="59"/>
                                        </p:tgtEl>
                                        <p:attrNameLst>
                                          <p:attrName>style.visibility</p:attrName>
                                        </p:attrNameLst>
                                      </p:cBhvr>
                                      <p:to>
                                        <p:strVal val="visible"/>
                                      </p:to>
                                    </p:set>
                                    <p:animEffect transition="in" filter="blinds(horizontal)">
                                      <p:cBhvr>
                                        <p:cTn id="159" dur="500"/>
                                        <p:tgtEl>
                                          <p:spTgt spid="59"/>
                                        </p:tgtEl>
                                      </p:cBhvr>
                                    </p:animEffect>
                                  </p:childTnLst>
                                </p:cTn>
                              </p:par>
                              <p:par>
                                <p:cTn id="160" presetID="3" presetClass="entr" presetSubtype="10" fill="hold" grpId="0" nodeType="withEffect">
                                  <p:stCondLst>
                                    <p:cond delay="0"/>
                                  </p:stCondLst>
                                  <p:childTnLst>
                                    <p:set>
                                      <p:cBhvr>
                                        <p:cTn id="161" dur="1" fill="hold">
                                          <p:stCondLst>
                                            <p:cond delay="0"/>
                                          </p:stCondLst>
                                        </p:cTn>
                                        <p:tgtEl>
                                          <p:spTgt spid="60"/>
                                        </p:tgtEl>
                                        <p:attrNameLst>
                                          <p:attrName>style.visibility</p:attrName>
                                        </p:attrNameLst>
                                      </p:cBhvr>
                                      <p:to>
                                        <p:strVal val="visible"/>
                                      </p:to>
                                    </p:set>
                                    <p:animEffect transition="in" filter="blinds(horizontal)">
                                      <p:cBhvr>
                                        <p:cTn id="162" dur="500"/>
                                        <p:tgtEl>
                                          <p:spTgt spid="60"/>
                                        </p:tgtEl>
                                      </p:cBhvr>
                                    </p:animEffect>
                                  </p:childTnLst>
                                </p:cTn>
                              </p:par>
                              <p:par>
                                <p:cTn id="163" presetID="3" presetClass="entr" presetSubtype="10" fill="hold" grpId="0" nodeType="withEffect">
                                  <p:stCondLst>
                                    <p:cond delay="0"/>
                                  </p:stCondLst>
                                  <p:childTnLst>
                                    <p:set>
                                      <p:cBhvr>
                                        <p:cTn id="164" dur="1" fill="hold">
                                          <p:stCondLst>
                                            <p:cond delay="0"/>
                                          </p:stCondLst>
                                        </p:cTn>
                                        <p:tgtEl>
                                          <p:spTgt spid="61"/>
                                        </p:tgtEl>
                                        <p:attrNameLst>
                                          <p:attrName>style.visibility</p:attrName>
                                        </p:attrNameLst>
                                      </p:cBhvr>
                                      <p:to>
                                        <p:strVal val="visible"/>
                                      </p:to>
                                    </p:set>
                                    <p:animEffect transition="in" filter="blinds(horizontal)">
                                      <p:cBhvr>
                                        <p:cTn id="165" dur="500"/>
                                        <p:tgtEl>
                                          <p:spTgt spid="61"/>
                                        </p:tgtEl>
                                      </p:cBhvr>
                                    </p:animEffect>
                                  </p:childTnLst>
                                </p:cTn>
                              </p:par>
                              <p:par>
                                <p:cTn id="166" presetID="3" presetClass="entr" presetSubtype="10" fill="hold" grpId="0" nodeType="withEffect">
                                  <p:stCondLst>
                                    <p:cond delay="0"/>
                                  </p:stCondLst>
                                  <p:childTnLst>
                                    <p:set>
                                      <p:cBhvr>
                                        <p:cTn id="167" dur="1" fill="hold">
                                          <p:stCondLst>
                                            <p:cond delay="0"/>
                                          </p:stCondLst>
                                        </p:cTn>
                                        <p:tgtEl>
                                          <p:spTgt spid="62"/>
                                        </p:tgtEl>
                                        <p:attrNameLst>
                                          <p:attrName>style.visibility</p:attrName>
                                        </p:attrNameLst>
                                      </p:cBhvr>
                                      <p:to>
                                        <p:strVal val="visible"/>
                                      </p:to>
                                    </p:set>
                                    <p:animEffect transition="in" filter="blinds(horizontal)">
                                      <p:cBhvr>
                                        <p:cTn id="168" dur="500"/>
                                        <p:tgtEl>
                                          <p:spTgt spid="62"/>
                                        </p:tgtEl>
                                      </p:cBhvr>
                                    </p:animEffect>
                                  </p:childTnLst>
                                </p:cTn>
                              </p:par>
                              <p:par>
                                <p:cTn id="169" presetID="3" presetClass="entr" presetSubtype="10" fill="hold" grpId="0" nodeType="withEffect">
                                  <p:stCondLst>
                                    <p:cond delay="0"/>
                                  </p:stCondLst>
                                  <p:childTnLst>
                                    <p:set>
                                      <p:cBhvr>
                                        <p:cTn id="170" dur="1" fill="hold">
                                          <p:stCondLst>
                                            <p:cond delay="0"/>
                                          </p:stCondLst>
                                        </p:cTn>
                                        <p:tgtEl>
                                          <p:spTgt spid="63"/>
                                        </p:tgtEl>
                                        <p:attrNameLst>
                                          <p:attrName>style.visibility</p:attrName>
                                        </p:attrNameLst>
                                      </p:cBhvr>
                                      <p:to>
                                        <p:strVal val="visible"/>
                                      </p:to>
                                    </p:set>
                                    <p:animEffect transition="in" filter="blinds(horizontal)">
                                      <p:cBhvr>
                                        <p:cTn id="171" dur="500"/>
                                        <p:tgtEl>
                                          <p:spTgt spid="63"/>
                                        </p:tgtEl>
                                      </p:cBhvr>
                                    </p:animEffect>
                                  </p:childTnLst>
                                </p:cTn>
                              </p:par>
                              <p:par>
                                <p:cTn id="172" presetID="3" presetClass="entr" presetSubtype="10" fill="hold" grpId="0" nodeType="withEffect">
                                  <p:stCondLst>
                                    <p:cond delay="0"/>
                                  </p:stCondLst>
                                  <p:childTnLst>
                                    <p:set>
                                      <p:cBhvr>
                                        <p:cTn id="173" dur="1" fill="hold">
                                          <p:stCondLst>
                                            <p:cond delay="0"/>
                                          </p:stCondLst>
                                        </p:cTn>
                                        <p:tgtEl>
                                          <p:spTgt spid="64"/>
                                        </p:tgtEl>
                                        <p:attrNameLst>
                                          <p:attrName>style.visibility</p:attrName>
                                        </p:attrNameLst>
                                      </p:cBhvr>
                                      <p:to>
                                        <p:strVal val="visible"/>
                                      </p:to>
                                    </p:set>
                                    <p:animEffect transition="in" filter="blinds(horizontal)">
                                      <p:cBhvr>
                                        <p:cTn id="174" dur="500"/>
                                        <p:tgtEl>
                                          <p:spTgt spid="64"/>
                                        </p:tgtEl>
                                      </p:cBhvr>
                                    </p:animEffect>
                                  </p:childTnLst>
                                </p:cTn>
                              </p:par>
                              <p:par>
                                <p:cTn id="175" presetID="3" presetClass="entr" presetSubtype="10" fill="hold" grpId="0" nodeType="withEffect">
                                  <p:stCondLst>
                                    <p:cond delay="0"/>
                                  </p:stCondLst>
                                  <p:childTnLst>
                                    <p:set>
                                      <p:cBhvr>
                                        <p:cTn id="176" dur="1" fill="hold">
                                          <p:stCondLst>
                                            <p:cond delay="0"/>
                                          </p:stCondLst>
                                        </p:cTn>
                                        <p:tgtEl>
                                          <p:spTgt spid="65"/>
                                        </p:tgtEl>
                                        <p:attrNameLst>
                                          <p:attrName>style.visibility</p:attrName>
                                        </p:attrNameLst>
                                      </p:cBhvr>
                                      <p:to>
                                        <p:strVal val="visible"/>
                                      </p:to>
                                    </p:set>
                                    <p:animEffect transition="in" filter="blinds(horizontal)">
                                      <p:cBhvr>
                                        <p:cTn id="177" dur="500"/>
                                        <p:tgtEl>
                                          <p:spTgt spid="65"/>
                                        </p:tgtEl>
                                      </p:cBhvr>
                                    </p:animEffect>
                                  </p:childTnLst>
                                </p:cTn>
                              </p:par>
                              <p:par>
                                <p:cTn id="178" presetID="3" presetClass="entr" presetSubtype="10" fill="hold" grpId="0" nodeType="withEffect">
                                  <p:stCondLst>
                                    <p:cond delay="0"/>
                                  </p:stCondLst>
                                  <p:childTnLst>
                                    <p:set>
                                      <p:cBhvr>
                                        <p:cTn id="179" dur="1" fill="hold">
                                          <p:stCondLst>
                                            <p:cond delay="0"/>
                                          </p:stCondLst>
                                        </p:cTn>
                                        <p:tgtEl>
                                          <p:spTgt spid="66"/>
                                        </p:tgtEl>
                                        <p:attrNameLst>
                                          <p:attrName>style.visibility</p:attrName>
                                        </p:attrNameLst>
                                      </p:cBhvr>
                                      <p:to>
                                        <p:strVal val="visible"/>
                                      </p:to>
                                    </p:set>
                                    <p:animEffect transition="in" filter="blinds(horizontal)">
                                      <p:cBhvr>
                                        <p:cTn id="180" dur="500"/>
                                        <p:tgtEl>
                                          <p:spTgt spid="66"/>
                                        </p:tgtEl>
                                      </p:cBhvr>
                                    </p:animEffect>
                                  </p:childTnLst>
                                </p:cTn>
                              </p:par>
                              <p:par>
                                <p:cTn id="181" presetID="3" presetClass="entr" presetSubtype="10" fill="hold" grpId="0" nodeType="withEffect">
                                  <p:stCondLst>
                                    <p:cond delay="0"/>
                                  </p:stCondLst>
                                  <p:childTnLst>
                                    <p:set>
                                      <p:cBhvr>
                                        <p:cTn id="182" dur="1" fill="hold">
                                          <p:stCondLst>
                                            <p:cond delay="0"/>
                                          </p:stCondLst>
                                        </p:cTn>
                                        <p:tgtEl>
                                          <p:spTgt spid="67"/>
                                        </p:tgtEl>
                                        <p:attrNameLst>
                                          <p:attrName>style.visibility</p:attrName>
                                        </p:attrNameLst>
                                      </p:cBhvr>
                                      <p:to>
                                        <p:strVal val="visible"/>
                                      </p:to>
                                    </p:set>
                                    <p:animEffect transition="in" filter="blinds(horizontal)">
                                      <p:cBhvr>
                                        <p:cTn id="183" dur="500"/>
                                        <p:tgtEl>
                                          <p:spTgt spid="67"/>
                                        </p:tgtEl>
                                      </p:cBhvr>
                                    </p:animEffect>
                                  </p:childTnLst>
                                </p:cTn>
                              </p:par>
                              <p:par>
                                <p:cTn id="184" presetID="3" presetClass="entr" presetSubtype="10" fill="hold" grpId="0" nodeType="withEffect">
                                  <p:stCondLst>
                                    <p:cond delay="0"/>
                                  </p:stCondLst>
                                  <p:childTnLst>
                                    <p:set>
                                      <p:cBhvr>
                                        <p:cTn id="185" dur="1" fill="hold">
                                          <p:stCondLst>
                                            <p:cond delay="0"/>
                                          </p:stCondLst>
                                        </p:cTn>
                                        <p:tgtEl>
                                          <p:spTgt spid="68"/>
                                        </p:tgtEl>
                                        <p:attrNameLst>
                                          <p:attrName>style.visibility</p:attrName>
                                        </p:attrNameLst>
                                      </p:cBhvr>
                                      <p:to>
                                        <p:strVal val="visible"/>
                                      </p:to>
                                    </p:set>
                                    <p:animEffect transition="in" filter="blinds(horizontal)">
                                      <p:cBhvr>
                                        <p:cTn id="186" dur="500"/>
                                        <p:tgtEl>
                                          <p:spTgt spid="68"/>
                                        </p:tgtEl>
                                      </p:cBhvr>
                                    </p:animEffect>
                                  </p:childTnLst>
                                </p:cTn>
                              </p:par>
                              <p:par>
                                <p:cTn id="187" presetID="3" presetClass="entr" presetSubtype="10" fill="hold" grpId="0" nodeType="withEffect">
                                  <p:stCondLst>
                                    <p:cond delay="0"/>
                                  </p:stCondLst>
                                  <p:childTnLst>
                                    <p:set>
                                      <p:cBhvr>
                                        <p:cTn id="188" dur="1" fill="hold">
                                          <p:stCondLst>
                                            <p:cond delay="0"/>
                                          </p:stCondLst>
                                        </p:cTn>
                                        <p:tgtEl>
                                          <p:spTgt spid="69"/>
                                        </p:tgtEl>
                                        <p:attrNameLst>
                                          <p:attrName>style.visibility</p:attrName>
                                        </p:attrNameLst>
                                      </p:cBhvr>
                                      <p:to>
                                        <p:strVal val="visible"/>
                                      </p:to>
                                    </p:set>
                                    <p:animEffect transition="in" filter="blinds(horizontal)">
                                      <p:cBhvr>
                                        <p:cTn id="189" dur="500"/>
                                        <p:tgtEl>
                                          <p:spTgt spid="69"/>
                                        </p:tgtEl>
                                      </p:cBhvr>
                                    </p:animEffect>
                                  </p:childTnLst>
                                </p:cTn>
                              </p:par>
                              <p:par>
                                <p:cTn id="190" presetID="3" presetClass="entr" presetSubtype="10" fill="hold" grpId="0" nodeType="withEffect">
                                  <p:stCondLst>
                                    <p:cond delay="0"/>
                                  </p:stCondLst>
                                  <p:childTnLst>
                                    <p:set>
                                      <p:cBhvr>
                                        <p:cTn id="191" dur="1" fill="hold">
                                          <p:stCondLst>
                                            <p:cond delay="0"/>
                                          </p:stCondLst>
                                        </p:cTn>
                                        <p:tgtEl>
                                          <p:spTgt spid="70"/>
                                        </p:tgtEl>
                                        <p:attrNameLst>
                                          <p:attrName>style.visibility</p:attrName>
                                        </p:attrNameLst>
                                      </p:cBhvr>
                                      <p:to>
                                        <p:strVal val="visible"/>
                                      </p:to>
                                    </p:set>
                                    <p:animEffect transition="in" filter="blinds(horizontal)">
                                      <p:cBhvr>
                                        <p:cTn id="192" dur="500"/>
                                        <p:tgtEl>
                                          <p:spTgt spid="70"/>
                                        </p:tgtEl>
                                      </p:cBhvr>
                                    </p:animEffect>
                                  </p:childTnLst>
                                </p:cTn>
                              </p:par>
                              <p:par>
                                <p:cTn id="193" presetID="3" presetClass="entr" presetSubtype="10" fill="hold" grpId="0" nodeType="withEffect">
                                  <p:stCondLst>
                                    <p:cond delay="0"/>
                                  </p:stCondLst>
                                  <p:childTnLst>
                                    <p:set>
                                      <p:cBhvr>
                                        <p:cTn id="194" dur="1" fill="hold">
                                          <p:stCondLst>
                                            <p:cond delay="0"/>
                                          </p:stCondLst>
                                        </p:cTn>
                                        <p:tgtEl>
                                          <p:spTgt spid="71"/>
                                        </p:tgtEl>
                                        <p:attrNameLst>
                                          <p:attrName>style.visibility</p:attrName>
                                        </p:attrNameLst>
                                      </p:cBhvr>
                                      <p:to>
                                        <p:strVal val="visible"/>
                                      </p:to>
                                    </p:set>
                                    <p:animEffect transition="in" filter="blinds(horizontal)">
                                      <p:cBhvr>
                                        <p:cTn id="195" dur="500"/>
                                        <p:tgtEl>
                                          <p:spTgt spid="71"/>
                                        </p:tgtEl>
                                      </p:cBhvr>
                                    </p:animEffect>
                                  </p:childTnLst>
                                </p:cTn>
                              </p:par>
                              <p:par>
                                <p:cTn id="196" presetID="3" presetClass="entr" presetSubtype="10" fill="hold" grpId="0" nodeType="withEffect">
                                  <p:stCondLst>
                                    <p:cond delay="0"/>
                                  </p:stCondLst>
                                  <p:childTnLst>
                                    <p:set>
                                      <p:cBhvr>
                                        <p:cTn id="197" dur="1" fill="hold">
                                          <p:stCondLst>
                                            <p:cond delay="0"/>
                                          </p:stCondLst>
                                        </p:cTn>
                                        <p:tgtEl>
                                          <p:spTgt spid="72"/>
                                        </p:tgtEl>
                                        <p:attrNameLst>
                                          <p:attrName>style.visibility</p:attrName>
                                        </p:attrNameLst>
                                      </p:cBhvr>
                                      <p:to>
                                        <p:strVal val="visible"/>
                                      </p:to>
                                    </p:set>
                                    <p:animEffect transition="in" filter="blinds(horizontal)">
                                      <p:cBhvr>
                                        <p:cTn id="198" dur="500"/>
                                        <p:tgtEl>
                                          <p:spTgt spid="72"/>
                                        </p:tgtEl>
                                      </p:cBhvr>
                                    </p:animEffect>
                                  </p:childTnLst>
                                </p:cTn>
                              </p:par>
                              <p:par>
                                <p:cTn id="199" presetID="3" presetClass="entr" presetSubtype="10" fill="hold" grpId="0" nodeType="withEffect">
                                  <p:stCondLst>
                                    <p:cond delay="0"/>
                                  </p:stCondLst>
                                  <p:childTnLst>
                                    <p:set>
                                      <p:cBhvr>
                                        <p:cTn id="200" dur="1" fill="hold">
                                          <p:stCondLst>
                                            <p:cond delay="0"/>
                                          </p:stCondLst>
                                        </p:cTn>
                                        <p:tgtEl>
                                          <p:spTgt spid="73"/>
                                        </p:tgtEl>
                                        <p:attrNameLst>
                                          <p:attrName>style.visibility</p:attrName>
                                        </p:attrNameLst>
                                      </p:cBhvr>
                                      <p:to>
                                        <p:strVal val="visible"/>
                                      </p:to>
                                    </p:set>
                                    <p:animEffect transition="in" filter="blinds(horizontal)">
                                      <p:cBhvr>
                                        <p:cTn id="201" dur="500"/>
                                        <p:tgtEl>
                                          <p:spTgt spid="73"/>
                                        </p:tgtEl>
                                      </p:cBhvr>
                                    </p:animEffect>
                                  </p:childTnLst>
                                </p:cTn>
                              </p:par>
                              <p:par>
                                <p:cTn id="202" presetID="3" presetClass="entr" presetSubtype="10" fill="hold" grpId="0" nodeType="withEffect">
                                  <p:stCondLst>
                                    <p:cond delay="0"/>
                                  </p:stCondLst>
                                  <p:childTnLst>
                                    <p:set>
                                      <p:cBhvr>
                                        <p:cTn id="203" dur="1" fill="hold">
                                          <p:stCondLst>
                                            <p:cond delay="0"/>
                                          </p:stCondLst>
                                        </p:cTn>
                                        <p:tgtEl>
                                          <p:spTgt spid="74"/>
                                        </p:tgtEl>
                                        <p:attrNameLst>
                                          <p:attrName>style.visibility</p:attrName>
                                        </p:attrNameLst>
                                      </p:cBhvr>
                                      <p:to>
                                        <p:strVal val="visible"/>
                                      </p:to>
                                    </p:set>
                                    <p:animEffect transition="in" filter="blinds(horizontal)">
                                      <p:cBhvr>
                                        <p:cTn id="204" dur="500"/>
                                        <p:tgtEl>
                                          <p:spTgt spid="74"/>
                                        </p:tgtEl>
                                      </p:cBhvr>
                                    </p:animEffect>
                                  </p:childTnLst>
                                </p:cTn>
                              </p:par>
                              <p:par>
                                <p:cTn id="205" presetID="3" presetClass="entr" presetSubtype="10" fill="hold" grpId="0" nodeType="withEffect">
                                  <p:stCondLst>
                                    <p:cond delay="0"/>
                                  </p:stCondLst>
                                  <p:childTnLst>
                                    <p:set>
                                      <p:cBhvr>
                                        <p:cTn id="206" dur="1" fill="hold">
                                          <p:stCondLst>
                                            <p:cond delay="0"/>
                                          </p:stCondLst>
                                        </p:cTn>
                                        <p:tgtEl>
                                          <p:spTgt spid="75"/>
                                        </p:tgtEl>
                                        <p:attrNameLst>
                                          <p:attrName>style.visibility</p:attrName>
                                        </p:attrNameLst>
                                      </p:cBhvr>
                                      <p:to>
                                        <p:strVal val="visible"/>
                                      </p:to>
                                    </p:set>
                                    <p:animEffect transition="in" filter="blinds(horizontal)">
                                      <p:cBhvr>
                                        <p:cTn id="207" dur="500"/>
                                        <p:tgtEl>
                                          <p:spTgt spid="75"/>
                                        </p:tgtEl>
                                      </p:cBhvr>
                                    </p:animEffect>
                                  </p:childTnLst>
                                </p:cTn>
                              </p:par>
                              <p:par>
                                <p:cTn id="208" presetID="3" presetClass="entr" presetSubtype="10" fill="hold" grpId="0" nodeType="withEffect">
                                  <p:stCondLst>
                                    <p:cond delay="0"/>
                                  </p:stCondLst>
                                  <p:childTnLst>
                                    <p:set>
                                      <p:cBhvr>
                                        <p:cTn id="209" dur="1" fill="hold">
                                          <p:stCondLst>
                                            <p:cond delay="0"/>
                                          </p:stCondLst>
                                        </p:cTn>
                                        <p:tgtEl>
                                          <p:spTgt spid="76"/>
                                        </p:tgtEl>
                                        <p:attrNameLst>
                                          <p:attrName>style.visibility</p:attrName>
                                        </p:attrNameLst>
                                      </p:cBhvr>
                                      <p:to>
                                        <p:strVal val="visible"/>
                                      </p:to>
                                    </p:set>
                                    <p:animEffect transition="in" filter="blinds(horizontal)">
                                      <p:cBhvr>
                                        <p:cTn id="210" dur="500"/>
                                        <p:tgtEl>
                                          <p:spTgt spid="76"/>
                                        </p:tgtEl>
                                      </p:cBhvr>
                                    </p:animEffect>
                                  </p:childTnLst>
                                </p:cTn>
                              </p:par>
                              <p:par>
                                <p:cTn id="211" presetID="3" presetClass="entr" presetSubtype="10" fill="hold" grpId="0" nodeType="withEffect">
                                  <p:stCondLst>
                                    <p:cond delay="0"/>
                                  </p:stCondLst>
                                  <p:childTnLst>
                                    <p:set>
                                      <p:cBhvr>
                                        <p:cTn id="212" dur="1" fill="hold">
                                          <p:stCondLst>
                                            <p:cond delay="0"/>
                                          </p:stCondLst>
                                        </p:cTn>
                                        <p:tgtEl>
                                          <p:spTgt spid="77"/>
                                        </p:tgtEl>
                                        <p:attrNameLst>
                                          <p:attrName>style.visibility</p:attrName>
                                        </p:attrNameLst>
                                      </p:cBhvr>
                                      <p:to>
                                        <p:strVal val="visible"/>
                                      </p:to>
                                    </p:set>
                                    <p:animEffect transition="in" filter="blinds(horizontal)">
                                      <p:cBhvr>
                                        <p:cTn id="213" dur="500"/>
                                        <p:tgtEl>
                                          <p:spTgt spid="77"/>
                                        </p:tgtEl>
                                      </p:cBhvr>
                                    </p:animEffect>
                                  </p:childTnLst>
                                </p:cTn>
                              </p:par>
                              <p:par>
                                <p:cTn id="214" presetID="22" presetClass="entr" presetSubtype="4" fill="hold" nodeType="withEffect">
                                  <p:stCondLst>
                                    <p:cond delay="0"/>
                                  </p:stCondLst>
                                  <p:childTnLst>
                                    <p:set>
                                      <p:cBhvr>
                                        <p:cTn id="215" dur="1" fill="hold">
                                          <p:stCondLst>
                                            <p:cond delay="0"/>
                                          </p:stCondLst>
                                        </p:cTn>
                                        <p:tgtEl>
                                          <p:spTgt spid="14"/>
                                        </p:tgtEl>
                                        <p:attrNameLst>
                                          <p:attrName>style.visibility</p:attrName>
                                        </p:attrNameLst>
                                      </p:cBhvr>
                                      <p:to>
                                        <p:strVal val="visible"/>
                                      </p:to>
                                    </p:set>
                                    <p:animEffect transition="in" filter="wipe(down)">
                                      <p:cBhvr>
                                        <p:cTn id="216" dur="500"/>
                                        <p:tgtEl>
                                          <p:spTgt spid="14"/>
                                        </p:tgtEl>
                                      </p:cBhvr>
                                    </p:animEffect>
                                  </p:childTnLst>
                                </p:cTn>
                              </p:par>
                              <p:par>
                                <p:cTn id="217" presetID="22" presetClass="entr" presetSubtype="4" fill="hold" nodeType="withEffect">
                                  <p:stCondLst>
                                    <p:cond delay="0"/>
                                  </p:stCondLst>
                                  <p:childTnLst>
                                    <p:set>
                                      <p:cBhvr>
                                        <p:cTn id="218" dur="1" fill="hold">
                                          <p:stCondLst>
                                            <p:cond delay="0"/>
                                          </p:stCondLst>
                                        </p:cTn>
                                        <p:tgtEl>
                                          <p:spTgt spid="47"/>
                                        </p:tgtEl>
                                        <p:attrNameLst>
                                          <p:attrName>style.visibility</p:attrName>
                                        </p:attrNameLst>
                                      </p:cBhvr>
                                      <p:to>
                                        <p:strVal val="visible"/>
                                      </p:to>
                                    </p:set>
                                    <p:animEffect transition="in" filter="wipe(down)">
                                      <p:cBhvr>
                                        <p:cTn id="219" dur="500"/>
                                        <p:tgtEl>
                                          <p:spTgt spid="47"/>
                                        </p:tgtEl>
                                      </p:cBhvr>
                                    </p:animEffect>
                                  </p:childTnLst>
                                </p:cTn>
                              </p:par>
                              <p:par>
                                <p:cTn id="220" presetID="22" presetClass="entr" presetSubtype="4" fill="hold" nodeType="withEffect">
                                  <p:stCondLst>
                                    <p:cond delay="0"/>
                                  </p:stCondLst>
                                  <p:childTnLst>
                                    <p:set>
                                      <p:cBhvr>
                                        <p:cTn id="221" dur="1" fill="hold">
                                          <p:stCondLst>
                                            <p:cond delay="0"/>
                                          </p:stCondLst>
                                        </p:cTn>
                                        <p:tgtEl>
                                          <p:spTgt spid="45"/>
                                        </p:tgtEl>
                                        <p:attrNameLst>
                                          <p:attrName>style.visibility</p:attrName>
                                        </p:attrNameLst>
                                      </p:cBhvr>
                                      <p:to>
                                        <p:strVal val="visible"/>
                                      </p:to>
                                    </p:set>
                                    <p:animEffect transition="in" filter="wipe(down)">
                                      <p:cBhvr>
                                        <p:cTn id="222" dur="500"/>
                                        <p:tgtEl>
                                          <p:spTgt spid="45"/>
                                        </p:tgtEl>
                                      </p:cBhvr>
                                    </p:animEffect>
                                  </p:childTnLst>
                                </p:cTn>
                              </p:par>
                              <p:par>
                                <p:cTn id="223" presetID="22" presetClass="entr" presetSubtype="4" fill="hold" nodeType="withEffect">
                                  <p:stCondLst>
                                    <p:cond delay="0"/>
                                  </p:stCondLst>
                                  <p:childTnLst>
                                    <p:set>
                                      <p:cBhvr>
                                        <p:cTn id="224" dur="1" fill="hold">
                                          <p:stCondLst>
                                            <p:cond delay="0"/>
                                          </p:stCondLst>
                                        </p:cTn>
                                        <p:tgtEl>
                                          <p:spTgt spid="46"/>
                                        </p:tgtEl>
                                        <p:attrNameLst>
                                          <p:attrName>style.visibility</p:attrName>
                                        </p:attrNameLst>
                                      </p:cBhvr>
                                      <p:to>
                                        <p:strVal val="visible"/>
                                      </p:to>
                                    </p:set>
                                    <p:animEffect transition="in" filter="wipe(down)">
                                      <p:cBhvr>
                                        <p:cTn id="225" dur="500"/>
                                        <p:tgtEl>
                                          <p:spTgt spid="46"/>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4" fill="hold" grpId="0" nodeType="clickEffect">
                                  <p:stCondLst>
                                    <p:cond delay="0"/>
                                  </p:stCondLst>
                                  <p:childTnLst>
                                    <p:set>
                                      <p:cBhvr>
                                        <p:cTn id="229" dur="1" fill="hold">
                                          <p:stCondLst>
                                            <p:cond delay="0"/>
                                          </p:stCondLst>
                                        </p:cTn>
                                        <p:tgtEl>
                                          <p:spTgt spid="78"/>
                                        </p:tgtEl>
                                        <p:attrNameLst>
                                          <p:attrName>style.visibility</p:attrName>
                                        </p:attrNameLst>
                                      </p:cBhvr>
                                      <p:to>
                                        <p:strVal val="visible"/>
                                      </p:to>
                                    </p:set>
                                    <p:animEffect transition="in" filter="wipe(down)">
                                      <p:cBhvr>
                                        <p:cTn id="23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8" grpId="0" animBg="1"/>
      <p:bldP spid="9" grpId="0"/>
      <p:bldP spid="10" grpId="0"/>
      <p:bldP spid="38" grpId="0"/>
      <p:bldP spid="39" grpId="0"/>
      <p:bldP spid="40" grpId="0"/>
      <p:bldP spid="41" grpId="0"/>
      <p:bldP spid="42" grpId="0"/>
      <p:bldP spid="43" grpId="0"/>
      <p:bldP spid="44" grpId="0" bldLvl="0" animBg="1"/>
      <p:bldP spid="51" grpId="0"/>
      <p:bldP spid="52" grpId="0"/>
      <p:bldP spid="53" grpId="0"/>
      <p:bldP spid="54" grpId="0" animBg="1"/>
      <p:bldP spid="56" grpId="0" bldLvl="0" animBg="1"/>
      <p:bldP spid="57" grpId="0" animBg="1"/>
      <p:bldP spid="58" grpId="0"/>
      <p:bldP spid="59" grpId="0" animBg="1"/>
      <p:bldP spid="60" grpId="0"/>
      <p:bldP spid="61" grpId="0" animBg="1"/>
      <p:bldP spid="62" grpId="0" animBg="1"/>
      <p:bldP spid="63" grpId="0" animBg="1"/>
      <p:bldP spid="64" grpId="0" animBg="1"/>
      <p:bldP spid="65" grpId="0" animBg="1"/>
      <p:bldP spid="66" grpId="0" animBg="1"/>
      <p:bldP spid="67" grpId="0" animBg="1"/>
      <p:bldP spid="68" grpId="0"/>
      <p:bldP spid="69" grpId="0"/>
      <p:bldP spid="70" grpId="0"/>
      <p:bldP spid="71" grpId="0"/>
      <p:bldP spid="72" grpId="0"/>
      <p:bldP spid="73" grpId="0"/>
      <p:bldP spid="74" grpId="0"/>
      <p:bldP spid="75" grpId="0"/>
      <p:bldP spid="76" grpId="0"/>
      <p:bldP spid="77" grpId="0"/>
      <p:bldP spid="7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rcRect l="3604" r="3906" b="1649"/>
          <a:stretch>
            <a:fillRect/>
          </a:stretch>
        </p:blipFill>
        <p:spPr>
          <a:xfrm>
            <a:off x="762000" y="1663065"/>
            <a:ext cx="2780030" cy="3723005"/>
          </a:xfrm>
          <a:prstGeom prst="rect">
            <a:avLst/>
          </a:prstGeom>
        </p:spPr>
      </p:pic>
      <p:sp>
        <p:nvSpPr>
          <p:cNvPr id="7" name="横卷形 6"/>
          <p:cNvSpPr/>
          <p:nvPr/>
        </p:nvSpPr>
        <p:spPr>
          <a:xfrm>
            <a:off x="16510" y="0"/>
            <a:ext cx="3355975" cy="806450"/>
          </a:xfrm>
          <a:prstGeom prst="horizontalScroll">
            <a:avLst/>
          </a:prstGeom>
          <a:noFill/>
          <a:ln>
            <a:gradFill>
              <a:gsLst>
                <a:gs pos="0">
                  <a:srgbClr val="007BD3"/>
                </a:gs>
                <a:gs pos="100000">
                  <a:srgbClr val="034373"/>
                </a:gs>
              </a:gsLst>
            </a:gradFill>
          </a:ln>
          <a:extLst>
            <a:ext uri="{909E8E84-426E-40DD-AFC4-6F175D3DCCD1}">
              <a14:hiddenFill xmlns:a14="http://schemas.microsoft.com/office/drawing/2010/main">
                <a:gradFill>
                  <a:gsLst>
                    <a:gs pos="0">
                      <a:srgbClr val="E30000"/>
                    </a:gs>
                    <a:gs pos="100000">
                      <a:srgbClr val="760303"/>
                    </a:gs>
                  </a:gsLst>
                  <a:lin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ln w="6600">
                  <a:solidFill>
                    <a:schemeClr val="accent2"/>
                  </a:solidFill>
                  <a:prstDash val="solid"/>
                </a:ln>
                <a:solidFill>
                  <a:srgbClr val="FFFFFF"/>
                </a:solidFill>
                <a:effectLst>
                  <a:outerShdw dist="38100" dir="2700000" algn="tl" rotWithShape="0">
                    <a:schemeClr val="accent2"/>
                  </a:outerShdw>
                </a:effectLst>
              </a:rPr>
              <a:t>前言</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pic>
        <p:nvPicPr>
          <p:cNvPr id="5" name="图片 4"/>
          <p:cNvPicPr>
            <a:picLocks noChangeAspect="1"/>
          </p:cNvPicPr>
          <p:nvPr/>
        </p:nvPicPr>
        <p:blipFill>
          <a:blip r:embed="rId3"/>
          <a:stretch>
            <a:fillRect/>
          </a:stretch>
        </p:blipFill>
        <p:spPr>
          <a:xfrm>
            <a:off x="4254500" y="963930"/>
            <a:ext cx="3637915" cy="1880870"/>
          </a:xfrm>
          <a:prstGeom prst="rect">
            <a:avLst/>
          </a:prstGeom>
        </p:spPr>
      </p:pic>
      <p:pic>
        <p:nvPicPr>
          <p:cNvPr id="8" name="图片 7"/>
          <p:cNvPicPr>
            <a:picLocks noChangeAspect="1"/>
          </p:cNvPicPr>
          <p:nvPr/>
        </p:nvPicPr>
        <p:blipFill>
          <a:blip r:embed="rId4"/>
          <a:stretch>
            <a:fillRect/>
          </a:stretch>
        </p:blipFill>
        <p:spPr>
          <a:xfrm>
            <a:off x="4254500" y="3241040"/>
            <a:ext cx="3638550" cy="3086100"/>
          </a:xfrm>
          <a:prstGeom prst="rect">
            <a:avLst/>
          </a:prstGeom>
        </p:spPr>
      </p:pic>
      <p:pic>
        <p:nvPicPr>
          <p:cNvPr id="9" name="图片 8"/>
          <p:cNvPicPr>
            <a:picLocks noChangeAspect="1"/>
          </p:cNvPicPr>
          <p:nvPr/>
        </p:nvPicPr>
        <p:blipFill>
          <a:blip r:embed="rId5"/>
          <a:stretch>
            <a:fillRect/>
          </a:stretch>
        </p:blipFill>
        <p:spPr>
          <a:xfrm>
            <a:off x="8812530" y="1752600"/>
            <a:ext cx="2836545" cy="3633470"/>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横卷形 6"/>
          <p:cNvSpPr/>
          <p:nvPr/>
        </p:nvSpPr>
        <p:spPr>
          <a:xfrm>
            <a:off x="16510" y="0"/>
            <a:ext cx="3355975" cy="806450"/>
          </a:xfrm>
          <a:prstGeom prst="horizontalScroll">
            <a:avLst/>
          </a:pr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ln w="6600">
                  <a:solidFill>
                    <a:schemeClr val="accent2"/>
                  </a:solidFill>
                  <a:prstDash val="solid"/>
                </a:ln>
                <a:solidFill>
                  <a:srgbClr val="FFFFFF"/>
                </a:solidFill>
                <a:effectLst>
                  <a:outerShdw dist="38100" dir="2700000" algn="tl" rotWithShape="0">
                    <a:schemeClr val="accent2"/>
                  </a:outerShdw>
                </a:effectLst>
              </a:rPr>
              <a:t>无分类编址</a:t>
            </a:r>
            <a:r>
              <a:rPr lang="en-US" altLang="zh-CN" sz="2400" b="1">
                <a:ln w="6600">
                  <a:solidFill>
                    <a:schemeClr val="accent2"/>
                  </a:solidFill>
                  <a:prstDash val="solid"/>
                </a:ln>
                <a:solidFill>
                  <a:srgbClr val="FFFFFF"/>
                </a:solidFill>
                <a:effectLst>
                  <a:outerShdw dist="38100" dir="2700000" algn="tl" rotWithShape="0">
                    <a:schemeClr val="accent2"/>
                  </a:outerShdw>
                </a:effectLst>
              </a:rPr>
              <a:t>CIDR</a:t>
            </a:r>
            <a:endParaRPr lang="en-US" altLang="zh-CN"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文本框 1"/>
          <p:cNvSpPr txBox="1"/>
          <p:nvPr/>
        </p:nvSpPr>
        <p:spPr>
          <a:xfrm>
            <a:off x="518160" y="1220470"/>
            <a:ext cx="4937760" cy="1168400"/>
          </a:xfrm>
          <a:prstGeom prst="rect">
            <a:avLst/>
          </a:prstGeom>
          <a:noFill/>
        </p:spPr>
        <p:txBody>
          <a:bodyPr wrap="square" rtlCol="0">
            <a:spAutoFit/>
          </a:bodyPr>
          <a:p>
            <a:r>
              <a:rPr lang="zh-CN" altLang="en-US" sz="1400">
                <a:gradFill>
                  <a:gsLst>
                    <a:gs pos="0">
                      <a:srgbClr val="9EE256"/>
                    </a:gs>
                    <a:gs pos="100000">
                      <a:srgbClr val="52762D"/>
                    </a:gs>
                  </a:gsLst>
                  <a:lin scaled="0"/>
                </a:gradFill>
              </a:rPr>
              <a:t>无分类域间路由选择（CIDR）：</a:t>
            </a:r>
            <a:endParaRPr lang="zh-CN" altLang="en-US" sz="1400">
              <a:gradFill>
                <a:gsLst>
                  <a:gs pos="0">
                    <a:srgbClr val="9EE256"/>
                  </a:gs>
                  <a:gs pos="100000">
                    <a:srgbClr val="52762D"/>
                  </a:gs>
                </a:gsLst>
                <a:lin scaled="0"/>
              </a:gradFill>
            </a:endParaRPr>
          </a:p>
          <a:p>
            <a:endParaRPr lang="zh-CN" altLang="en-US" sz="1400"/>
          </a:p>
          <a:p>
            <a:r>
              <a:rPr lang="zh-CN" altLang="en-US" sz="1400"/>
              <a:t>1.消除了传统的A类，B类和C类地址以及划分子网的概念。</a:t>
            </a:r>
            <a:endParaRPr lang="zh-CN" altLang="en-US" sz="1400"/>
          </a:p>
          <a:p>
            <a:endParaRPr lang="zh-CN" altLang="en-US" sz="1400"/>
          </a:p>
          <a:p>
            <a:r>
              <a:rPr lang="zh-CN" altLang="en-US" sz="1400"/>
              <a:t>2.融合子网地址和子网掩码，方便子网划分。</a:t>
            </a:r>
            <a:endParaRPr lang="zh-CN" altLang="en-US" sz="1400"/>
          </a:p>
        </p:txBody>
      </p:sp>
      <p:sp>
        <p:nvSpPr>
          <p:cNvPr id="3" name="矩形 2"/>
          <p:cNvSpPr/>
          <p:nvPr/>
        </p:nvSpPr>
        <p:spPr>
          <a:xfrm>
            <a:off x="1103630" y="2972435"/>
            <a:ext cx="1122045" cy="41465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网络前缀</a:t>
            </a:r>
            <a:endParaRPr lang="zh-CN" altLang="en-US" sz="1400"/>
          </a:p>
        </p:txBody>
      </p:sp>
      <p:sp>
        <p:nvSpPr>
          <p:cNvPr id="4" name="矩形 3"/>
          <p:cNvSpPr/>
          <p:nvPr/>
        </p:nvSpPr>
        <p:spPr>
          <a:xfrm>
            <a:off x="2225675" y="2971800"/>
            <a:ext cx="726440" cy="415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主机号</a:t>
            </a:r>
            <a:endParaRPr lang="zh-CN" altLang="en-US" sz="1400"/>
          </a:p>
        </p:txBody>
      </p:sp>
      <p:sp>
        <p:nvSpPr>
          <p:cNvPr id="5" name="文本框 4"/>
          <p:cNvSpPr txBox="1"/>
          <p:nvPr/>
        </p:nvSpPr>
        <p:spPr>
          <a:xfrm>
            <a:off x="805815" y="3579495"/>
            <a:ext cx="2181225" cy="306705"/>
          </a:xfrm>
          <a:prstGeom prst="rect">
            <a:avLst/>
          </a:prstGeom>
          <a:noFill/>
        </p:spPr>
        <p:txBody>
          <a:bodyPr wrap="square" rtlCol="0">
            <a:spAutoFit/>
          </a:bodyPr>
          <a:p>
            <a:r>
              <a:rPr lang="en-US" altLang="zh-CN" sz="1400"/>
              <a:t>Eg</a:t>
            </a:r>
            <a:r>
              <a:rPr lang="zh-CN" altLang="en-US" sz="1400"/>
              <a:t>：</a:t>
            </a:r>
            <a:r>
              <a:rPr lang="en-US" altLang="zh-CN" sz="1400"/>
              <a:t>192.168.1.100/24</a:t>
            </a:r>
            <a:endParaRPr lang="en-US" altLang="zh-CN" sz="1400"/>
          </a:p>
        </p:txBody>
      </p:sp>
      <p:sp>
        <p:nvSpPr>
          <p:cNvPr id="10" name="左大括号 9"/>
          <p:cNvSpPr/>
          <p:nvPr/>
        </p:nvSpPr>
        <p:spPr>
          <a:xfrm rot="5400000">
            <a:off x="1610360" y="3175000"/>
            <a:ext cx="153670" cy="721360"/>
          </a:xfrm>
          <a:prstGeom prst="leftBrace">
            <a:avLst>
              <a:gd name="adj1" fmla="val 8333"/>
              <a:gd name="adj2" fmla="val 48426"/>
            </a:avLst>
          </a:prstGeom>
        </p:spPr>
        <p:style>
          <a:lnRef idx="3">
            <a:schemeClr val="accent1"/>
          </a:lnRef>
          <a:fillRef idx="0">
            <a:schemeClr val="accent1"/>
          </a:fillRef>
          <a:effectRef idx="2">
            <a:schemeClr val="accent1"/>
          </a:effectRef>
          <a:fontRef idx="minor">
            <a:schemeClr val="tx1"/>
          </a:fontRef>
        </p:style>
        <p:txBody>
          <a:bodyPr rtlCol="0" anchor="ctr"/>
          <a:p>
            <a:pPr algn="ctr"/>
            <a:endParaRPr lang="zh-CN" altLang="en-US"/>
          </a:p>
        </p:txBody>
      </p:sp>
      <p:sp>
        <p:nvSpPr>
          <p:cNvPr id="11" name="左大括号 10"/>
          <p:cNvSpPr/>
          <p:nvPr/>
        </p:nvSpPr>
        <p:spPr>
          <a:xfrm rot="5400000">
            <a:off x="2204085" y="3395345"/>
            <a:ext cx="179705" cy="280035"/>
          </a:xfrm>
          <a:prstGeom prst="leftBrace">
            <a:avLst>
              <a:gd name="adj1" fmla="val 8333"/>
              <a:gd name="adj2" fmla="val 0"/>
            </a:avLst>
          </a:prstGeom>
        </p:spPr>
        <p:style>
          <a:lnRef idx="3">
            <a:schemeClr val="accent1"/>
          </a:lnRef>
          <a:fillRef idx="0">
            <a:schemeClr val="accent1"/>
          </a:fillRef>
          <a:effectRef idx="2">
            <a:schemeClr val="accent1"/>
          </a:effectRef>
          <a:fontRef idx="minor">
            <a:schemeClr val="tx1"/>
          </a:fontRef>
        </p:style>
        <p:txBody>
          <a:bodyPr rtlCol="0" anchor="ctr"/>
          <a:p>
            <a:pPr algn="ctr"/>
            <a:endParaRPr lang="zh-CN" altLang="en-US"/>
          </a:p>
        </p:txBody>
      </p:sp>
      <p:sp>
        <p:nvSpPr>
          <p:cNvPr id="12" name="文本框 11"/>
          <p:cNvSpPr txBox="1"/>
          <p:nvPr/>
        </p:nvSpPr>
        <p:spPr>
          <a:xfrm>
            <a:off x="4646930" y="2516505"/>
            <a:ext cx="7108825" cy="3753485"/>
          </a:xfrm>
          <a:prstGeom prst="rect">
            <a:avLst/>
          </a:prstGeom>
          <a:noFill/>
        </p:spPr>
        <p:txBody>
          <a:bodyPr wrap="square" rtlCol="0">
            <a:spAutoFit/>
          </a:bodyPr>
          <a:p>
            <a:r>
              <a:rPr lang="en-US" altLang="zh-CN" sz="1400"/>
              <a:t>CIDR</a:t>
            </a:r>
            <a:r>
              <a:rPr lang="zh-CN" altLang="en-US" sz="1400"/>
              <a:t>把网络前缀相同的连续的</a:t>
            </a:r>
            <a:r>
              <a:rPr lang="en-US" altLang="zh-CN" sz="1400"/>
              <a:t>IP</a:t>
            </a:r>
            <a:r>
              <a:rPr lang="zh-CN" altLang="en-US" sz="1400"/>
              <a:t>地址组成一个</a:t>
            </a:r>
            <a:r>
              <a:rPr lang="en-US" altLang="zh-CN" sz="1400"/>
              <a:t>“CIDR</a:t>
            </a:r>
            <a:r>
              <a:rPr lang="zh-CN" altLang="en-US" sz="1400"/>
              <a:t>地址块</a:t>
            </a:r>
            <a:r>
              <a:rPr lang="en-US" altLang="zh-CN" sz="1400"/>
              <a:t>”</a:t>
            </a:r>
            <a:r>
              <a:rPr lang="zh-CN" altLang="en-US" sz="1400"/>
              <a:t>。</a:t>
            </a:r>
            <a:endParaRPr lang="zh-CN" altLang="en-US" sz="1400"/>
          </a:p>
          <a:p>
            <a:endParaRPr lang="zh-CN" altLang="en-US" sz="1400"/>
          </a:p>
          <a:p>
            <a:r>
              <a:rPr lang="zh-CN" altLang="en-US" sz="1400"/>
              <a:t>只要知道CIDR地址块中的任何一个地址，就能够知道这个地址块的起始地址（最小地址）和终止地址（最大地址），以及地址块中的地址数。</a:t>
            </a:r>
            <a:endParaRPr lang="zh-CN" altLang="en-US" sz="1400"/>
          </a:p>
          <a:p>
            <a:endParaRPr lang="zh-CN" altLang="en-US" sz="1400"/>
          </a:p>
          <a:p>
            <a:r>
              <a:rPr lang="en-US" altLang="zh-CN" sz="1400">
                <a:sym typeface="+mn-ea"/>
              </a:rPr>
              <a:t>If</a:t>
            </a:r>
            <a:r>
              <a:rPr lang="zh-CN" altLang="en-US" sz="1400">
                <a:sym typeface="+mn-ea"/>
              </a:rPr>
              <a:t>：</a:t>
            </a:r>
            <a:r>
              <a:rPr lang="en-US" altLang="zh-CN" sz="1400">
                <a:solidFill>
                  <a:srgbClr val="FF0000"/>
                </a:solidFill>
                <a:sym typeface="+mn-ea"/>
              </a:rPr>
              <a:t>128.14.35.7/20</a:t>
            </a:r>
            <a:r>
              <a:rPr lang="zh-CN" altLang="en-US" sz="1400">
                <a:sym typeface="+mn-ea"/>
              </a:rPr>
              <a:t>是某个</a:t>
            </a:r>
            <a:r>
              <a:rPr lang="en-US" altLang="zh-CN" sz="1400">
                <a:sym typeface="+mn-ea"/>
              </a:rPr>
              <a:t>CIDR</a:t>
            </a:r>
            <a:r>
              <a:rPr lang="zh-CN" altLang="en-US" sz="1400">
                <a:sym typeface="+mn-ea"/>
              </a:rPr>
              <a:t>地址块中的一个地址</a:t>
            </a:r>
            <a:endParaRPr lang="zh-CN" altLang="en-US" sz="1400">
              <a:sym typeface="+mn-ea"/>
            </a:endParaRPr>
          </a:p>
          <a:p>
            <a:endParaRPr lang="zh-CN" altLang="en-US" sz="1400"/>
          </a:p>
          <a:p>
            <a:r>
              <a:rPr lang="zh-CN" altLang="en-US" sz="1400">
                <a:sym typeface="+mn-ea"/>
              </a:rPr>
              <a:t>二进制：</a:t>
            </a:r>
            <a:r>
              <a:rPr lang="en-US" altLang="zh-CN" sz="1400">
                <a:sym typeface="+mn-ea"/>
              </a:rPr>
              <a:t>   </a:t>
            </a:r>
            <a:r>
              <a:rPr lang="en-US" altLang="zh-CN" sz="1400">
                <a:solidFill>
                  <a:srgbClr val="FF0000"/>
                </a:solidFill>
                <a:sym typeface="+mn-ea"/>
              </a:rPr>
              <a:t>10000000 00001110 0010</a:t>
            </a:r>
            <a:r>
              <a:rPr lang="en-US" altLang="zh-CN" sz="1400">
                <a:sym typeface="+mn-ea"/>
              </a:rPr>
              <a:t>0011 00000111</a:t>
            </a:r>
            <a:endParaRPr lang="en-US" altLang="zh-CN" sz="1400">
              <a:sym typeface="+mn-ea"/>
            </a:endParaRPr>
          </a:p>
          <a:p>
            <a:endParaRPr lang="en-US" altLang="zh-CN" sz="1400">
              <a:sym typeface="+mn-ea"/>
            </a:endParaRPr>
          </a:p>
          <a:p>
            <a:r>
              <a:rPr lang="zh-CN" altLang="en-US" sz="1400">
                <a:sym typeface="+mn-ea"/>
              </a:rPr>
              <a:t>最小地址：</a:t>
            </a:r>
            <a:r>
              <a:rPr lang="en-US" altLang="zh-CN" sz="1400">
                <a:solidFill>
                  <a:srgbClr val="FF0000"/>
                </a:solidFill>
                <a:sym typeface="+mn-ea"/>
              </a:rPr>
              <a:t>10000000 00001110 0010</a:t>
            </a:r>
            <a:r>
              <a:rPr lang="en-US" altLang="zh-CN" sz="1400">
                <a:sym typeface="+mn-ea"/>
              </a:rPr>
              <a:t>0000 00000000 </a:t>
            </a:r>
            <a:r>
              <a:rPr lang="zh-CN" altLang="en-US" sz="1400">
                <a:sym typeface="+mn-ea"/>
              </a:rPr>
              <a:t>（</a:t>
            </a:r>
            <a:r>
              <a:rPr lang="en-US" altLang="zh-CN" sz="1400">
                <a:sym typeface="+mn-ea"/>
              </a:rPr>
              <a:t>128.14.32.0</a:t>
            </a:r>
            <a:r>
              <a:rPr lang="zh-CN" altLang="en-US" sz="1400">
                <a:sym typeface="+mn-ea"/>
              </a:rPr>
              <a:t>）</a:t>
            </a:r>
            <a:endParaRPr lang="zh-CN" altLang="en-US" sz="1400"/>
          </a:p>
          <a:p>
            <a:endParaRPr lang="en-US" altLang="zh-CN" sz="1400"/>
          </a:p>
          <a:p>
            <a:r>
              <a:rPr lang="zh-CN" altLang="en-US" sz="1400">
                <a:sym typeface="+mn-ea"/>
              </a:rPr>
              <a:t>最大地址：</a:t>
            </a:r>
            <a:r>
              <a:rPr lang="en-US" altLang="zh-CN" sz="1400">
                <a:solidFill>
                  <a:srgbClr val="FF0000"/>
                </a:solidFill>
                <a:sym typeface="+mn-ea"/>
              </a:rPr>
              <a:t>10000000  00001110  0010</a:t>
            </a:r>
            <a:r>
              <a:rPr lang="en-US" altLang="zh-CN" sz="1400">
                <a:solidFill>
                  <a:schemeClr val="tx2"/>
                </a:solidFill>
                <a:sym typeface="+mn-ea"/>
              </a:rPr>
              <a:t>1111</a:t>
            </a:r>
            <a:r>
              <a:rPr lang="en-US" altLang="zh-CN" sz="1400">
                <a:sym typeface="+mn-ea"/>
              </a:rPr>
              <a:t>  11111111  </a:t>
            </a:r>
            <a:r>
              <a:rPr lang="zh-CN" altLang="en-US" sz="1400">
                <a:sym typeface="+mn-ea"/>
              </a:rPr>
              <a:t>（</a:t>
            </a:r>
            <a:r>
              <a:rPr lang="en-US" altLang="zh-CN" sz="1400">
                <a:sym typeface="+mn-ea"/>
              </a:rPr>
              <a:t>128.14.47.255</a:t>
            </a:r>
            <a:r>
              <a:rPr lang="zh-CN" altLang="en-US" sz="1400">
                <a:sym typeface="+mn-ea"/>
              </a:rPr>
              <a:t>）</a:t>
            </a:r>
            <a:endParaRPr lang="zh-CN" altLang="en-US" sz="1400"/>
          </a:p>
          <a:p>
            <a:endParaRPr lang="zh-CN" altLang="en-US" sz="1400"/>
          </a:p>
          <a:p>
            <a:r>
              <a:rPr lang="zh-CN" altLang="en-US" sz="1400">
                <a:sym typeface="+mn-ea"/>
              </a:rPr>
              <a:t>可用地址：</a:t>
            </a:r>
            <a:r>
              <a:rPr lang="en-US" altLang="zh-CN" sz="1400">
                <a:sym typeface="+mn-ea"/>
              </a:rPr>
              <a:t>2^12-2=4094</a:t>
            </a:r>
            <a:r>
              <a:rPr lang="zh-CN" altLang="en-US" sz="1400">
                <a:sym typeface="+mn-ea"/>
              </a:rPr>
              <a:t>（个）</a:t>
            </a:r>
            <a:endParaRPr lang="zh-CN" altLang="en-US" sz="1400"/>
          </a:p>
          <a:p>
            <a:endParaRPr lang="zh-CN" altLang="en-US" sz="1400"/>
          </a:p>
          <a:p>
            <a:r>
              <a:rPr lang="zh-CN" altLang="en-US" sz="1400">
                <a:sym typeface="+mn-ea"/>
              </a:rPr>
              <a:t>地址掩码（子网掩码）：</a:t>
            </a:r>
            <a:r>
              <a:rPr lang="en-US" altLang="zh-CN" sz="1400">
                <a:solidFill>
                  <a:srgbClr val="FF0000"/>
                </a:solidFill>
                <a:sym typeface="+mn-ea"/>
              </a:rPr>
              <a:t>11111111 11111111 1111</a:t>
            </a:r>
            <a:r>
              <a:rPr lang="en-US" altLang="zh-CN" sz="1400">
                <a:sym typeface="+mn-ea"/>
              </a:rPr>
              <a:t>0000 00000000  </a:t>
            </a:r>
            <a:r>
              <a:rPr lang="zh-CN" altLang="en-US" sz="1400">
                <a:sym typeface="+mn-ea"/>
              </a:rPr>
              <a:t>（</a:t>
            </a:r>
            <a:r>
              <a:rPr lang="en-US" altLang="zh-CN" sz="1400">
                <a:sym typeface="+mn-ea"/>
              </a:rPr>
              <a:t>255.255.240.0</a:t>
            </a:r>
            <a:r>
              <a:rPr lang="zh-CN" altLang="en-US" sz="1400">
                <a:sym typeface="+mn-ea"/>
              </a:rPr>
              <a:t>）</a:t>
            </a:r>
            <a:endParaRPr lang="zh-CN" altLang="en-US" sz="1400"/>
          </a:p>
          <a:p>
            <a:r>
              <a:rPr lang="en-US" altLang="zh-CN" sz="1400">
                <a:sym typeface="+mn-ea"/>
              </a:rPr>
              <a:t>                                                                                                                 </a:t>
            </a:r>
            <a:endParaRPr lang="zh-CN" altLang="en-US" sz="14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7" name="横卷形 6"/>
          <p:cNvSpPr/>
          <p:nvPr/>
        </p:nvSpPr>
        <p:spPr>
          <a:xfrm>
            <a:off x="16510" y="0"/>
            <a:ext cx="3355975" cy="806450"/>
          </a:xfrm>
          <a:prstGeom prst="horizontalScroll">
            <a:avLst/>
          </a:pr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ln w="6600">
                  <a:solidFill>
                    <a:schemeClr val="accent2"/>
                  </a:solidFill>
                  <a:prstDash val="solid"/>
                </a:ln>
                <a:solidFill>
                  <a:srgbClr val="FFFFFF"/>
                </a:solidFill>
                <a:effectLst>
                  <a:outerShdw dist="38100" dir="2700000" algn="tl" rotWithShape="0">
                    <a:schemeClr val="accent2"/>
                  </a:outerShdw>
                </a:effectLst>
              </a:rPr>
              <a:t>IP</a:t>
            </a:r>
            <a:r>
              <a:rPr lang="en-US" sz="2400" b="1">
                <a:ln w="6600">
                  <a:solidFill>
                    <a:schemeClr val="accent2"/>
                  </a:solidFill>
                  <a:prstDash val="solid"/>
                </a:ln>
                <a:solidFill>
                  <a:srgbClr val="FFFFFF"/>
                </a:solidFill>
                <a:effectLst>
                  <a:outerShdw dist="38100" dir="2700000" algn="tl" rotWithShape="0">
                    <a:schemeClr val="accent2"/>
                  </a:outerShdw>
                </a:effectLst>
              </a:rPr>
              <a:t>v6</a:t>
            </a:r>
            <a:endParaRPr 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文本框 2"/>
          <p:cNvSpPr txBox="1"/>
          <p:nvPr/>
        </p:nvSpPr>
        <p:spPr>
          <a:xfrm>
            <a:off x="1223645" y="1666875"/>
            <a:ext cx="654685" cy="306705"/>
          </a:xfrm>
          <a:prstGeom prst="rect">
            <a:avLst/>
          </a:prstGeom>
          <a:noFill/>
        </p:spPr>
        <p:txBody>
          <a:bodyPr wrap="square" rtlCol="0">
            <a:spAutoFit/>
          </a:bodyPr>
          <a:p>
            <a:r>
              <a:rPr lang="en-US" altLang="zh-CN" sz="1400"/>
              <a:t>CIRD</a:t>
            </a:r>
            <a:endParaRPr lang="en-US" altLang="zh-CN" sz="1400"/>
          </a:p>
        </p:txBody>
      </p:sp>
      <p:sp>
        <p:nvSpPr>
          <p:cNvPr id="4" name="文本框 3"/>
          <p:cNvSpPr txBox="1"/>
          <p:nvPr/>
        </p:nvSpPr>
        <p:spPr>
          <a:xfrm>
            <a:off x="2230755" y="1666875"/>
            <a:ext cx="525145" cy="306705"/>
          </a:xfrm>
          <a:prstGeom prst="rect">
            <a:avLst/>
          </a:prstGeom>
          <a:noFill/>
        </p:spPr>
        <p:txBody>
          <a:bodyPr wrap="none" rtlCol="0">
            <a:spAutoFit/>
          </a:bodyPr>
          <a:p>
            <a:r>
              <a:rPr lang="en-US" altLang="zh-CN" sz="1400"/>
              <a:t>NAT</a:t>
            </a:r>
            <a:endParaRPr lang="en-US" altLang="zh-CN" sz="1400"/>
          </a:p>
        </p:txBody>
      </p:sp>
      <p:sp>
        <p:nvSpPr>
          <p:cNvPr id="5" name="文本框 4"/>
          <p:cNvSpPr txBox="1"/>
          <p:nvPr/>
        </p:nvSpPr>
        <p:spPr>
          <a:xfrm>
            <a:off x="3262630" y="1666875"/>
            <a:ext cx="1071880" cy="306705"/>
          </a:xfrm>
          <a:prstGeom prst="rect">
            <a:avLst/>
          </a:prstGeom>
          <a:noFill/>
        </p:spPr>
        <p:txBody>
          <a:bodyPr wrap="none" rtlCol="0">
            <a:spAutoFit/>
          </a:bodyPr>
          <a:p>
            <a:r>
              <a:rPr lang="zh-CN" altLang="en-US" sz="1400"/>
              <a:t>治标不治本</a:t>
            </a:r>
            <a:endParaRPr lang="zh-CN" altLang="en-US" sz="1400"/>
          </a:p>
        </p:txBody>
      </p:sp>
      <p:sp>
        <p:nvSpPr>
          <p:cNvPr id="6" name="文本框 5"/>
          <p:cNvSpPr txBox="1"/>
          <p:nvPr/>
        </p:nvSpPr>
        <p:spPr>
          <a:xfrm>
            <a:off x="851535" y="2132965"/>
            <a:ext cx="3028315" cy="306705"/>
          </a:xfrm>
          <a:prstGeom prst="rect">
            <a:avLst/>
          </a:prstGeom>
          <a:noFill/>
        </p:spPr>
        <p:txBody>
          <a:bodyPr wrap="none" rtlCol="0">
            <a:spAutoFit/>
          </a:bodyPr>
          <a:p>
            <a:r>
              <a:rPr lang="en-US" altLang="zh-CN" sz="1400"/>
              <a:t>IPv6</a:t>
            </a:r>
            <a:r>
              <a:rPr lang="zh-CN" altLang="en-US" sz="1400"/>
              <a:t>从根本上解决了地址耗尽的问题</a:t>
            </a:r>
            <a:endParaRPr lang="zh-CN" altLang="en-US" sz="1400"/>
          </a:p>
        </p:txBody>
      </p:sp>
      <p:sp>
        <p:nvSpPr>
          <p:cNvPr id="11" name="文本框 10"/>
          <p:cNvSpPr txBox="1"/>
          <p:nvPr/>
        </p:nvSpPr>
        <p:spPr>
          <a:xfrm>
            <a:off x="851535" y="2538095"/>
            <a:ext cx="10165715" cy="1168400"/>
          </a:xfrm>
          <a:prstGeom prst="rect">
            <a:avLst/>
          </a:prstGeom>
          <a:noFill/>
        </p:spPr>
        <p:txBody>
          <a:bodyPr wrap="square" rtlCol="0">
            <a:spAutoFit/>
          </a:bodyPr>
          <a:p>
            <a:r>
              <a:rPr lang="zh-CN" altLang="en-US" sz="1400"/>
              <a:t>IPv6 的地址是 128 位的，这可分配的地址数⼤的惊⼈，据说 IPv6 可以保证地球上的每粒沙⼦都能被分配到⼀个 IP 地址。</a:t>
            </a:r>
            <a:endParaRPr lang="zh-CN" altLang="en-US" sz="1400"/>
          </a:p>
          <a:p>
            <a:endParaRPr lang="zh-CN" altLang="en-US" sz="1400"/>
          </a:p>
          <a:p>
            <a:r>
              <a:rPr lang="en-US" altLang="zh-CN" sz="1400"/>
              <a:t>IPv6</a:t>
            </a:r>
            <a:r>
              <a:rPr lang="zh-CN" altLang="en-US" sz="1400"/>
              <a:t>除了地址变多了提高了安全性，传输性能，支持</a:t>
            </a:r>
            <a:r>
              <a:rPr lang="en-US" altLang="zh-CN" sz="1400"/>
              <a:t>QoS</a:t>
            </a:r>
            <a:r>
              <a:rPr lang="zh-CN" altLang="en-US" sz="1400"/>
              <a:t>技术比</a:t>
            </a:r>
            <a:r>
              <a:rPr lang="en-US" altLang="zh-CN" sz="1400"/>
              <a:t>IPv4</a:t>
            </a:r>
            <a:r>
              <a:rPr lang="zh-CN" altLang="en-US" sz="1400"/>
              <a:t>能带来更好的网络</a:t>
            </a:r>
            <a:r>
              <a:rPr lang="zh-CN" altLang="en-US" sz="1400"/>
              <a:t>体验。</a:t>
            </a:r>
            <a:endParaRPr lang="zh-CN" altLang="en-US" sz="1400"/>
          </a:p>
          <a:p>
            <a:endParaRPr lang="zh-CN" altLang="en-US" sz="1400"/>
          </a:p>
          <a:p>
            <a:endParaRPr lang="zh-CN" altLang="en-US" sz="1400"/>
          </a:p>
        </p:txBody>
      </p:sp>
      <p:sp>
        <p:nvSpPr>
          <p:cNvPr id="12" name="文本框 11"/>
          <p:cNvSpPr txBox="1"/>
          <p:nvPr/>
        </p:nvSpPr>
        <p:spPr>
          <a:xfrm>
            <a:off x="851535" y="1200785"/>
            <a:ext cx="9973945" cy="306705"/>
          </a:xfrm>
          <a:prstGeom prst="rect">
            <a:avLst/>
          </a:prstGeom>
          <a:noFill/>
        </p:spPr>
        <p:txBody>
          <a:bodyPr wrap="square" rtlCol="0">
            <a:spAutoFit/>
          </a:bodyPr>
          <a:p>
            <a:r>
              <a:rPr lang="zh-CN" altLang="en-US" sz="1400">
                <a:sym typeface="+mn-ea"/>
              </a:rPr>
              <a:t>IPv4 的地址是 32 位的，⼤约可以提供 42 亿个地址，但是早在 2011 年 IPv4 地址就已经被分配完了。</a:t>
            </a:r>
            <a:endParaRPr lang="zh-CN" altLang="en-US" sz="1400">
              <a:sym typeface="+mn-ea"/>
            </a:endParaRPr>
          </a:p>
        </p:txBody>
      </p:sp>
      <p:sp>
        <p:nvSpPr>
          <p:cNvPr id="15" name="文本框 14"/>
          <p:cNvSpPr txBox="1"/>
          <p:nvPr/>
        </p:nvSpPr>
        <p:spPr>
          <a:xfrm>
            <a:off x="851535" y="3399790"/>
            <a:ext cx="7705090" cy="306705"/>
          </a:xfrm>
          <a:prstGeom prst="rect">
            <a:avLst/>
          </a:prstGeom>
          <a:noFill/>
        </p:spPr>
        <p:txBody>
          <a:bodyPr wrap="square" rtlCol="0">
            <a:spAutoFit/>
          </a:bodyPr>
          <a:p>
            <a:r>
              <a:rPr lang="zh-CN" altLang="en-US" sz="1400"/>
              <a:t>IPv6 可⾃动配置（</a:t>
            </a:r>
            <a:r>
              <a:rPr lang="zh-CN" altLang="en-US" sz="1400">
                <a:sym typeface="+mn-ea"/>
              </a:rPr>
              <a:t>即插即⽤</a:t>
            </a:r>
            <a:r>
              <a:rPr lang="zh-CN" altLang="en-US" sz="1400"/>
              <a:t>），不需要 DHCP 服务器也可以实现⾃动分配IP地址，更便捷。</a:t>
            </a:r>
            <a:endParaRPr lang="zh-CN" altLang="en-US" sz="1400"/>
          </a:p>
        </p:txBody>
      </p:sp>
      <p:sp>
        <p:nvSpPr>
          <p:cNvPr id="16" name="文本框 15"/>
          <p:cNvSpPr txBox="1"/>
          <p:nvPr/>
        </p:nvSpPr>
        <p:spPr>
          <a:xfrm>
            <a:off x="851535" y="3804920"/>
            <a:ext cx="4293235" cy="306705"/>
          </a:xfrm>
          <a:prstGeom prst="rect">
            <a:avLst/>
          </a:prstGeom>
          <a:noFill/>
        </p:spPr>
        <p:txBody>
          <a:bodyPr wrap="none" rtlCol="0">
            <a:spAutoFit/>
          </a:bodyPr>
          <a:p>
            <a:r>
              <a:rPr lang="en-US" altLang="zh-CN" sz="1400"/>
              <a:t>IPv6</a:t>
            </a:r>
            <a:r>
              <a:rPr lang="zh-CN" altLang="en-US" sz="1400"/>
              <a:t>表示形式</a:t>
            </a:r>
            <a:r>
              <a:rPr lang="en-US" altLang="zh-CN" sz="1400"/>
              <a:t>16</a:t>
            </a:r>
            <a:r>
              <a:rPr lang="zh-CN" altLang="en-US" sz="1400"/>
              <a:t>位为一组，</a:t>
            </a:r>
            <a:r>
              <a:rPr lang="zh-CN" altLang="en-US" sz="1400"/>
              <a:t>一般用冒号十六进制</a:t>
            </a:r>
            <a:r>
              <a:rPr lang="zh-CN" altLang="en-US" sz="1400"/>
              <a:t>表示</a:t>
            </a:r>
            <a:endParaRPr lang="zh-CN" altLang="en-US" sz="1400"/>
          </a:p>
        </p:txBody>
      </p:sp>
      <p:sp>
        <p:nvSpPr>
          <p:cNvPr id="17" name="文本框 16"/>
          <p:cNvSpPr txBox="1"/>
          <p:nvPr/>
        </p:nvSpPr>
        <p:spPr>
          <a:xfrm>
            <a:off x="851535" y="4210050"/>
            <a:ext cx="4457065" cy="1599565"/>
          </a:xfrm>
          <a:prstGeom prst="rect">
            <a:avLst/>
          </a:prstGeom>
          <a:noFill/>
        </p:spPr>
        <p:txBody>
          <a:bodyPr wrap="none" rtlCol="0">
            <a:spAutoFit/>
          </a:bodyPr>
          <a:p>
            <a:r>
              <a:rPr lang="en-US" altLang="zh-CN" sz="1400">
                <a:gradFill>
                  <a:gsLst>
                    <a:gs pos="0">
                      <a:srgbClr val="9EE256"/>
                    </a:gs>
                    <a:gs pos="100000">
                      <a:srgbClr val="52762D"/>
                    </a:gs>
                  </a:gsLst>
                  <a:lin scaled="0"/>
                </a:gradFill>
              </a:rPr>
              <a:t>Eg</a:t>
            </a:r>
            <a:r>
              <a:rPr lang="zh-CN" altLang="en-US" sz="1400">
                <a:gradFill>
                  <a:gsLst>
                    <a:gs pos="0">
                      <a:srgbClr val="9EE256"/>
                    </a:gs>
                    <a:gs pos="100000">
                      <a:srgbClr val="52762D"/>
                    </a:gs>
                  </a:gsLst>
                  <a:lin scaled="0"/>
                </a:gradFill>
              </a:rPr>
              <a:t>：</a:t>
            </a:r>
            <a:r>
              <a:rPr lang="en-US" altLang="zh-CN" sz="1400"/>
              <a:t>FEDC:BA98:1234:ABCD:4321:AE86:AB3D:10EF</a:t>
            </a:r>
            <a:endParaRPr lang="en-US" altLang="zh-CN" sz="1400"/>
          </a:p>
          <a:p>
            <a:endParaRPr lang="zh-CN" altLang="en-US" sz="1400"/>
          </a:p>
          <a:p>
            <a:r>
              <a:rPr lang="zh-CN" altLang="en-US" sz="1400"/>
              <a:t>如果出现连续的</a:t>
            </a:r>
            <a:r>
              <a:rPr lang="en-US" altLang="zh-CN" sz="1400"/>
              <a:t>0</a:t>
            </a:r>
            <a:r>
              <a:rPr lang="zh-CN" altLang="en-US" sz="1400"/>
              <a:t>，可以用双冒号</a:t>
            </a:r>
            <a:r>
              <a:rPr lang="zh-CN" altLang="en-US" sz="1400"/>
              <a:t>省略；</a:t>
            </a:r>
            <a:endParaRPr lang="zh-CN" altLang="en-US" sz="1400"/>
          </a:p>
          <a:p>
            <a:endParaRPr lang="en-US" altLang="zh-CN" sz="1400"/>
          </a:p>
          <a:p>
            <a:r>
              <a:rPr lang="en-US" altLang="zh-CN" sz="1400"/>
              <a:t>FEDC:0000:0000:0000:0000:0000:0000:0000:10EF</a:t>
            </a:r>
            <a:endParaRPr lang="en-US" altLang="zh-CN" sz="1400"/>
          </a:p>
          <a:p>
            <a:endParaRPr lang="zh-CN" altLang="en-US" sz="1400"/>
          </a:p>
          <a:p>
            <a:r>
              <a:rPr lang="zh-CN" altLang="en-US" sz="1400"/>
              <a:t>可以写成</a:t>
            </a:r>
            <a:r>
              <a:rPr lang="en-US" altLang="zh-CN" sz="1400"/>
              <a:t>FEDC::10EF</a:t>
            </a:r>
            <a:r>
              <a:rPr lang="zh-CN" altLang="en-US" sz="1400"/>
              <a:t>（</a:t>
            </a:r>
            <a:r>
              <a:rPr lang="en-US" altLang="zh-CN" sz="1400"/>
              <a:t>::</a:t>
            </a:r>
            <a:r>
              <a:rPr lang="zh-CN" altLang="en-US" sz="1400"/>
              <a:t>只能出现</a:t>
            </a:r>
            <a:r>
              <a:rPr lang="zh-CN" altLang="en-US" sz="1400"/>
              <a:t>一次）</a:t>
            </a:r>
            <a:endParaRPr lang="zh-CN" altLang="en-US" sz="14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7" name="横卷形 6"/>
          <p:cNvSpPr/>
          <p:nvPr/>
        </p:nvSpPr>
        <p:spPr>
          <a:xfrm>
            <a:off x="16510" y="0"/>
            <a:ext cx="3355975" cy="806450"/>
          </a:xfrm>
          <a:prstGeom prst="horizontalScroll">
            <a:avLst/>
          </a:prstGeom>
          <a:gradFill>
            <a:gsLst>
              <a:gs pos="0">
                <a:srgbClr val="14CD68"/>
              </a:gs>
              <a:gs pos="100000">
                <a:srgbClr val="035C7D"/>
              </a:gs>
            </a:gsLst>
            <a:lin scaled="0"/>
          </a:gradFill>
          <a:ln>
            <a:gradFill>
              <a:gsLst>
                <a:gs pos="0">
                  <a:srgbClr val="007BD3"/>
                </a:gs>
                <a:gs pos="100000">
                  <a:srgbClr val="034373"/>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ln w="6600">
                  <a:solidFill>
                    <a:schemeClr val="accent2"/>
                  </a:solidFill>
                  <a:prstDash val="solid"/>
                </a:ln>
                <a:solidFill>
                  <a:srgbClr val="FFFFFF"/>
                </a:solidFill>
                <a:effectLst>
                  <a:outerShdw dist="38100" dir="2700000" algn="tl" rotWithShape="0">
                    <a:schemeClr val="accent2"/>
                  </a:outerShdw>
                </a:effectLst>
              </a:rPr>
              <a:t>数据链路</a:t>
            </a:r>
            <a:r>
              <a:rPr lang="zh-CN" altLang="en-US" sz="2400" b="1">
                <a:ln w="6600">
                  <a:solidFill>
                    <a:schemeClr val="accent2"/>
                  </a:solidFill>
                  <a:prstDash val="solid"/>
                </a:ln>
                <a:solidFill>
                  <a:srgbClr val="FFFFFF"/>
                </a:solidFill>
                <a:effectLst>
                  <a:outerShdw dist="38100" dir="2700000" algn="tl" rotWithShape="0">
                    <a:schemeClr val="accent2"/>
                  </a:outerShdw>
                </a:effectLst>
              </a:rPr>
              <a:t>层</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文本框 1"/>
          <p:cNvSpPr txBox="1"/>
          <p:nvPr/>
        </p:nvSpPr>
        <p:spPr>
          <a:xfrm>
            <a:off x="451485" y="949325"/>
            <a:ext cx="11123295" cy="521970"/>
          </a:xfrm>
          <a:prstGeom prst="rect">
            <a:avLst/>
          </a:prstGeom>
          <a:noFill/>
        </p:spPr>
        <p:txBody>
          <a:bodyPr wrap="square" rtlCol="0">
            <a:spAutoFit/>
          </a:bodyPr>
          <a:p>
            <a:r>
              <a:rPr lang="zh-CN" altLang="en-US" sz="1400"/>
              <a:t>数据链路层在物理层提供服务的基础上向网络层提供服务，最基本的服务是将源自网络层传来的数据</a:t>
            </a:r>
            <a:r>
              <a:rPr lang="zh-CN" altLang="en-US" sz="1400">
                <a:gradFill>
                  <a:gsLst>
                    <a:gs pos="0">
                      <a:srgbClr val="14CD68"/>
                    </a:gs>
                    <a:gs pos="100000">
                      <a:srgbClr val="0B6E38"/>
                    </a:gs>
                  </a:gsLst>
                  <a:lin scaled="0"/>
                </a:gradFill>
              </a:rPr>
              <a:t>可靠</a:t>
            </a:r>
            <a:r>
              <a:rPr lang="zh-CN" altLang="en-US" sz="1400"/>
              <a:t>地传输到目的端的网络层。将物理层提供可能出错的物理连接改造成逻辑上无差错的数据链路，使之对网络层表现为一条无差错的</a:t>
            </a:r>
            <a:r>
              <a:rPr lang="zh-CN" altLang="en-US" sz="1400"/>
              <a:t>链路。</a:t>
            </a:r>
            <a:endParaRPr lang="zh-CN" altLang="en-US" sz="1400"/>
          </a:p>
        </p:txBody>
      </p:sp>
      <p:pic>
        <p:nvPicPr>
          <p:cNvPr id="3" name="图片 2"/>
          <p:cNvPicPr>
            <a:picLocks noChangeAspect="1"/>
          </p:cNvPicPr>
          <p:nvPr>
            <p:custDataLst>
              <p:tags r:id="rId1"/>
            </p:custDataLst>
          </p:nvPr>
        </p:nvPicPr>
        <p:blipFill>
          <a:blip r:embed="rId2"/>
          <a:srcRect l="7920" t="6882" r="12764" b="5448"/>
          <a:stretch>
            <a:fillRect/>
          </a:stretch>
        </p:blipFill>
        <p:spPr>
          <a:xfrm>
            <a:off x="949325" y="2686050"/>
            <a:ext cx="883920" cy="1553210"/>
          </a:xfrm>
          <a:prstGeom prst="rect">
            <a:avLst/>
          </a:prstGeom>
        </p:spPr>
      </p:pic>
      <p:pic>
        <p:nvPicPr>
          <p:cNvPr id="4" name="图片 3"/>
          <p:cNvPicPr>
            <a:picLocks noChangeAspect="1"/>
          </p:cNvPicPr>
          <p:nvPr/>
        </p:nvPicPr>
        <p:blipFill>
          <a:blip r:embed="rId3"/>
          <a:srcRect t="3713" r="1384" b="3629"/>
          <a:stretch>
            <a:fillRect/>
          </a:stretch>
        </p:blipFill>
        <p:spPr>
          <a:xfrm>
            <a:off x="2311400" y="3218815"/>
            <a:ext cx="995680" cy="1394460"/>
          </a:xfrm>
          <a:prstGeom prst="rect">
            <a:avLst/>
          </a:prstGeom>
        </p:spPr>
      </p:pic>
      <p:pic>
        <p:nvPicPr>
          <p:cNvPr id="8" name="图片 7"/>
          <p:cNvPicPr>
            <a:picLocks noChangeAspect="1"/>
          </p:cNvPicPr>
          <p:nvPr/>
        </p:nvPicPr>
        <p:blipFill>
          <a:blip r:embed="rId4"/>
          <a:srcRect l="13253" r="6506" b="3315"/>
          <a:stretch>
            <a:fillRect/>
          </a:stretch>
        </p:blipFill>
        <p:spPr>
          <a:xfrm>
            <a:off x="4474845" y="3596640"/>
            <a:ext cx="634365" cy="1685290"/>
          </a:xfrm>
          <a:prstGeom prst="rect">
            <a:avLst/>
          </a:prstGeom>
        </p:spPr>
      </p:pic>
      <p:pic>
        <p:nvPicPr>
          <p:cNvPr id="5" name="图片 4"/>
          <p:cNvPicPr>
            <a:picLocks noChangeAspect="1"/>
          </p:cNvPicPr>
          <p:nvPr/>
        </p:nvPicPr>
        <p:blipFill>
          <a:blip r:embed="rId5"/>
          <a:srcRect r="4667" b="2315"/>
          <a:stretch>
            <a:fillRect/>
          </a:stretch>
        </p:blipFill>
        <p:spPr>
          <a:xfrm>
            <a:off x="2231390" y="3716020"/>
            <a:ext cx="379095" cy="399415"/>
          </a:xfrm>
          <a:prstGeom prst="rect">
            <a:avLst/>
          </a:prstGeom>
        </p:spPr>
      </p:pic>
      <p:sp>
        <p:nvSpPr>
          <p:cNvPr id="6" name="圆角矩形标注 5"/>
          <p:cNvSpPr/>
          <p:nvPr/>
        </p:nvSpPr>
        <p:spPr>
          <a:xfrm>
            <a:off x="1975485" y="1981200"/>
            <a:ext cx="1331595" cy="737235"/>
          </a:xfrm>
          <a:prstGeom prst="wedgeRoundRectCallout">
            <a:avLst>
              <a:gd name="adj1" fmla="val -63434"/>
              <a:gd name="adj2" fmla="val 48961"/>
              <a:gd name="adj3" fmla="val 1666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把这</a:t>
            </a:r>
            <a:r>
              <a:rPr lang="en-US" altLang="zh-CN" sz="1200"/>
              <a:t>5</a:t>
            </a:r>
            <a:r>
              <a:rPr lang="zh-CN" altLang="en-US" sz="1200"/>
              <a:t>份文件交给</a:t>
            </a:r>
            <a:r>
              <a:rPr lang="en-US" altLang="zh-CN" sz="1200"/>
              <a:t>B</a:t>
            </a:r>
            <a:r>
              <a:rPr lang="zh-CN" altLang="en-US" sz="1200"/>
              <a:t>公司</a:t>
            </a:r>
            <a:endParaRPr lang="zh-CN" altLang="en-US" sz="1200"/>
          </a:p>
        </p:txBody>
      </p:sp>
      <p:sp>
        <p:nvSpPr>
          <p:cNvPr id="9" name="圆角矩形标注 8"/>
          <p:cNvSpPr/>
          <p:nvPr/>
        </p:nvSpPr>
        <p:spPr>
          <a:xfrm>
            <a:off x="3526790" y="2583815"/>
            <a:ext cx="1393825" cy="742315"/>
          </a:xfrm>
          <a:prstGeom prst="wedgeRoundRectCallout">
            <a:avLst>
              <a:gd name="adj1" fmla="val -81603"/>
              <a:gd name="adj2" fmla="val 50096"/>
              <a:gd name="adj3" fmla="val 1666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这是个傻子，我得把这</a:t>
            </a:r>
            <a:r>
              <a:rPr lang="en-US" altLang="zh-CN" sz="1200"/>
              <a:t>5</a:t>
            </a:r>
            <a:r>
              <a:rPr lang="zh-CN" altLang="en-US" sz="1200"/>
              <a:t>份编号</a:t>
            </a:r>
            <a:r>
              <a:rPr lang="zh-CN" altLang="en-US" sz="1200"/>
              <a:t>备份</a:t>
            </a:r>
            <a:endParaRPr lang="zh-CN" altLang="en-US" sz="1200"/>
          </a:p>
        </p:txBody>
      </p:sp>
      <p:pic>
        <p:nvPicPr>
          <p:cNvPr id="10" name="图片 9"/>
          <p:cNvPicPr>
            <a:picLocks noChangeAspect="1"/>
          </p:cNvPicPr>
          <p:nvPr/>
        </p:nvPicPr>
        <p:blipFill>
          <a:blip r:embed="rId5"/>
          <a:srcRect r="4667" b="2315"/>
          <a:stretch>
            <a:fillRect/>
          </a:stretch>
        </p:blipFill>
        <p:spPr>
          <a:xfrm>
            <a:off x="4781550" y="4268470"/>
            <a:ext cx="379095" cy="399415"/>
          </a:xfrm>
          <a:prstGeom prst="rect">
            <a:avLst/>
          </a:prstGeom>
        </p:spPr>
      </p:pic>
      <p:pic>
        <p:nvPicPr>
          <p:cNvPr id="11" name="图片 10"/>
          <p:cNvPicPr>
            <a:picLocks noChangeAspect="1"/>
          </p:cNvPicPr>
          <p:nvPr/>
        </p:nvPicPr>
        <p:blipFill>
          <a:blip r:embed="rId3"/>
          <a:srcRect t="5232" r="3208"/>
          <a:stretch>
            <a:fillRect/>
          </a:stretch>
        </p:blipFill>
        <p:spPr>
          <a:xfrm>
            <a:off x="8587105" y="3241675"/>
            <a:ext cx="977265" cy="1426210"/>
          </a:xfrm>
          <a:prstGeom prst="rect">
            <a:avLst/>
          </a:prstGeom>
        </p:spPr>
      </p:pic>
      <p:pic>
        <p:nvPicPr>
          <p:cNvPr id="13" name="图片 12"/>
          <p:cNvPicPr>
            <a:picLocks noChangeAspect="1"/>
          </p:cNvPicPr>
          <p:nvPr>
            <p:custDataLst>
              <p:tags r:id="rId6"/>
            </p:custDataLst>
          </p:nvPr>
        </p:nvPicPr>
        <p:blipFill>
          <a:blip r:embed="rId2"/>
          <a:srcRect l="8262" t="6882" r="4274" b="6738"/>
          <a:stretch>
            <a:fillRect/>
          </a:stretch>
        </p:blipFill>
        <p:spPr>
          <a:xfrm>
            <a:off x="10323830" y="2686050"/>
            <a:ext cx="974725" cy="1530350"/>
          </a:xfrm>
          <a:prstGeom prst="rect">
            <a:avLst/>
          </a:prstGeom>
        </p:spPr>
      </p:pic>
      <p:sp>
        <p:nvSpPr>
          <p:cNvPr id="14" name="圆角矩形标注 13"/>
          <p:cNvSpPr/>
          <p:nvPr/>
        </p:nvSpPr>
        <p:spPr>
          <a:xfrm>
            <a:off x="7000875" y="2193290"/>
            <a:ext cx="1487805" cy="784860"/>
          </a:xfrm>
          <a:prstGeom prst="wedgeRoundRectCallout">
            <a:avLst>
              <a:gd name="adj1" fmla="val 62163"/>
              <a:gd name="adj2" fmla="val 104017"/>
              <a:gd name="adj3" fmla="val 1666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只收到了</a:t>
            </a:r>
            <a:r>
              <a:rPr lang="en-US" altLang="zh-CN" sz="1200"/>
              <a:t>1.2.5</a:t>
            </a:r>
            <a:r>
              <a:rPr lang="zh-CN" altLang="en-US" sz="1200"/>
              <a:t>号文件，快去把</a:t>
            </a:r>
            <a:r>
              <a:rPr lang="en-US" altLang="zh-CN" sz="1200"/>
              <a:t>3.4</a:t>
            </a:r>
            <a:r>
              <a:rPr lang="zh-CN" altLang="en-US" sz="1200"/>
              <a:t>号文件</a:t>
            </a:r>
            <a:r>
              <a:rPr lang="zh-CN" altLang="en-US" sz="1200"/>
              <a:t>找回来</a:t>
            </a:r>
            <a:endParaRPr lang="zh-CN" altLang="en-US" sz="1200"/>
          </a:p>
        </p:txBody>
      </p:sp>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0 0 L 0.242865 -0.00462963 " pathEditMode="relative" rAng="0" ptsTypes="">
                                      <p:cBhvr>
                                        <p:cTn id="34" dur="2000" fill="hold"/>
                                        <p:tgtEl>
                                          <p:spTgt spid="8"/>
                                        </p:tgtEl>
                                        <p:attrNameLst>
                                          <p:attrName>ppt_x</p:attrName>
                                          <p:attrName>ppt_y</p:attrName>
                                        </p:attrNameLst>
                                      </p:cBhvr>
                                      <p:rCtr x="122" y="-3"/>
                                    </p:animMotion>
                                  </p:childTnLst>
                                </p:cTn>
                              </p:par>
                              <p:par>
                                <p:cTn id="35" presetID="0" presetClass="path" presetSubtype="0" accel="50000" decel="50000" fill="hold" nodeType="withEffect">
                                  <p:stCondLst>
                                    <p:cond delay="0"/>
                                  </p:stCondLst>
                                  <p:childTnLst>
                                    <p:animMotion origin="layout" path="M -0.0160417 0.00157407 L 0.22849 -0.000185208 " pathEditMode="relative" rAng="0" ptsTypes="">
                                      <p:cBhvr>
                                        <p:cTn id="36" dur="2000" fill="hold"/>
                                        <p:tgtEl>
                                          <p:spTgt spid="10"/>
                                        </p:tgtEl>
                                        <p:attrNameLst>
                                          <p:attrName>ppt_x</p:attrName>
                                          <p:attrName>ppt_y</p:attrName>
                                        </p:attrNameLst>
                                      </p:cBhvr>
                                      <p:rCtr x="122" y="0"/>
                                    </p:animMotion>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P spid="1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横卷形 6"/>
          <p:cNvSpPr/>
          <p:nvPr/>
        </p:nvSpPr>
        <p:spPr>
          <a:xfrm>
            <a:off x="0" y="0"/>
            <a:ext cx="3355975" cy="806450"/>
          </a:xfrm>
          <a:prstGeom prst="horizontalScroll">
            <a:avLst/>
          </a:prstGeom>
          <a:gradFill>
            <a:gsLst>
              <a:gs pos="0">
                <a:srgbClr val="14CD68"/>
              </a:gs>
              <a:gs pos="100000">
                <a:srgbClr val="035C7D"/>
              </a:gs>
            </a:gsLst>
            <a:lin scaled="0"/>
          </a:gradFill>
          <a:ln>
            <a:gradFill>
              <a:gsLst>
                <a:gs pos="0">
                  <a:srgbClr val="007BD3"/>
                </a:gs>
                <a:gs pos="100000">
                  <a:srgbClr val="034373"/>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ln w="6600">
                  <a:solidFill>
                    <a:schemeClr val="accent2"/>
                  </a:solidFill>
                  <a:prstDash val="solid"/>
                </a:ln>
                <a:solidFill>
                  <a:srgbClr val="FFFFFF"/>
                </a:solidFill>
                <a:effectLst>
                  <a:outerShdw dist="38100" dir="2700000" algn="tl" rotWithShape="0">
                    <a:schemeClr val="accent2"/>
                  </a:outerShdw>
                </a:effectLst>
              </a:rPr>
              <a:t>封装成帧和透明</a:t>
            </a:r>
            <a:r>
              <a:rPr lang="zh-CN" altLang="en-US" sz="2400" b="1">
                <a:ln w="6600">
                  <a:solidFill>
                    <a:schemeClr val="accent2"/>
                  </a:solidFill>
                  <a:prstDash val="solid"/>
                </a:ln>
                <a:solidFill>
                  <a:srgbClr val="FFFFFF"/>
                </a:solidFill>
                <a:effectLst>
                  <a:outerShdw dist="38100" dir="2700000" algn="tl" rotWithShape="0">
                    <a:schemeClr val="accent2"/>
                  </a:outerShdw>
                </a:effectLst>
              </a:rPr>
              <a:t>传输</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29" name="矩形 28"/>
          <p:cNvSpPr/>
          <p:nvPr/>
        </p:nvSpPr>
        <p:spPr>
          <a:xfrm>
            <a:off x="389255" y="3781425"/>
            <a:ext cx="2068830" cy="419100"/>
          </a:xfrm>
          <a:prstGeom prst="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网络层</a:t>
            </a:r>
            <a:endParaRPr lang="zh-CN" altLang="en-US">
              <a:solidFill>
                <a:schemeClr val="tx1"/>
              </a:solidFill>
            </a:endParaRPr>
          </a:p>
        </p:txBody>
      </p:sp>
      <p:sp>
        <p:nvSpPr>
          <p:cNvPr id="30" name="矩形 29"/>
          <p:cNvSpPr/>
          <p:nvPr/>
        </p:nvSpPr>
        <p:spPr>
          <a:xfrm>
            <a:off x="389255" y="4555490"/>
            <a:ext cx="2068830" cy="419100"/>
          </a:xfrm>
          <a:prstGeom prst="rect">
            <a:avLst/>
          </a:prstGeom>
          <a:gradFill>
            <a:gsLst>
              <a:gs pos="0">
                <a:srgbClr val="14CD68"/>
              </a:gs>
              <a:gs pos="100000">
                <a:srgbClr val="035C7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数据链路层</a:t>
            </a:r>
            <a:endParaRPr lang="zh-CN" altLang="en-US">
              <a:solidFill>
                <a:schemeClr val="tx1"/>
              </a:solidFill>
            </a:endParaRPr>
          </a:p>
        </p:txBody>
      </p:sp>
      <p:sp>
        <p:nvSpPr>
          <p:cNvPr id="31" name="矩形 30"/>
          <p:cNvSpPr/>
          <p:nvPr/>
        </p:nvSpPr>
        <p:spPr>
          <a:xfrm>
            <a:off x="389255" y="5267325"/>
            <a:ext cx="2068830" cy="419100"/>
          </a:xfrm>
          <a:prstGeom prst="rect">
            <a:avLst/>
          </a:prstGeom>
          <a:gradFill>
            <a:gsLst>
              <a:gs pos="0">
                <a:srgbClr val="007BD3"/>
              </a:gs>
              <a:gs pos="100000">
                <a:srgbClr val="03437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物理层</a:t>
            </a:r>
            <a:endParaRPr lang="zh-CN" altLang="en-US">
              <a:solidFill>
                <a:schemeClr val="tx1"/>
              </a:solidFill>
            </a:endParaRPr>
          </a:p>
        </p:txBody>
      </p:sp>
      <p:sp>
        <p:nvSpPr>
          <p:cNvPr id="2" name="直角上箭头 1"/>
          <p:cNvSpPr/>
          <p:nvPr/>
        </p:nvSpPr>
        <p:spPr>
          <a:xfrm rot="5400000">
            <a:off x="2597785" y="4384040"/>
            <a:ext cx="346075" cy="295148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3410585" y="3781425"/>
            <a:ext cx="996315" cy="419100"/>
          </a:xfrm>
          <a:prstGeom prst="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IP</a:t>
            </a:r>
            <a:r>
              <a:rPr lang="zh-CN" altLang="en-US" sz="1400"/>
              <a:t>数据报</a:t>
            </a:r>
            <a:endParaRPr lang="zh-CN" altLang="en-US" sz="1400"/>
          </a:p>
        </p:txBody>
      </p:sp>
      <p:sp>
        <p:nvSpPr>
          <p:cNvPr id="4" name="矩形 3"/>
          <p:cNvSpPr/>
          <p:nvPr/>
        </p:nvSpPr>
        <p:spPr>
          <a:xfrm>
            <a:off x="4406900" y="4555490"/>
            <a:ext cx="805180" cy="419100"/>
          </a:xfrm>
          <a:prstGeom prst="rect">
            <a:avLst/>
          </a:prstGeom>
          <a:gradFill>
            <a:gsLst>
              <a:gs pos="0">
                <a:srgbClr val="14CD68"/>
              </a:gs>
              <a:gs pos="100000">
                <a:srgbClr val="035C7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帧尾部</a:t>
            </a:r>
            <a:endParaRPr lang="zh-CN" altLang="en-US" sz="1400">
              <a:solidFill>
                <a:schemeClr val="tx1"/>
              </a:solidFill>
            </a:endParaRPr>
          </a:p>
        </p:txBody>
      </p:sp>
      <p:sp>
        <p:nvSpPr>
          <p:cNvPr id="5" name="矩形 4"/>
          <p:cNvSpPr/>
          <p:nvPr/>
        </p:nvSpPr>
        <p:spPr>
          <a:xfrm>
            <a:off x="2605405" y="4555490"/>
            <a:ext cx="805180" cy="419100"/>
          </a:xfrm>
          <a:prstGeom prst="rect">
            <a:avLst/>
          </a:prstGeom>
          <a:gradFill>
            <a:gsLst>
              <a:gs pos="0">
                <a:srgbClr val="14CD68"/>
              </a:gs>
              <a:gs pos="100000">
                <a:srgbClr val="035C7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帧</a:t>
            </a:r>
            <a:r>
              <a:rPr lang="zh-CN" altLang="en-US" sz="1400">
                <a:solidFill>
                  <a:schemeClr val="tx1"/>
                </a:solidFill>
              </a:rPr>
              <a:t>首部</a:t>
            </a:r>
            <a:endParaRPr lang="zh-CN" altLang="en-US" sz="1400">
              <a:solidFill>
                <a:schemeClr val="tx1"/>
              </a:solidFill>
            </a:endParaRPr>
          </a:p>
        </p:txBody>
      </p:sp>
      <p:sp>
        <p:nvSpPr>
          <p:cNvPr id="6" name="矩形 5"/>
          <p:cNvSpPr/>
          <p:nvPr/>
        </p:nvSpPr>
        <p:spPr>
          <a:xfrm>
            <a:off x="3410585" y="4555490"/>
            <a:ext cx="996315" cy="419100"/>
          </a:xfrm>
          <a:prstGeom prst="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帧数据</a:t>
            </a:r>
            <a:endParaRPr lang="zh-CN" altLang="en-US" sz="1400"/>
          </a:p>
        </p:txBody>
      </p:sp>
      <p:sp>
        <p:nvSpPr>
          <p:cNvPr id="8" name="下箭头 7"/>
          <p:cNvSpPr/>
          <p:nvPr/>
        </p:nvSpPr>
        <p:spPr>
          <a:xfrm>
            <a:off x="3851910" y="4234180"/>
            <a:ext cx="113030" cy="2882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58140" y="1504950"/>
            <a:ext cx="5005070" cy="737235"/>
          </a:xfrm>
          <a:prstGeom prst="rect">
            <a:avLst/>
          </a:prstGeom>
          <a:noFill/>
        </p:spPr>
        <p:txBody>
          <a:bodyPr wrap="square" rtlCol="0">
            <a:spAutoFit/>
          </a:bodyPr>
          <a:p>
            <a:r>
              <a:rPr lang="zh-CN" altLang="en-US" sz="1400"/>
              <a:t>发送端在一段数据前后部分加上首部和尾部，接收端</a:t>
            </a:r>
            <a:r>
              <a:rPr lang="zh-CN" altLang="en-US" sz="1400"/>
              <a:t>在收到物理层上交的比特流后根据首</a:t>
            </a:r>
            <a:r>
              <a:rPr lang="en-US" altLang="zh-CN" sz="1400"/>
              <a:t>/</a:t>
            </a:r>
            <a:r>
              <a:rPr lang="zh-CN" altLang="en-US" sz="1400"/>
              <a:t>尾的</a:t>
            </a:r>
            <a:r>
              <a:rPr lang="zh-CN" altLang="en-US" sz="1400">
                <a:gradFill>
                  <a:gsLst>
                    <a:gs pos="0">
                      <a:srgbClr val="14CD68"/>
                    </a:gs>
                    <a:gs pos="100000">
                      <a:srgbClr val="0B6E38"/>
                    </a:gs>
                  </a:gsLst>
                  <a:lin scaled="0"/>
                </a:gradFill>
              </a:rPr>
              <a:t>帧定界</a:t>
            </a:r>
            <a:r>
              <a:rPr lang="zh-CN" altLang="en-US" sz="1400"/>
              <a:t>，来识别区分这</a:t>
            </a:r>
            <a:r>
              <a:rPr lang="zh-CN" altLang="en-US" sz="1400"/>
              <a:t>段帧的开始和结束（</a:t>
            </a:r>
            <a:r>
              <a:rPr lang="zh-CN" altLang="en-US" sz="1400">
                <a:gradFill>
                  <a:gsLst>
                    <a:gs pos="0">
                      <a:srgbClr val="14CD68"/>
                    </a:gs>
                    <a:gs pos="100000">
                      <a:srgbClr val="0B6E38"/>
                    </a:gs>
                  </a:gsLst>
                  <a:lin scaled="0"/>
                </a:gradFill>
              </a:rPr>
              <a:t>帧同步</a:t>
            </a:r>
            <a:r>
              <a:rPr lang="zh-CN" altLang="en-US" sz="1400"/>
              <a:t>）。</a:t>
            </a:r>
            <a:endParaRPr lang="zh-CN" altLang="en-US" sz="1400"/>
          </a:p>
        </p:txBody>
      </p:sp>
      <p:sp>
        <p:nvSpPr>
          <p:cNvPr id="10" name="矩形标注 9"/>
          <p:cNvSpPr/>
          <p:nvPr/>
        </p:nvSpPr>
        <p:spPr>
          <a:xfrm>
            <a:off x="2485390" y="4034155"/>
            <a:ext cx="571500" cy="299720"/>
          </a:xfrm>
          <a:prstGeom prst="wedgeRectCallout">
            <a:avLst>
              <a:gd name="adj1" fmla="val -22555"/>
              <a:gd name="adj2" fmla="val 127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帧开始</a:t>
            </a:r>
            <a:endParaRPr lang="zh-CN" altLang="en-US" sz="1000"/>
          </a:p>
        </p:txBody>
      </p:sp>
      <p:sp>
        <p:nvSpPr>
          <p:cNvPr id="11" name="矩形标注 10"/>
          <p:cNvSpPr/>
          <p:nvPr/>
        </p:nvSpPr>
        <p:spPr>
          <a:xfrm>
            <a:off x="5006975" y="4034155"/>
            <a:ext cx="570865" cy="299720"/>
          </a:xfrm>
          <a:prstGeom prst="wedgeRectCallout">
            <a:avLst>
              <a:gd name="adj1" fmla="val -17296"/>
              <a:gd name="adj2" fmla="val 1241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帧</a:t>
            </a:r>
            <a:r>
              <a:rPr lang="zh-CN" altLang="en-US" sz="1000"/>
              <a:t>结束</a:t>
            </a:r>
            <a:endParaRPr lang="zh-CN" altLang="en-US" sz="1000"/>
          </a:p>
        </p:txBody>
      </p:sp>
      <p:sp>
        <p:nvSpPr>
          <p:cNvPr id="12" name="文本框 11"/>
          <p:cNvSpPr txBox="1"/>
          <p:nvPr/>
        </p:nvSpPr>
        <p:spPr>
          <a:xfrm>
            <a:off x="358140" y="2275840"/>
            <a:ext cx="5005070" cy="521970"/>
          </a:xfrm>
          <a:prstGeom prst="rect">
            <a:avLst/>
          </a:prstGeom>
          <a:noFill/>
        </p:spPr>
        <p:txBody>
          <a:bodyPr wrap="square" rtlCol="0">
            <a:spAutoFit/>
          </a:bodyPr>
          <a:p>
            <a:r>
              <a:rPr lang="zh-CN" altLang="en-US" sz="1400"/>
              <a:t>首部和尾部包含了许多控制信息，其中一个重要作用：帧定界（确定帧的</a:t>
            </a:r>
            <a:r>
              <a:rPr lang="zh-CN" altLang="en-US" sz="1400"/>
              <a:t>界限）</a:t>
            </a:r>
            <a:endParaRPr lang="zh-CN" altLang="en-US" sz="1400"/>
          </a:p>
        </p:txBody>
      </p:sp>
      <p:sp>
        <p:nvSpPr>
          <p:cNvPr id="13" name="圆角矩形标注 12"/>
          <p:cNvSpPr/>
          <p:nvPr/>
        </p:nvSpPr>
        <p:spPr>
          <a:xfrm>
            <a:off x="2803525" y="2573020"/>
            <a:ext cx="1207135" cy="765175"/>
          </a:xfrm>
          <a:prstGeom prst="wedgeRoundRectCallout">
            <a:avLst>
              <a:gd name="adj1" fmla="val -74408"/>
              <a:gd name="adj2" fmla="val -57165"/>
              <a:gd name="adj3" fmla="val 1666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差错</a:t>
            </a:r>
            <a:r>
              <a:rPr lang="zh-CN" altLang="en-US" sz="1200"/>
              <a:t>控制</a:t>
            </a:r>
            <a:endParaRPr lang="zh-CN" altLang="en-US" sz="1200"/>
          </a:p>
          <a:p>
            <a:pPr algn="ctr"/>
            <a:r>
              <a:rPr lang="zh-CN" altLang="en-US" sz="1200"/>
              <a:t>流量</a:t>
            </a:r>
            <a:r>
              <a:rPr lang="zh-CN" altLang="en-US" sz="1200"/>
              <a:t>控制</a:t>
            </a:r>
            <a:endParaRPr lang="zh-CN" altLang="en-US" sz="1200"/>
          </a:p>
          <a:p>
            <a:pPr algn="ctr"/>
            <a:r>
              <a:rPr lang="en-US" altLang="zh-CN" sz="1200"/>
              <a:t>MAC</a:t>
            </a:r>
            <a:r>
              <a:rPr lang="zh-CN" altLang="en-US" sz="1200"/>
              <a:t>地址</a:t>
            </a:r>
            <a:r>
              <a:rPr lang="zh-CN" altLang="en-US" sz="1200"/>
              <a:t>等</a:t>
            </a:r>
            <a:endParaRPr lang="zh-CN" altLang="en-US" sz="1200"/>
          </a:p>
        </p:txBody>
      </p:sp>
      <p:cxnSp>
        <p:nvCxnSpPr>
          <p:cNvPr id="14" name="直接连接符 13"/>
          <p:cNvCxnSpPr>
            <a:stCxn id="4" idx="3"/>
          </p:cNvCxnSpPr>
          <p:nvPr/>
        </p:nvCxnSpPr>
        <p:spPr>
          <a:xfrm>
            <a:off x="5212080" y="4765040"/>
            <a:ext cx="1270" cy="893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1"/>
          </p:cNvCxnSpPr>
          <p:nvPr/>
        </p:nvCxnSpPr>
        <p:spPr>
          <a:xfrm flipH="1">
            <a:off x="2602230" y="4765040"/>
            <a:ext cx="3175" cy="84201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209925" y="5471795"/>
            <a:ext cx="1249680" cy="275590"/>
          </a:xfrm>
          <a:prstGeom prst="rect">
            <a:avLst/>
          </a:prstGeom>
          <a:noFill/>
        </p:spPr>
        <p:txBody>
          <a:bodyPr wrap="none" rtlCol="0">
            <a:spAutoFit/>
          </a:bodyPr>
          <a:p>
            <a:r>
              <a:rPr lang="zh-CN" altLang="en-US" sz="1200"/>
              <a:t>数据链路的帧长</a:t>
            </a:r>
            <a:endParaRPr lang="zh-CN" altLang="en-US" sz="1200"/>
          </a:p>
        </p:txBody>
      </p:sp>
      <p:cxnSp>
        <p:nvCxnSpPr>
          <p:cNvPr id="17" name="直接箭头连接符 16"/>
          <p:cNvCxnSpPr/>
          <p:nvPr/>
        </p:nvCxnSpPr>
        <p:spPr>
          <a:xfrm flipV="1">
            <a:off x="2705735" y="5469255"/>
            <a:ext cx="2406015" cy="101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652520" y="5104130"/>
            <a:ext cx="513080" cy="275590"/>
          </a:xfrm>
          <a:prstGeom prst="rect">
            <a:avLst/>
          </a:prstGeom>
          <a:noFill/>
        </p:spPr>
        <p:txBody>
          <a:bodyPr wrap="none" rtlCol="0">
            <a:spAutoFit/>
          </a:bodyPr>
          <a:p>
            <a:r>
              <a:rPr lang="en-US" altLang="zh-CN" sz="1200"/>
              <a:t>MTU</a:t>
            </a:r>
            <a:endParaRPr lang="en-US" altLang="zh-CN" sz="1200"/>
          </a:p>
        </p:txBody>
      </p:sp>
      <p:cxnSp>
        <p:nvCxnSpPr>
          <p:cNvPr id="21" name="直接箭头连接符 20"/>
          <p:cNvCxnSpPr/>
          <p:nvPr/>
        </p:nvCxnSpPr>
        <p:spPr>
          <a:xfrm flipV="1">
            <a:off x="3517265" y="5099685"/>
            <a:ext cx="739775" cy="101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 idx="1"/>
          </p:cNvCxnSpPr>
          <p:nvPr/>
        </p:nvCxnSpPr>
        <p:spPr>
          <a:xfrm flipH="1">
            <a:off x="3404235" y="4765040"/>
            <a:ext cx="6350" cy="513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 idx="3"/>
          </p:cNvCxnSpPr>
          <p:nvPr/>
        </p:nvCxnSpPr>
        <p:spPr>
          <a:xfrm>
            <a:off x="4406900" y="4765040"/>
            <a:ext cx="4445" cy="502920"/>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58140" y="1102995"/>
            <a:ext cx="1325880" cy="368300"/>
          </a:xfrm>
          <a:prstGeom prst="rect">
            <a:avLst/>
          </a:prstGeom>
          <a:noFill/>
        </p:spPr>
        <p:txBody>
          <a:bodyPr wrap="none" rtlCol="0">
            <a:spAutoFit/>
          </a:bodyPr>
          <a:p>
            <a:pPr algn="l"/>
            <a:r>
              <a:rPr lang="zh-CN" altLang="en-US">
                <a:sym typeface="+mn-ea"/>
              </a:rPr>
              <a:t>封装成帧：</a:t>
            </a:r>
            <a:endParaRPr lang="zh-CN" altLang="en-US"/>
          </a:p>
        </p:txBody>
      </p:sp>
      <p:sp>
        <p:nvSpPr>
          <p:cNvPr id="25" name="文本框 24"/>
          <p:cNvSpPr txBox="1"/>
          <p:nvPr/>
        </p:nvSpPr>
        <p:spPr>
          <a:xfrm>
            <a:off x="6950710" y="1102995"/>
            <a:ext cx="1325880" cy="368300"/>
          </a:xfrm>
          <a:prstGeom prst="rect">
            <a:avLst/>
          </a:prstGeom>
          <a:noFill/>
        </p:spPr>
        <p:txBody>
          <a:bodyPr wrap="none" rtlCol="0">
            <a:spAutoFit/>
          </a:bodyPr>
          <a:p>
            <a:r>
              <a:rPr lang="zh-CN" altLang="en-US"/>
              <a:t>透明</a:t>
            </a:r>
            <a:r>
              <a:rPr lang="zh-CN" altLang="en-US"/>
              <a:t>传输：</a:t>
            </a:r>
            <a:endParaRPr lang="zh-CN" altLang="en-US"/>
          </a:p>
        </p:txBody>
      </p:sp>
      <p:sp>
        <p:nvSpPr>
          <p:cNvPr id="26" name="文本框 25"/>
          <p:cNvSpPr txBox="1"/>
          <p:nvPr/>
        </p:nvSpPr>
        <p:spPr>
          <a:xfrm>
            <a:off x="6950710" y="1471295"/>
            <a:ext cx="4872355" cy="1168400"/>
          </a:xfrm>
          <a:prstGeom prst="rect">
            <a:avLst/>
          </a:prstGeom>
          <a:noFill/>
        </p:spPr>
        <p:txBody>
          <a:bodyPr wrap="square" rtlCol="0">
            <a:spAutoFit/>
          </a:bodyPr>
          <a:p>
            <a:r>
              <a:rPr lang="zh-CN" altLang="en-US" sz="1400"/>
              <a:t>帧的传输需要具有透明性，不管传输的数据是什么样的比特流组合，都应当能在链路上传输。当数据中的比特流组合恰巧和帧的某个控制信息完全一样时，要使接收方不会将这样的数据认为是某种控制信息。这样才能保证数据在链路层传输是透明</a:t>
            </a:r>
            <a:r>
              <a:rPr lang="zh-CN" altLang="en-US" sz="1400"/>
              <a:t>的。</a:t>
            </a:r>
            <a:endParaRPr lang="zh-CN" altLang="en-US" sz="1400"/>
          </a:p>
        </p:txBody>
      </p:sp>
      <p:sp>
        <p:nvSpPr>
          <p:cNvPr id="28" name="矩形 27"/>
          <p:cNvSpPr/>
          <p:nvPr/>
        </p:nvSpPr>
        <p:spPr>
          <a:xfrm>
            <a:off x="8051165" y="3536315"/>
            <a:ext cx="2673350" cy="360045"/>
          </a:xfrm>
          <a:prstGeom prst="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矩形 31"/>
          <p:cNvSpPr/>
          <p:nvPr/>
        </p:nvSpPr>
        <p:spPr>
          <a:xfrm>
            <a:off x="7202805" y="3536315"/>
            <a:ext cx="848360" cy="360045"/>
          </a:xfrm>
          <a:prstGeom prst="rect">
            <a:avLst/>
          </a:prstGeom>
          <a:gradFill>
            <a:gsLst>
              <a:gs pos="0">
                <a:srgbClr val="14CD68"/>
              </a:gs>
              <a:gs pos="100000">
                <a:srgbClr val="035C7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01111110</a:t>
            </a:r>
            <a:endParaRPr lang="en-US" altLang="zh-CN" sz="1200">
              <a:solidFill>
                <a:schemeClr val="tx1"/>
              </a:solidFill>
            </a:endParaRPr>
          </a:p>
        </p:txBody>
      </p:sp>
      <p:sp>
        <p:nvSpPr>
          <p:cNvPr id="33" name="矩形 32"/>
          <p:cNvSpPr/>
          <p:nvPr/>
        </p:nvSpPr>
        <p:spPr>
          <a:xfrm>
            <a:off x="10724515" y="3536315"/>
            <a:ext cx="848360" cy="360045"/>
          </a:xfrm>
          <a:prstGeom prst="rect">
            <a:avLst/>
          </a:prstGeom>
          <a:gradFill>
            <a:gsLst>
              <a:gs pos="0">
                <a:srgbClr val="14CD68"/>
              </a:gs>
              <a:gs pos="100000">
                <a:srgbClr val="035C7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01111110</a:t>
            </a:r>
            <a:endParaRPr lang="en-US" altLang="zh-CN" sz="1200">
              <a:solidFill>
                <a:schemeClr val="tx1"/>
              </a:solidFill>
            </a:endParaRPr>
          </a:p>
        </p:txBody>
      </p:sp>
      <p:sp>
        <p:nvSpPr>
          <p:cNvPr id="34" name="矩形 33"/>
          <p:cNvSpPr/>
          <p:nvPr/>
        </p:nvSpPr>
        <p:spPr>
          <a:xfrm>
            <a:off x="9206865" y="3536315"/>
            <a:ext cx="848360" cy="360045"/>
          </a:xfrm>
          <a:prstGeom prst="rect">
            <a:avLst/>
          </a:prstGeom>
          <a:gradFill>
            <a:gsLst>
              <a:gs pos="0">
                <a:srgbClr val="14CD68"/>
              </a:gs>
              <a:gs pos="100000">
                <a:srgbClr val="035C7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01111110</a:t>
            </a:r>
            <a:endParaRPr lang="en-US" altLang="zh-CN" sz="1200">
              <a:solidFill>
                <a:schemeClr val="tx1"/>
              </a:solidFill>
            </a:endParaRPr>
          </a:p>
        </p:txBody>
      </p:sp>
      <p:sp>
        <p:nvSpPr>
          <p:cNvPr id="35" name="文本框 34"/>
          <p:cNvSpPr txBox="1"/>
          <p:nvPr/>
        </p:nvSpPr>
        <p:spPr>
          <a:xfrm>
            <a:off x="6953250" y="2774950"/>
            <a:ext cx="1249680" cy="306705"/>
          </a:xfrm>
          <a:prstGeom prst="rect">
            <a:avLst/>
          </a:prstGeom>
          <a:noFill/>
        </p:spPr>
        <p:txBody>
          <a:bodyPr wrap="none" rtlCol="0">
            <a:spAutoFit/>
          </a:bodyPr>
          <a:p>
            <a:r>
              <a:rPr lang="zh-CN" altLang="en-US" sz="1400"/>
              <a:t>零比特填充法</a:t>
            </a:r>
            <a:endParaRPr lang="zh-CN" altLang="en-US" sz="1400"/>
          </a:p>
        </p:txBody>
      </p:sp>
      <p:cxnSp>
        <p:nvCxnSpPr>
          <p:cNvPr id="36" name="直接连接符 35"/>
          <p:cNvCxnSpPr>
            <a:stCxn id="32" idx="3"/>
          </p:cNvCxnSpPr>
          <p:nvPr/>
        </p:nvCxnSpPr>
        <p:spPr>
          <a:xfrm flipV="1">
            <a:off x="8051165" y="3145155"/>
            <a:ext cx="1016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0724515" y="3143250"/>
            <a:ext cx="1016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8195310" y="3340735"/>
            <a:ext cx="231330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8920480" y="3081655"/>
            <a:ext cx="944880" cy="275590"/>
          </a:xfrm>
          <a:prstGeom prst="rect">
            <a:avLst/>
          </a:prstGeom>
          <a:noFill/>
        </p:spPr>
        <p:txBody>
          <a:bodyPr wrap="none" rtlCol="0">
            <a:spAutoFit/>
          </a:bodyPr>
          <a:p>
            <a:r>
              <a:rPr lang="zh-CN" altLang="en-US" sz="1200"/>
              <a:t>帧数据部分</a:t>
            </a:r>
            <a:endParaRPr lang="zh-CN" altLang="en-US" sz="1200"/>
          </a:p>
        </p:txBody>
      </p:sp>
      <p:sp>
        <p:nvSpPr>
          <p:cNvPr id="40" name="文本框 39"/>
          <p:cNvSpPr txBox="1"/>
          <p:nvPr/>
        </p:nvSpPr>
        <p:spPr>
          <a:xfrm>
            <a:off x="7033260" y="4200525"/>
            <a:ext cx="716280" cy="306705"/>
          </a:xfrm>
          <a:prstGeom prst="rect">
            <a:avLst/>
          </a:prstGeom>
          <a:noFill/>
        </p:spPr>
        <p:txBody>
          <a:bodyPr wrap="none" rtlCol="0">
            <a:spAutoFit/>
          </a:bodyPr>
          <a:p>
            <a:r>
              <a:rPr lang="zh-CN" altLang="en-US" sz="1400"/>
              <a:t>操作：</a:t>
            </a:r>
            <a:endParaRPr lang="en-US" altLang="zh-CN" sz="1400"/>
          </a:p>
        </p:txBody>
      </p:sp>
      <p:sp>
        <p:nvSpPr>
          <p:cNvPr id="41" name="文本框 40"/>
          <p:cNvSpPr txBox="1"/>
          <p:nvPr/>
        </p:nvSpPr>
        <p:spPr>
          <a:xfrm>
            <a:off x="7033260" y="4507230"/>
            <a:ext cx="4790440" cy="460375"/>
          </a:xfrm>
          <a:prstGeom prst="rect">
            <a:avLst/>
          </a:prstGeom>
          <a:noFill/>
        </p:spPr>
        <p:txBody>
          <a:bodyPr wrap="square" rtlCol="0">
            <a:spAutoFit/>
          </a:bodyPr>
          <a:p>
            <a:r>
              <a:rPr lang="en-US" altLang="zh-CN" sz="1200"/>
              <a:t>1.</a:t>
            </a:r>
            <a:r>
              <a:rPr lang="zh-CN" altLang="en-US" sz="1200"/>
              <a:t>在发送端扫描整个帧数据，只要有连续的</a:t>
            </a:r>
            <a:r>
              <a:rPr lang="en-US" altLang="zh-CN" sz="1200"/>
              <a:t>5</a:t>
            </a:r>
            <a:r>
              <a:rPr lang="zh-CN" altLang="en-US" sz="1200"/>
              <a:t>个</a:t>
            </a:r>
            <a:r>
              <a:rPr lang="en-US" altLang="zh-CN" sz="1200"/>
              <a:t>1</a:t>
            </a:r>
            <a:r>
              <a:rPr lang="zh-CN" altLang="en-US" sz="1200"/>
              <a:t>，就在第</a:t>
            </a:r>
            <a:r>
              <a:rPr lang="en-US" altLang="zh-CN" sz="1200"/>
              <a:t>5</a:t>
            </a:r>
            <a:r>
              <a:rPr lang="zh-CN" altLang="en-US" sz="1200"/>
              <a:t>个</a:t>
            </a:r>
            <a:r>
              <a:rPr lang="en-US" altLang="zh-CN" sz="1200"/>
              <a:t>1</a:t>
            </a:r>
            <a:r>
              <a:rPr lang="zh-CN" altLang="en-US" sz="1200"/>
              <a:t>后面</a:t>
            </a:r>
            <a:r>
              <a:rPr lang="zh-CN" altLang="en-US" sz="1200"/>
              <a:t>充填上一个</a:t>
            </a:r>
            <a:r>
              <a:rPr lang="en-US" altLang="zh-CN" sz="1200"/>
              <a:t>0</a:t>
            </a:r>
            <a:r>
              <a:rPr lang="zh-CN" altLang="en-US" sz="1200"/>
              <a:t>。</a:t>
            </a:r>
            <a:endParaRPr lang="zh-CN" altLang="en-US" sz="1200"/>
          </a:p>
        </p:txBody>
      </p:sp>
      <p:sp>
        <p:nvSpPr>
          <p:cNvPr id="42" name="文本框 41"/>
          <p:cNvSpPr txBox="1"/>
          <p:nvPr/>
        </p:nvSpPr>
        <p:spPr>
          <a:xfrm>
            <a:off x="7033260" y="4966970"/>
            <a:ext cx="4775835" cy="460375"/>
          </a:xfrm>
          <a:prstGeom prst="rect">
            <a:avLst/>
          </a:prstGeom>
          <a:noFill/>
        </p:spPr>
        <p:txBody>
          <a:bodyPr wrap="square" rtlCol="0">
            <a:spAutoFit/>
          </a:bodyPr>
          <a:p>
            <a:r>
              <a:rPr lang="en-US" altLang="zh-CN" sz="1200"/>
              <a:t>2.</a:t>
            </a:r>
            <a:r>
              <a:rPr lang="zh-CN" altLang="en-US" sz="1200"/>
              <a:t>接收端在收到一个帧时，先找到帧定界，然后扫描帧数据，发现连续的</a:t>
            </a:r>
            <a:r>
              <a:rPr lang="en-US" altLang="zh-CN" sz="1200"/>
              <a:t>5</a:t>
            </a:r>
            <a:r>
              <a:rPr lang="zh-CN" altLang="en-US" sz="1200"/>
              <a:t>个</a:t>
            </a:r>
            <a:r>
              <a:rPr lang="en-US" altLang="zh-CN" sz="1200"/>
              <a:t>1</a:t>
            </a:r>
            <a:r>
              <a:rPr lang="zh-CN" altLang="en-US" sz="1200"/>
              <a:t>，就把后面的</a:t>
            </a:r>
            <a:r>
              <a:rPr lang="en-US" altLang="zh-CN" sz="1200"/>
              <a:t>0</a:t>
            </a:r>
            <a:r>
              <a:rPr lang="zh-CN" altLang="en-US" sz="1200"/>
              <a:t>删掉。</a:t>
            </a:r>
            <a:endParaRPr lang="zh-CN" altLang="en-US" sz="120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7" name="横卷形 6"/>
          <p:cNvSpPr/>
          <p:nvPr/>
        </p:nvSpPr>
        <p:spPr>
          <a:xfrm>
            <a:off x="0" y="0"/>
            <a:ext cx="3355975" cy="806450"/>
          </a:xfrm>
          <a:prstGeom prst="horizontalScroll">
            <a:avLst/>
          </a:prstGeom>
          <a:gradFill>
            <a:gsLst>
              <a:gs pos="0">
                <a:srgbClr val="14CD68"/>
              </a:gs>
              <a:gs pos="100000">
                <a:srgbClr val="035C7D"/>
              </a:gs>
            </a:gsLst>
            <a:lin scaled="0"/>
          </a:gradFill>
          <a:ln>
            <a:gradFill>
              <a:gsLst>
                <a:gs pos="0">
                  <a:srgbClr val="007BD3"/>
                </a:gs>
                <a:gs pos="100000">
                  <a:srgbClr val="034373"/>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ln w="6600">
                  <a:solidFill>
                    <a:schemeClr val="accent2"/>
                  </a:solidFill>
                  <a:prstDash val="solid"/>
                </a:ln>
                <a:solidFill>
                  <a:srgbClr val="FFFFFF"/>
                </a:solidFill>
                <a:effectLst>
                  <a:outerShdw dist="38100" dir="2700000" algn="tl" rotWithShape="0">
                    <a:schemeClr val="accent2"/>
                  </a:outerShdw>
                </a:effectLst>
                <a:sym typeface="+mn-ea"/>
              </a:rPr>
              <a:t>流量控制</a:t>
            </a:r>
            <a:r>
              <a:rPr lang="zh-CN" altLang="en-US" sz="2400" b="1">
                <a:ln w="6600">
                  <a:solidFill>
                    <a:schemeClr val="accent2"/>
                  </a:solidFill>
                  <a:prstDash val="solid"/>
                </a:ln>
                <a:solidFill>
                  <a:srgbClr val="FFFFFF"/>
                </a:solidFill>
                <a:effectLst>
                  <a:outerShdw dist="38100" dir="2700000" algn="tl" rotWithShape="0">
                    <a:schemeClr val="accent2"/>
                  </a:outerShdw>
                </a:effectLst>
                <a:sym typeface="+mn-ea"/>
              </a:rPr>
              <a:t>和</a:t>
            </a:r>
            <a:r>
              <a:rPr lang="zh-CN" altLang="en-US" sz="2400" b="1">
                <a:ln w="6600">
                  <a:solidFill>
                    <a:schemeClr val="accent2"/>
                  </a:solidFill>
                  <a:prstDash val="solid"/>
                </a:ln>
                <a:solidFill>
                  <a:srgbClr val="FFFFFF"/>
                </a:solidFill>
                <a:effectLst>
                  <a:outerShdw dist="38100" dir="2700000" algn="tl" rotWithShape="0">
                    <a:schemeClr val="accent2"/>
                  </a:outerShdw>
                </a:effectLst>
              </a:rPr>
              <a:t>差错控制</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pic>
        <p:nvPicPr>
          <p:cNvPr id="18" name="图片 17"/>
          <p:cNvPicPr>
            <a:picLocks noChangeAspect="1"/>
          </p:cNvPicPr>
          <p:nvPr/>
        </p:nvPicPr>
        <p:blipFill>
          <a:blip r:embed="rId1"/>
          <a:srcRect t="726" r="3942" b="3432"/>
          <a:stretch>
            <a:fillRect/>
          </a:stretch>
        </p:blipFill>
        <p:spPr>
          <a:xfrm>
            <a:off x="6172200" y="958215"/>
            <a:ext cx="579120" cy="507365"/>
          </a:xfrm>
          <a:prstGeom prst="roundRect">
            <a:avLst/>
          </a:prstGeom>
        </p:spPr>
      </p:pic>
      <p:pic>
        <p:nvPicPr>
          <p:cNvPr id="16" name="图片 15"/>
          <p:cNvPicPr>
            <a:picLocks noChangeAspect="1"/>
          </p:cNvPicPr>
          <p:nvPr/>
        </p:nvPicPr>
        <p:blipFill>
          <a:blip r:embed="rId2"/>
          <a:srcRect l="7238" t="4200" r="5333" b="3933"/>
          <a:stretch>
            <a:fillRect/>
          </a:stretch>
        </p:blipFill>
        <p:spPr>
          <a:xfrm>
            <a:off x="7488555" y="876935"/>
            <a:ext cx="668655" cy="669290"/>
          </a:xfrm>
          <a:prstGeom prst="rect">
            <a:avLst/>
          </a:prstGeom>
        </p:spPr>
      </p:pic>
      <p:pic>
        <p:nvPicPr>
          <p:cNvPr id="17" name="图片 16"/>
          <p:cNvPicPr>
            <a:picLocks noChangeAspect="1"/>
          </p:cNvPicPr>
          <p:nvPr/>
        </p:nvPicPr>
        <p:blipFill>
          <a:blip r:embed="rId2"/>
          <a:srcRect l="7238" t="4200" r="5333" b="3933"/>
          <a:stretch>
            <a:fillRect/>
          </a:stretch>
        </p:blipFill>
        <p:spPr>
          <a:xfrm>
            <a:off x="8894445" y="876935"/>
            <a:ext cx="668655" cy="669290"/>
          </a:xfrm>
          <a:prstGeom prst="rect">
            <a:avLst/>
          </a:prstGeom>
        </p:spPr>
      </p:pic>
      <p:pic>
        <p:nvPicPr>
          <p:cNvPr id="20" name="图片 19"/>
          <p:cNvPicPr>
            <a:picLocks noChangeAspect="1"/>
          </p:cNvPicPr>
          <p:nvPr/>
        </p:nvPicPr>
        <p:blipFill>
          <a:blip r:embed="rId1"/>
          <a:srcRect t="726" r="3942" b="3432"/>
          <a:stretch>
            <a:fillRect/>
          </a:stretch>
        </p:blipFill>
        <p:spPr>
          <a:xfrm>
            <a:off x="10968990" y="956945"/>
            <a:ext cx="579120" cy="507365"/>
          </a:xfrm>
          <a:prstGeom prst="roundRect">
            <a:avLst/>
          </a:prstGeom>
        </p:spPr>
      </p:pic>
      <p:sp>
        <p:nvSpPr>
          <p:cNvPr id="21" name="文本框 20"/>
          <p:cNvSpPr txBox="1"/>
          <p:nvPr/>
        </p:nvSpPr>
        <p:spPr>
          <a:xfrm>
            <a:off x="10046970" y="1074420"/>
            <a:ext cx="555625" cy="275590"/>
          </a:xfrm>
          <a:prstGeom prst="rect">
            <a:avLst/>
          </a:prstGeom>
          <a:noFill/>
        </p:spPr>
        <p:txBody>
          <a:bodyPr wrap="square" rtlCol="0">
            <a:spAutoFit/>
          </a:bodyPr>
          <a:p>
            <a:r>
              <a:rPr lang="en-US" altLang="zh-CN" sz="1200"/>
              <a:t>18</a:t>
            </a:r>
            <a:r>
              <a:rPr lang="zh-CN" altLang="en-US" sz="1200"/>
              <a:t>个</a:t>
            </a:r>
            <a:endParaRPr lang="zh-CN" altLang="en-US" sz="1200"/>
          </a:p>
        </p:txBody>
      </p:sp>
      <p:cxnSp>
        <p:nvCxnSpPr>
          <p:cNvPr id="22" name="直接连接符 21"/>
          <p:cNvCxnSpPr>
            <a:stCxn id="18" idx="3"/>
            <a:endCxn id="16" idx="1"/>
          </p:cNvCxnSpPr>
          <p:nvPr/>
        </p:nvCxnSpPr>
        <p:spPr>
          <a:xfrm flipV="1">
            <a:off x="6751320" y="1211580"/>
            <a:ext cx="737235" cy="635"/>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311265" y="1464945"/>
            <a:ext cx="301625" cy="306705"/>
          </a:xfrm>
          <a:prstGeom prst="rect">
            <a:avLst/>
          </a:prstGeom>
          <a:noFill/>
        </p:spPr>
        <p:txBody>
          <a:bodyPr wrap="square" rtlCol="0">
            <a:spAutoFit/>
          </a:bodyPr>
          <a:p>
            <a:r>
              <a:rPr lang="en-US" altLang="zh-CN" sz="1400"/>
              <a:t>A</a:t>
            </a:r>
            <a:endParaRPr lang="en-US" altLang="zh-CN" sz="1400"/>
          </a:p>
        </p:txBody>
      </p:sp>
      <p:sp>
        <p:nvSpPr>
          <p:cNvPr id="30" name="文本框 29"/>
          <p:cNvSpPr txBox="1"/>
          <p:nvPr/>
        </p:nvSpPr>
        <p:spPr>
          <a:xfrm>
            <a:off x="11121390" y="1464310"/>
            <a:ext cx="274955" cy="306705"/>
          </a:xfrm>
          <a:prstGeom prst="rect">
            <a:avLst/>
          </a:prstGeom>
          <a:noFill/>
        </p:spPr>
        <p:txBody>
          <a:bodyPr wrap="square" rtlCol="0">
            <a:spAutoFit/>
          </a:bodyPr>
          <a:p>
            <a:r>
              <a:rPr lang="en-US" altLang="zh-CN" sz="1400"/>
              <a:t>B</a:t>
            </a:r>
            <a:endParaRPr lang="en-US" altLang="zh-CN" sz="1400"/>
          </a:p>
        </p:txBody>
      </p:sp>
      <p:cxnSp>
        <p:nvCxnSpPr>
          <p:cNvPr id="32" name="直接连接符 31"/>
          <p:cNvCxnSpPr/>
          <p:nvPr/>
        </p:nvCxnSpPr>
        <p:spPr>
          <a:xfrm flipV="1">
            <a:off x="8157210" y="1209040"/>
            <a:ext cx="67564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9563100" y="1209040"/>
            <a:ext cx="56769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582275" y="1209040"/>
            <a:ext cx="370205" cy="317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表格 5"/>
          <p:cNvGraphicFramePr/>
          <p:nvPr>
            <p:custDataLst>
              <p:tags r:id="rId3"/>
            </p:custDataLst>
          </p:nvPr>
        </p:nvGraphicFramePr>
        <p:xfrm>
          <a:off x="977900" y="2079625"/>
          <a:ext cx="5192395" cy="410210"/>
        </p:xfrm>
        <a:graphic>
          <a:graphicData uri="http://schemas.openxmlformats.org/drawingml/2006/table">
            <a:tbl>
              <a:tblPr firstRow="1" bandRow="1">
                <a:tableStyleId>{5C22544A-7EE6-4342-B048-85BDC9FD1C3A}</a:tableStyleId>
              </a:tblPr>
              <a:tblGrid>
                <a:gridCol w="399415"/>
                <a:gridCol w="399415"/>
                <a:gridCol w="399415"/>
                <a:gridCol w="399415"/>
                <a:gridCol w="399415"/>
                <a:gridCol w="399415"/>
                <a:gridCol w="399415"/>
                <a:gridCol w="399415"/>
                <a:gridCol w="399415"/>
                <a:gridCol w="399415"/>
                <a:gridCol w="399415"/>
                <a:gridCol w="399415"/>
              </a:tblGrid>
              <a:tr h="410210">
                <a:tc>
                  <a:txBody>
                    <a:bodyPr/>
                    <a:p>
                      <a:pPr>
                        <a:buNone/>
                      </a:pPr>
                      <a:r>
                        <a:rPr lang="en-US" altLang="zh-CN"/>
                        <a:t>0</a:t>
                      </a:r>
                      <a:endParaRPr lang="en-US" altLang="zh-CN"/>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c>
                  <a:txBody>
                    <a:bodyPr/>
                    <a:p>
                      <a:pPr>
                        <a:buNone/>
                      </a:pPr>
                      <a:r>
                        <a:rPr lang="en-US" altLang="zh-CN"/>
                        <a:t>5</a:t>
                      </a:r>
                      <a:endParaRPr lang="en-US" altLang="zh-CN"/>
                    </a:p>
                  </a:txBody>
                  <a:tcPr/>
                </a:tc>
                <a:tc>
                  <a:txBody>
                    <a:bodyPr/>
                    <a:p>
                      <a:pPr>
                        <a:buNone/>
                      </a:pPr>
                      <a:r>
                        <a:rPr lang="en-US" altLang="zh-CN"/>
                        <a:t>6</a:t>
                      </a:r>
                      <a:endParaRPr lang="en-US" altLang="zh-CN"/>
                    </a:p>
                  </a:txBody>
                  <a:tcPr/>
                </a:tc>
                <a:tc>
                  <a:txBody>
                    <a:bodyPr/>
                    <a:p>
                      <a:pPr>
                        <a:buNone/>
                      </a:pPr>
                      <a:r>
                        <a:rPr lang="en-US" altLang="zh-CN"/>
                        <a:t>0</a:t>
                      </a:r>
                      <a:endParaRPr lang="en-US" altLang="zh-CN"/>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r>
            </a:tbl>
          </a:graphicData>
        </a:graphic>
      </p:graphicFrame>
      <p:graphicFrame>
        <p:nvGraphicFramePr>
          <p:cNvPr id="15" name="表格 14"/>
          <p:cNvGraphicFramePr/>
          <p:nvPr>
            <p:custDataLst>
              <p:tags r:id="rId4"/>
            </p:custDataLst>
          </p:nvPr>
        </p:nvGraphicFramePr>
        <p:xfrm>
          <a:off x="977900" y="4133850"/>
          <a:ext cx="5192395" cy="411480"/>
        </p:xfrm>
        <a:graphic>
          <a:graphicData uri="http://schemas.openxmlformats.org/drawingml/2006/table">
            <a:tbl>
              <a:tblPr firstRow="1" bandRow="1">
                <a:tableStyleId>{5C22544A-7EE6-4342-B048-85BDC9FD1C3A}</a:tableStyleId>
              </a:tblPr>
              <a:tblGrid>
                <a:gridCol w="399415"/>
                <a:gridCol w="399415"/>
                <a:gridCol w="399415"/>
                <a:gridCol w="399415"/>
                <a:gridCol w="399415"/>
                <a:gridCol w="399415"/>
                <a:gridCol w="399415"/>
                <a:gridCol w="399415"/>
                <a:gridCol w="399415"/>
                <a:gridCol w="399415"/>
                <a:gridCol w="399415"/>
                <a:gridCol w="399415"/>
              </a:tblGrid>
              <a:tr h="411480">
                <a:tc>
                  <a:txBody>
                    <a:bodyPr/>
                    <a:p>
                      <a:pPr>
                        <a:buNone/>
                      </a:pPr>
                      <a:r>
                        <a:rPr lang="en-US" altLang="zh-CN"/>
                        <a:t>0</a:t>
                      </a:r>
                      <a:endParaRPr lang="en-US" altLang="zh-CN"/>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c>
                  <a:txBody>
                    <a:bodyPr/>
                    <a:p>
                      <a:pPr>
                        <a:buNone/>
                      </a:pPr>
                      <a:r>
                        <a:rPr lang="en-US" altLang="zh-CN"/>
                        <a:t>5</a:t>
                      </a:r>
                      <a:endParaRPr lang="en-US" altLang="zh-CN"/>
                    </a:p>
                  </a:txBody>
                  <a:tcPr/>
                </a:tc>
                <a:tc>
                  <a:txBody>
                    <a:bodyPr/>
                    <a:p>
                      <a:pPr>
                        <a:buNone/>
                      </a:pPr>
                      <a:r>
                        <a:rPr lang="en-US" altLang="zh-CN"/>
                        <a:t>6</a:t>
                      </a:r>
                      <a:endParaRPr lang="en-US" altLang="zh-CN"/>
                    </a:p>
                  </a:txBody>
                  <a:tcPr/>
                </a:tc>
                <a:tc>
                  <a:txBody>
                    <a:bodyPr/>
                    <a:p>
                      <a:pPr>
                        <a:buNone/>
                      </a:pPr>
                      <a:r>
                        <a:rPr lang="en-US" altLang="zh-CN"/>
                        <a:t>0</a:t>
                      </a:r>
                      <a:endParaRPr lang="en-US" altLang="zh-CN"/>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r>
            </a:tbl>
          </a:graphicData>
        </a:graphic>
      </p:graphicFrame>
      <p:sp>
        <p:nvSpPr>
          <p:cNvPr id="23" name="矩形 22"/>
          <p:cNvSpPr/>
          <p:nvPr/>
        </p:nvSpPr>
        <p:spPr>
          <a:xfrm>
            <a:off x="977900" y="2094865"/>
            <a:ext cx="404495" cy="385445"/>
          </a:xfrm>
          <a:prstGeom prst="rect">
            <a:avLst/>
          </a:prstGeom>
          <a:noFill/>
          <a:ln w="381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1382395" y="2094865"/>
            <a:ext cx="404495" cy="385445"/>
          </a:xfrm>
          <a:prstGeom prst="rect">
            <a:avLst/>
          </a:prstGeom>
          <a:noFill/>
          <a:ln w="381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1776730" y="2095500"/>
            <a:ext cx="404495" cy="384810"/>
          </a:xfrm>
          <a:prstGeom prst="rect">
            <a:avLst/>
          </a:prstGeom>
          <a:noFill/>
          <a:ln w="381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2179955" y="2094865"/>
            <a:ext cx="404495" cy="385445"/>
          </a:xfrm>
          <a:prstGeom prst="rect">
            <a:avLst/>
          </a:prstGeom>
          <a:noFill/>
          <a:ln w="381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2575560" y="2094865"/>
            <a:ext cx="404495" cy="385445"/>
          </a:xfrm>
          <a:prstGeom prst="rect">
            <a:avLst/>
          </a:prstGeom>
          <a:noFill/>
          <a:ln w="381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矩形 46"/>
          <p:cNvSpPr/>
          <p:nvPr/>
        </p:nvSpPr>
        <p:spPr>
          <a:xfrm>
            <a:off x="1022350" y="2134235"/>
            <a:ext cx="314960" cy="307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a:t>
            </a:r>
            <a:endParaRPr lang="en-US" altLang="zh-CN"/>
          </a:p>
        </p:txBody>
      </p:sp>
      <p:cxnSp>
        <p:nvCxnSpPr>
          <p:cNvPr id="49" name="直接箭头连接符 48"/>
          <p:cNvCxnSpPr/>
          <p:nvPr/>
        </p:nvCxnSpPr>
        <p:spPr>
          <a:xfrm flipV="1">
            <a:off x="1002030" y="2628265"/>
            <a:ext cx="0" cy="1410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79095" y="3228975"/>
            <a:ext cx="622935" cy="275590"/>
          </a:xfrm>
          <a:prstGeom prst="rect">
            <a:avLst/>
          </a:prstGeom>
          <a:noFill/>
        </p:spPr>
        <p:txBody>
          <a:bodyPr wrap="none" rtlCol="0">
            <a:spAutoFit/>
          </a:bodyPr>
          <a:p>
            <a:r>
              <a:rPr lang="en-US" altLang="zh-CN" sz="1200"/>
              <a:t>ACK 0</a:t>
            </a:r>
            <a:endParaRPr lang="en-US" altLang="zh-CN" sz="1200"/>
          </a:p>
        </p:txBody>
      </p:sp>
      <p:sp>
        <p:nvSpPr>
          <p:cNvPr id="28" name="矩形 27"/>
          <p:cNvSpPr/>
          <p:nvPr/>
        </p:nvSpPr>
        <p:spPr>
          <a:xfrm>
            <a:off x="977900" y="4149725"/>
            <a:ext cx="404495" cy="385445"/>
          </a:xfrm>
          <a:prstGeom prst="rect">
            <a:avLst/>
          </a:prstGeom>
          <a:noFill/>
          <a:ln w="381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矩形 30"/>
          <p:cNvSpPr/>
          <p:nvPr/>
        </p:nvSpPr>
        <p:spPr>
          <a:xfrm>
            <a:off x="1382395" y="4149725"/>
            <a:ext cx="404495" cy="385445"/>
          </a:xfrm>
          <a:prstGeom prst="rect">
            <a:avLst/>
          </a:prstGeom>
          <a:noFill/>
          <a:ln w="381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矩形 43"/>
          <p:cNvSpPr/>
          <p:nvPr/>
        </p:nvSpPr>
        <p:spPr>
          <a:xfrm>
            <a:off x="1776730" y="4150360"/>
            <a:ext cx="404495" cy="385445"/>
          </a:xfrm>
          <a:prstGeom prst="rect">
            <a:avLst/>
          </a:prstGeom>
          <a:noFill/>
          <a:ln w="381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矩形 44"/>
          <p:cNvSpPr/>
          <p:nvPr/>
        </p:nvSpPr>
        <p:spPr>
          <a:xfrm>
            <a:off x="2179955" y="4149725"/>
            <a:ext cx="404495" cy="385445"/>
          </a:xfrm>
          <a:prstGeom prst="rect">
            <a:avLst/>
          </a:prstGeom>
          <a:noFill/>
          <a:ln w="381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nvSpPr>
        <p:spPr>
          <a:xfrm>
            <a:off x="2575560" y="4149725"/>
            <a:ext cx="404495" cy="385445"/>
          </a:xfrm>
          <a:prstGeom prst="rect">
            <a:avLst/>
          </a:prstGeom>
          <a:noFill/>
          <a:ln w="381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50"/>
          <p:cNvSpPr/>
          <p:nvPr/>
        </p:nvSpPr>
        <p:spPr>
          <a:xfrm>
            <a:off x="1775460" y="4149725"/>
            <a:ext cx="404495" cy="386080"/>
          </a:xfrm>
          <a:prstGeom prst="rect">
            <a:avLst/>
          </a:prstGeom>
          <a:noFill/>
          <a:ln w="381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文本框 53"/>
          <p:cNvSpPr txBox="1"/>
          <p:nvPr/>
        </p:nvSpPr>
        <p:spPr>
          <a:xfrm>
            <a:off x="866140" y="4599940"/>
            <a:ext cx="3561080" cy="306705"/>
          </a:xfrm>
          <a:prstGeom prst="rect">
            <a:avLst/>
          </a:prstGeom>
          <a:noFill/>
        </p:spPr>
        <p:txBody>
          <a:bodyPr wrap="none" rtlCol="0">
            <a:spAutoFit/>
          </a:bodyPr>
          <a:p>
            <a:r>
              <a:rPr lang="zh-CN" altLang="en-US" sz="1400">
                <a:gradFill>
                  <a:gsLst>
                    <a:gs pos="0">
                      <a:srgbClr val="14CD68"/>
                    </a:gs>
                    <a:gs pos="100000">
                      <a:srgbClr val="035C7D"/>
                    </a:gs>
                  </a:gsLst>
                  <a:lin scaled="0"/>
                </a:gradFill>
              </a:rPr>
              <a:t>接收窗口：</a:t>
            </a:r>
            <a:r>
              <a:rPr lang="zh-CN" altLang="en-US" sz="1400"/>
              <a:t>维持一组连续允许接收帧的</a:t>
            </a:r>
            <a:r>
              <a:rPr lang="zh-CN" altLang="en-US" sz="1400"/>
              <a:t>序号</a:t>
            </a:r>
            <a:endParaRPr lang="zh-CN" altLang="en-US" sz="1400"/>
          </a:p>
        </p:txBody>
      </p:sp>
      <p:sp>
        <p:nvSpPr>
          <p:cNvPr id="55" name="文本框 54"/>
          <p:cNvSpPr txBox="1"/>
          <p:nvPr/>
        </p:nvSpPr>
        <p:spPr>
          <a:xfrm>
            <a:off x="866140" y="1673860"/>
            <a:ext cx="3561080" cy="306705"/>
          </a:xfrm>
          <a:prstGeom prst="rect">
            <a:avLst/>
          </a:prstGeom>
          <a:noFill/>
        </p:spPr>
        <p:txBody>
          <a:bodyPr wrap="none" rtlCol="0">
            <a:spAutoFit/>
          </a:bodyPr>
          <a:p>
            <a:r>
              <a:rPr lang="zh-CN" altLang="en-US" sz="1400">
                <a:gradFill>
                  <a:gsLst>
                    <a:gs pos="0">
                      <a:srgbClr val="14CD68"/>
                    </a:gs>
                    <a:gs pos="100000">
                      <a:srgbClr val="035C7D"/>
                    </a:gs>
                  </a:gsLst>
                  <a:lin scaled="0"/>
                </a:gradFill>
              </a:rPr>
              <a:t>发送窗口：</a:t>
            </a:r>
            <a:r>
              <a:rPr lang="zh-CN" altLang="en-US" sz="1400"/>
              <a:t>维持一组连续允许</a:t>
            </a:r>
            <a:r>
              <a:rPr lang="zh-CN" altLang="en-US" sz="1400"/>
              <a:t>发送帧的</a:t>
            </a:r>
            <a:r>
              <a:rPr lang="zh-CN" altLang="en-US" sz="1400"/>
              <a:t>序号</a:t>
            </a:r>
            <a:endParaRPr lang="zh-CN" altLang="en-US" sz="1400"/>
          </a:p>
        </p:txBody>
      </p:sp>
      <p:sp>
        <p:nvSpPr>
          <p:cNvPr id="56" name="圆角矩形标注 55"/>
          <p:cNvSpPr/>
          <p:nvPr/>
        </p:nvSpPr>
        <p:spPr>
          <a:xfrm>
            <a:off x="236855" y="2628265"/>
            <a:ext cx="710565" cy="466090"/>
          </a:xfrm>
          <a:prstGeom prst="wedgeRoundRectCallout">
            <a:avLst>
              <a:gd name="adj1" fmla="val 60545"/>
              <a:gd name="adj2" fmla="val -100681"/>
              <a:gd name="adj3" fmla="val 1666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发完被确认</a:t>
            </a:r>
            <a:r>
              <a:rPr lang="zh-CN" altLang="en-US" sz="1200"/>
              <a:t>的</a:t>
            </a:r>
            <a:endParaRPr lang="zh-CN" altLang="en-US" sz="1200"/>
          </a:p>
        </p:txBody>
      </p:sp>
      <p:sp>
        <p:nvSpPr>
          <p:cNvPr id="58" name="矩形 57"/>
          <p:cNvSpPr/>
          <p:nvPr/>
        </p:nvSpPr>
        <p:spPr>
          <a:xfrm>
            <a:off x="1412875" y="2139315"/>
            <a:ext cx="314960" cy="2978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59" name="圆角矩形标注 58"/>
          <p:cNvSpPr/>
          <p:nvPr/>
        </p:nvSpPr>
        <p:spPr>
          <a:xfrm>
            <a:off x="1047115" y="2628265"/>
            <a:ext cx="1075690" cy="465455"/>
          </a:xfrm>
          <a:prstGeom prst="wedgeRoundRectCallout">
            <a:avLst>
              <a:gd name="adj1" fmla="val -2597"/>
              <a:gd name="adj2" fmla="val -107435"/>
              <a:gd name="adj3" fmla="val 1666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已经发送等待确认</a:t>
            </a:r>
            <a:r>
              <a:rPr lang="zh-CN" altLang="en-US" sz="1200"/>
              <a:t>的</a:t>
            </a:r>
            <a:endParaRPr lang="zh-CN" altLang="en-US" sz="1200"/>
          </a:p>
        </p:txBody>
      </p:sp>
      <p:sp>
        <p:nvSpPr>
          <p:cNvPr id="60" name="圆角矩形标注 59"/>
          <p:cNvSpPr/>
          <p:nvPr/>
        </p:nvSpPr>
        <p:spPr>
          <a:xfrm>
            <a:off x="2181225" y="2628265"/>
            <a:ext cx="1005205" cy="465455"/>
          </a:xfrm>
          <a:prstGeom prst="wedgeRoundRectCallout">
            <a:avLst>
              <a:gd name="adj1" fmla="val -39892"/>
              <a:gd name="adj2" fmla="val -68144"/>
              <a:gd name="adj3" fmla="val 1666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还能发送</a:t>
            </a:r>
            <a:r>
              <a:rPr lang="zh-CN" altLang="en-US" sz="1200"/>
              <a:t>的</a:t>
            </a:r>
            <a:endParaRPr lang="zh-CN" altLang="en-US" sz="1200"/>
          </a:p>
        </p:txBody>
      </p:sp>
      <p:sp>
        <p:nvSpPr>
          <p:cNvPr id="61" name="圆角矩形标注 60"/>
          <p:cNvSpPr/>
          <p:nvPr/>
        </p:nvSpPr>
        <p:spPr>
          <a:xfrm>
            <a:off x="3333115" y="2628265"/>
            <a:ext cx="1188085" cy="465455"/>
          </a:xfrm>
          <a:prstGeom prst="wedgeRoundRectCallout">
            <a:avLst>
              <a:gd name="adj1" fmla="val -29422"/>
              <a:gd name="adj2" fmla="val -98567"/>
              <a:gd name="adj3" fmla="val 1666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还不能发送</a:t>
            </a:r>
            <a:r>
              <a:rPr lang="zh-CN" altLang="en-US" sz="1200"/>
              <a:t>的</a:t>
            </a:r>
            <a:endParaRPr lang="zh-CN" altLang="en-US" sz="1200"/>
          </a:p>
        </p:txBody>
      </p:sp>
      <p:sp>
        <p:nvSpPr>
          <p:cNvPr id="63" name="左中括号 62"/>
          <p:cNvSpPr/>
          <p:nvPr/>
        </p:nvSpPr>
        <p:spPr>
          <a:xfrm rot="16200000">
            <a:off x="2532380" y="1724660"/>
            <a:ext cx="76200" cy="1566545"/>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p>
            <a:pPr algn="ctr"/>
            <a:endParaRPr lang="zh-CN" altLang="en-US"/>
          </a:p>
        </p:txBody>
      </p:sp>
      <p:sp>
        <p:nvSpPr>
          <p:cNvPr id="64" name="文本框 63"/>
          <p:cNvSpPr txBox="1"/>
          <p:nvPr/>
        </p:nvSpPr>
        <p:spPr>
          <a:xfrm>
            <a:off x="866140" y="1074420"/>
            <a:ext cx="894080" cy="306705"/>
          </a:xfrm>
          <a:prstGeom prst="rect">
            <a:avLst/>
          </a:prstGeom>
          <a:noFill/>
        </p:spPr>
        <p:txBody>
          <a:bodyPr wrap="none" rtlCol="0">
            <a:spAutoFit/>
          </a:bodyPr>
          <a:p>
            <a:r>
              <a:rPr lang="zh-CN" altLang="en-US" sz="1400">
                <a:gradFill>
                  <a:gsLst>
                    <a:gs pos="0">
                      <a:srgbClr val="14CD68"/>
                    </a:gs>
                    <a:gs pos="100000">
                      <a:srgbClr val="0B6E38"/>
                    </a:gs>
                  </a:gsLst>
                  <a:lin scaled="0"/>
                </a:gradFill>
              </a:rPr>
              <a:t>流量控制</a:t>
            </a:r>
            <a:endParaRPr lang="zh-CN" altLang="en-US" sz="1400">
              <a:solidFill>
                <a:schemeClr val="tx1"/>
              </a:solidFill>
            </a:endParaRPr>
          </a:p>
        </p:txBody>
      </p:sp>
      <p:sp>
        <p:nvSpPr>
          <p:cNvPr id="65" name="文本框 64"/>
          <p:cNvSpPr txBox="1"/>
          <p:nvPr/>
        </p:nvSpPr>
        <p:spPr>
          <a:xfrm>
            <a:off x="6937375" y="2748915"/>
            <a:ext cx="640080" cy="368300"/>
          </a:xfrm>
          <a:prstGeom prst="rect">
            <a:avLst/>
          </a:prstGeom>
          <a:noFill/>
        </p:spPr>
        <p:txBody>
          <a:bodyPr wrap="none" rtlCol="0">
            <a:spAutoFit/>
          </a:bodyPr>
          <a:p>
            <a:r>
              <a:rPr lang="zh-CN" altLang="en-US"/>
              <a:t>差错</a:t>
            </a:r>
            <a:endParaRPr lang="zh-CN" altLang="en-US"/>
          </a:p>
        </p:txBody>
      </p:sp>
      <p:sp>
        <p:nvSpPr>
          <p:cNvPr id="66" name="左大括号 65"/>
          <p:cNvSpPr/>
          <p:nvPr/>
        </p:nvSpPr>
        <p:spPr>
          <a:xfrm>
            <a:off x="7701280" y="2362835"/>
            <a:ext cx="75565" cy="11410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7" name="文本框 66"/>
          <p:cNvSpPr txBox="1"/>
          <p:nvPr/>
        </p:nvSpPr>
        <p:spPr>
          <a:xfrm>
            <a:off x="7776845" y="2198370"/>
            <a:ext cx="3167380" cy="306705"/>
          </a:xfrm>
          <a:prstGeom prst="rect">
            <a:avLst/>
          </a:prstGeom>
          <a:noFill/>
        </p:spPr>
        <p:txBody>
          <a:bodyPr wrap="none" rtlCol="0">
            <a:spAutoFit/>
          </a:bodyPr>
          <a:p>
            <a:r>
              <a:rPr lang="zh-CN" altLang="en-US" sz="1400"/>
              <a:t>位错</a:t>
            </a:r>
            <a:r>
              <a:rPr lang="en-US" altLang="zh-CN" sz="1400"/>
              <a:t>  </a:t>
            </a:r>
            <a:r>
              <a:rPr lang="zh-CN" altLang="en-US" sz="1400"/>
              <a:t>【比特位出错</a:t>
            </a:r>
            <a:r>
              <a:rPr lang="en-US" altLang="zh-CN" sz="1400"/>
              <a:t>0</a:t>
            </a:r>
            <a:r>
              <a:rPr lang="zh-CN" altLang="en-US" sz="1400"/>
              <a:t>变成</a:t>
            </a:r>
            <a:r>
              <a:rPr lang="en-US" altLang="zh-CN" sz="1400"/>
              <a:t>1</a:t>
            </a:r>
            <a:r>
              <a:rPr lang="zh-CN" altLang="en-US" sz="1400"/>
              <a:t>，</a:t>
            </a:r>
            <a:r>
              <a:rPr lang="en-US" altLang="zh-CN" sz="1400"/>
              <a:t>1</a:t>
            </a:r>
            <a:r>
              <a:rPr lang="zh-CN" altLang="en-US" sz="1400"/>
              <a:t>变成</a:t>
            </a:r>
            <a:r>
              <a:rPr lang="en-US" altLang="zh-CN" sz="1400"/>
              <a:t>0</a:t>
            </a:r>
            <a:r>
              <a:rPr lang="zh-CN" altLang="en-US" sz="1400"/>
              <a:t>】</a:t>
            </a:r>
            <a:endParaRPr lang="zh-CN" altLang="en-US" sz="1400"/>
          </a:p>
        </p:txBody>
      </p:sp>
      <p:sp>
        <p:nvSpPr>
          <p:cNvPr id="68" name="文本框 67"/>
          <p:cNvSpPr txBox="1"/>
          <p:nvPr/>
        </p:nvSpPr>
        <p:spPr>
          <a:xfrm>
            <a:off x="7776845" y="3363595"/>
            <a:ext cx="538480" cy="306705"/>
          </a:xfrm>
          <a:prstGeom prst="rect">
            <a:avLst/>
          </a:prstGeom>
          <a:noFill/>
        </p:spPr>
        <p:txBody>
          <a:bodyPr wrap="none" rtlCol="0">
            <a:spAutoFit/>
          </a:bodyPr>
          <a:p>
            <a:r>
              <a:rPr lang="zh-CN" altLang="en-US" sz="1400"/>
              <a:t>帧错</a:t>
            </a:r>
            <a:endParaRPr lang="zh-CN" altLang="en-US" sz="1400"/>
          </a:p>
        </p:txBody>
      </p:sp>
      <p:cxnSp>
        <p:nvCxnSpPr>
          <p:cNvPr id="69" name="直接连接符 68"/>
          <p:cNvCxnSpPr>
            <a:stCxn id="68" idx="3"/>
            <a:endCxn id="70" idx="1"/>
          </p:cNvCxnSpPr>
          <p:nvPr/>
        </p:nvCxnSpPr>
        <p:spPr>
          <a:xfrm flipV="1">
            <a:off x="8315325" y="3037205"/>
            <a:ext cx="335915" cy="480060"/>
          </a:xfrm>
          <a:prstGeom prst="line">
            <a:avLst/>
          </a:prstGeom>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8651240" y="2883535"/>
            <a:ext cx="1882775" cy="306705"/>
          </a:xfrm>
          <a:prstGeom prst="rect">
            <a:avLst/>
          </a:prstGeom>
          <a:noFill/>
        </p:spPr>
        <p:txBody>
          <a:bodyPr wrap="none" rtlCol="0">
            <a:spAutoFit/>
          </a:bodyPr>
          <a:p>
            <a:r>
              <a:rPr lang="zh-CN" altLang="en-US" sz="1400"/>
              <a:t>丢失：收到</a:t>
            </a:r>
            <a:r>
              <a:rPr lang="en-US" altLang="zh-CN" sz="1400"/>
              <a:t>[1</a:t>
            </a:r>
            <a:r>
              <a:rPr lang="zh-CN" altLang="en-US" sz="1400"/>
              <a:t>帧</a:t>
            </a:r>
            <a:r>
              <a:rPr lang="en-US" altLang="zh-CN" sz="1400"/>
              <a:t>]-[2</a:t>
            </a:r>
            <a:r>
              <a:rPr lang="zh-CN" altLang="en-US" sz="1400"/>
              <a:t>帧</a:t>
            </a:r>
            <a:r>
              <a:rPr lang="en-US" altLang="zh-CN" sz="1400"/>
              <a:t>]</a:t>
            </a:r>
            <a:endParaRPr lang="en-US" altLang="zh-CN" sz="1400"/>
          </a:p>
        </p:txBody>
      </p:sp>
      <p:cxnSp>
        <p:nvCxnSpPr>
          <p:cNvPr id="71" name="直接连接符 70"/>
          <p:cNvCxnSpPr>
            <a:stCxn id="68" idx="3"/>
            <a:endCxn id="72" idx="1"/>
          </p:cNvCxnSpPr>
          <p:nvPr/>
        </p:nvCxnSpPr>
        <p:spPr>
          <a:xfrm>
            <a:off x="8315325" y="3517265"/>
            <a:ext cx="33528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8650605" y="3363595"/>
            <a:ext cx="2752725" cy="306705"/>
          </a:xfrm>
          <a:prstGeom prst="rect">
            <a:avLst/>
          </a:prstGeom>
          <a:noFill/>
        </p:spPr>
        <p:txBody>
          <a:bodyPr wrap="none" rtlCol="0">
            <a:spAutoFit/>
          </a:bodyPr>
          <a:p>
            <a:pPr algn="l"/>
            <a:r>
              <a:rPr lang="zh-CN" altLang="en-US" sz="1400"/>
              <a:t>重复：收到</a:t>
            </a:r>
            <a:r>
              <a:rPr lang="en-US" altLang="zh-CN" sz="1400"/>
              <a:t>[1</a:t>
            </a:r>
            <a:r>
              <a:rPr lang="zh-CN" altLang="en-US" sz="1400"/>
              <a:t>帧</a:t>
            </a:r>
            <a:r>
              <a:rPr lang="en-US" altLang="zh-CN" sz="1400"/>
              <a:t>]-</a:t>
            </a:r>
            <a:r>
              <a:rPr lang="en-US" altLang="zh-CN" sz="1400">
                <a:sym typeface="+mn-ea"/>
              </a:rPr>
              <a:t>[2</a:t>
            </a:r>
            <a:r>
              <a:rPr lang="zh-CN" altLang="en-US" sz="1400">
                <a:sym typeface="+mn-ea"/>
              </a:rPr>
              <a:t>帧</a:t>
            </a:r>
            <a:r>
              <a:rPr lang="en-US" altLang="zh-CN" sz="1400">
                <a:sym typeface="+mn-ea"/>
              </a:rPr>
              <a:t>]-[2</a:t>
            </a:r>
            <a:r>
              <a:rPr lang="zh-CN" altLang="en-US" sz="1400">
                <a:sym typeface="+mn-ea"/>
              </a:rPr>
              <a:t>帧</a:t>
            </a:r>
            <a:r>
              <a:rPr lang="en-US" altLang="zh-CN" sz="1400">
                <a:sym typeface="+mn-ea"/>
              </a:rPr>
              <a:t>]-[3</a:t>
            </a:r>
            <a:r>
              <a:rPr lang="zh-CN" altLang="en-US" sz="1400">
                <a:sym typeface="+mn-ea"/>
              </a:rPr>
              <a:t>帧</a:t>
            </a:r>
            <a:r>
              <a:rPr lang="en-US" altLang="zh-CN" sz="1400">
                <a:sym typeface="+mn-ea"/>
              </a:rPr>
              <a:t>]</a:t>
            </a:r>
            <a:endParaRPr lang="en-US" altLang="zh-CN" sz="1400"/>
          </a:p>
        </p:txBody>
      </p:sp>
      <p:cxnSp>
        <p:nvCxnSpPr>
          <p:cNvPr id="73" name="直接连接符 72"/>
          <p:cNvCxnSpPr>
            <a:stCxn id="68" idx="3"/>
            <a:endCxn id="74" idx="1"/>
          </p:cNvCxnSpPr>
          <p:nvPr/>
        </p:nvCxnSpPr>
        <p:spPr>
          <a:xfrm>
            <a:off x="8315325" y="3517265"/>
            <a:ext cx="335915" cy="480060"/>
          </a:xfrm>
          <a:prstGeom prst="line">
            <a:avLst/>
          </a:prstGeom>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8651240" y="3843655"/>
            <a:ext cx="2317750" cy="306705"/>
          </a:xfrm>
          <a:prstGeom prst="rect">
            <a:avLst/>
          </a:prstGeom>
          <a:noFill/>
        </p:spPr>
        <p:txBody>
          <a:bodyPr wrap="none" rtlCol="0">
            <a:spAutoFit/>
          </a:bodyPr>
          <a:p>
            <a:pPr algn="l"/>
            <a:r>
              <a:rPr lang="zh-CN" altLang="en-US" sz="1400"/>
              <a:t>失序：收到</a:t>
            </a:r>
            <a:r>
              <a:rPr lang="en-US" altLang="zh-CN" sz="1400">
                <a:sym typeface="+mn-ea"/>
              </a:rPr>
              <a:t>[1</a:t>
            </a:r>
            <a:r>
              <a:rPr lang="zh-CN" altLang="en-US" sz="1400">
                <a:sym typeface="+mn-ea"/>
              </a:rPr>
              <a:t>帧</a:t>
            </a:r>
            <a:r>
              <a:rPr lang="en-US" altLang="zh-CN" sz="1400">
                <a:sym typeface="+mn-ea"/>
              </a:rPr>
              <a:t>]-[3</a:t>
            </a:r>
            <a:r>
              <a:rPr lang="zh-CN" altLang="en-US" sz="1400">
                <a:sym typeface="+mn-ea"/>
              </a:rPr>
              <a:t>帧</a:t>
            </a:r>
            <a:r>
              <a:rPr lang="en-US" altLang="zh-CN" sz="1400">
                <a:sym typeface="+mn-ea"/>
              </a:rPr>
              <a:t>]-[2</a:t>
            </a:r>
            <a:r>
              <a:rPr lang="zh-CN" altLang="en-US" sz="1400">
                <a:sym typeface="+mn-ea"/>
              </a:rPr>
              <a:t>帧</a:t>
            </a:r>
            <a:r>
              <a:rPr lang="en-US" altLang="zh-CN" sz="1400">
                <a:sym typeface="+mn-ea"/>
              </a:rPr>
              <a:t>]</a:t>
            </a:r>
            <a:endParaRPr lang="zh-CN" altLang="en-US" sz="1400"/>
          </a:p>
        </p:txBody>
      </p:sp>
      <p:sp>
        <p:nvSpPr>
          <p:cNvPr id="75" name="圆角矩形标注 74"/>
          <p:cNvSpPr/>
          <p:nvPr/>
        </p:nvSpPr>
        <p:spPr>
          <a:xfrm>
            <a:off x="6751320" y="3970655"/>
            <a:ext cx="1643380" cy="564515"/>
          </a:xfrm>
          <a:prstGeom prst="wedgeRoundRectCallout">
            <a:avLst>
              <a:gd name="adj1" fmla="val 28199"/>
              <a:gd name="adj2" fmla="val -115069"/>
              <a:gd name="adj3" fmla="val 1666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发送</a:t>
            </a:r>
            <a:r>
              <a:rPr lang="en-US" altLang="zh-CN" sz="1200">
                <a:sym typeface="+mn-ea"/>
              </a:rPr>
              <a:t>[1</a:t>
            </a:r>
            <a:r>
              <a:rPr lang="zh-CN" altLang="en-US" sz="1200">
                <a:sym typeface="+mn-ea"/>
              </a:rPr>
              <a:t>帧</a:t>
            </a:r>
            <a:r>
              <a:rPr lang="en-US" altLang="zh-CN" sz="1200">
                <a:sym typeface="+mn-ea"/>
              </a:rPr>
              <a:t>]-[2</a:t>
            </a:r>
            <a:r>
              <a:rPr lang="zh-CN" altLang="en-US" sz="1200">
                <a:sym typeface="+mn-ea"/>
              </a:rPr>
              <a:t>帧</a:t>
            </a:r>
            <a:r>
              <a:rPr lang="en-US" altLang="zh-CN" sz="1200">
                <a:sym typeface="+mn-ea"/>
              </a:rPr>
              <a:t>]-[3</a:t>
            </a:r>
            <a:r>
              <a:rPr lang="zh-CN" altLang="en-US" sz="1200">
                <a:sym typeface="+mn-ea"/>
              </a:rPr>
              <a:t>帧</a:t>
            </a:r>
            <a:r>
              <a:rPr lang="en-US" altLang="zh-CN" sz="1200">
                <a:sym typeface="+mn-ea"/>
              </a:rPr>
              <a:t>]</a:t>
            </a:r>
            <a:endParaRPr lang="en-US" altLang="zh-CN" sz="1200">
              <a:sym typeface="+mn-ea"/>
            </a:endParaRPr>
          </a:p>
        </p:txBody>
      </p:sp>
      <p:sp>
        <p:nvSpPr>
          <p:cNvPr id="76" name="文本框 75"/>
          <p:cNvSpPr txBox="1"/>
          <p:nvPr/>
        </p:nvSpPr>
        <p:spPr>
          <a:xfrm>
            <a:off x="6910705" y="5442585"/>
            <a:ext cx="1097280" cy="368300"/>
          </a:xfrm>
          <a:prstGeom prst="rect">
            <a:avLst/>
          </a:prstGeom>
          <a:noFill/>
        </p:spPr>
        <p:txBody>
          <a:bodyPr wrap="none" rtlCol="0">
            <a:spAutoFit/>
          </a:bodyPr>
          <a:p>
            <a:r>
              <a:rPr lang="zh-CN" altLang="en-US"/>
              <a:t>差错</a:t>
            </a:r>
            <a:r>
              <a:rPr lang="zh-CN" altLang="en-US"/>
              <a:t>控制</a:t>
            </a:r>
            <a:endParaRPr lang="zh-CN" altLang="en-US"/>
          </a:p>
        </p:txBody>
      </p:sp>
      <p:sp>
        <p:nvSpPr>
          <p:cNvPr id="77" name="左大括号 76"/>
          <p:cNvSpPr/>
          <p:nvPr/>
        </p:nvSpPr>
        <p:spPr>
          <a:xfrm>
            <a:off x="8007985" y="5040630"/>
            <a:ext cx="76200" cy="11728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8" name="文本框 77"/>
          <p:cNvSpPr txBox="1"/>
          <p:nvPr/>
        </p:nvSpPr>
        <p:spPr>
          <a:xfrm>
            <a:off x="8084185" y="4874260"/>
            <a:ext cx="911225" cy="306705"/>
          </a:xfrm>
          <a:prstGeom prst="rect">
            <a:avLst/>
          </a:prstGeom>
          <a:noFill/>
        </p:spPr>
        <p:txBody>
          <a:bodyPr wrap="square" rtlCol="0">
            <a:spAutoFit/>
          </a:bodyPr>
          <a:p>
            <a:r>
              <a:rPr lang="zh-CN" altLang="en-US" sz="1400"/>
              <a:t>检错</a:t>
            </a:r>
            <a:r>
              <a:rPr lang="zh-CN" altLang="en-US" sz="1400"/>
              <a:t>编码</a:t>
            </a:r>
            <a:endParaRPr lang="zh-CN" altLang="en-US" sz="1400"/>
          </a:p>
        </p:txBody>
      </p:sp>
      <p:sp>
        <p:nvSpPr>
          <p:cNvPr id="79" name="文本框 78"/>
          <p:cNvSpPr txBox="1"/>
          <p:nvPr/>
        </p:nvSpPr>
        <p:spPr>
          <a:xfrm>
            <a:off x="8084185" y="6024245"/>
            <a:ext cx="911225" cy="306705"/>
          </a:xfrm>
          <a:prstGeom prst="rect">
            <a:avLst/>
          </a:prstGeom>
          <a:noFill/>
        </p:spPr>
        <p:txBody>
          <a:bodyPr wrap="square" rtlCol="0">
            <a:spAutoFit/>
          </a:bodyPr>
          <a:p>
            <a:r>
              <a:rPr lang="zh-CN" altLang="en-US" sz="1400"/>
              <a:t>纠错编码</a:t>
            </a:r>
            <a:endParaRPr lang="zh-CN" altLang="en-US" sz="1400"/>
          </a:p>
        </p:txBody>
      </p:sp>
      <p:sp>
        <p:nvSpPr>
          <p:cNvPr id="80" name="左大括号 79"/>
          <p:cNvSpPr/>
          <p:nvPr/>
        </p:nvSpPr>
        <p:spPr>
          <a:xfrm>
            <a:off x="8995410" y="4699000"/>
            <a:ext cx="247015" cy="6578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81" name="文本框 80"/>
          <p:cNvSpPr txBox="1"/>
          <p:nvPr/>
        </p:nvSpPr>
        <p:spPr>
          <a:xfrm>
            <a:off x="9242425" y="4598670"/>
            <a:ext cx="944880" cy="275590"/>
          </a:xfrm>
          <a:prstGeom prst="rect">
            <a:avLst/>
          </a:prstGeom>
          <a:noFill/>
        </p:spPr>
        <p:txBody>
          <a:bodyPr wrap="none" rtlCol="0">
            <a:spAutoFit/>
          </a:bodyPr>
          <a:p>
            <a:r>
              <a:rPr lang="zh-CN" altLang="en-US" sz="1200"/>
              <a:t>奇偶校验码</a:t>
            </a:r>
            <a:endParaRPr lang="zh-CN" altLang="en-US" sz="1200"/>
          </a:p>
        </p:txBody>
      </p:sp>
      <p:sp>
        <p:nvSpPr>
          <p:cNvPr id="82" name="文本框 81"/>
          <p:cNvSpPr txBox="1"/>
          <p:nvPr/>
        </p:nvSpPr>
        <p:spPr>
          <a:xfrm>
            <a:off x="9242425" y="5180965"/>
            <a:ext cx="964565" cy="275590"/>
          </a:xfrm>
          <a:prstGeom prst="rect">
            <a:avLst/>
          </a:prstGeom>
          <a:noFill/>
        </p:spPr>
        <p:txBody>
          <a:bodyPr wrap="square" rtlCol="0">
            <a:spAutoFit/>
          </a:bodyPr>
          <a:p>
            <a:r>
              <a:rPr lang="zh-CN" altLang="en-US" sz="1200"/>
              <a:t>循环冗余码</a:t>
            </a:r>
            <a:endParaRPr lang="zh-CN" altLang="en-US" sz="1200"/>
          </a:p>
        </p:txBody>
      </p:sp>
      <p:cxnSp>
        <p:nvCxnSpPr>
          <p:cNvPr id="83" name="直接连接符 82"/>
          <p:cNvCxnSpPr>
            <a:stCxn id="79" idx="3"/>
          </p:cNvCxnSpPr>
          <p:nvPr/>
        </p:nvCxnSpPr>
        <p:spPr>
          <a:xfrm>
            <a:off x="8995410" y="6177915"/>
            <a:ext cx="361315" cy="8890"/>
          </a:xfrm>
          <a:prstGeom prst="line">
            <a:avLst/>
          </a:prstGeom>
        </p:spPr>
        <p:style>
          <a:lnRef idx="1">
            <a:schemeClr val="accent1"/>
          </a:lnRef>
          <a:fillRef idx="0">
            <a:schemeClr val="accent1"/>
          </a:fillRef>
          <a:effectRef idx="0">
            <a:schemeClr val="accent1"/>
          </a:effectRef>
          <a:fontRef idx="minor">
            <a:schemeClr val="tx1"/>
          </a:fontRef>
        </p:style>
      </p:cxnSp>
      <p:sp>
        <p:nvSpPr>
          <p:cNvPr id="84" name="文本框 83"/>
          <p:cNvSpPr txBox="1"/>
          <p:nvPr/>
        </p:nvSpPr>
        <p:spPr>
          <a:xfrm>
            <a:off x="9356725" y="6039485"/>
            <a:ext cx="640080" cy="275590"/>
          </a:xfrm>
          <a:prstGeom prst="rect">
            <a:avLst/>
          </a:prstGeom>
          <a:noFill/>
        </p:spPr>
        <p:txBody>
          <a:bodyPr wrap="none" rtlCol="0">
            <a:spAutoFit/>
          </a:bodyPr>
          <a:p>
            <a:r>
              <a:rPr lang="zh-CN" altLang="en-US" sz="1200"/>
              <a:t>海明码</a:t>
            </a:r>
            <a:endParaRPr lang="zh-CN" altLang="en-US" sz="1200"/>
          </a:p>
        </p:txBody>
      </p:sp>
      <p:sp>
        <p:nvSpPr>
          <p:cNvPr id="2" name="文本框 1"/>
          <p:cNvSpPr txBox="1"/>
          <p:nvPr/>
        </p:nvSpPr>
        <p:spPr>
          <a:xfrm>
            <a:off x="6172200" y="250190"/>
            <a:ext cx="894080" cy="306705"/>
          </a:xfrm>
          <a:prstGeom prst="rect">
            <a:avLst/>
          </a:prstGeom>
          <a:noFill/>
        </p:spPr>
        <p:txBody>
          <a:bodyPr wrap="none" rtlCol="0">
            <a:spAutoFit/>
          </a:bodyPr>
          <a:p>
            <a:r>
              <a:rPr lang="zh-CN" altLang="en-US" sz="1400">
                <a:gradFill>
                  <a:gsLst>
                    <a:gs pos="0">
                      <a:srgbClr val="14CD68"/>
                    </a:gs>
                    <a:gs pos="100000">
                      <a:srgbClr val="0B6E38"/>
                    </a:gs>
                  </a:gsLst>
                  <a:lin scaled="0"/>
                </a:gradFill>
              </a:rPr>
              <a:t>差错控制</a:t>
            </a:r>
            <a:endParaRPr lang="zh-CN" altLang="en-US" sz="1400">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96859 -0.000648114 L -0.00291659 0.301019 " pathEditMode="relative" rAng="0" ptsTypes="">
                                      <p:cBhvr>
                                        <p:cTn id="6" dur="2000" fill="hold"/>
                                        <p:tgtEl>
                                          <p:spTgt spid="47"/>
                                        </p:tgtEl>
                                        <p:attrNameLst>
                                          <p:attrName>ppt_x</p:attrName>
                                          <p:attrName>ppt_y</p:attrName>
                                        </p:attrNameLst>
                                      </p:cBhvr>
                                      <p:rCtr x="0" y="151"/>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down)">
                                      <p:cBhvr>
                                        <p:cTn id="11" dur="500"/>
                                        <p:tgtEl>
                                          <p:spTgt spid="49"/>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wipe(down)">
                                      <p:cBhvr>
                                        <p:cTn id="14" dur="500"/>
                                        <p:tgtEl>
                                          <p:spTgt spid="50"/>
                                        </p:tgtEl>
                                      </p:cBhvr>
                                    </p:animEffec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 0 L 0.0316146 0 " pathEditMode="relative" ptsTypes="">
                                      <p:cBhvr>
                                        <p:cTn id="18" dur="2000" fill="hold"/>
                                        <p:tgtEl>
                                          <p:spTgt spid="28"/>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 0 L 0.0316146 0 " pathEditMode="relative" ptsTypes="">
                                      <p:cBhvr>
                                        <p:cTn id="20" dur="2000" fill="hold"/>
                                        <p:tgtEl>
                                          <p:spTgt spid="31"/>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0 0 L 0.0316146 0 " pathEditMode="relative" ptsTypes="">
                                      <p:cBhvr>
                                        <p:cTn id="22" dur="2000" fill="hold"/>
                                        <p:tgtEl>
                                          <p:spTgt spid="44"/>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0 0 L 0.0316146 0 " pathEditMode="relative" ptsTypes="">
                                      <p:cBhvr>
                                        <p:cTn id="24" dur="2000" fill="hold"/>
                                        <p:tgtEl>
                                          <p:spTgt spid="45"/>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0 0 L 0.0316146 0 " pathEditMode="relative" ptsTypes="">
                                      <p:cBhvr>
                                        <p:cTn id="26" dur="2000" fill="hold"/>
                                        <p:tgtEl>
                                          <p:spTgt spid="46"/>
                                        </p:tgtEl>
                                        <p:attrNameLst>
                                          <p:attrName>ppt_x</p:attrName>
                                          <p:attrName>ppt_y</p:attrName>
                                        </p:attrNameLst>
                                      </p:cBhvr>
                                    </p:animMotion>
                                  </p:childTnLst>
                                </p:cTn>
                              </p:par>
                              <p:par>
                                <p:cTn id="27" presetID="0" presetClass="path" presetSubtype="0" accel="50000" decel="50000" fill="hold" grpId="0" nodeType="withEffect">
                                  <p:stCondLst>
                                    <p:cond delay="0"/>
                                  </p:stCondLst>
                                  <p:childTnLst>
                                    <p:animMotion origin="layout" path="M 0 0 L 0.0316146 0 " pathEditMode="relative" ptsTypes="">
                                      <p:cBhvr>
                                        <p:cTn id="28" dur="2000" fill="hold"/>
                                        <p:tgtEl>
                                          <p:spTgt spid="51"/>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0" nodeType="clickEffect">
                                  <p:stCondLst>
                                    <p:cond delay="0"/>
                                  </p:stCondLst>
                                  <p:childTnLst>
                                    <p:animMotion origin="layout" path="M 0 0 L 0.0316146 0 " pathEditMode="relative" ptsTypes="">
                                      <p:cBhvr>
                                        <p:cTn id="32" dur="2000" fill="hold"/>
                                        <p:tgtEl>
                                          <p:spTgt spid="23"/>
                                        </p:tgtEl>
                                        <p:attrNameLst>
                                          <p:attrName>ppt_x</p:attrName>
                                          <p:attrName>ppt_y</p:attrName>
                                        </p:attrNameLst>
                                      </p:cBhvr>
                                    </p:animMotion>
                                  </p:childTnLst>
                                </p:cTn>
                              </p:par>
                              <p:par>
                                <p:cTn id="33" presetID="0" presetClass="path" presetSubtype="0" accel="50000" decel="50000" fill="hold" grpId="0" nodeType="withEffect">
                                  <p:stCondLst>
                                    <p:cond delay="0"/>
                                  </p:stCondLst>
                                  <p:childTnLst>
                                    <p:animMotion origin="layout" path="M 0 0 L 0.0316146 0 " pathEditMode="relative" ptsTypes="">
                                      <p:cBhvr>
                                        <p:cTn id="34" dur="2000" fill="hold"/>
                                        <p:tgtEl>
                                          <p:spTgt spid="24"/>
                                        </p:tgtEl>
                                        <p:attrNameLst>
                                          <p:attrName>ppt_x</p:attrName>
                                          <p:attrName>ppt_y</p:attrName>
                                        </p:attrNameLst>
                                      </p:cBhvr>
                                    </p:animMotion>
                                  </p:childTnLst>
                                </p:cTn>
                              </p:par>
                              <p:par>
                                <p:cTn id="35" presetID="0" presetClass="path" presetSubtype="0" accel="50000" decel="50000" fill="hold" grpId="0" nodeType="withEffect">
                                  <p:stCondLst>
                                    <p:cond delay="0"/>
                                  </p:stCondLst>
                                  <p:childTnLst>
                                    <p:animMotion origin="layout" path="M 0 0 L 0.0316146 0 " pathEditMode="relative" ptsTypes="">
                                      <p:cBhvr>
                                        <p:cTn id="36" dur="2000" fill="hold"/>
                                        <p:tgtEl>
                                          <p:spTgt spid="25"/>
                                        </p:tgtEl>
                                        <p:attrNameLst>
                                          <p:attrName>ppt_x</p:attrName>
                                          <p:attrName>ppt_y</p:attrName>
                                        </p:attrNameLst>
                                      </p:cBhvr>
                                    </p:animMotion>
                                  </p:childTnLst>
                                </p:cTn>
                              </p:par>
                              <p:par>
                                <p:cTn id="37" presetID="0" presetClass="path" presetSubtype="0" accel="50000" decel="50000" fill="hold" grpId="0" nodeType="withEffect">
                                  <p:stCondLst>
                                    <p:cond delay="0"/>
                                  </p:stCondLst>
                                  <p:childTnLst>
                                    <p:animMotion origin="layout" path="M 0 0 L 0.0316146 0 " pathEditMode="relative" ptsTypes="">
                                      <p:cBhvr>
                                        <p:cTn id="38" dur="2000" fill="hold"/>
                                        <p:tgtEl>
                                          <p:spTgt spid="26"/>
                                        </p:tgtEl>
                                        <p:attrNameLst>
                                          <p:attrName>ppt_x</p:attrName>
                                          <p:attrName>ppt_y</p:attrName>
                                        </p:attrNameLst>
                                      </p:cBhvr>
                                    </p:animMotion>
                                  </p:childTnLst>
                                </p:cTn>
                              </p:par>
                              <p:par>
                                <p:cTn id="39" presetID="0" presetClass="path" presetSubtype="0" accel="50000" decel="50000" fill="hold" grpId="0" nodeType="withEffect">
                                  <p:stCondLst>
                                    <p:cond delay="0"/>
                                  </p:stCondLst>
                                  <p:childTnLst>
                                    <p:animMotion origin="layout" path="M 0 0 L 0.0316146 0 " pathEditMode="relative" ptsTypes="">
                                      <p:cBhvr>
                                        <p:cTn id="40" dur="2000" fill="hold"/>
                                        <p:tgtEl>
                                          <p:spTgt spid="27"/>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0.000885417 0.0436111 L 5.20833e-05 0.212315 " pathEditMode="relative" rAng="0" ptsTypes="">
                                      <p:cBhvr>
                                        <p:cTn id="44" dur="2000" fill="hold"/>
                                        <p:tgtEl>
                                          <p:spTgt spid="58"/>
                                        </p:tgtEl>
                                        <p:attrNameLst>
                                          <p:attrName>ppt_x</p:attrName>
                                          <p:attrName>ppt_y</p:attrName>
                                        </p:attrNameLst>
                                      </p:cBhvr>
                                      <p:rCtr x="0" y="56"/>
                                    </p:animMotion>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blinds(horizontal)">
                                      <p:cBhvr>
                                        <p:cTn id="49" dur="500"/>
                                        <p:tgtEl>
                                          <p:spTgt spid="56"/>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blinds(horizontal)">
                                      <p:cBhvr>
                                        <p:cTn id="52" dur="500"/>
                                        <p:tgtEl>
                                          <p:spTgt spid="59"/>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blinds(horizontal)">
                                      <p:cBhvr>
                                        <p:cTn id="55" dur="500"/>
                                        <p:tgtEl>
                                          <p:spTgt spid="6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blinds(horizontal)">
                                      <p:cBhvr>
                                        <p:cTn id="58" dur="500"/>
                                        <p:tgtEl>
                                          <p:spTgt spid="6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blinds(horizontal)">
                                      <p:cBhvr>
                                        <p:cTn id="61" dur="500"/>
                                        <p:tgtEl>
                                          <p:spTgt spid="6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wipe(down)">
                                      <p:cBhvr>
                                        <p:cTn id="66" dur="500"/>
                                        <p:tgtEl>
                                          <p:spTgt spid="2"/>
                                        </p:tgtEl>
                                      </p:cBhvr>
                                    </p:animEffect>
                                  </p:childTnLst>
                                </p:cTn>
                              </p:par>
                              <p:par>
                                <p:cTn id="67" presetID="3" presetClass="entr" presetSubtype="10" fill="hold"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blinds(horizontal)">
                                      <p:cBhvr>
                                        <p:cTn id="69" dur="500"/>
                                        <p:tgtEl>
                                          <p:spTgt spid="18"/>
                                        </p:tgtEl>
                                      </p:cBhvr>
                                    </p:animEffect>
                                  </p:childTnLst>
                                </p:cTn>
                              </p:par>
                              <p:par>
                                <p:cTn id="70" presetID="3" presetClass="entr" presetSubtype="10" fill="hold"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blinds(horizontal)">
                                      <p:cBhvr>
                                        <p:cTn id="72" dur="500"/>
                                        <p:tgtEl>
                                          <p:spTgt spid="16"/>
                                        </p:tgtEl>
                                      </p:cBhvr>
                                    </p:animEffect>
                                  </p:childTnLst>
                                </p:cTn>
                              </p:par>
                              <p:par>
                                <p:cTn id="73" presetID="3" presetClass="entr" presetSubtype="10" fill="hold"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blinds(horizontal)">
                                      <p:cBhvr>
                                        <p:cTn id="75" dur="500"/>
                                        <p:tgtEl>
                                          <p:spTgt spid="17"/>
                                        </p:tgtEl>
                                      </p:cBhvr>
                                    </p:animEffect>
                                  </p:childTnLst>
                                </p:cTn>
                              </p:par>
                              <p:par>
                                <p:cTn id="76" presetID="3" presetClass="entr" presetSubtype="1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blinds(horizontal)">
                                      <p:cBhvr>
                                        <p:cTn id="78" dur="500"/>
                                        <p:tgtEl>
                                          <p:spTgt spid="20"/>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blinds(horizontal)">
                                      <p:cBhvr>
                                        <p:cTn id="81" dur="500"/>
                                        <p:tgtEl>
                                          <p:spTgt spid="21"/>
                                        </p:tgtEl>
                                      </p:cBhvr>
                                    </p:animEffect>
                                  </p:childTnLst>
                                </p:cTn>
                              </p:par>
                              <p:par>
                                <p:cTn id="82" presetID="3" presetClass="entr" presetSubtype="10" fill="hold"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blinds(horizontal)">
                                      <p:cBhvr>
                                        <p:cTn id="84" dur="500"/>
                                        <p:tgtEl>
                                          <p:spTgt spid="22"/>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blinds(horizontal)">
                                      <p:cBhvr>
                                        <p:cTn id="87" dur="500"/>
                                        <p:tgtEl>
                                          <p:spTgt spid="29"/>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blinds(horizontal)">
                                      <p:cBhvr>
                                        <p:cTn id="90" dur="500"/>
                                        <p:tgtEl>
                                          <p:spTgt spid="30"/>
                                        </p:tgtEl>
                                      </p:cBhvr>
                                    </p:animEffect>
                                  </p:childTnLst>
                                </p:cTn>
                              </p:par>
                              <p:par>
                                <p:cTn id="91" presetID="3" presetClass="entr" presetSubtype="1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blinds(horizontal)">
                                      <p:cBhvr>
                                        <p:cTn id="93" dur="500"/>
                                        <p:tgtEl>
                                          <p:spTgt spid="32"/>
                                        </p:tgtEl>
                                      </p:cBhvr>
                                    </p:animEffect>
                                  </p:childTnLst>
                                </p:cTn>
                              </p:par>
                              <p:par>
                                <p:cTn id="94" presetID="3" presetClass="entr" presetSubtype="10" fill="hold" nodeType="with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blinds(horizontal)">
                                      <p:cBhvr>
                                        <p:cTn id="96" dur="500"/>
                                        <p:tgtEl>
                                          <p:spTgt spid="33"/>
                                        </p:tgtEl>
                                      </p:cBhvr>
                                    </p:animEffect>
                                  </p:childTnLst>
                                </p:cTn>
                              </p:par>
                              <p:par>
                                <p:cTn id="97" presetID="3" presetClass="entr" presetSubtype="10" fill="hold" nodeType="with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blinds(horizontal)">
                                      <p:cBhvr>
                                        <p:cTn id="99" dur="500"/>
                                        <p:tgtEl>
                                          <p:spTgt spid="34"/>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blinds(horizontal)">
                                      <p:cBhvr>
                                        <p:cTn id="104" dur="500"/>
                                        <p:tgtEl>
                                          <p:spTgt spid="65"/>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66"/>
                                        </p:tgtEl>
                                        <p:attrNameLst>
                                          <p:attrName>style.visibility</p:attrName>
                                        </p:attrNameLst>
                                      </p:cBhvr>
                                      <p:to>
                                        <p:strVal val="visible"/>
                                      </p:to>
                                    </p:set>
                                    <p:animEffect transition="in" filter="blinds(horizontal)">
                                      <p:cBhvr>
                                        <p:cTn id="107" dur="500"/>
                                        <p:tgtEl>
                                          <p:spTgt spid="66"/>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67"/>
                                        </p:tgtEl>
                                        <p:attrNameLst>
                                          <p:attrName>style.visibility</p:attrName>
                                        </p:attrNameLst>
                                      </p:cBhvr>
                                      <p:to>
                                        <p:strVal val="visible"/>
                                      </p:to>
                                    </p:set>
                                    <p:animEffect transition="in" filter="blinds(horizontal)">
                                      <p:cBhvr>
                                        <p:cTn id="110" dur="500"/>
                                        <p:tgtEl>
                                          <p:spTgt spid="67"/>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68"/>
                                        </p:tgtEl>
                                        <p:attrNameLst>
                                          <p:attrName>style.visibility</p:attrName>
                                        </p:attrNameLst>
                                      </p:cBhvr>
                                      <p:to>
                                        <p:strVal val="visible"/>
                                      </p:to>
                                    </p:set>
                                    <p:animEffect transition="in" filter="blinds(horizontal)">
                                      <p:cBhvr>
                                        <p:cTn id="113" dur="500"/>
                                        <p:tgtEl>
                                          <p:spTgt spid="68"/>
                                        </p:tgtEl>
                                      </p:cBhvr>
                                    </p:animEffect>
                                  </p:childTnLst>
                                </p:cTn>
                              </p:par>
                              <p:par>
                                <p:cTn id="114" presetID="3" presetClass="entr" presetSubtype="10" fill="hold" nodeType="withEffect">
                                  <p:stCondLst>
                                    <p:cond delay="0"/>
                                  </p:stCondLst>
                                  <p:childTnLst>
                                    <p:set>
                                      <p:cBhvr>
                                        <p:cTn id="115" dur="1" fill="hold">
                                          <p:stCondLst>
                                            <p:cond delay="0"/>
                                          </p:stCondLst>
                                        </p:cTn>
                                        <p:tgtEl>
                                          <p:spTgt spid="69"/>
                                        </p:tgtEl>
                                        <p:attrNameLst>
                                          <p:attrName>style.visibility</p:attrName>
                                        </p:attrNameLst>
                                      </p:cBhvr>
                                      <p:to>
                                        <p:strVal val="visible"/>
                                      </p:to>
                                    </p:set>
                                    <p:animEffect transition="in" filter="blinds(horizontal)">
                                      <p:cBhvr>
                                        <p:cTn id="116" dur="500"/>
                                        <p:tgtEl>
                                          <p:spTgt spid="69"/>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blinds(horizontal)">
                                      <p:cBhvr>
                                        <p:cTn id="119" dur="500"/>
                                        <p:tgtEl>
                                          <p:spTgt spid="70"/>
                                        </p:tgtEl>
                                      </p:cBhvr>
                                    </p:animEffect>
                                  </p:childTnLst>
                                </p:cTn>
                              </p:par>
                              <p:par>
                                <p:cTn id="120" presetID="3" presetClass="entr" presetSubtype="10" fill="hold" nodeType="withEffect">
                                  <p:stCondLst>
                                    <p:cond delay="0"/>
                                  </p:stCondLst>
                                  <p:childTnLst>
                                    <p:set>
                                      <p:cBhvr>
                                        <p:cTn id="121" dur="1" fill="hold">
                                          <p:stCondLst>
                                            <p:cond delay="0"/>
                                          </p:stCondLst>
                                        </p:cTn>
                                        <p:tgtEl>
                                          <p:spTgt spid="71"/>
                                        </p:tgtEl>
                                        <p:attrNameLst>
                                          <p:attrName>style.visibility</p:attrName>
                                        </p:attrNameLst>
                                      </p:cBhvr>
                                      <p:to>
                                        <p:strVal val="visible"/>
                                      </p:to>
                                    </p:set>
                                    <p:animEffect transition="in" filter="blinds(horizontal)">
                                      <p:cBhvr>
                                        <p:cTn id="122" dur="500"/>
                                        <p:tgtEl>
                                          <p:spTgt spid="71"/>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72"/>
                                        </p:tgtEl>
                                        <p:attrNameLst>
                                          <p:attrName>style.visibility</p:attrName>
                                        </p:attrNameLst>
                                      </p:cBhvr>
                                      <p:to>
                                        <p:strVal val="visible"/>
                                      </p:to>
                                    </p:set>
                                    <p:animEffect transition="in" filter="blinds(horizontal)">
                                      <p:cBhvr>
                                        <p:cTn id="125" dur="500"/>
                                        <p:tgtEl>
                                          <p:spTgt spid="72"/>
                                        </p:tgtEl>
                                      </p:cBhvr>
                                    </p:animEffect>
                                  </p:childTnLst>
                                </p:cTn>
                              </p:par>
                              <p:par>
                                <p:cTn id="126" presetID="3" presetClass="entr" presetSubtype="10" fill="hold" nodeType="withEffect">
                                  <p:stCondLst>
                                    <p:cond delay="0"/>
                                  </p:stCondLst>
                                  <p:childTnLst>
                                    <p:set>
                                      <p:cBhvr>
                                        <p:cTn id="127" dur="1" fill="hold">
                                          <p:stCondLst>
                                            <p:cond delay="0"/>
                                          </p:stCondLst>
                                        </p:cTn>
                                        <p:tgtEl>
                                          <p:spTgt spid="73"/>
                                        </p:tgtEl>
                                        <p:attrNameLst>
                                          <p:attrName>style.visibility</p:attrName>
                                        </p:attrNameLst>
                                      </p:cBhvr>
                                      <p:to>
                                        <p:strVal val="visible"/>
                                      </p:to>
                                    </p:set>
                                    <p:animEffect transition="in" filter="blinds(horizontal)">
                                      <p:cBhvr>
                                        <p:cTn id="128" dur="500"/>
                                        <p:tgtEl>
                                          <p:spTgt spid="73"/>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74"/>
                                        </p:tgtEl>
                                        <p:attrNameLst>
                                          <p:attrName>style.visibility</p:attrName>
                                        </p:attrNameLst>
                                      </p:cBhvr>
                                      <p:to>
                                        <p:strVal val="visible"/>
                                      </p:to>
                                    </p:set>
                                    <p:animEffect transition="in" filter="blinds(horizontal)">
                                      <p:cBhvr>
                                        <p:cTn id="131" dur="500"/>
                                        <p:tgtEl>
                                          <p:spTgt spid="74"/>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75"/>
                                        </p:tgtEl>
                                        <p:attrNameLst>
                                          <p:attrName>style.visibility</p:attrName>
                                        </p:attrNameLst>
                                      </p:cBhvr>
                                      <p:to>
                                        <p:strVal val="visible"/>
                                      </p:to>
                                    </p:set>
                                    <p:animEffect transition="in" filter="blinds(horizontal)">
                                      <p:cBhvr>
                                        <p:cTn id="134" dur="500"/>
                                        <p:tgtEl>
                                          <p:spTgt spid="75"/>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grpId="0" nodeType="clickEffect">
                                  <p:stCondLst>
                                    <p:cond delay="0"/>
                                  </p:stCondLst>
                                  <p:childTnLst>
                                    <p:set>
                                      <p:cBhvr>
                                        <p:cTn id="138" dur="1" fill="hold">
                                          <p:stCondLst>
                                            <p:cond delay="0"/>
                                          </p:stCondLst>
                                        </p:cTn>
                                        <p:tgtEl>
                                          <p:spTgt spid="76"/>
                                        </p:tgtEl>
                                        <p:attrNameLst>
                                          <p:attrName>style.visibility</p:attrName>
                                        </p:attrNameLst>
                                      </p:cBhvr>
                                      <p:to>
                                        <p:strVal val="visible"/>
                                      </p:to>
                                    </p:set>
                                    <p:animEffect transition="in" filter="wipe(down)">
                                      <p:cBhvr>
                                        <p:cTn id="139" dur="500"/>
                                        <p:tgtEl>
                                          <p:spTgt spid="76"/>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wipe(down)">
                                      <p:cBhvr>
                                        <p:cTn id="142" dur="500"/>
                                        <p:tgtEl>
                                          <p:spTgt spid="77"/>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78"/>
                                        </p:tgtEl>
                                        <p:attrNameLst>
                                          <p:attrName>style.visibility</p:attrName>
                                        </p:attrNameLst>
                                      </p:cBhvr>
                                      <p:to>
                                        <p:strVal val="visible"/>
                                      </p:to>
                                    </p:set>
                                    <p:animEffect transition="in" filter="wipe(down)">
                                      <p:cBhvr>
                                        <p:cTn id="145" dur="500"/>
                                        <p:tgtEl>
                                          <p:spTgt spid="78"/>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79"/>
                                        </p:tgtEl>
                                        <p:attrNameLst>
                                          <p:attrName>style.visibility</p:attrName>
                                        </p:attrNameLst>
                                      </p:cBhvr>
                                      <p:to>
                                        <p:strVal val="visible"/>
                                      </p:to>
                                    </p:set>
                                    <p:animEffect transition="in" filter="wipe(down)">
                                      <p:cBhvr>
                                        <p:cTn id="148" dur="500"/>
                                        <p:tgtEl>
                                          <p:spTgt spid="79"/>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80"/>
                                        </p:tgtEl>
                                        <p:attrNameLst>
                                          <p:attrName>style.visibility</p:attrName>
                                        </p:attrNameLst>
                                      </p:cBhvr>
                                      <p:to>
                                        <p:strVal val="visible"/>
                                      </p:to>
                                    </p:set>
                                    <p:animEffect transition="in" filter="wipe(down)">
                                      <p:cBhvr>
                                        <p:cTn id="151" dur="500"/>
                                        <p:tgtEl>
                                          <p:spTgt spid="80"/>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81"/>
                                        </p:tgtEl>
                                        <p:attrNameLst>
                                          <p:attrName>style.visibility</p:attrName>
                                        </p:attrNameLst>
                                      </p:cBhvr>
                                      <p:to>
                                        <p:strVal val="visible"/>
                                      </p:to>
                                    </p:set>
                                    <p:animEffect transition="in" filter="wipe(down)">
                                      <p:cBhvr>
                                        <p:cTn id="154" dur="500"/>
                                        <p:tgtEl>
                                          <p:spTgt spid="81"/>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82"/>
                                        </p:tgtEl>
                                        <p:attrNameLst>
                                          <p:attrName>style.visibility</p:attrName>
                                        </p:attrNameLst>
                                      </p:cBhvr>
                                      <p:to>
                                        <p:strVal val="visible"/>
                                      </p:to>
                                    </p:set>
                                    <p:animEffect transition="in" filter="wipe(down)">
                                      <p:cBhvr>
                                        <p:cTn id="157" dur="500"/>
                                        <p:tgtEl>
                                          <p:spTgt spid="82"/>
                                        </p:tgtEl>
                                      </p:cBhvr>
                                    </p:animEffect>
                                  </p:childTnLst>
                                </p:cTn>
                              </p:par>
                              <p:par>
                                <p:cTn id="158" presetID="22" presetClass="entr" presetSubtype="4" fill="hold" nodeType="withEffect">
                                  <p:stCondLst>
                                    <p:cond delay="0"/>
                                  </p:stCondLst>
                                  <p:childTnLst>
                                    <p:set>
                                      <p:cBhvr>
                                        <p:cTn id="159" dur="1" fill="hold">
                                          <p:stCondLst>
                                            <p:cond delay="0"/>
                                          </p:stCondLst>
                                        </p:cTn>
                                        <p:tgtEl>
                                          <p:spTgt spid="83"/>
                                        </p:tgtEl>
                                        <p:attrNameLst>
                                          <p:attrName>style.visibility</p:attrName>
                                        </p:attrNameLst>
                                      </p:cBhvr>
                                      <p:to>
                                        <p:strVal val="visible"/>
                                      </p:to>
                                    </p:set>
                                    <p:animEffect transition="in" filter="wipe(down)">
                                      <p:cBhvr>
                                        <p:cTn id="160" dur="500"/>
                                        <p:tgtEl>
                                          <p:spTgt spid="83"/>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84"/>
                                        </p:tgtEl>
                                        <p:attrNameLst>
                                          <p:attrName>style.visibility</p:attrName>
                                        </p:attrNameLst>
                                      </p:cBhvr>
                                      <p:to>
                                        <p:strVal val="visible"/>
                                      </p:to>
                                    </p:set>
                                    <p:animEffect transition="in" filter="wipe(down)">
                                      <p:cBhvr>
                                        <p:cTn id="163"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nimBg="1"/>
      <p:bldP spid="50" grpId="0"/>
      <p:bldP spid="28" grpId="0" bldLvl="0" animBg="1"/>
      <p:bldP spid="31" grpId="0" bldLvl="0" animBg="1"/>
      <p:bldP spid="44" grpId="0" bldLvl="0" animBg="1"/>
      <p:bldP spid="45" grpId="0" bldLvl="0" animBg="1"/>
      <p:bldP spid="46" grpId="0" bldLvl="0" animBg="1"/>
      <p:bldP spid="51" grpId="0" bldLvl="0" animBg="1"/>
      <p:bldP spid="23" grpId="0" bldLvl="0" animBg="1"/>
      <p:bldP spid="24" grpId="0" bldLvl="0" animBg="1"/>
      <p:bldP spid="25" grpId="0" bldLvl="0" animBg="1"/>
      <p:bldP spid="26" grpId="0" bldLvl="0" animBg="1"/>
      <p:bldP spid="27" grpId="0" bldLvl="0" animBg="1"/>
      <p:bldP spid="58" grpId="0" bldLvl="0" animBg="1"/>
      <p:bldP spid="56" grpId="0" bldLvl="0" animBg="1"/>
      <p:bldP spid="59" grpId="0" bldLvl="0" animBg="1"/>
      <p:bldP spid="60" grpId="0" bldLvl="0" animBg="1"/>
      <p:bldP spid="61" grpId="0" bldLvl="0" animBg="1"/>
      <p:bldP spid="63" grpId="0" bldLvl="0" animBg="1"/>
      <p:bldP spid="21" grpId="0"/>
      <p:bldP spid="29" grpId="0"/>
      <p:bldP spid="30" grpId="0"/>
      <p:bldP spid="65" grpId="0"/>
      <p:bldP spid="66" grpId="0" bldLvl="0" animBg="1"/>
      <p:bldP spid="67" grpId="0"/>
      <p:bldP spid="68" grpId="0"/>
      <p:bldP spid="70" grpId="0"/>
      <p:bldP spid="72" grpId="0"/>
      <p:bldP spid="74" grpId="0"/>
      <p:bldP spid="75" grpId="0" bldLvl="0" animBg="1"/>
      <p:bldP spid="76" grpId="0"/>
      <p:bldP spid="77" grpId="0" animBg="1"/>
      <p:bldP spid="78" grpId="0"/>
      <p:bldP spid="79" grpId="0"/>
      <p:bldP spid="80" grpId="0" animBg="1"/>
      <p:bldP spid="81" grpId="0"/>
      <p:bldP spid="82" grpId="0"/>
      <p:bldP spid="84"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10" name="云形 109"/>
          <p:cNvSpPr/>
          <p:nvPr/>
        </p:nvSpPr>
        <p:spPr>
          <a:xfrm>
            <a:off x="4116070" y="3819525"/>
            <a:ext cx="3719830" cy="2335530"/>
          </a:xfrm>
          <a:prstGeom prst="clou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横卷形 6"/>
          <p:cNvSpPr/>
          <p:nvPr/>
        </p:nvSpPr>
        <p:spPr>
          <a:xfrm>
            <a:off x="0" y="0"/>
            <a:ext cx="3355975" cy="806450"/>
          </a:xfrm>
          <a:prstGeom prst="horizontalScroll">
            <a:avLst/>
          </a:prstGeom>
          <a:gradFill>
            <a:gsLst>
              <a:gs pos="0">
                <a:srgbClr val="14CD68"/>
              </a:gs>
              <a:gs pos="100000">
                <a:srgbClr val="035C7D"/>
              </a:gs>
            </a:gsLst>
            <a:lin scaled="0"/>
          </a:gradFill>
          <a:ln>
            <a:gradFill>
              <a:gsLst>
                <a:gs pos="0">
                  <a:srgbClr val="007BD3"/>
                </a:gs>
                <a:gs pos="100000">
                  <a:srgbClr val="034373"/>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ln w="6600">
                  <a:solidFill>
                    <a:schemeClr val="accent2"/>
                  </a:solidFill>
                  <a:prstDash val="solid"/>
                </a:ln>
                <a:solidFill>
                  <a:srgbClr val="FFFFFF"/>
                </a:solidFill>
                <a:effectLst>
                  <a:outerShdw dist="38100" dir="2700000" algn="tl" rotWithShape="0">
                    <a:schemeClr val="accent2"/>
                  </a:outerShdw>
                </a:effectLst>
                <a:sym typeface="+mn-ea"/>
              </a:rPr>
              <a:t>局域网和</a:t>
            </a:r>
            <a:r>
              <a:rPr lang="zh-CN" altLang="en-US" sz="2400" b="1">
                <a:ln w="6600">
                  <a:solidFill>
                    <a:schemeClr val="accent2"/>
                  </a:solidFill>
                  <a:prstDash val="solid"/>
                </a:ln>
                <a:solidFill>
                  <a:srgbClr val="FFFFFF"/>
                </a:solidFill>
                <a:effectLst>
                  <a:outerShdw dist="38100" dir="2700000" algn="tl" rotWithShape="0">
                    <a:schemeClr val="accent2"/>
                  </a:outerShdw>
                </a:effectLst>
              </a:rPr>
              <a:t>广域网</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16" name="文本框 15"/>
          <p:cNvSpPr txBox="1"/>
          <p:nvPr/>
        </p:nvSpPr>
        <p:spPr>
          <a:xfrm>
            <a:off x="485140" y="875665"/>
            <a:ext cx="10984865" cy="306705"/>
          </a:xfrm>
          <a:prstGeom prst="rect">
            <a:avLst/>
          </a:prstGeom>
          <a:noFill/>
        </p:spPr>
        <p:txBody>
          <a:bodyPr wrap="square" rtlCol="0">
            <a:spAutoFit/>
          </a:bodyPr>
          <a:p>
            <a:pPr algn="l"/>
            <a:r>
              <a:rPr lang="zh-CN" altLang="en-US" sz="1400">
                <a:gradFill>
                  <a:gsLst>
                    <a:gs pos="0">
                      <a:srgbClr val="14CD68"/>
                    </a:gs>
                    <a:gs pos="100000">
                      <a:srgbClr val="0B6E38"/>
                    </a:gs>
                  </a:gsLst>
                  <a:lin scaled="0"/>
                </a:gradFill>
              </a:rPr>
              <a:t>局域网（LAN）：</a:t>
            </a:r>
            <a:r>
              <a:rPr lang="zh-CN" altLang="en-US" sz="1400"/>
              <a:t>网络种类，覆盖范围小（一般是方圆几千米之内），安装便捷、成本节约、</a:t>
            </a:r>
            <a:r>
              <a:rPr lang="zh-CN" altLang="en-US" sz="1400"/>
              <a:t>易扩展等特点；在各类办公室内运用广泛。</a:t>
            </a:r>
            <a:endParaRPr lang="zh-CN" altLang="en-US" sz="1400"/>
          </a:p>
        </p:txBody>
      </p:sp>
      <p:sp>
        <p:nvSpPr>
          <p:cNvPr id="17" name="文本框 16"/>
          <p:cNvSpPr txBox="1"/>
          <p:nvPr/>
        </p:nvSpPr>
        <p:spPr>
          <a:xfrm>
            <a:off x="485140" y="2197735"/>
            <a:ext cx="10984865" cy="583565"/>
          </a:xfrm>
          <a:prstGeom prst="rect">
            <a:avLst/>
          </a:prstGeom>
          <a:noFill/>
        </p:spPr>
        <p:txBody>
          <a:bodyPr wrap="square" rtlCol="0">
            <a:spAutoFit/>
          </a:bodyPr>
          <a:p>
            <a:r>
              <a:rPr lang="zh-CN" altLang="en-US" sz="1400">
                <a:gradFill>
                  <a:gsLst>
                    <a:gs pos="0">
                      <a:srgbClr val="14CD68"/>
                    </a:gs>
                    <a:gs pos="100000">
                      <a:srgbClr val="0B6E38"/>
                    </a:gs>
                  </a:gsLst>
                  <a:lin scaled="0"/>
                </a:gradFill>
              </a:rPr>
              <a:t>广域网（WAN）：</a:t>
            </a:r>
            <a:r>
              <a:rPr lang="zh-CN" altLang="en-US" sz="1400"/>
              <a:t>又称外网、公网。是连接不同地区局域网的计算机</a:t>
            </a:r>
            <a:r>
              <a:rPr lang="zh-CN" altLang="en-US" sz="1400">
                <a:sym typeface="+mn-ea"/>
              </a:rPr>
              <a:t>远程</a:t>
            </a:r>
            <a:r>
              <a:rPr lang="zh-CN" altLang="en-US" sz="1400"/>
              <a:t>通信的网络。跨接很大的物理范围（从几十公里到几千公里），</a:t>
            </a:r>
            <a:r>
              <a:rPr lang="zh-CN" altLang="en-US" sz="1400"/>
              <a:t>可以连接多个地区、城市和国家，或横跨几个洲并能提供远距离通信，形成国际性的远程网络</a:t>
            </a:r>
            <a:r>
              <a:rPr lang="zh-CN" altLang="en-US"/>
              <a:t>。</a:t>
            </a:r>
            <a:endParaRPr lang="zh-CN" altLang="en-US"/>
          </a:p>
        </p:txBody>
      </p:sp>
      <p:sp>
        <p:nvSpPr>
          <p:cNvPr id="18" name="文本框 17"/>
          <p:cNvSpPr txBox="1"/>
          <p:nvPr/>
        </p:nvSpPr>
        <p:spPr>
          <a:xfrm>
            <a:off x="485140" y="1251585"/>
            <a:ext cx="10637520" cy="306705"/>
          </a:xfrm>
          <a:prstGeom prst="rect">
            <a:avLst/>
          </a:prstGeom>
          <a:noFill/>
        </p:spPr>
        <p:txBody>
          <a:bodyPr wrap="square" rtlCol="0">
            <a:spAutoFit/>
          </a:bodyPr>
          <a:p>
            <a:r>
              <a:rPr lang="zh-CN" altLang="en-US" sz="1400"/>
              <a:t>应用最广泛的局域网：</a:t>
            </a:r>
            <a:r>
              <a:rPr lang="zh-CN" altLang="en-US" sz="1400">
                <a:gradFill>
                  <a:gsLst>
                    <a:gs pos="0">
                      <a:srgbClr val="14CD68"/>
                    </a:gs>
                    <a:gs pos="100000">
                      <a:srgbClr val="0B6E38"/>
                    </a:gs>
                  </a:gsLst>
                  <a:lin scaled="0"/>
                </a:gradFill>
              </a:rPr>
              <a:t>以太网（</a:t>
            </a:r>
            <a:r>
              <a:rPr lang="en-US" altLang="zh-CN" sz="1400">
                <a:gradFill>
                  <a:gsLst>
                    <a:gs pos="0">
                      <a:srgbClr val="14CD68"/>
                    </a:gs>
                    <a:gs pos="100000">
                      <a:srgbClr val="0B6E38"/>
                    </a:gs>
                  </a:gsLst>
                  <a:lin scaled="0"/>
                </a:gradFill>
              </a:rPr>
              <a:t>Ethernet</a:t>
            </a:r>
            <a:r>
              <a:rPr lang="zh-CN" altLang="en-US" sz="1400">
                <a:gradFill>
                  <a:gsLst>
                    <a:gs pos="0">
                      <a:srgbClr val="14CD68"/>
                    </a:gs>
                    <a:gs pos="100000">
                      <a:srgbClr val="0B6E38"/>
                    </a:gs>
                  </a:gsLst>
                  <a:lin scaled="0"/>
                </a:gradFill>
              </a:rPr>
              <a:t>）</a:t>
            </a:r>
            <a:r>
              <a:rPr lang="zh-CN" altLang="en-US" sz="1400"/>
              <a:t>，在局域网技术中占统治</a:t>
            </a:r>
            <a:r>
              <a:rPr lang="zh-CN" altLang="en-US" sz="1400"/>
              <a:t>地位。</a:t>
            </a:r>
            <a:endParaRPr lang="zh-CN" altLang="en-US" sz="1400"/>
          </a:p>
        </p:txBody>
      </p:sp>
      <p:sp>
        <p:nvSpPr>
          <p:cNvPr id="19" name="文本框 18"/>
          <p:cNvSpPr txBox="1"/>
          <p:nvPr/>
        </p:nvSpPr>
        <p:spPr>
          <a:xfrm>
            <a:off x="485140" y="1627505"/>
            <a:ext cx="10638155" cy="521970"/>
          </a:xfrm>
          <a:prstGeom prst="rect">
            <a:avLst/>
          </a:prstGeom>
          <a:noFill/>
        </p:spPr>
        <p:txBody>
          <a:bodyPr wrap="square" rtlCol="0">
            <a:spAutoFit/>
          </a:bodyPr>
          <a:p>
            <a:r>
              <a:rPr lang="zh-CN" altLang="en-US" sz="1400"/>
              <a:t>以太网网卡造价低，（比令牌环网，</a:t>
            </a:r>
            <a:r>
              <a:rPr lang="en-US" altLang="zh-CN" sz="1400"/>
              <a:t>ATM</a:t>
            </a:r>
            <a:r>
              <a:rPr lang="zh-CN" altLang="en-US" sz="1400"/>
              <a:t>网便宜，简单），满足网络速率要求</a:t>
            </a:r>
            <a:r>
              <a:rPr lang="en-US" altLang="zh-CN" sz="1400"/>
              <a:t>10Mb</a:t>
            </a:r>
            <a:r>
              <a:rPr lang="en-US" altLang="zh-CN" sz="1400">
                <a:latin typeface="Calibri" panose="020F0502020204030204" charset="0"/>
                <a:cs typeface="Calibri" panose="020F0502020204030204" charset="0"/>
              </a:rPr>
              <a:t>/s~100G</a:t>
            </a:r>
            <a:r>
              <a:rPr lang="en-US" altLang="zh-CN" sz="1400">
                <a:sym typeface="+mn-ea"/>
              </a:rPr>
              <a:t>b</a:t>
            </a:r>
            <a:r>
              <a:rPr lang="en-US" altLang="zh-CN" sz="1400">
                <a:latin typeface="Calibri" panose="020F0502020204030204" charset="0"/>
                <a:cs typeface="Calibri" panose="020F0502020204030204" charset="0"/>
                <a:sym typeface="+mn-ea"/>
              </a:rPr>
              <a:t>/s</a:t>
            </a:r>
            <a:r>
              <a:rPr lang="zh-CN" altLang="en-US" sz="1400">
                <a:latin typeface="Calibri" panose="020F0502020204030204" charset="0"/>
                <a:cs typeface="Calibri" panose="020F0502020204030204" charset="0"/>
                <a:sym typeface="+mn-ea"/>
              </a:rPr>
              <a:t>（大于</a:t>
            </a:r>
            <a:r>
              <a:rPr lang="en-US" altLang="zh-CN" sz="1400">
                <a:latin typeface="Calibri" panose="020F0502020204030204" charset="0"/>
                <a:cs typeface="Calibri" panose="020F0502020204030204" charset="0"/>
                <a:sym typeface="+mn-ea"/>
              </a:rPr>
              <a:t>100</a:t>
            </a:r>
            <a:r>
              <a:rPr lang="en-US" altLang="zh-CN" sz="1400">
                <a:sym typeface="+mn-ea"/>
              </a:rPr>
              <a:t>Mb</a:t>
            </a:r>
            <a:r>
              <a:rPr lang="en-US" altLang="zh-CN" sz="1400">
                <a:latin typeface="Calibri" panose="020F0502020204030204" charset="0"/>
                <a:cs typeface="Calibri" panose="020F0502020204030204" charset="0"/>
                <a:sym typeface="+mn-ea"/>
              </a:rPr>
              <a:t>/s</a:t>
            </a:r>
            <a:r>
              <a:rPr lang="zh-CN" altLang="en-US" sz="1400">
                <a:latin typeface="Calibri" panose="020F0502020204030204" charset="0"/>
                <a:cs typeface="Calibri" panose="020F0502020204030204" charset="0"/>
                <a:sym typeface="+mn-ea"/>
              </a:rPr>
              <a:t>的</a:t>
            </a:r>
            <a:r>
              <a:rPr lang="zh-CN" altLang="en-US" sz="1400">
                <a:latin typeface="Calibri" panose="020F0502020204030204" charset="0"/>
                <a:cs typeface="Calibri" panose="020F0502020204030204" charset="0"/>
                <a:sym typeface="+mn-ea"/>
              </a:rPr>
              <a:t>快速</a:t>
            </a:r>
            <a:r>
              <a:rPr lang="zh-CN" altLang="en-US" sz="1400">
                <a:latin typeface="Calibri" panose="020F0502020204030204" charset="0"/>
                <a:cs typeface="Calibri" panose="020F0502020204030204" charset="0"/>
                <a:sym typeface="+mn-ea"/>
              </a:rPr>
              <a:t>以太网），使用</a:t>
            </a:r>
            <a:r>
              <a:rPr lang="en-US" altLang="zh-CN" sz="1400">
                <a:latin typeface="Calibri" panose="020F0502020204030204" charset="0"/>
                <a:cs typeface="Calibri" panose="020F0502020204030204" charset="0"/>
                <a:sym typeface="+mn-ea"/>
              </a:rPr>
              <a:t>CDMA/CD</a:t>
            </a:r>
            <a:r>
              <a:rPr lang="zh-CN" altLang="en-US" sz="1400">
                <a:latin typeface="Calibri" panose="020F0502020204030204" charset="0"/>
                <a:cs typeface="Calibri" panose="020F0502020204030204" charset="0"/>
                <a:sym typeface="+mn-ea"/>
              </a:rPr>
              <a:t>技术。</a:t>
            </a:r>
            <a:endParaRPr lang="en-US" altLang="zh-CN" sz="1400"/>
          </a:p>
        </p:txBody>
      </p:sp>
      <p:sp>
        <p:nvSpPr>
          <p:cNvPr id="20" name="文本框 19"/>
          <p:cNvSpPr txBox="1"/>
          <p:nvPr/>
        </p:nvSpPr>
        <p:spPr>
          <a:xfrm>
            <a:off x="485140" y="2809875"/>
            <a:ext cx="3987165" cy="306705"/>
          </a:xfrm>
          <a:prstGeom prst="rect">
            <a:avLst/>
          </a:prstGeom>
          <a:noFill/>
        </p:spPr>
        <p:txBody>
          <a:bodyPr wrap="none" rtlCol="0">
            <a:spAutoFit/>
          </a:bodyPr>
          <a:p>
            <a:r>
              <a:rPr lang="zh-CN" altLang="en-US" sz="1400">
                <a:gradFill>
                  <a:gsLst>
                    <a:gs pos="0">
                      <a:srgbClr val="14CD68"/>
                    </a:gs>
                    <a:gs pos="100000">
                      <a:srgbClr val="0B6E38"/>
                    </a:gs>
                  </a:gsLst>
                  <a:lin scaled="0"/>
                </a:gradFill>
              </a:rPr>
              <a:t>因特网（</a:t>
            </a:r>
            <a:r>
              <a:rPr lang="en-US" altLang="zh-CN" sz="1400">
                <a:gradFill>
                  <a:gsLst>
                    <a:gs pos="0">
                      <a:srgbClr val="14CD68"/>
                    </a:gs>
                    <a:gs pos="100000">
                      <a:srgbClr val="0B6E38"/>
                    </a:gs>
                  </a:gsLst>
                  <a:lin scaled="0"/>
                </a:gradFill>
              </a:rPr>
              <a:t>Internet</a:t>
            </a:r>
            <a:r>
              <a:rPr lang="zh-CN" altLang="en-US" sz="1400">
                <a:gradFill>
                  <a:gsLst>
                    <a:gs pos="0">
                      <a:srgbClr val="14CD68"/>
                    </a:gs>
                    <a:gs pos="100000">
                      <a:srgbClr val="0B6E38"/>
                    </a:gs>
                  </a:gsLst>
                  <a:lin scaled="0"/>
                </a:gradFill>
              </a:rPr>
              <a:t>）：</a:t>
            </a:r>
            <a:r>
              <a:rPr lang="zh-CN" altLang="en-US" sz="1400"/>
              <a:t>世界范围内最大的</a:t>
            </a:r>
            <a:r>
              <a:rPr lang="zh-CN" altLang="en-US" sz="1400"/>
              <a:t>广域网。</a:t>
            </a:r>
            <a:endParaRPr lang="zh-CN" altLang="en-US" sz="1400"/>
          </a:p>
        </p:txBody>
      </p:sp>
      <p:pic>
        <p:nvPicPr>
          <p:cNvPr id="22" name="图片 21"/>
          <p:cNvPicPr>
            <a:picLocks noChangeAspect="1"/>
          </p:cNvPicPr>
          <p:nvPr/>
        </p:nvPicPr>
        <p:blipFill>
          <a:blip r:embed="rId1"/>
          <a:srcRect l="14052" t="14458" r="15278" b="11145"/>
          <a:stretch>
            <a:fillRect/>
          </a:stretch>
        </p:blipFill>
        <p:spPr>
          <a:xfrm>
            <a:off x="3425825" y="4003675"/>
            <a:ext cx="549275" cy="364490"/>
          </a:xfrm>
          <a:prstGeom prst="rect">
            <a:avLst/>
          </a:prstGeom>
        </p:spPr>
      </p:pic>
      <p:pic>
        <p:nvPicPr>
          <p:cNvPr id="23" name="图片 22"/>
          <p:cNvPicPr>
            <a:picLocks noChangeAspect="1"/>
          </p:cNvPicPr>
          <p:nvPr/>
        </p:nvPicPr>
        <p:blipFill>
          <a:blip r:embed="rId2"/>
          <a:srcRect l="7346" t="4044" r="5044" b="4289"/>
          <a:stretch>
            <a:fillRect/>
          </a:stretch>
        </p:blipFill>
        <p:spPr>
          <a:xfrm rot="13500000">
            <a:off x="4540250" y="5223510"/>
            <a:ext cx="479425" cy="448945"/>
          </a:xfrm>
          <a:prstGeom prst="rect">
            <a:avLst/>
          </a:prstGeom>
        </p:spPr>
      </p:pic>
      <p:pic>
        <p:nvPicPr>
          <p:cNvPr id="24" name="图片 23"/>
          <p:cNvPicPr>
            <a:picLocks noChangeAspect="1"/>
          </p:cNvPicPr>
          <p:nvPr/>
        </p:nvPicPr>
        <p:blipFill>
          <a:blip r:embed="rId3"/>
          <a:srcRect l="18211" t="7982" r="8780" b="32895"/>
          <a:stretch>
            <a:fillRect/>
          </a:stretch>
        </p:blipFill>
        <p:spPr>
          <a:xfrm>
            <a:off x="1560830" y="5137785"/>
            <a:ext cx="280670" cy="421640"/>
          </a:xfrm>
          <a:prstGeom prst="rect">
            <a:avLst/>
          </a:prstGeom>
        </p:spPr>
      </p:pic>
      <p:pic>
        <p:nvPicPr>
          <p:cNvPr id="25" name="图片 24"/>
          <p:cNvPicPr>
            <a:picLocks noChangeAspect="1"/>
          </p:cNvPicPr>
          <p:nvPr/>
        </p:nvPicPr>
        <p:blipFill>
          <a:blip r:embed="rId1"/>
          <a:srcRect l="14052" t="14458" r="15278" b="11145"/>
          <a:stretch>
            <a:fillRect/>
          </a:stretch>
        </p:blipFill>
        <p:spPr>
          <a:xfrm>
            <a:off x="3425825" y="5546090"/>
            <a:ext cx="549275" cy="364490"/>
          </a:xfrm>
          <a:prstGeom prst="rect">
            <a:avLst/>
          </a:prstGeom>
        </p:spPr>
      </p:pic>
      <p:pic>
        <p:nvPicPr>
          <p:cNvPr id="27" name="图片 26"/>
          <p:cNvPicPr>
            <a:picLocks noChangeAspect="1"/>
          </p:cNvPicPr>
          <p:nvPr/>
        </p:nvPicPr>
        <p:blipFill>
          <a:blip r:embed="rId1"/>
          <a:srcRect l="14052" t="14458" r="15278" b="11145"/>
          <a:stretch>
            <a:fillRect/>
          </a:stretch>
        </p:blipFill>
        <p:spPr>
          <a:xfrm>
            <a:off x="7981950" y="4003675"/>
            <a:ext cx="549275" cy="364490"/>
          </a:xfrm>
          <a:prstGeom prst="rect">
            <a:avLst/>
          </a:prstGeom>
        </p:spPr>
      </p:pic>
      <p:pic>
        <p:nvPicPr>
          <p:cNvPr id="28" name="图片 27"/>
          <p:cNvPicPr>
            <a:picLocks noChangeAspect="1"/>
          </p:cNvPicPr>
          <p:nvPr/>
        </p:nvPicPr>
        <p:blipFill>
          <a:blip r:embed="rId2"/>
          <a:srcRect l="7346" t="4044" r="5044" b="4289"/>
          <a:stretch>
            <a:fillRect/>
          </a:stretch>
        </p:blipFill>
        <p:spPr>
          <a:xfrm>
            <a:off x="5659120" y="3961130"/>
            <a:ext cx="479425" cy="448945"/>
          </a:xfrm>
          <a:prstGeom prst="rect">
            <a:avLst/>
          </a:prstGeom>
        </p:spPr>
      </p:pic>
      <p:pic>
        <p:nvPicPr>
          <p:cNvPr id="29" name="图片 28"/>
          <p:cNvPicPr>
            <a:picLocks noChangeAspect="1"/>
          </p:cNvPicPr>
          <p:nvPr/>
        </p:nvPicPr>
        <p:blipFill>
          <a:blip r:embed="rId2"/>
          <a:srcRect l="7346" t="4044" r="5044" b="4289"/>
          <a:stretch>
            <a:fillRect/>
          </a:stretch>
        </p:blipFill>
        <p:spPr>
          <a:xfrm rot="6240000">
            <a:off x="6808470" y="5223510"/>
            <a:ext cx="479425" cy="448945"/>
          </a:xfrm>
          <a:prstGeom prst="rect">
            <a:avLst/>
          </a:prstGeom>
        </p:spPr>
      </p:pic>
      <p:pic>
        <p:nvPicPr>
          <p:cNvPr id="30" name="图片 29"/>
          <p:cNvPicPr>
            <a:picLocks noChangeAspect="1"/>
          </p:cNvPicPr>
          <p:nvPr/>
        </p:nvPicPr>
        <p:blipFill>
          <a:blip r:embed="rId2"/>
          <a:srcRect l="7346" t="4044" r="5044" b="4289"/>
          <a:stretch>
            <a:fillRect/>
          </a:stretch>
        </p:blipFill>
        <p:spPr>
          <a:xfrm rot="18660000">
            <a:off x="4561840" y="4224020"/>
            <a:ext cx="479425" cy="448945"/>
          </a:xfrm>
          <a:prstGeom prst="rect">
            <a:avLst/>
          </a:prstGeom>
        </p:spPr>
      </p:pic>
      <p:pic>
        <p:nvPicPr>
          <p:cNvPr id="31" name="图片 30"/>
          <p:cNvPicPr>
            <a:picLocks noChangeAspect="1"/>
          </p:cNvPicPr>
          <p:nvPr/>
        </p:nvPicPr>
        <p:blipFill>
          <a:blip r:embed="rId4"/>
          <a:srcRect t="726" r="3942" b="3432"/>
          <a:stretch>
            <a:fillRect/>
          </a:stretch>
        </p:blipFill>
        <p:spPr>
          <a:xfrm>
            <a:off x="2481580" y="4368165"/>
            <a:ext cx="501015" cy="439420"/>
          </a:xfrm>
          <a:prstGeom prst="roundRect">
            <a:avLst/>
          </a:prstGeom>
        </p:spPr>
      </p:pic>
      <p:pic>
        <p:nvPicPr>
          <p:cNvPr id="34" name="图片 33"/>
          <p:cNvPicPr>
            <a:picLocks noChangeAspect="1"/>
          </p:cNvPicPr>
          <p:nvPr/>
        </p:nvPicPr>
        <p:blipFill>
          <a:blip r:embed="rId2"/>
          <a:srcRect l="7346" t="4044" r="5044" b="4289"/>
          <a:stretch>
            <a:fillRect/>
          </a:stretch>
        </p:blipFill>
        <p:spPr>
          <a:xfrm rot="2880000">
            <a:off x="6757035" y="4224020"/>
            <a:ext cx="479425" cy="448945"/>
          </a:xfrm>
          <a:prstGeom prst="rect">
            <a:avLst/>
          </a:prstGeom>
        </p:spPr>
      </p:pic>
      <p:pic>
        <p:nvPicPr>
          <p:cNvPr id="44" name="图片 43"/>
          <p:cNvPicPr>
            <a:picLocks noChangeAspect="1"/>
          </p:cNvPicPr>
          <p:nvPr/>
        </p:nvPicPr>
        <p:blipFill>
          <a:blip r:embed="rId4"/>
          <a:srcRect t="726" r="3942" b="3432"/>
          <a:stretch>
            <a:fillRect/>
          </a:stretch>
        </p:blipFill>
        <p:spPr>
          <a:xfrm>
            <a:off x="1450975" y="4368165"/>
            <a:ext cx="501015" cy="439420"/>
          </a:xfrm>
          <a:prstGeom prst="roundRect">
            <a:avLst/>
          </a:prstGeom>
        </p:spPr>
      </p:pic>
      <p:pic>
        <p:nvPicPr>
          <p:cNvPr id="45" name="图片 44"/>
          <p:cNvPicPr>
            <a:picLocks noChangeAspect="1"/>
          </p:cNvPicPr>
          <p:nvPr/>
        </p:nvPicPr>
        <p:blipFill>
          <a:blip r:embed="rId4"/>
          <a:srcRect t="726" r="3942" b="3432"/>
          <a:stretch>
            <a:fillRect/>
          </a:stretch>
        </p:blipFill>
        <p:spPr>
          <a:xfrm>
            <a:off x="2481580" y="5120005"/>
            <a:ext cx="501015" cy="439420"/>
          </a:xfrm>
          <a:prstGeom prst="roundRect">
            <a:avLst/>
          </a:prstGeom>
        </p:spPr>
      </p:pic>
      <p:pic>
        <p:nvPicPr>
          <p:cNvPr id="46" name="图片 45"/>
          <p:cNvPicPr>
            <a:picLocks noChangeAspect="1"/>
          </p:cNvPicPr>
          <p:nvPr/>
        </p:nvPicPr>
        <p:blipFill>
          <a:blip r:embed="rId4"/>
          <a:srcRect t="726" r="3942" b="3432"/>
          <a:stretch>
            <a:fillRect/>
          </a:stretch>
        </p:blipFill>
        <p:spPr>
          <a:xfrm>
            <a:off x="9241155" y="5123180"/>
            <a:ext cx="501015" cy="439420"/>
          </a:xfrm>
          <a:prstGeom prst="roundRect">
            <a:avLst/>
          </a:prstGeom>
        </p:spPr>
      </p:pic>
      <p:pic>
        <p:nvPicPr>
          <p:cNvPr id="47" name="图片 46"/>
          <p:cNvPicPr>
            <a:picLocks noChangeAspect="1"/>
          </p:cNvPicPr>
          <p:nvPr/>
        </p:nvPicPr>
        <p:blipFill>
          <a:blip r:embed="rId4"/>
          <a:srcRect t="726" r="3942" b="3432"/>
          <a:stretch>
            <a:fillRect/>
          </a:stretch>
        </p:blipFill>
        <p:spPr>
          <a:xfrm>
            <a:off x="9241155" y="4368165"/>
            <a:ext cx="501015" cy="439420"/>
          </a:xfrm>
          <a:prstGeom prst="roundRect">
            <a:avLst/>
          </a:prstGeom>
        </p:spPr>
      </p:pic>
      <p:pic>
        <p:nvPicPr>
          <p:cNvPr id="48" name="图片 47"/>
          <p:cNvPicPr>
            <a:picLocks noChangeAspect="1"/>
          </p:cNvPicPr>
          <p:nvPr/>
        </p:nvPicPr>
        <p:blipFill>
          <a:blip r:embed="rId3"/>
          <a:srcRect l="18211" t="7982" r="8780" b="32895"/>
          <a:stretch>
            <a:fillRect/>
          </a:stretch>
        </p:blipFill>
        <p:spPr>
          <a:xfrm>
            <a:off x="10318750" y="5128895"/>
            <a:ext cx="280670" cy="421640"/>
          </a:xfrm>
          <a:prstGeom prst="rect">
            <a:avLst/>
          </a:prstGeom>
        </p:spPr>
      </p:pic>
      <p:pic>
        <p:nvPicPr>
          <p:cNvPr id="49" name="图片 48"/>
          <p:cNvPicPr>
            <a:picLocks noChangeAspect="1"/>
          </p:cNvPicPr>
          <p:nvPr/>
        </p:nvPicPr>
        <p:blipFill>
          <a:blip r:embed="rId4"/>
          <a:srcRect t="726" r="3942" b="3432"/>
          <a:stretch>
            <a:fillRect/>
          </a:stretch>
        </p:blipFill>
        <p:spPr>
          <a:xfrm>
            <a:off x="4592955" y="5997575"/>
            <a:ext cx="501015" cy="439420"/>
          </a:xfrm>
          <a:prstGeom prst="roundRect">
            <a:avLst/>
          </a:prstGeom>
        </p:spPr>
      </p:pic>
      <p:pic>
        <p:nvPicPr>
          <p:cNvPr id="50" name="图片 49"/>
          <p:cNvPicPr>
            <a:picLocks noChangeAspect="1"/>
          </p:cNvPicPr>
          <p:nvPr/>
        </p:nvPicPr>
        <p:blipFill>
          <a:blip r:embed="rId4"/>
          <a:srcRect t="726" r="3942" b="3432"/>
          <a:stretch>
            <a:fillRect/>
          </a:stretch>
        </p:blipFill>
        <p:spPr>
          <a:xfrm>
            <a:off x="4603750" y="3370580"/>
            <a:ext cx="501015" cy="439420"/>
          </a:xfrm>
          <a:prstGeom prst="roundRect">
            <a:avLst/>
          </a:prstGeom>
        </p:spPr>
      </p:pic>
      <p:pic>
        <p:nvPicPr>
          <p:cNvPr id="51" name="图片 50"/>
          <p:cNvPicPr>
            <a:picLocks noChangeAspect="1"/>
          </p:cNvPicPr>
          <p:nvPr/>
        </p:nvPicPr>
        <p:blipFill>
          <a:blip r:embed="rId4"/>
          <a:srcRect t="726" r="3942" b="3432"/>
          <a:stretch>
            <a:fillRect/>
          </a:stretch>
        </p:blipFill>
        <p:spPr>
          <a:xfrm>
            <a:off x="6671945" y="5997575"/>
            <a:ext cx="501015" cy="439420"/>
          </a:xfrm>
          <a:prstGeom prst="roundRect">
            <a:avLst/>
          </a:prstGeom>
        </p:spPr>
      </p:pic>
      <p:pic>
        <p:nvPicPr>
          <p:cNvPr id="52" name="图片 51"/>
          <p:cNvPicPr>
            <a:picLocks noChangeAspect="1"/>
          </p:cNvPicPr>
          <p:nvPr/>
        </p:nvPicPr>
        <p:blipFill>
          <a:blip r:embed="rId4"/>
          <a:srcRect t="726" r="3942" b="3432"/>
          <a:stretch>
            <a:fillRect/>
          </a:stretch>
        </p:blipFill>
        <p:spPr>
          <a:xfrm>
            <a:off x="6693535" y="3369945"/>
            <a:ext cx="501015" cy="439420"/>
          </a:xfrm>
          <a:prstGeom prst="roundRect">
            <a:avLst/>
          </a:prstGeom>
        </p:spPr>
      </p:pic>
      <p:pic>
        <p:nvPicPr>
          <p:cNvPr id="53" name="图片 52"/>
          <p:cNvPicPr>
            <a:picLocks noChangeAspect="1"/>
          </p:cNvPicPr>
          <p:nvPr/>
        </p:nvPicPr>
        <p:blipFill>
          <a:blip r:embed="rId4"/>
          <a:srcRect t="726" r="3942" b="3432"/>
          <a:stretch>
            <a:fillRect/>
          </a:stretch>
        </p:blipFill>
        <p:spPr>
          <a:xfrm>
            <a:off x="5648960" y="3369945"/>
            <a:ext cx="501015" cy="439420"/>
          </a:xfrm>
          <a:prstGeom prst="roundRect">
            <a:avLst/>
          </a:prstGeom>
        </p:spPr>
      </p:pic>
      <p:pic>
        <p:nvPicPr>
          <p:cNvPr id="62" name="图片 61"/>
          <p:cNvPicPr>
            <a:picLocks noChangeAspect="1"/>
          </p:cNvPicPr>
          <p:nvPr/>
        </p:nvPicPr>
        <p:blipFill>
          <a:blip r:embed="rId1"/>
          <a:srcRect l="14052" t="14458" r="15278" b="11145"/>
          <a:stretch>
            <a:fillRect/>
          </a:stretch>
        </p:blipFill>
        <p:spPr>
          <a:xfrm>
            <a:off x="7967345" y="5546090"/>
            <a:ext cx="549275" cy="364490"/>
          </a:xfrm>
          <a:prstGeom prst="rect">
            <a:avLst/>
          </a:prstGeom>
        </p:spPr>
      </p:pic>
      <p:cxnSp>
        <p:nvCxnSpPr>
          <p:cNvPr id="78" name="直接连接符 77"/>
          <p:cNvCxnSpPr>
            <a:stCxn id="30" idx="2"/>
            <a:endCxn id="29" idx="2"/>
          </p:cNvCxnSpPr>
          <p:nvPr/>
        </p:nvCxnSpPr>
        <p:spPr>
          <a:xfrm>
            <a:off x="4970780" y="4595495"/>
            <a:ext cx="1859915" cy="798195"/>
          </a:xfrm>
          <a:prstGeom prst="line">
            <a:avLst/>
          </a:prstGeom>
        </p:spPr>
        <p:style>
          <a:lnRef idx="3">
            <a:schemeClr val="dk1"/>
          </a:lnRef>
          <a:fillRef idx="0">
            <a:schemeClr val="dk1"/>
          </a:fillRef>
          <a:effectRef idx="2">
            <a:schemeClr val="dk1"/>
          </a:effectRef>
          <a:fontRef idx="minor">
            <a:schemeClr val="tx1"/>
          </a:fontRef>
        </p:style>
      </p:cxnSp>
      <p:cxnSp>
        <p:nvCxnSpPr>
          <p:cNvPr id="79" name="直接连接符 78"/>
          <p:cNvCxnSpPr>
            <a:stCxn id="23" idx="2"/>
            <a:endCxn id="28" idx="2"/>
          </p:cNvCxnSpPr>
          <p:nvPr/>
        </p:nvCxnSpPr>
        <p:spPr>
          <a:xfrm flipV="1">
            <a:off x="4938395" y="4410075"/>
            <a:ext cx="960755" cy="879475"/>
          </a:xfrm>
          <a:prstGeom prst="line">
            <a:avLst/>
          </a:prstGeom>
        </p:spPr>
        <p:style>
          <a:lnRef idx="3">
            <a:schemeClr val="dk1"/>
          </a:lnRef>
          <a:fillRef idx="0">
            <a:schemeClr val="dk1"/>
          </a:fillRef>
          <a:effectRef idx="2">
            <a:schemeClr val="dk1"/>
          </a:effectRef>
          <a:fontRef idx="minor">
            <a:schemeClr val="tx1"/>
          </a:fontRef>
        </p:style>
      </p:cxnSp>
      <p:cxnSp>
        <p:nvCxnSpPr>
          <p:cNvPr id="80" name="直接连接符 79"/>
          <p:cNvCxnSpPr>
            <a:stCxn id="23" idx="2"/>
            <a:endCxn id="34" idx="2"/>
          </p:cNvCxnSpPr>
          <p:nvPr/>
        </p:nvCxnSpPr>
        <p:spPr>
          <a:xfrm flipV="1">
            <a:off x="4938395" y="4598670"/>
            <a:ext cx="1891665" cy="690880"/>
          </a:xfrm>
          <a:prstGeom prst="line">
            <a:avLst/>
          </a:prstGeom>
        </p:spPr>
        <p:style>
          <a:lnRef idx="3">
            <a:schemeClr val="dk1"/>
          </a:lnRef>
          <a:fillRef idx="0">
            <a:schemeClr val="dk1"/>
          </a:fillRef>
          <a:effectRef idx="2">
            <a:schemeClr val="dk1"/>
          </a:effectRef>
          <a:fontRef idx="minor">
            <a:schemeClr val="tx1"/>
          </a:fontRef>
        </p:style>
      </p:cxnSp>
      <p:cxnSp>
        <p:nvCxnSpPr>
          <p:cNvPr id="81" name="直接连接符 80"/>
          <p:cNvCxnSpPr>
            <a:stCxn id="28" idx="2"/>
            <a:endCxn id="29" idx="2"/>
          </p:cNvCxnSpPr>
          <p:nvPr/>
        </p:nvCxnSpPr>
        <p:spPr>
          <a:xfrm>
            <a:off x="5899150" y="4410075"/>
            <a:ext cx="931545" cy="983615"/>
          </a:xfrm>
          <a:prstGeom prst="line">
            <a:avLst/>
          </a:prstGeom>
        </p:spPr>
        <p:style>
          <a:lnRef idx="3">
            <a:schemeClr val="dk1"/>
          </a:lnRef>
          <a:fillRef idx="0">
            <a:schemeClr val="dk1"/>
          </a:fillRef>
          <a:effectRef idx="2">
            <a:schemeClr val="dk1"/>
          </a:effectRef>
          <a:fontRef idx="minor">
            <a:schemeClr val="tx1"/>
          </a:fontRef>
        </p:style>
      </p:cxnSp>
      <p:cxnSp>
        <p:nvCxnSpPr>
          <p:cNvPr id="82" name="直接连接符 81"/>
          <p:cNvCxnSpPr>
            <a:stCxn id="23" idx="2"/>
            <a:endCxn id="29" idx="2"/>
          </p:cNvCxnSpPr>
          <p:nvPr/>
        </p:nvCxnSpPr>
        <p:spPr>
          <a:xfrm>
            <a:off x="4938395" y="5289550"/>
            <a:ext cx="1892300" cy="104140"/>
          </a:xfrm>
          <a:prstGeom prst="line">
            <a:avLst/>
          </a:prstGeom>
        </p:spPr>
        <p:style>
          <a:lnRef idx="3">
            <a:schemeClr val="dk1"/>
          </a:lnRef>
          <a:fillRef idx="0">
            <a:schemeClr val="dk1"/>
          </a:fillRef>
          <a:effectRef idx="2">
            <a:schemeClr val="dk1"/>
          </a:effectRef>
          <a:fontRef idx="minor">
            <a:schemeClr val="tx1"/>
          </a:fontRef>
        </p:style>
      </p:cxnSp>
      <p:cxnSp>
        <p:nvCxnSpPr>
          <p:cNvPr id="83" name="直接连接符 82"/>
          <p:cNvCxnSpPr>
            <a:stCxn id="30" idx="2"/>
            <a:endCxn id="23" idx="2"/>
          </p:cNvCxnSpPr>
          <p:nvPr/>
        </p:nvCxnSpPr>
        <p:spPr>
          <a:xfrm flipH="1">
            <a:off x="4938395" y="4595495"/>
            <a:ext cx="32385" cy="694055"/>
          </a:xfrm>
          <a:prstGeom prst="line">
            <a:avLst/>
          </a:prstGeom>
        </p:spPr>
        <p:style>
          <a:lnRef idx="3">
            <a:schemeClr val="dk1"/>
          </a:lnRef>
          <a:fillRef idx="0">
            <a:schemeClr val="dk1"/>
          </a:fillRef>
          <a:effectRef idx="2">
            <a:schemeClr val="dk1"/>
          </a:effectRef>
          <a:fontRef idx="minor">
            <a:schemeClr val="tx1"/>
          </a:fontRef>
        </p:style>
      </p:cxnSp>
      <p:cxnSp>
        <p:nvCxnSpPr>
          <p:cNvPr id="86" name="直接连接符 85"/>
          <p:cNvCxnSpPr>
            <a:stCxn id="30" idx="2"/>
            <a:endCxn id="28" idx="2"/>
          </p:cNvCxnSpPr>
          <p:nvPr/>
        </p:nvCxnSpPr>
        <p:spPr>
          <a:xfrm flipV="1">
            <a:off x="4970780" y="4410075"/>
            <a:ext cx="928370" cy="185420"/>
          </a:xfrm>
          <a:prstGeom prst="line">
            <a:avLst/>
          </a:prstGeom>
        </p:spPr>
        <p:style>
          <a:lnRef idx="3">
            <a:schemeClr val="dk1"/>
          </a:lnRef>
          <a:fillRef idx="0">
            <a:schemeClr val="dk1"/>
          </a:fillRef>
          <a:effectRef idx="2">
            <a:schemeClr val="dk1"/>
          </a:effectRef>
          <a:fontRef idx="minor">
            <a:schemeClr val="tx1"/>
          </a:fontRef>
        </p:style>
      </p:cxnSp>
      <p:cxnSp>
        <p:nvCxnSpPr>
          <p:cNvPr id="87" name="直接连接符 86"/>
          <p:cNvCxnSpPr/>
          <p:nvPr/>
        </p:nvCxnSpPr>
        <p:spPr>
          <a:xfrm>
            <a:off x="5859780" y="4405630"/>
            <a:ext cx="940435" cy="189865"/>
          </a:xfrm>
          <a:prstGeom prst="line">
            <a:avLst/>
          </a:prstGeom>
        </p:spPr>
        <p:style>
          <a:lnRef idx="3">
            <a:schemeClr val="dk1"/>
          </a:lnRef>
          <a:fillRef idx="0">
            <a:schemeClr val="dk1"/>
          </a:fillRef>
          <a:effectRef idx="2">
            <a:schemeClr val="dk1"/>
          </a:effectRef>
          <a:fontRef idx="minor">
            <a:schemeClr val="tx1"/>
          </a:fontRef>
        </p:style>
      </p:cxnSp>
      <p:cxnSp>
        <p:nvCxnSpPr>
          <p:cNvPr id="88" name="直接连接符 87"/>
          <p:cNvCxnSpPr>
            <a:endCxn id="29" idx="2"/>
          </p:cNvCxnSpPr>
          <p:nvPr/>
        </p:nvCxnSpPr>
        <p:spPr>
          <a:xfrm>
            <a:off x="6810375" y="4585335"/>
            <a:ext cx="20320" cy="808355"/>
          </a:xfrm>
          <a:prstGeom prst="line">
            <a:avLst/>
          </a:prstGeom>
        </p:spPr>
        <p:style>
          <a:lnRef idx="3">
            <a:schemeClr val="dk1"/>
          </a:lnRef>
          <a:fillRef idx="0">
            <a:schemeClr val="dk1"/>
          </a:fillRef>
          <a:effectRef idx="2">
            <a:schemeClr val="dk1"/>
          </a:effectRef>
          <a:fontRef idx="minor">
            <a:schemeClr val="tx1"/>
          </a:fontRef>
        </p:style>
      </p:cxnSp>
      <p:cxnSp>
        <p:nvCxnSpPr>
          <p:cNvPr id="89" name="直接连接符 88"/>
          <p:cNvCxnSpPr>
            <a:stCxn id="30" idx="3"/>
            <a:endCxn id="50" idx="2"/>
          </p:cNvCxnSpPr>
          <p:nvPr/>
        </p:nvCxnSpPr>
        <p:spPr>
          <a:xfrm flipH="1" flipV="1">
            <a:off x="4854575" y="3810000"/>
            <a:ext cx="104140" cy="457835"/>
          </a:xfrm>
          <a:prstGeom prst="line">
            <a:avLst/>
          </a:prstGeom>
        </p:spPr>
        <p:style>
          <a:lnRef idx="3">
            <a:schemeClr val="dk1"/>
          </a:lnRef>
          <a:fillRef idx="0">
            <a:schemeClr val="dk1"/>
          </a:fillRef>
          <a:effectRef idx="2">
            <a:schemeClr val="dk1"/>
          </a:effectRef>
          <a:fontRef idx="minor">
            <a:schemeClr val="tx1"/>
          </a:fontRef>
        </p:style>
      </p:cxnSp>
      <p:cxnSp>
        <p:nvCxnSpPr>
          <p:cNvPr id="90" name="直接连接符 89"/>
          <p:cNvCxnSpPr/>
          <p:nvPr/>
        </p:nvCxnSpPr>
        <p:spPr>
          <a:xfrm flipV="1">
            <a:off x="5899150" y="3819525"/>
            <a:ext cx="635" cy="151765"/>
          </a:xfrm>
          <a:prstGeom prst="line">
            <a:avLst/>
          </a:prstGeom>
        </p:spPr>
        <p:style>
          <a:lnRef idx="3">
            <a:schemeClr val="dk1"/>
          </a:lnRef>
          <a:fillRef idx="0">
            <a:schemeClr val="dk1"/>
          </a:fillRef>
          <a:effectRef idx="2">
            <a:schemeClr val="dk1"/>
          </a:effectRef>
          <a:fontRef idx="minor">
            <a:schemeClr val="tx1"/>
          </a:fontRef>
        </p:style>
      </p:cxnSp>
      <p:cxnSp>
        <p:nvCxnSpPr>
          <p:cNvPr id="92" name="直接连接符 91"/>
          <p:cNvCxnSpPr>
            <a:stCxn id="34" idx="1"/>
            <a:endCxn id="52" idx="2"/>
          </p:cNvCxnSpPr>
          <p:nvPr/>
        </p:nvCxnSpPr>
        <p:spPr>
          <a:xfrm flipV="1">
            <a:off x="6836410" y="3809365"/>
            <a:ext cx="107950" cy="461010"/>
          </a:xfrm>
          <a:prstGeom prst="line">
            <a:avLst/>
          </a:prstGeom>
        </p:spPr>
        <p:style>
          <a:lnRef idx="3">
            <a:schemeClr val="dk1"/>
          </a:lnRef>
          <a:fillRef idx="0">
            <a:schemeClr val="dk1"/>
          </a:fillRef>
          <a:effectRef idx="2">
            <a:schemeClr val="dk1"/>
          </a:effectRef>
          <a:fontRef idx="minor">
            <a:schemeClr val="tx1"/>
          </a:fontRef>
        </p:style>
      </p:cxnSp>
      <p:cxnSp>
        <p:nvCxnSpPr>
          <p:cNvPr id="93" name="直接连接符 92"/>
          <p:cNvCxnSpPr>
            <a:stCxn id="23" idx="1"/>
            <a:endCxn id="49" idx="0"/>
          </p:cNvCxnSpPr>
          <p:nvPr/>
        </p:nvCxnSpPr>
        <p:spPr>
          <a:xfrm flipH="1">
            <a:off x="4843780" y="5617210"/>
            <a:ext cx="105410" cy="380365"/>
          </a:xfrm>
          <a:prstGeom prst="line">
            <a:avLst/>
          </a:prstGeom>
        </p:spPr>
        <p:style>
          <a:lnRef idx="3">
            <a:schemeClr val="dk1"/>
          </a:lnRef>
          <a:fillRef idx="0">
            <a:schemeClr val="dk1"/>
          </a:fillRef>
          <a:effectRef idx="2">
            <a:schemeClr val="dk1"/>
          </a:effectRef>
          <a:fontRef idx="minor">
            <a:schemeClr val="tx1"/>
          </a:fontRef>
        </p:style>
      </p:cxnSp>
      <p:cxnSp>
        <p:nvCxnSpPr>
          <p:cNvPr id="94" name="直接连接符 93"/>
          <p:cNvCxnSpPr>
            <a:stCxn id="29" idx="3"/>
            <a:endCxn id="51" idx="0"/>
          </p:cNvCxnSpPr>
          <p:nvPr/>
        </p:nvCxnSpPr>
        <p:spPr>
          <a:xfrm flipH="1">
            <a:off x="6922770" y="5680710"/>
            <a:ext cx="67310" cy="316865"/>
          </a:xfrm>
          <a:prstGeom prst="line">
            <a:avLst/>
          </a:prstGeom>
        </p:spPr>
        <p:style>
          <a:lnRef idx="3">
            <a:schemeClr val="dk1"/>
          </a:lnRef>
          <a:fillRef idx="0">
            <a:schemeClr val="dk1"/>
          </a:fillRef>
          <a:effectRef idx="2">
            <a:schemeClr val="dk1"/>
          </a:effectRef>
          <a:fontRef idx="minor">
            <a:schemeClr val="tx1"/>
          </a:fontRef>
        </p:style>
      </p:cxnSp>
      <p:cxnSp>
        <p:nvCxnSpPr>
          <p:cNvPr id="95" name="直接连接符 94"/>
          <p:cNvCxnSpPr>
            <a:stCxn id="22" idx="3"/>
            <a:endCxn id="30" idx="0"/>
          </p:cNvCxnSpPr>
          <p:nvPr/>
        </p:nvCxnSpPr>
        <p:spPr>
          <a:xfrm>
            <a:off x="3975100" y="4185920"/>
            <a:ext cx="657225" cy="115570"/>
          </a:xfrm>
          <a:prstGeom prst="line">
            <a:avLst/>
          </a:prstGeom>
        </p:spPr>
        <p:style>
          <a:lnRef idx="3">
            <a:schemeClr val="dk1"/>
          </a:lnRef>
          <a:fillRef idx="0">
            <a:schemeClr val="dk1"/>
          </a:fillRef>
          <a:effectRef idx="2">
            <a:schemeClr val="dk1"/>
          </a:effectRef>
          <a:fontRef idx="minor">
            <a:schemeClr val="tx1"/>
          </a:fontRef>
        </p:style>
      </p:cxnSp>
      <p:cxnSp>
        <p:nvCxnSpPr>
          <p:cNvPr id="96" name="直接连接符 95"/>
          <p:cNvCxnSpPr>
            <a:stCxn id="25" idx="3"/>
            <a:endCxn id="23" idx="0"/>
          </p:cNvCxnSpPr>
          <p:nvPr/>
        </p:nvCxnSpPr>
        <p:spPr>
          <a:xfrm flipV="1">
            <a:off x="3975100" y="5606415"/>
            <a:ext cx="646430" cy="121920"/>
          </a:xfrm>
          <a:prstGeom prst="line">
            <a:avLst/>
          </a:prstGeom>
        </p:spPr>
        <p:style>
          <a:lnRef idx="3">
            <a:schemeClr val="dk1"/>
          </a:lnRef>
          <a:fillRef idx="0">
            <a:schemeClr val="dk1"/>
          </a:fillRef>
          <a:effectRef idx="2">
            <a:schemeClr val="dk1"/>
          </a:effectRef>
          <a:fontRef idx="minor">
            <a:schemeClr val="tx1"/>
          </a:fontRef>
        </p:style>
      </p:cxnSp>
      <p:cxnSp>
        <p:nvCxnSpPr>
          <p:cNvPr id="97" name="直接连接符 96"/>
          <p:cNvCxnSpPr>
            <a:stCxn id="34" idx="0"/>
            <a:endCxn id="27" idx="1"/>
          </p:cNvCxnSpPr>
          <p:nvPr/>
        </p:nvCxnSpPr>
        <p:spPr>
          <a:xfrm flipV="1">
            <a:off x="7163435" y="4185920"/>
            <a:ext cx="818515" cy="112395"/>
          </a:xfrm>
          <a:prstGeom prst="line">
            <a:avLst/>
          </a:prstGeom>
        </p:spPr>
        <p:style>
          <a:lnRef idx="3">
            <a:schemeClr val="dk1"/>
          </a:lnRef>
          <a:fillRef idx="0">
            <a:schemeClr val="dk1"/>
          </a:fillRef>
          <a:effectRef idx="2">
            <a:schemeClr val="dk1"/>
          </a:effectRef>
          <a:fontRef idx="minor">
            <a:schemeClr val="tx1"/>
          </a:fontRef>
        </p:style>
      </p:cxnSp>
      <p:cxnSp>
        <p:nvCxnSpPr>
          <p:cNvPr id="98" name="直接连接符 97"/>
          <p:cNvCxnSpPr>
            <a:stCxn id="29" idx="0"/>
            <a:endCxn id="62" idx="1"/>
          </p:cNvCxnSpPr>
          <p:nvPr/>
        </p:nvCxnSpPr>
        <p:spPr>
          <a:xfrm>
            <a:off x="7265670" y="5502275"/>
            <a:ext cx="701675" cy="226060"/>
          </a:xfrm>
          <a:prstGeom prst="line">
            <a:avLst/>
          </a:prstGeom>
        </p:spPr>
        <p:style>
          <a:lnRef idx="3">
            <a:schemeClr val="dk1"/>
          </a:lnRef>
          <a:fillRef idx="0">
            <a:schemeClr val="dk1"/>
          </a:fillRef>
          <a:effectRef idx="2">
            <a:schemeClr val="dk1"/>
          </a:effectRef>
          <a:fontRef idx="minor">
            <a:schemeClr val="tx1"/>
          </a:fontRef>
        </p:style>
      </p:cxnSp>
      <p:cxnSp>
        <p:nvCxnSpPr>
          <p:cNvPr id="99" name="直接连接符 98"/>
          <p:cNvCxnSpPr>
            <a:stCxn id="22" idx="1"/>
          </p:cNvCxnSpPr>
          <p:nvPr/>
        </p:nvCxnSpPr>
        <p:spPr>
          <a:xfrm flipH="1">
            <a:off x="1283970" y="4185920"/>
            <a:ext cx="2141855" cy="8255"/>
          </a:xfrm>
          <a:prstGeom prst="line">
            <a:avLst/>
          </a:prstGeom>
        </p:spPr>
        <p:style>
          <a:lnRef idx="3">
            <a:schemeClr val="dk1"/>
          </a:lnRef>
          <a:fillRef idx="0">
            <a:schemeClr val="dk1"/>
          </a:fillRef>
          <a:effectRef idx="2">
            <a:schemeClr val="dk1"/>
          </a:effectRef>
          <a:fontRef idx="minor">
            <a:schemeClr val="tx1"/>
          </a:fontRef>
        </p:style>
      </p:cxnSp>
      <p:cxnSp>
        <p:nvCxnSpPr>
          <p:cNvPr id="100" name="直接连接符 99"/>
          <p:cNvCxnSpPr>
            <a:stCxn id="25" idx="1"/>
          </p:cNvCxnSpPr>
          <p:nvPr/>
        </p:nvCxnSpPr>
        <p:spPr>
          <a:xfrm flipH="1">
            <a:off x="2277110" y="5728335"/>
            <a:ext cx="1148715" cy="8890"/>
          </a:xfrm>
          <a:prstGeom prst="line">
            <a:avLst/>
          </a:prstGeom>
        </p:spPr>
        <p:style>
          <a:lnRef idx="3">
            <a:schemeClr val="dk1"/>
          </a:lnRef>
          <a:fillRef idx="0">
            <a:schemeClr val="dk1"/>
          </a:fillRef>
          <a:effectRef idx="2">
            <a:schemeClr val="dk1"/>
          </a:effectRef>
          <a:fontRef idx="minor">
            <a:schemeClr val="tx1"/>
          </a:fontRef>
        </p:style>
      </p:cxnSp>
      <p:cxnSp>
        <p:nvCxnSpPr>
          <p:cNvPr id="101" name="直接连接符 100"/>
          <p:cNvCxnSpPr>
            <a:stCxn id="27" idx="3"/>
          </p:cNvCxnSpPr>
          <p:nvPr/>
        </p:nvCxnSpPr>
        <p:spPr>
          <a:xfrm>
            <a:off x="8531225" y="4185920"/>
            <a:ext cx="1322705" cy="8255"/>
          </a:xfrm>
          <a:prstGeom prst="line">
            <a:avLst/>
          </a:prstGeom>
        </p:spPr>
        <p:style>
          <a:lnRef idx="3">
            <a:schemeClr val="dk1"/>
          </a:lnRef>
          <a:fillRef idx="0">
            <a:schemeClr val="dk1"/>
          </a:fillRef>
          <a:effectRef idx="2">
            <a:schemeClr val="dk1"/>
          </a:effectRef>
          <a:fontRef idx="minor">
            <a:schemeClr val="tx1"/>
          </a:fontRef>
        </p:style>
      </p:cxnSp>
      <p:cxnSp>
        <p:nvCxnSpPr>
          <p:cNvPr id="102" name="直接连接符 101"/>
          <p:cNvCxnSpPr>
            <a:stCxn id="62" idx="3"/>
          </p:cNvCxnSpPr>
          <p:nvPr/>
        </p:nvCxnSpPr>
        <p:spPr>
          <a:xfrm>
            <a:off x="8516620" y="5728335"/>
            <a:ext cx="1453515" cy="8890"/>
          </a:xfrm>
          <a:prstGeom prst="line">
            <a:avLst/>
          </a:prstGeom>
        </p:spPr>
        <p:style>
          <a:lnRef idx="3">
            <a:schemeClr val="dk1"/>
          </a:lnRef>
          <a:fillRef idx="0">
            <a:schemeClr val="dk1"/>
          </a:fillRef>
          <a:effectRef idx="2">
            <a:schemeClr val="dk1"/>
          </a:effectRef>
          <a:fontRef idx="minor">
            <a:schemeClr val="tx1"/>
          </a:fontRef>
        </p:style>
      </p:cxnSp>
      <p:cxnSp>
        <p:nvCxnSpPr>
          <p:cNvPr id="103" name="直接连接符 102"/>
          <p:cNvCxnSpPr>
            <a:stCxn id="31" idx="0"/>
          </p:cNvCxnSpPr>
          <p:nvPr/>
        </p:nvCxnSpPr>
        <p:spPr>
          <a:xfrm flipV="1">
            <a:off x="2732405" y="4183380"/>
            <a:ext cx="10160" cy="184785"/>
          </a:xfrm>
          <a:prstGeom prst="line">
            <a:avLst/>
          </a:prstGeom>
        </p:spPr>
        <p:style>
          <a:lnRef idx="3">
            <a:schemeClr val="dk1"/>
          </a:lnRef>
          <a:fillRef idx="0">
            <a:schemeClr val="dk1"/>
          </a:fillRef>
          <a:effectRef idx="2">
            <a:schemeClr val="dk1"/>
          </a:effectRef>
          <a:fontRef idx="minor">
            <a:schemeClr val="tx1"/>
          </a:fontRef>
        </p:style>
      </p:cxnSp>
      <p:cxnSp>
        <p:nvCxnSpPr>
          <p:cNvPr id="104" name="直接连接符 103"/>
          <p:cNvCxnSpPr>
            <a:stCxn id="44" idx="0"/>
          </p:cNvCxnSpPr>
          <p:nvPr/>
        </p:nvCxnSpPr>
        <p:spPr>
          <a:xfrm flipH="1" flipV="1">
            <a:off x="1696085" y="4183380"/>
            <a:ext cx="5715" cy="184785"/>
          </a:xfrm>
          <a:prstGeom prst="line">
            <a:avLst/>
          </a:prstGeom>
        </p:spPr>
        <p:style>
          <a:lnRef idx="3">
            <a:schemeClr val="dk1"/>
          </a:lnRef>
          <a:fillRef idx="0">
            <a:schemeClr val="dk1"/>
          </a:fillRef>
          <a:effectRef idx="2">
            <a:schemeClr val="dk1"/>
          </a:effectRef>
          <a:fontRef idx="minor">
            <a:schemeClr val="tx1"/>
          </a:fontRef>
        </p:style>
      </p:cxnSp>
      <p:cxnSp>
        <p:nvCxnSpPr>
          <p:cNvPr id="105" name="直接连接符 104"/>
          <p:cNvCxnSpPr/>
          <p:nvPr/>
        </p:nvCxnSpPr>
        <p:spPr>
          <a:xfrm>
            <a:off x="2732405" y="5549265"/>
            <a:ext cx="10160" cy="187960"/>
          </a:xfrm>
          <a:prstGeom prst="line">
            <a:avLst/>
          </a:prstGeom>
        </p:spPr>
        <p:style>
          <a:lnRef idx="3">
            <a:schemeClr val="dk1"/>
          </a:lnRef>
          <a:fillRef idx="0">
            <a:schemeClr val="dk1"/>
          </a:fillRef>
          <a:effectRef idx="2">
            <a:schemeClr val="dk1"/>
          </a:effectRef>
          <a:fontRef idx="minor">
            <a:schemeClr val="tx1"/>
          </a:fontRef>
        </p:style>
      </p:cxnSp>
      <p:cxnSp>
        <p:nvCxnSpPr>
          <p:cNvPr id="106" name="直接连接符 105"/>
          <p:cNvCxnSpPr>
            <a:stCxn id="47" idx="0"/>
          </p:cNvCxnSpPr>
          <p:nvPr/>
        </p:nvCxnSpPr>
        <p:spPr>
          <a:xfrm flipH="1" flipV="1">
            <a:off x="9484360" y="4173220"/>
            <a:ext cx="7620" cy="194945"/>
          </a:xfrm>
          <a:prstGeom prst="line">
            <a:avLst/>
          </a:prstGeom>
        </p:spPr>
        <p:style>
          <a:lnRef idx="3">
            <a:schemeClr val="dk1"/>
          </a:lnRef>
          <a:fillRef idx="0">
            <a:schemeClr val="dk1"/>
          </a:fillRef>
          <a:effectRef idx="2">
            <a:schemeClr val="dk1"/>
          </a:effectRef>
          <a:fontRef idx="minor">
            <a:schemeClr val="tx1"/>
          </a:fontRef>
        </p:style>
      </p:cxnSp>
      <p:cxnSp>
        <p:nvCxnSpPr>
          <p:cNvPr id="107" name="直接连接符 106"/>
          <p:cNvCxnSpPr>
            <a:stCxn id="46" idx="2"/>
          </p:cNvCxnSpPr>
          <p:nvPr/>
        </p:nvCxnSpPr>
        <p:spPr>
          <a:xfrm>
            <a:off x="9491980" y="5562600"/>
            <a:ext cx="2540" cy="153035"/>
          </a:xfrm>
          <a:prstGeom prst="line">
            <a:avLst/>
          </a:prstGeom>
        </p:spPr>
        <p:style>
          <a:lnRef idx="3">
            <a:schemeClr val="dk1"/>
          </a:lnRef>
          <a:fillRef idx="0">
            <a:schemeClr val="dk1"/>
          </a:fillRef>
          <a:effectRef idx="2">
            <a:schemeClr val="dk1"/>
          </a:effectRef>
          <a:fontRef idx="minor">
            <a:schemeClr val="tx1"/>
          </a:fontRef>
        </p:style>
      </p:cxnSp>
      <p:sp>
        <p:nvSpPr>
          <p:cNvPr id="108" name="圆角矩形 107"/>
          <p:cNvSpPr/>
          <p:nvPr/>
        </p:nvSpPr>
        <p:spPr>
          <a:xfrm>
            <a:off x="755650" y="3158490"/>
            <a:ext cx="10641330" cy="3561080"/>
          </a:xfrm>
          <a:prstGeom prst="roundRect">
            <a:avLst/>
          </a:prstGeom>
          <a:noFill/>
          <a:ln>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1" name="文本框 110"/>
          <p:cNvSpPr txBox="1"/>
          <p:nvPr/>
        </p:nvSpPr>
        <p:spPr>
          <a:xfrm>
            <a:off x="1841500" y="3887470"/>
            <a:ext cx="716280" cy="306705"/>
          </a:xfrm>
          <a:prstGeom prst="rect">
            <a:avLst/>
          </a:prstGeom>
          <a:noFill/>
        </p:spPr>
        <p:txBody>
          <a:bodyPr wrap="none" rtlCol="0">
            <a:spAutoFit/>
          </a:bodyPr>
          <a:p>
            <a:r>
              <a:rPr lang="zh-CN" altLang="en-US" sz="1400"/>
              <a:t>局域网</a:t>
            </a:r>
            <a:endParaRPr lang="zh-CN" altLang="en-US" sz="1400"/>
          </a:p>
        </p:txBody>
      </p:sp>
      <p:sp>
        <p:nvSpPr>
          <p:cNvPr id="112" name="文本框 111"/>
          <p:cNvSpPr txBox="1"/>
          <p:nvPr/>
        </p:nvSpPr>
        <p:spPr>
          <a:xfrm>
            <a:off x="9137650" y="3866515"/>
            <a:ext cx="716280" cy="306705"/>
          </a:xfrm>
          <a:prstGeom prst="rect">
            <a:avLst/>
          </a:prstGeom>
          <a:noFill/>
        </p:spPr>
        <p:txBody>
          <a:bodyPr wrap="none" rtlCol="0">
            <a:spAutoFit/>
          </a:bodyPr>
          <a:p>
            <a:r>
              <a:rPr lang="zh-CN" altLang="en-US" sz="1400"/>
              <a:t>局域网</a:t>
            </a:r>
            <a:endParaRPr lang="zh-CN" altLang="en-US" sz="1400"/>
          </a:p>
        </p:txBody>
      </p:sp>
      <p:sp>
        <p:nvSpPr>
          <p:cNvPr id="113" name="文本框 112"/>
          <p:cNvSpPr txBox="1"/>
          <p:nvPr/>
        </p:nvSpPr>
        <p:spPr>
          <a:xfrm>
            <a:off x="5659120" y="5579110"/>
            <a:ext cx="716280" cy="306705"/>
          </a:xfrm>
          <a:prstGeom prst="rect">
            <a:avLst/>
          </a:prstGeom>
          <a:noFill/>
        </p:spPr>
        <p:txBody>
          <a:bodyPr wrap="none" rtlCol="0">
            <a:spAutoFit/>
          </a:bodyPr>
          <a:p>
            <a:r>
              <a:rPr lang="zh-CN" altLang="en-US" sz="1400"/>
              <a:t>广域网</a:t>
            </a:r>
            <a:endParaRPr lang="zh-CN" altLang="en-US" sz="1400"/>
          </a:p>
        </p:txBody>
      </p:sp>
      <p:sp>
        <p:nvSpPr>
          <p:cNvPr id="114" name="文本框 113"/>
          <p:cNvSpPr txBox="1"/>
          <p:nvPr/>
        </p:nvSpPr>
        <p:spPr>
          <a:xfrm>
            <a:off x="10213975" y="3158490"/>
            <a:ext cx="716280" cy="306705"/>
          </a:xfrm>
          <a:prstGeom prst="rect">
            <a:avLst/>
          </a:prstGeom>
          <a:noFill/>
        </p:spPr>
        <p:txBody>
          <a:bodyPr wrap="none" rtlCol="0">
            <a:spAutoFit/>
          </a:bodyPr>
          <a:p>
            <a:r>
              <a:rPr lang="zh-CN" altLang="en-US" sz="1400"/>
              <a:t>互联网</a:t>
            </a:r>
            <a:endParaRPr lang="zh-CN" altLang="en-US" sz="1400"/>
          </a:p>
        </p:txBody>
      </p:sp>
      <p:sp>
        <p:nvSpPr>
          <p:cNvPr id="115" name="圆角矩形 114"/>
          <p:cNvSpPr/>
          <p:nvPr/>
        </p:nvSpPr>
        <p:spPr>
          <a:xfrm>
            <a:off x="7464425" y="3265170"/>
            <a:ext cx="1066800" cy="32766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1"/>
                </a:solidFill>
              </a:rPr>
              <a:t>结点交换机</a:t>
            </a:r>
            <a:endParaRPr lang="zh-CN" altLang="en-US" sz="1200">
              <a:solidFill>
                <a:schemeClr val="tx1"/>
              </a:solidFill>
            </a:endParaRPr>
          </a:p>
        </p:txBody>
      </p:sp>
      <p:cxnSp>
        <p:nvCxnSpPr>
          <p:cNvPr id="116" name="直接箭头连接符 115"/>
          <p:cNvCxnSpPr/>
          <p:nvPr/>
        </p:nvCxnSpPr>
        <p:spPr>
          <a:xfrm flipH="1">
            <a:off x="7127875" y="3623310"/>
            <a:ext cx="390525" cy="54991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18" name="圆角矩形 117"/>
          <p:cNvSpPr/>
          <p:nvPr/>
        </p:nvSpPr>
        <p:spPr>
          <a:xfrm>
            <a:off x="3345815" y="6198235"/>
            <a:ext cx="749300" cy="31686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1"/>
                </a:solidFill>
              </a:rPr>
              <a:t>路由器</a:t>
            </a:r>
            <a:endParaRPr lang="zh-CN" altLang="en-US" sz="1200">
              <a:solidFill>
                <a:schemeClr val="tx1"/>
              </a:solidFill>
            </a:endParaRPr>
          </a:p>
        </p:txBody>
      </p:sp>
      <p:cxnSp>
        <p:nvCxnSpPr>
          <p:cNvPr id="120" name="直接箭头连接符 119"/>
          <p:cNvCxnSpPr>
            <a:stCxn id="118" idx="0"/>
          </p:cNvCxnSpPr>
          <p:nvPr/>
        </p:nvCxnSpPr>
        <p:spPr>
          <a:xfrm flipH="1" flipV="1">
            <a:off x="3714750" y="5949315"/>
            <a:ext cx="5715" cy="24892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blinds(horizontal)">
                                      <p:cBhvr>
                                        <p:cTn id="7" dur="500"/>
                                        <p:tgtEl>
                                          <p:spTgt spid="110"/>
                                        </p:tgtEl>
                                      </p:cBhvr>
                                    </p:animEffect>
                                  </p:childTnLst>
                                </p:cTn>
                              </p:par>
                              <p:par>
                                <p:cTn id="8" presetID="3" presetClass="entr" presetSubtype="1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par>
                                <p:cTn id="14" presetID="3" presetClass="entr" presetSubtype="1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par>
                                <p:cTn id="17" presetID="3" presetClass="entr" presetSubtype="1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linds(horizontal)">
                                      <p:cBhvr>
                                        <p:cTn id="19" dur="500"/>
                                        <p:tgtEl>
                                          <p:spTgt spid="25"/>
                                        </p:tgtEl>
                                      </p:cBhvr>
                                    </p:animEffect>
                                  </p:childTnLst>
                                </p:cTn>
                              </p:par>
                              <p:par>
                                <p:cTn id="20" presetID="3" presetClass="entr" presetSubtype="1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par>
                                <p:cTn id="23" presetID="3" presetClass="entr" presetSubtype="1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linds(horizontal)">
                                      <p:cBhvr>
                                        <p:cTn id="25" dur="500"/>
                                        <p:tgtEl>
                                          <p:spTgt spid="28"/>
                                        </p:tgtEl>
                                      </p:cBhvr>
                                    </p:animEffect>
                                  </p:childTnLst>
                                </p:cTn>
                              </p:par>
                              <p:par>
                                <p:cTn id="26" presetID="3" presetClass="entr" presetSubtype="1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linds(horizontal)">
                                      <p:cBhvr>
                                        <p:cTn id="28" dur="500"/>
                                        <p:tgtEl>
                                          <p:spTgt spid="29"/>
                                        </p:tgtEl>
                                      </p:cBhvr>
                                    </p:animEffect>
                                  </p:childTnLst>
                                </p:cTn>
                              </p:par>
                              <p:par>
                                <p:cTn id="29" presetID="3" presetClass="entr" presetSubtype="1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linds(horizontal)">
                                      <p:cBhvr>
                                        <p:cTn id="31" dur="500"/>
                                        <p:tgtEl>
                                          <p:spTgt spid="30"/>
                                        </p:tgtEl>
                                      </p:cBhvr>
                                    </p:animEffect>
                                  </p:childTnLst>
                                </p:cTn>
                              </p:par>
                              <p:par>
                                <p:cTn id="32" presetID="3" presetClass="entr" presetSubtype="10"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blinds(horizontal)">
                                      <p:cBhvr>
                                        <p:cTn id="34" dur="500"/>
                                        <p:tgtEl>
                                          <p:spTgt spid="31"/>
                                        </p:tgtEl>
                                      </p:cBhvr>
                                    </p:animEffect>
                                  </p:childTnLst>
                                </p:cTn>
                              </p:par>
                              <p:par>
                                <p:cTn id="35" presetID="3" presetClass="entr" presetSubtype="1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blinds(horizontal)">
                                      <p:cBhvr>
                                        <p:cTn id="37" dur="500"/>
                                        <p:tgtEl>
                                          <p:spTgt spid="34"/>
                                        </p:tgtEl>
                                      </p:cBhvr>
                                    </p:animEffect>
                                  </p:childTnLst>
                                </p:cTn>
                              </p:par>
                              <p:par>
                                <p:cTn id="38" presetID="3"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blinds(horizontal)">
                                      <p:cBhvr>
                                        <p:cTn id="40" dur="500"/>
                                        <p:tgtEl>
                                          <p:spTgt spid="44"/>
                                        </p:tgtEl>
                                      </p:cBhvr>
                                    </p:animEffect>
                                  </p:childTnLst>
                                </p:cTn>
                              </p:par>
                              <p:par>
                                <p:cTn id="41" presetID="3" presetClass="entr" presetSubtype="1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blinds(horizontal)">
                                      <p:cBhvr>
                                        <p:cTn id="43" dur="500"/>
                                        <p:tgtEl>
                                          <p:spTgt spid="45"/>
                                        </p:tgtEl>
                                      </p:cBhvr>
                                    </p:animEffect>
                                  </p:childTnLst>
                                </p:cTn>
                              </p:par>
                              <p:par>
                                <p:cTn id="44" presetID="3" presetClass="entr" presetSubtype="10" fill="hold"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blinds(horizontal)">
                                      <p:cBhvr>
                                        <p:cTn id="46" dur="500"/>
                                        <p:tgtEl>
                                          <p:spTgt spid="46"/>
                                        </p:tgtEl>
                                      </p:cBhvr>
                                    </p:animEffect>
                                  </p:childTnLst>
                                </p:cTn>
                              </p:par>
                              <p:par>
                                <p:cTn id="47" presetID="3" presetClass="entr" presetSubtype="1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blinds(horizontal)">
                                      <p:cBhvr>
                                        <p:cTn id="49" dur="500"/>
                                        <p:tgtEl>
                                          <p:spTgt spid="47"/>
                                        </p:tgtEl>
                                      </p:cBhvr>
                                    </p:animEffect>
                                  </p:childTnLst>
                                </p:cTn>
                              </p:par>
                              <p:par>
                                <p:cTn id="50" presetID="3" presetClass="entr" presetSubtype="10" fill="hold"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blinds(horizontal)">
                                      <p:cBhvr>
                                        <p:cTn id="52" dur="500"/>
                                        <p:tgtEl>
                                          <p:spTgt spid="48"/>
                                        </p:tgtEl>
                                      </p:cBhvr>
                                    </p:animEffect>
                                  </p:childTnLst>
                                </p:cTn>
                              </p:par>
                              <p:par>
                                <p:cTn id="53" presetID="3" presetClass="entr" presetSubtype="1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linds(horizontal)">
                                      <p:cBhvr>
                                        <p:cTn id="55" dur="500"/>
                                        <p:tgtEl>
                                          <p:spTgt spid="49"/>
                                        </p:tgtEl>
                                      </p:cBhvr>
                                    </p:animEffect>
                                  </p:childTnLst>
                                </p:cTn>
                              </p:par>
                              <p:par>
                                <p:cTn id="56" presetID="3" presetClass="entr" presetSubtype="10"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blinds(horizontal)">
                                      <p:cBhvr>
                                        <p:cTn id="58" dur="500"/>
                                        <p:tgtEl>
                                          <p:spTgt spid="50"/>
                                        </p:tgtEl>
                                      </p:cBhvr>
                                    </p:animEffect>
                                  </p:childTnLst>
                                </p:cTn>
                              </p:par>
                              <p:par>
                                <p:cTn id="59" presetID="3" presetClass="entr" presetSubtype="1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blinds(horizontal)">
                                      <p:cBhvr>
                                        <p:cTn id="61" dur="500"/>
                                        <p:tgtEl>
                                          <p:spTgt spid="51"/>
                                        </p:tgtEl>
                                      </p:cBhvr>
                                    </p:animEffect>
                                  </p:childTnLst>
                                </p:cTn>
                              </p:par>
                              <p:par>
                                <p:cTn id="62" presetID="3" presetClass="entr" presetSubtype="10" fill="hold"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blinds(horizontal)">
                                      <p:cBhvr>
                                        <p:cTn id="64" dur="500"/>
                                        <p:tgtEl>
                                          <p:spTgt spid="52"/>
                                        </p:tgtEl>
                                      </p:cBhvr>
                                    </p:animEffect>
                                  </p:childTnLst>
                                </p:cTn>
                              </p:par>
                              <p:par>
                                <p:cTn id="65" presetID="3" presetClass="entr" presetSubtype="1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blinds(horizontal)">
                                      <p:cBhvr>
                                        <p:cTn id="67" dur="500"/>
                                        <p:tgtEl>
                                          <p:spTgt spid="53"/>
                                        </p:tgtEl>
                                      </p:cBhvr>
                                    </p:animEffect>
                                  </p:childTnLst>
                                </p:cTn>
                              </p:par>
                              <p:par>
                                <p:cTn id="68" presetID="3" presetClass="entr" presetSubtype="10" fill="hold"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blinds(horizontal)">
                                      <p:cBhvr>
                                        <p:cTn id="70" dur="500"/>
                                        <p:tgtEl>
                                          <p:spTgt spid="62"/>
                                        </p:tgtEl>
                                      </p:cBhvr>
                                    </p:animEffect>
                                  </p:childTnLst>
                                </p:cTn>
                              </p:par>
                              <p:par>
                                <p:cTn id="71" presetID="3" presetClass="entr" presetSubtype="10" fill="hold"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blinds(horizontal)">
                                      <p:cBhvr>
                                        <p:cTn id="73" dur="500"/>
                                        <p:tgtEl>
                                          <p:spTgt spid="78"/>
                                        </p:tgtEl>
                                      </p:cBhvr>
                                    </p:animEffect>
                                  </p:childTnLst>
                                </p:cTn>
                              </p:par>
                              <p:par>
                                <p:cTn id="74" presetID="3" presetClass="entr" presetSubtype="10" fill="hold" nodeType="with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blinds(horizontal)">
                                      <p:cBhvr>
                                        <p:cTn id="76" dur="500"/>
                                        <p:tgtEl>
                                          <p:spTgt spid="79"/>
                                        </p:tgtEl>
                                      </p:cBhvr>
                                    </p:animEffect>
                                  </p:childTnLst>
                                </p:cTn>
                              </p:par>
                              <p:par>
                                <p:cTn id="77" presetID="3" presetClass="entr" presetSubtype="10" fill="hold" nodeType="withEffect">
                                  <p:stCondLst>
                                    <p:cond delay="0"/>
                                  </p:stCondLst>
                                  <p:childTnLst>
                                    <p:set>
                                      <p:cBhvr>
                                        <p:cTn id="78" dur="1" fill="hold">
                                          <p:stCondLst>
                                            <p:cond delay="0"/>
                                          </p:stCondLst>
                                        </p:cTn>
                                        <p:tgtEl>
                                          <p:spTgt spid="80"/>
                                        </p:tgtEl>
                                        <p:attrNameLst>
                                          <p:attrName>style.visibility</p:attrName>
                                        </p:attrNameLst>
                                      </p:cBhvr>
                                      <p:to>
                                        <p:strVal val="visible"/>
                                      </p:to>
                                    </p:set>
                                    <p:animEffect transition="in" filter="blinds(horizontal)">
                                      <p:cBhvr>
                                        <p:cTn id="79" dur="500"/>
                                        <p:tgtEl>
                                          <p:spTgt spid="80"/>
                                        </p:tgtEl>
                                      </p:cBhvr>
                                    </p:animEffect>
                                  </p:childTnLst>
                                </p:cTn>
                              </p:par>
                              <p:par>
                                <p:cTn id="80" presetID="3" presetClass="entr" presetSubtype="10" fill="hold" nodeType="withEffect">
                                  <p:stCondLst>
                                    <p:cond delay="0"/>
                                  </p:stCondLst>
                                  <p:childTnLst>
                                    <p:set>
                                      <p:cBhvr>
                                        <p:cTn id="81" dur="1" fill="hold">
                                          <p:stCondLst>
                                            <p:cond delay="0"/>
                                          </p:stCondLst>
                                        </p:cTn>
                                        <p:tgtEl>
                                          <p:spTgt spid="81"/>
                                        </p:tgtEl>
                                        <p:attrNameLst>
                                          <p:attrName>style.visibility</p:attrName>
                                        </p:attrNameLst>
                                      </p:cBhvr>
                                      <p:to>
                                        <p:strVal val="visible"/>
                                      </p:to>
                                    </p:set>
                                    <p:animEffect transition="in" filter="blinds(horizontal)">
                                      <p:cBhvr>
                                        <p:cTn id="82" dur="500"/>
                                        <p:tgtEl>
                                          <p:spTgt spid="81"/>
                                        </p:tgtEl>
                                      </p:cBhvr>
                                    </p:animEffect>
                                  </p:childTnLst>
                                </p:cTn>
                              </p:par>
                              <p:par>
                                <p:cTn id="83" presetID="3" presetClass="entr" presetSubtype="10" fill="hold" nodeType="with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blinds(horizontal)">
                                      <p:cBhvr>
                                        <p:cTn id="85" dur="500"/>
                                        <p:tgtEl>
                                          <p:spTgt spid="82"/>
                                        </p:tgtEl>
                                      </p:cBhvr>
                                    </p:animEffect>
                                  </p:childTnLst>
                                </p:cTn>
                              </p:par>
                              <p:par>
                                <p:cTn id="86" presetID="3" presetClass="entr" presetSubtype="10" fill="hold" nodeType="with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blinds(horizontal)">
                                      <p:cBhvr>
                                        <p:cTn id="88" dur="500"/>
                                        <p:tgtEl>
                                          <p:spTgt spid="83"/>
                                        </p:tgtEl>
                                      </p:cBhvr>
                                    </p:animEffect>
                                  </p:childTnLst>
                                </p:cTn>
                              </p:par>
                              <p:par>
                                <p:cTn id="89" presetID="3" presetClass="entr" presetSubtype="10" fill="hold" nodeType="withEffect">
                                  <p:stCondLst>
                                    <p:cond delay="0"/>
                                  </p:stCondLst>
                                  <p:childTnLst>
                                    <p:set>
                                      <p:cBhvr>
                                        <p:cTn id="90" dur="1" fill="hold">
                                          <p:stCondLst>
                                            <p:cond delay="0"/>
                                          </p:stCondLst>
                                        </p:cTn>
                                        <p:tgtEl>
                                          <p:spTgt spid="86"/>
                                        </p:tgtEl>
                                        <p:attrNameLst>
                                          <p:attrName>style.visibility</p:attrName>
                                        </p:attrNameLst>
                                      </p:cBhvr>
                                      <p:to>
                                        <p:strVal val="visible"/>
                                      </p:to>
                                    </p:set>
                                    <p:animEffect transition="in" filter="blinds(horizontal)">
                                      <p:cBhvr>
                                        <p:cTn id="91" dur="500"/>
                                        <p:tgtEl>
                                          <p:spTgt spid="86"/>
                                        </p:tgtEl>
                                      </p:cBhvr>
                                    </p:animEffect>
                                  </p:childTnLst>
                                </p:cTn>
                              </p:par>
                              <p:par>
                                <p:cTn id="92" presetID="3" presetClass="entr" presetSubtype="10" fill="hold" nodeType="withEffect">
                                  <p:stCondLst>
                                    <p:cond delay="0"/>
                                  </p:stCondLst>
                                  <p:childTnLst>
                                    <p:set>
                                      <p:cBhvr>
                                        <p:cTn id="93" dur="1" fill="hold">
                                          <p:stCondLst>
                                            <p:cond delay="0"/>
                                          </p:stCondLst>
                                        </p:cTn>
                                        <p:tgtEl>
                                          <p:spTgt spid="87"/>
                                        </p:tgtEl>
                                        <p:attrNameLst>
                                          <p:attrName>style.visibility</p:attrName>
                                        </p:attrNameLst>
                                      </p:cBhvr>
                                      <p:to>
                                        <p:strVal val="visible"/>
                                      </p:to>
                                    </p:set>
                                    <p:animEffect transition="in" filter="blinds(horizontal)">
                                      <p:cBhvr>
                                        <p:cTn id="94" dur="500"/>
                                        <p:tgtEl>
                                          <p:spTgt spid="87"/>
                                        </p:tgtEl>
                                      </p:cBhvr>
                                    </p:animEffect>
                                  </p:childTnLst>
                                </p:cTn>
                              </p:par>
                              <p:par>
                                <p:cTn id="95" presetID="3" presetClass="entr" presetSubtype="10" fill="hold" nodeType="withEffect">
                                  <p:stCondLst>
                                    <p:cond delay="0"/>
                                  </p:stCondLst>
                                  <p:childTnLst>
                                    <p:set>
                                      <p:cBhvr>
                                        <p:cTn id="96" dur="1" fill="hold">
                                          <p:stCondLst>
                                            <p:cond delay="0"/>
                                          </p:stCondLst>
                                        </p:cTn>
                                        <p:tgtEl>
                                          <p:spTgt spid="88"/>
                                        </p:tgtEl>
                                        <p:attrNameLst>
                                          <p:attrName>style.visibility</p:attrName>
                                        </p:attrNameLst>
                                      </p:cBhvr>
                                      <p:to>
                                        <p:strVal val="visible"/>
                                      </p:to>
                                    </p:set>
                                    <p:animEffect transition="in" filter="blinds(horizontal)">
                                      <p:cBhvr>
                                        <p:cTn id="97" dur="500"/>
                                        <p:tgtEl>
                                          <p:spTgt spid="88"/>
                                        </p:tgtEl>
                                      </p:cBhvr>
                                    </p:animEffect>
                                  </p:childTnLst>
                                </p:cTn>
                              </p:par>
                              <p:par>
                                <p:cTn id="98" presetID="3" presetClass="entr" presetSubtype="10" fill="hold" nodeType="withEffect">
                                  <p:stCondLst>
                                    <p:cond delay="0"/>
                                  </p:stCondLst>
                                  <p:childTnLst>
                                    <p:set>
                                      <p:cBhvr>
                                        <p:cTn id="99" dur="1" fill="hold">
                                          <p:stCondLst>
                                            <p:cond delay="0"/>
                                          </p:stCondLst>
                                        </p:cTn>
                                        <p:tgtEl>
                                          <p:spTgt spid="89"/>
                                        </p:tgtEl>
                                        <p:attrNameLst>
                                          <p:attrName>style.visibility</p:attrName>
                                        </p:attrNameLst>
                                      </p:cBhvr>
                                      <p:to>
                                        <p:strVal val="visible"/>
                                      </p:to>
                                    </p:set>
                                    <p:animEffect transition="in" filter="blinds(horizontal)">
                                      <p:cBhvr>
                                        <p:cTn id="100" dur="500"/>
                                        <p:tgtEl>
                                          <p:spTgt spid="89"/>
                                        </p:tgtEl>
                                      </p:cBhvr>
                                    </p:animEffect>
                                  </p:childTnLst>
                                </p:cTn>
                              </p:par>
                              <p:par>
                                <p:cTn id="101" presetID="3" presetClass="entr" presetSubtype="10" fill="hold" nodeType="withEffect">
                                  <p:stCondLst>
                                    <p:cond delay="0"/>
                                  </p:stCondLst>
                                  <p:childTnLst>
                                    <p:set>
                                      <p:cBhvr>
                                        <p:cTn id="102" dur="1" fill="hold">
                                          <p:stCondLst>
                                            <p:cond delay="0"/>
                                          </p:stCondLst>
                                        </p:cTn>
                                        <p:tgtEl>
                                          <p:spTgt spid="90"/>
                                        </p:tgtEl>
                                        <p:attrNameLst>
                                          <p:attrName>style.visibility</p:attrName>
                                        </p:attrNameLst>
                                      </p:cBhvr>
                                      <p:to>
                                        <p:strVal val="visible"/>
                                      </p:to>
                                    </p:set>
                                    <p:animEffect transition="in" filter="blinds(horizontal)">
                                      <p:cBhvr>
                                        <p:cTn id="103" dur="500"/>
                                        <p:tgtEl>
                                          <p:spTgt spid="90"/>
                                        </p:tgtEl>
                                      </p:cBhvr>
                                    </p:animEffect>
                                  </p:childTnLst>
                                </p:cTn>
                              </p:par>
                              <p:par>
                                <p:cTn id="104" presetID="3" presetClass="entr" presetSubtype="10" fill="hold" nodeType="withEffect">
                                  <p:stCondLst>
                                    <p:cond delay="0"/>
                                  </p:stCondLst>
                                  <p:childTnLst>
                                    <p:set>
                                      <p:cBhvr>
                                        <p:cTn id="105" dur="1" fill="hold">
                                          <p:stCondLst>
                                            <p:cond delay="0"/>
                                          </p:stCondLst>
                                        </p:cTn>
                                        <p:tgtEl>
                                          <p:spTgt spid="92"/>
                                        </p:tgtEl>
                                        <p:attrNameLst>
                                          <p:attrName>style.visibility</p:attrName>
                                        </p:attrNameLst>
                                      </p:cBhvr>
                                      <p:to>
                                        <p:strVal val="visible"/>
                                      </p:to>
                                    </p:set>
                                    <p:animEffect transition="in" filter="blinds(horizontal)">
                                      <p:cBhvr>
                                        <p:cTn id="106" dur="500"/>
                                        <p:tgtEl>
                                          <p:spTgt spid="92"/>
                                        </p:tgtEl>
                                      </p:cBhvr>
                                    </p:animEffect>
                                  </p:childTnLst>
                                </p:cTn>
                              </p:par>
                              <p:par>
                                <p:cTn id="107" presetID="3" presetClass="entr" presetSubtype="10" fill="hold" nodeType="withEffect">
                                  <p:stCondLst>
                                    <p:cond delay="0"/>
                                  </p:stCondLst>
                                  <p:childTnLst>
                                    <p:set>
                                      <p:cBhvr>
                                        <p:cTn id="108" dur="1" fill="hold">
                                          <p:stCondLst>
                                            <p:cond delay="0"/>
                                          </p:stCondLst>
                                        </p:cTn>
                                        <p:tgtEl>
                                          <p:spTgt spid="93"/>
                                        </p:tgtEl>
                                        <p:attrNameLst>
                                          <p:attrName>style.visibility</p:attrName>
                                        </p:attrNameLst>
                                      </p:cBhvr>
                                      <p:to>
                                        <p:strVal val="visible"/>
                                      </p:to>
                                    </p:set>
                                    <p:animEffect transition="in" filter="blinds(horizontal)">
                                      <p:cBhvr>
                                        <p:cTn id="109" dur="500"/>
                                        <p:tgtEl>
                                          <p:spTgt spid="93"/>
                                        </p:tgtEl>
                                      </p:cBhvr>
                                    </p:animEffect>
                                  </p:childTnLst>
                                </p:cTn>
                              </p:par>
                              <p:par>
                                <p:cTn id="110" presetID="3" presetClass="entr" presetSubtype="10" fill="hold" nodeType="withEffect">
                                  <p:stCondLst>
                                    <p:cond delay="0"/>
                                  </p:stCondLst>
                                  <p:childTnLst>
                                    <p:set>
                                      <p:cBhvr>
                                        <p:cTn id="111" dur="1" fill="hold">
                                          <p:stCondLst>
                                            <p:cond delay="0"/>
                                          </p:stCondLst>
                                        </p:cTn>
                                        <p:tgtEl>
                                          <p:spTgt spid="94"/>
                                        </p:tgtEl>
                                        <p:attrNameLst>
                                          <p:attrName>style.visibility</p:attrName>
                                        </p:attrNameLst>
                                      </p:cBhvr>
                                      <p:to>
                                        <p:strVal val="visible"/>
                                      </p:to>
                                    </p:set>
                                    <p:animEffect transition="in" filter="blinds(horizontal)">
                                      <p:cBhvr>
                                        <p:cTn id="112" dur="500"/>
                                        <p:tgtEl>
                                          <p:spTgt spid="94"/>
                                        </p:tgtEl>
                                      </p:cBhvr>
                                    </p:animEffect>
                                  </p:childTnLst>
                                </p:cTn>
                              </p:par>
                              <p:par>
                                <p:cTn id="113" presetID="3" presetClass="entr" presetSubtype="10" fill="hold" nodeType="withEffect">
                                  <p:stCondLst>
                                    <p:cond delay="0"/>
                                  </p:stCondLst>
                                  <p:childTnLst>
                                    <p:set>
                                      <p:cBhvr>
                                        <p:cTn id="114" dur="1" fill="hold">
                                          <p:stCondLst>
                                            <p:cond delay="0"/>
                                          </p:stCondLst>
                                        </p:cTn>
                                        <p:tgtEl>
                                          <p:spTgt spid="95"/>
                                        </p:tgtEl>
                                        <p:attrNameLst>
                                          <p:attrName>style.visibility</p:attrName>
                                        </p:attrNameLst>
                                      </p:cBhvr>
                                      <p:to>
                                        <p:strVal val="visible"/>
                                      </p:to>
                                    </p:set>
                                    <p:animEffect transition="in" filter="blinds(horizontal)">
                                      <p:cBhvr>
                                        <p:cTn id="115" dur="500"/>
                                        <p:tgtEl>
                                          <p:spTgt spid="95"/>
                                        </p:tgtEl>
                                      </p:cBhvr>
                                    </p:animEffect>
                                  </p:childTnLst>
                                </p:cTn>
                              </p:par>
                              <p:par>
                                <p:cTn id="116" presetID="3" presetClass="entr" presetSubtype="10" fill="hold" nodeType="withEffect">
                                  <p:stCondLst>
                                    <p:cond delay="0"/>
                                  </p:stCondLst>
                                  <p:childTnLst>
                                    <p:set>
                                      <p:cBhvr>
                                        <p:cTn id="117" dur="1" fill="hold">
                                          <p:stCondLst>
                                            <p:cond delay="0"/>
                                          </p:stCondLst>
                                        </p:cTn>
                                        <p:tgtEl>
                                          <p:spTgt spid="96"/>
                                        </p:tgtEl>
                                        <p:attrNameLst>
                                          <p:attrName>style.visibility</p:attrName>
                                        </p:attrNameLst>
                                      </p:cBhvr>
                                      <p:to>
                                        <p:strVal val="visible"/>
                                      </p:to>
                                    </p:set>
                                    <p:animEffect transition="in" filter="blinds(horizontal)">
                                      <p:cBhvr>
                                        <p:cTn id="118" dur="500"/>
                                        <p:tgtEl>
                                          <p:spTgt spid="96"/>
                                        </p:tgtEl>
                                      </p:cBhvr>
                                    </p:animEffect>
                                  </p:childTnLst>
                                </p:cTn>
                              </p:par>
                              <p:par>
                                <p:cTn id="119" presetID="3" presetClass="entr" presetSubtype="10" fill="hold" nodeType="withEffect">
                                  <p:stCondLst>
                                    <p:cond delay="0"/>
                                  </p:stCondLst>
                                  <p:childTnLst>
                                    <p:set>
                                      <p:cBhvr>
                                        <p:cTn id="120" dur="1" fill="hold">
                                          <p:stCondLst>
                                            <p:cond delay="0"/>
                                          </p:stCondLst>
                                        </p:cTn>
                                        <p:tgtEl>
                                          <p:spTgt spid="97"/>
                                        </p:tgtEl>
                                        <p:attrNameLst>
                                          <p:attrName>style.visibility</p:attrName>
                                        </p:attrNameLst>
                                      </p:cBhvr>
                                      <p:to>
                                        <p:strVal val="visible"/>
                                      </p:to>
                                    </p:set>
                                    <p:animEffect transition="in" filter="blinds(horizontal)">
                                      <p:cBhvr>
                                        <p:cTn id="121" dur="500"/>
                                        <p:tgtEl>
                                          <p:spTgt spid="97"/>
                                        </p:tgtEl>
                                      </p:cBhvr>
                                    </p:animEffect>
                                  </p:childTnLst>
                                </p:cTn>
                              </p:par>
                              <p:par>
                                <p:cTn id="122" presetID="3" presetClass="entr" presetSubtype="10" fill="hold" nodeType="withEffect">
                                  <p:stCondLst>
                                    <p:cond delay="0"/>
                                  </p:stCondLst>
                                  <p:childTnLst>
                                    <p:set>
                                      <p:cBhvr>
                                        <p:cTn id="123" dur="1" fill="hold">
                                          <p:stCondLst>
                                            <p:cond delay="0"/>
                                          </p:stCondLst>
                                        </p:cTn>
                                        <p:tgtEl>
                                          <p:spTgt spid="98"/>
                                        </p:tgtEl>
                                        <p:attrNameLst>
                                          <p:attrName>style.visibility</p:attrName>
                                        </p:attrNameLst>
                                      </p:cBhvr>
                                      <p:to>
                                        <p:strVal val="visible"/>
                                      </p:to>
                                    </p:set>
                                    <p:animEffect transition="in" filter="blinds(horizontal)">
                                      <p:cBhvr>
                                        <p:cTn id="124" dur="500"/>
                                        <p:tgtEl>
                                          <p:spTgt spid="98"/>
                                        </p:tgtEl>
                                      </p:cBhvr>
                                    </p:animEffect>
                                  </p:childTnLst>
                                </p:cTn>
                              </p:par>
                              <p:par>
                                <p:cTn id="125" presetID="3" presetClass="entr" presetSubtype="10" fill="hold" nodeType="withEffect">
                                  <p:stCondLst>
                                    <p:cond delay="0"/>
                                  </p:stCondLst>
                                  <p:childTnLst>
                                    <p:set>
                                      <p:cBhvr>
                                        <p:cTn id="126" dur="1" fill="hold">
                                          <p:stCondLst>
                                            <p:cond delay="0"/>
                                          </p:stCondLst>
                                        </p:cTn>
                                        <p:tgtEl>
                                          <p:spTgt spid="99"/>
                                        </p:tgtEl>
                                        <p:attrNameLst>
                                          <p:attrName>style.visibility</p:attrName>
                                        </p:attrNameLst>
                                      </p:cBhvr>
                                      <p:to>
                                        <p:strVal val="visible"/>
                                      </p:to>
                                    </p:set>
                                    <p:animEffect transition="in" filter="blinds(horizontal)">
                                      <p:cBhvr>
                                        <p:cTn id="127" dur="500"/>
                                        <p:tgtEl>
                                          <p:spTgt spid="99"/>
                                        </p:tgtEl>
                                      </p:cBhvr>
                                    </p:animEffect>
                                  </p:childTnLst>
                                </p:cTn>
                              </p:par>
                              <p:par>
                                <p:cTn id="128" presetID="3" presetClass="entr" presetSubtype="10" fill="hold" nodeType="withEffect">
                                  <p:stCondLst>
                                    <p:cond delay="0"/>
                                  </p:stCondLst>
                                  <p:childTnLst>
                                    <p:set>
                                      <p:cBhvr>
                                        <p:cTn id="129" dur="1" fill="hold">
                                          <p:stCondLst>
                                            <p:cond delay="0"/>
                                          </p:stCondLst>
                                        </p:cTn>
                                        <p:tgtEl>
                                          <p:spTgt spid="100"/>
                                        </p:tgtEl>
                                        <p:attrNameLst>
                                          <p:attrName>style.visibility</p:attrName>
                                        </p:attrNameLst>
                                      </p:cBhvr>
                                      <p:to>
                                        <p:strVal val="visible"/>
                                      </p:to>
                                    </p:set>
                                    <p:animEffect transition="in" filter="blinds(horizontal)">
                                      <p:cBhvr>
                                        <p:cTn id="130" dur="500"/>
                                        <p:tgtEl>
                                          <p:spTgt spid="100"/>
                                        </p:tgtEl>
                                      </p:cBhvr>
                                    </p:animEffect>
                                  </p:childTnLst>
                                </p:cTn>
                              </p:par>
                              <p:par>
                                <p:cTn id="131" presetID="3" presetClass="entr" presetSubtype="10" fill="hold" nodeType="withEffect">
                                  <p:stCondLst>
                                    <p:cond delay="0"/>
                                  </p:stCondLst>
                                  <p:childTnLst>
                                    <p:set>
                                      <p:cBhvr>
                                        <p:cTn id="132" dur="1" fill="hold">
                                          <p:stCondLst>
                                            <p:cond delay="0"/>
                                          </p:stCondLst>
                                        </p:cTn>
                                        <p:tgtEl>
                                          <p:spTgt spid="101"/>
                                        </p:tgtEl>
                                        <p:attrNameLst>
                                          <p:attrName>style.visibility</p:attrName>
                                        </p:attrNameLst>
                                      </p:cBhvr>
                                      <p:to>
                                        <p:strVal val="visible"/>
                                      </p:to>
                                    </p:set>
                                    <p:animEffect transition="in" filter="blinds(horizontal)">
                                      <p:cBhvr>
                                        <p:cTn id="133" dur="500"/>
                                        <p:tgtEl>
                                          <p:spTgt spid="101"/>
                                        </p:tgtEl>
                                      </p:cBhvr>
                                    </p:animEffect>
                                  </p:childTnLst>
                                </p:cTn>
                              </p:par>
                              <p:par>
                                <p:cTn id="134" presetID="3" presetClass="entr" presetSubtype="10" fill="hold" nodeType="withEffect">
                                  <p:stCondLst>
                                    <p:cond delay="0"/>
                                  </p:stCondLst>
                                  <p:childTnLst>
                                    <p:set>
                                      <p:cBhvr>
                                        <p:cTn id="135" dur="1" fill="hold">
                                          <p:stCondLst>
                                            <p:cond delay="0"/>
                                          </p:stCondLst>
                                        </p:cTn>
                                        <p:tgtEl>
                                          <p:spTgt spid="102"/>
                                        </p:tgtEl>
                                        <p:attrNameLst>
                                          <p:attrName>style.visibility</p:attrName>
                                        </p:attrNameLst>
                                      </p:cBhvr>
                                      <p:to>
                                        <p:strVal val="visible"/>
                                      </p:to>
                                    </p:set>
                                    <p:animEffect transition="in" filter="blinds(horizontal)">
                                      <p:cBhvr>
                                        <p:cTn id="136" dur="500"/>
                                        <p:tgtEl>
                                          <p:spTgt spid="102"/>
                                        </p:tgtEl>
                                      </p:cBhvr>
                                    </p:animEffect>
                                  </p:childTnLst>
                                </p:cTn>
                              </p:par>
                              <p:par>
                                <p:cTn id="137" presetID="3" presetClass="entr" presetSubtype="10" fill="hold" nodeType="withEffect">
                                  <p:stCondLst>
                                    <p:cond delay="0"/>
                                  </p:stCondLst>
                                  <p:childTnLst>
                                    <p:set>
                                      <p:cBhvr>
                                        <p:cTn id="138" dur="1" fill="hold">
                                          <p:stCondLst>
                                            <p:cond delay="0"/>
                                          </p:stCondLst>
                                        </p:cTn>
                                        <p:tgtEl>
                                          <p:spTgt spid="103"/>
                                        </p:tgtEl>
                                        <p:attrNameLst>
                                          <p:attrName>style.visibility</p:attrName>
                                        </p:attrNameLst>
                                      </p:cBhvr>
                                      <p:to>
                                        <p:strVal val="visible"/>
                                      </p:to>
                                    </p:set>
                                    <p:animEffect transition="in" filter="blinds(horizontal)">
                                      <p:cBhvr>
                                        <p:cTn id="139" dur="500"/>
                                        <p:tgtEl>
                                          <p:spTgt spid="103"/>
                                        </p:tgtEl>
                                      </p:cBhvr>
                                    </p:animEffect>
                                  </p:childTnLst>
                                </p:cTn>
                              </p:par>
                              <p:par>
                                <p:cTn id="140" presetID="3" presetClass="entr" presetSubtype="10" fill="hold" nodeType="withEffect">
                                  <p:stCondLst>
                                    <p:cond delay="0"/>
                                  </p:stCondLst>
                                  <p:childTnLst>
                                    <p:set>
                                      <p:cBhvr>
                                        <p:cTn id="141" dur="1" fill="hold">
                                          <p:stCondLst>
                                            <p:cond delay="0"/>
                                          </p:stCondLst>
                                        </p:cTn>
                                        <p:tgtEl>
                                          <p:spTgt spid="104"/>
                                        </p:tgtEl>
                                        <p:attrNameLst>
                                          <p:attrName>style.visibility</p:attrName>
                                        </p:attrNameLst>
                                      </p:cBhvr>
                                      <p:to>
                                        <p:strVal val="visible"/>
                                      </p:to>
                                    </p:set>
                                    <p:animEffect transition="in" filter="blinds(horizontal)">
                                      <p:cBhvr>
                                        <p:cTn id="142" dur="500"/>
                                        <p:tgtEl>
                                          <p:spTgt spid="104"/>
                                        </p:tgtEl>
                                      </p:cBhvr>
                                    </p:animEffect>
                                  </p:childTnLst>
                                </p:cTn>
                              </p:par>
                              <p:par>
                                <p:cTn id="143" presetID="3" presetClass="entr" presetSubtype="10" fill="hold" nodeType="withEffect">
                                  <p:stCondLst>
                                    <p:cond delay="0"/>
                                  </p:stCondLst>
                                  <p:childTnLst>
                                    <p:set>
                                      <p:cBhvr>
                                        <p:cTn id="144" dur="1" fill="hold">
                                          <p:stCondLst>
                                            <p:cond delay="0"/>
                                          </p:stCondLst>
                                        </p:cTn>
                                        <p:tgtEl>
                                          <p:spTgt spid="105"/>
                                        </p:tgtEl>
                                        <p:attrNameLst>
                                          <p:attrName>style.visibility</p:attrName>
                                        </p:attrNameLst>
                                      </p:cBhvr>
                                      <p:to>
                                        <p:strVal val="visible"/>
                                      </p:to>
                                    </p:set>
                                    <p:animEffect transition="in" filter="blinds(horizontal)">
                                      <p:cBhvr>
                                        <p:cTn id="145" dur="500"/>
                                        <p:tgtEl>
                                          <p:spTgt spid="105"/>
                                        </p:tgtEl>
                                      </p:cBhvr>
                                    </p:animEffect>
                                  </p:childTnLst>
                                </p:cTn>
                              </p:par>
                              <p:par>
                                <p:cTn id="146" presetID="3" presetClass="entr" presetSubtype="10" fill="hold" nodeType="withEffect">
                                  <p:stCondLst>
                                    <p:cond delay="0"/>
                                  </p:stCondLst>
                                  <p:childTnLst>
                                    <p:set>
                                      <p:cBhvr>
                                        <p:cTn id="147" dur="1" fill="hold">
                                          <p:stCondLst>
                                            <p:cond delay="0"/>
                                          </p:stCondLst>
                                        </p:cTn>
                                        <p:tgtEl>
                                          <p:spTgt spid="106"/>
                                        </p:tgtEl>
                                        <p:attrNameLst>
                                          <p:attrName>style.visibility</p:attrName>
                                        </p:attrNameLst>
                                      </p:cBhvr>
                                      <p:to>
                                        <p:strVal val="visible"/>
                                      </p:to>
                                    </p:set>
                                    <p:animEffect transition="in" filter="blinds(horizontal)">
                                      <p:cBhvr>
                                        <p:cTn id="148" dur="500"/>
                                        <p:tgtEl>
                                          <p:spTgt spid="106"/>
                                        </p:tgtEl>
                                      </p:cBhvr>
                                    </p:animEffect>
                                  </p:childTnLst>
                                </p:cTn>
                              </p:par>
                              <p:par>
                                <p:cTn id="149" presetID="3" presetClass="entr" presetSubtype="10" fill="hold" nodeType="withEffect">
                                  <p:stCondLst>
                                    <p:cond delay="0"/>
                                  </p:stCondLst>
                                  <p:childTnLst>
                                    <p:set>
                                      <p:cBhvr>
                                        <p:cTn id="150" dur="1" fill="hold">
                                          <p:stCondLst>
                                            <p:cond delay="0"/>
                                          </p:stCondLst>
                                        </p:cTn>
                                        <p:tgtEl>
                                          <p:spTgt spid="107"/>
                                        </p:tgtEl>
                                        <p:attrNameLst>
                                          <p:attrName>style.visibility</p:attrName>
                                        </p:attrNameLst>
                                      </p:cBhvr>
                                      <p:to>
                                        <p:strVal val="visible"/>
                                      </p:to>
                                    </p:set>
                                    <p:animEffect transition="in" filter="blinds(horizontal)">
                                      <p:cBhvr>
                                        <p:cTn id="151" dur="500"/>
                                        <p:tgtEl>
                                          <p:spTgt spid="107"/>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108"/>
                                        </p:tgtEl>
                                        <p:attrNameLst>
                                          <p:attrName>style.visibility</p:attrName>
                                        </p:attrNameLst>
                                      </p:cBhvr>
                                      <p:to>
                                        <p:strVal val="visible"/>
                                      </p:to>
                                    </p:set>
                                    <p:animEffect transition="in" filter="blinds(horizontal)">
                                      <p:cBhvr>
                                        <p:cTn id="154" dur="500"/>
                                        <p:tgtEl>
                                          <p:spTgt spid="108"/>
                                        </p:tgtEl>
                                      </p:cBhvr>
                                    </p:animEffect>
                                  </p:childTnLst>
                                </p:cTn>
                              </p:par>
                              <p:par>
                                <p:cTn id="155" presetID="3" presetClass="entr" presetSubtype="10" fill="hold" grpId="0" nodeType="withEffect">
                                  <p:stCondLst>
                                    <p:cond delay="0"/>
                                  </p:stCondLst>
                                  <p:childTnLst>
                                    <p:set>
                                      <p:cBhvr>
                                        <p:cTn id="156" dur="1" fill="hold">
                                          <p:stCondLst>
                                            <p:cond delay="0"/>
                                          </p:stCondLst>
                                        </p:cTn>
                                        <p:tgtEl>
                                          <p:spTgt spid="111"/>
                                        </p:tgtEl>
                                        <p:attrNameLst>
                                          <p:attrName>style.visibility</p:attrName>
                                        </p:attrNameLst>
                                      </p:cBhvr>
                                      <p:to>
                                        <p:strVal val="visible"/>
                                      </p:to>
                                    </p:set>
                                    <p:animEffect transition="in" filter="blinds(horizontal)">
                                      <p:cBhvr>
                                        <p:cTn id="157" dur="500"/>
                                        <p:tgtEl>
                                          <p:spTgt spid="111"/>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112"/>
                                        </p:tgtEl>
                                        <p:attrNameLst>
                                          <p:attrName>style.visibility</p:attrName>
                                        </p:attrNameLst>
                                      </p:cBhvr>
                                      <p:to>
                                        <p:strVal val="visible"/>
                                      </p:to>
                                    </p:set>
                                    <p:animEffect transition="in" filter="blinds(horizontal)">
                                      <p:cBhvr>
                                        <p:cTn id="160" dur="500"/>
                                        <p:tgtEl>
                                          <p:spTgt spid="112"/>
                                        </p:tgtEl>
                                      </p:cBhvr>
                                    </p:animEffect>
                                  </p:childTnLst>
                                </p:cTn>
                              </p:par>
                              <p:par>
                                <p:cTn id="161" presetID="3" presetClass="entr" presetSubtype="10" fill="hold" grpId="0" nodeType="withEffect">
                                  <p:stCondLst>
                                    <p:cond delay="0"/>
                                  </p:stCondLst>
                                  <p:childTnLst>
                                    <p:set>
                                      <p:cBhvr>
                                        <p:cTn id="162" dur="1" fill="hold">
                                          <p:stCondLst>
                                            <p:cond delay="0"/>
                                          </p:stCondLst>
                                        </p:cTn>
                                        <p:tgtEl>
                                          <p:spTgt spid="113"/>
                                        </p:tgtEl>
                                        <p:attrNameLst>
                                          <p:attrName>style.visibility</p:attrName>
                                        </p:attrNameLst>
                                      </p:cBhvr>
                                      <p:to>
                                        <p:strVal val="visible"/>
                                      </p:to>
                                    </p:set>
                                    <p:animEffect transition="in" filter="blinds(horizontal)">
                                      <p:cBhvr>
                                        <p:cTn id="163" dur="500"/>
                                        <p:tgtEl>
                                          <p:spTgt spid="113"/>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114"/>
                                        </p:tgtEl>
                                        <p:attrNameLst>
                                          <p:attrName>style.visibility</p:attrName>
                                        </p:attrNameLst>
                                      </p:cBhvr>
                                      <p:to>
                                        <p:strVal val="visible"/>
                                      </p:to>
                                    </p:set>
                                    <p:animEffect transition="in" filter="blinds(horizontal)">
                                      <p:cBhvr>
                                        <p:cTn id="166" dur="500"/>
                                        <p:tgtEl>
                                          <p:spTgt spid="114"/>
                                        </p:tgtEl>
                                      </p:cBhvr>
                                    </p:animEffect>
                                  </p:childTnLst>
                                </p:cTn>
                              </p:par>
                              <p:par>
                                <p:cTn id="167" presetID="3" presetClass="entr" presetSubtype="10" fill="hold" grpId="0" nodeType="withEffect">
                                  <p:stCondLst>
                                    <p:cond delay="0"/>
                                  </p:stCondLst>
                                  <p:childTnLst>
                                    <p:set>
                                      <p:cBhvr>
                                        <p:cTn id="168" dur="1" fill="hold">
                                          <p:stCondLst>
                                            <p:cond delay="0"/>
                                          </p:stCondLst>
                                        </p:cTn>
                                        <p:tgtEl>
                                          <p:spTgt spid="115"/>
                                        </p:tgtEl>
                                        <p:attrNameLst>
                                          <p:attrName>style.visibility</p:attrName>
                                        </p:attrNameLst>
                                      </p:cBhvr>
                                      <p:to>
                                        <p:strVal val="visible"/>
                                      </p:to>
                                    </p:set>
                                    <p:animEffect transition="in" filter="blinds(horizontal)">
                                      <p:cBhvr>
                                        <p:cTn id="169" dur="500"/>
                                        <p:tgtEl>
                                          <p:spTgt spid="115"/>
                                        </p:tgtEl>
                                      </p:cBhvr>
                                    </p:animEffect>
                                  </p:childTnLst>
                                </p:cTn>
                              </p:par>
                              <p:par>
                                <p:cTn id="170" presetID="3" presetClass="entr" presetSubtype="10" fill="hold" nodeType="withEffect">
                                  <p:stCondLst>
                                    <p:cond delay="0"/>
                                  </p:stCondLst>
                                  <p:childTnLst>
                                    <p:set>
                                      <p:cBhvr>
                                        <p:cTn id="171" dur="1" fill="hold">
                                          <p:stCondLst>
                                            <p:cond delay="0"/>
                                          </p:stCondLst>
                                        </p:cTn>
                                        <p:tgtEl>
                                          <p:spTgt spid="116"/>
                                        </p:tgtEl>
                                        <p:attrNameLst>
                                          <p:attrName>style.visibility</p:attrName>
                                        </p:attrNameLst>
                                      </p:cBhvr>
                                      <p:to>
                                        <p:strVal val="visible"/>
                                      </p:to>
                                    </p:set>
                                    <p:animEffect transition="in" filter="blinds(horizontal)">
                                      <p:cBhvr>
                                        <p:cTn id="172" dur="500"/>
                                        <p:tgtEl>
                                          <p:spTgt spid="116"/>
                                        </p:tgtEl>
                                      </p:cBhvr>
                                    </p:animEffect>
                                  </p:childTnLst>
                                </p:cTn>
                              </p:par>
                              <p:par>
                                <p:cTn id="173" presetID="3" presetClass="entr" presetSubtype="10" fill="hold" grpId="0" nodeType="withEffect">
                                  <p:stCondLst>
                                    <p:cond delay="0"/>
                                  </p:stCondLst>
                                  <p:childTnLst>
                                    <p:set>
                                      <p:cBhvr>
                                        <p:cTn id="174" dur="1" fill="hold">
                                          <p:stCondLst>
                                            <p:cond delay="0"/>
                                          </p:stCondLst>
                                        </p:cTn>
                                        <p:tgtEl>
                                          <p:spTgt spid="118"/>
                                        </p:tgtEl>
                                        <p:attrNameLst>
                                          <p:attrName>style.visibility</p:attrName>
                                        </p:attrNameLst>
                                      </p:cBhvr>
                                      <p:to>
                                        <p:strVal val="visible"/>
                                      </p:to>
                                    </p:set>
                                    <p:animEffect transition="in" filter="blinds(horizontal)">
                                      <p:cBhvr>
                                        <p:cTn id="175" dur="500"/>
                                        <p:tgtEl>
                                          <p:spTgt spid="118"/>
                                        </p:tgtEl>
                                      </p:cBhvr>
                                    </p:animEffect>
                                  </p:childTnLst>
                                </p:cTn>
                              </p:par>
                              <p:par>
                                <p:cTn id="176" presetID="3" presetClass="entr" presetSubtype="10" fill="hold" nodeType="withEffect">
                                  <p:stCondLst>
                                    <p:cond delay="0"/>
                                  </p:stCondLst>
                                  <p:childTnLst>
                                    <p:set>
                                      <p:cBhvr>
                                        <p:cTn id="177" dur="1" fill="hold">
                                          <p:stCondLst>
                                            <p:cond delay="0"/>
                                          </p:stCondLst>
                                        </p:cTn>
                                        <p:tgtEl>
                                          <p:spTgt spid="120"/>
                                        </p:tgtEl>
                                        <p:attrNameLst>
                                          <p:attrName>style.visibility</p:attrName>
                                        </p:attrNameLst>
                                      </p:cBhvr>
                                      <p:to>
                                        <p:strVal val="visible"/>
                                      </p:to>
                                    </p:set>
                                    <p:animEffect transition="in" filter="blinds(horizontal)">
                                      <p:cBhvr>
                                        <p:cTn id="178"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08" grpId="0" animBg="1"/>
      <p:bldP spid="111" grpId="0"/>
      <p:bldP spid="112" grpId="0"/>
      <p:bldP spid="113" grpId="0"/>
      <p:bldP spid="114" grpId="0"/>
      <p:bldP spid="115" grpId="0" animBg="1"/>
      <p:bldP spid="1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横卷形 6"/>
          <p:cNvSpPr/>
          <p:nvPr/>
        </p:nvSpPr>
        <p:spPr>
          <a:xfrm>
            <a:off x="16510" y="0"/>
            <a:ext cx="3355975" cy="806450"/>
          </a:xfrm>
          <a:prstGeom prst="horizontalScroll">
            <a:avLst/>
          </a:prstGeom>
          <a:gradFill>
            <a:gsLst>
              <a:gs pos="0">
                <a:srgbClr val="007BD3"/>
              </a:gs>
              <a:gs pos="100000">
                <a:srgbClr val="034373"/>
              </a:gs>
            </a:gsLst>
            <a:lin scaled="0"/>
          </a:gradFill>
          <a:ln>
            <a:gradFill>
              <a:gsLst>
                <a:gs pos="0">
                  <a:srgbClr val="007BD3"/>
                </a:gs>
                <a:gs pos="100000">
                  <a:srgbClr val="034373"/>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ln w="6600">
                  <a:solidFill>
                    <a:schemeClr val="accent2"/>
                  </a:solidFill>
                  <a:prstDash val="solid"/>
                </a:ln>
                <a:solidFill>
                  <a:srgbClr val="FFFFFF"/>
                </a:solidFill>
                <a:effectLst>
                  <a:outerShdw dist="38100" dir="2700000" algn="tl" rotWithShape="0">
                    <a:schemeClr val="accent2"/>
                  </a:outerShdw>
                </a:effectLst>
              </a:rPr>
              <a:t>物理</a:t>
            </a:r>
            <a:r>
              <a:rPr lang="zh-CN" altLang="en-US" sz="2400" b="1">
                <a:ln w="6600">
                  <a:solidFill>
                    <a:schemeClr val="accent2"/>
                  </a:solidFill>
                  <a:prstDash val="solid"/>
                </a:ln>
                <a:solidFill>
                  <a:srgbClr val="FFFFFF"/>
                </a:solidFill>
                <a:effectLst>
                  <a:outerShdw dist="38100" dir="2700000" algn="tl" rotWithShape="0">
                    <a:schemeClr val="accent2"/>
                  </a:outerShdw>
                </a:effectLst>
              </a:rPr>
              <a:t>层</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文本框 3"/>
          <p:cNvSpPr txBox="1"/>
          <p:nvPr/>
        </p:nvSpPr>
        <p:spPr>
          <a:xfrm>
            <a:off x="421005" y="993140"/>
            <a:ext cx="7405370" cy="306705"/>
          </a:xfrm>
          <a:prstGeom prst="rect">
            <a:avLst/>
          </a:prstGeom>
          <a:noFill/>
        </p:spPr>
        <p:txBody>
          <a:bodyPr wrap="square" rtlCol="0">
            <a:spAutoFit/>
          </a:bodyPr>
          <a:p>
            <a:r>
              <a:rPr lang="zh-CN" altLang="en-US" sz="1400"/>
              <a:t>物理层解决如何在连接各种计算机的传输</a:t>
            </a:r>
            <a:r>
              <a:rPr lang="zh-CN" altLang="en-US" sz="1400"/>
              <a:t>媒体上传输数据比特流。不是指具体的传输</a:t>
            </a:r>
            <a:r>
              <a:rPr lang="zh-CN" altLang="en-US" sz="1400"/>
              <a:t>媒体。</a:t>
            </a:r>
            <a:endParaRPr lang="zh-CN" altLang="en-US" sz="1400"/>
          </a:p>
        </p:txBody>
      </p:sp>
      <p:sp>
        <p:nvSpPr>
          <p:cNvPr id="5" name="文本框 4"/>
          <p:cNvSpPr txBox="1"/>
          <p:nvPr/>
        </p:nvSpPr>
        <p:spPr>
          <a:xfrm>
            <a:off x="421005" y="1299845"/>
            <a:ext cx="2759075" cy="306705"/>
          </a:xfrm>
          <a:prstGeom prst="rect">
            <a:avLst/>
          </a:prstGeom>
          <a:noFill/>
        </p:spPr>
        <p:txBody>
          <a:bodyPr wrap="square" rtlCol="0">
            <a:spAutoFit/>
          </a:bodyPr>
          <a:p>
            <a:r>
              <a:rPr lang="zh-CN" altLang="en-US" sz="1400"/>
              <a:t>定义与传输媒体</a:t>
            </a:r>
            <a:r>
              <a:rPr lang="zh-CN" altLang="en-US" sz="1400">
                <a:solidFill>
                  <a:srgbClr val="FF0000"/>
                </a:solidFill>
              </a:rPr>
              <a:t>接口</a:t>
            </a:r>
            <a:r>
              <a:rPr lang="zh-CN" altLang="en-US" sz="1400"/>
              <a:t>有关的</a:t>
            </a:r>
            <a:r>
              <a:rPr lang="zh-CN" altLang="en-US" sz="1400"/>
              <a:t>特性。</a:t>
            </a:r>
            <a:endParaRPr lang="zh-CN" altLang="en-US" sz="1400"/>
          </a:p>
        </p:txBody>
      </p:sp>
      <p:sp>
        <p:nvSpPr>
          <p:cNvPr id="6" name="右箭头 5"/>
          <p:cNvSpPr/>
          <p:nvPr/>
        </p:nvSpPr>
        <p:spPr>
          <a:xfrm>
            <a:off x="3258820" y="1415415"/>
            <a:ext cx="320675" cy="75565"/>
          </a:xfrm>
          <a:prstGeom prst="rightArrow">
            <a:avLst/>
          </a:prstGeom>
          <a:gradFill>
            <a:gsLst>
              <a:gs pos="0">
                <a:srgbClr val="007BD3"/>
              </a:gs>
              <a:gs pos="100000">
                <a:srgbClr val="03437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658235" y="1299845"/>
            <a:ext cx="915670" cy="306705"/>
          </a:xfrm>
          <a:prstGeom prst="rect">
            <a:avLst/>
          </a:prstGeom>
          <a:noFill/>
        </p:spPr>
        <p:txBody>
          <a:bodyPr wrap="square" rtlCol="0">
            <a:spAutoFit/>
          </a:bodyPr>
          <a:p>
            <a:r>
              <a:rPr lang="zh-CN" altLang="en-US" sz="1400">
                <a:gradFill>
                  <a:gsLst>
                    <a:gs pos="0">
                      <a:srgbClr val="007BD3"/>
                    </a:gs>
                    <a:gs pos="100000">
                      <a:srgbClr val="034373"/>
                    </a:gs>
                  </a:gsLst>
                  <a:lin scaled="0"/>
                </a:gradFill>
              </a:rPr>
              <a:t>定义标准</a:t>
            </a:r>
            <a:endParaRPr lang="zh-CN" altLang="en-US" sz="1400">
              <a:gradFill>
                <a:gsLst>
                  <a:gs pos="0">
                    <a:srgbClr val="007BD3"/>
                  </a:gs>
                  <a:gs pos="100000">
                    <a:srgbClr val="034373"/>
                  </a:gs>
                </a:gsLst>
                <a:lin scaled="0"/>
              </a:gradFill>
            </a:endParaRPr>
          </a:p>
        </p:txBody>
      </p:sp>
      <p:sp>
        <p:nvSpPr>
          <p:cNvPr id="9" name="文本框 8"/>
          <p:cNvSpPr txBox="1"/>
          <p:nvPr/>
        </p:nvSpPr>
        <p:spPr>
          <a:xfrm>
            <a:off x="421005" y="1606550"/>
            <a:ext cx="7443470" cy="306705"/>
          </a:xfrm>
          <a:prstGeom prst="rect">
            <a:avLst/>
          </a:prstGeom>
          <a:noFill/>
        </p:spPr>
        <p:txBody>
          <a:bodyPr wrap="none" rtlCol="0">
            <a:spAutoFit/>
          </a:bodyPr>
          <a:p>
            <a:r>
              <a:rPr lang="en-US" altLang="zh-CN" sz="1400"/>
              <a:t>1.</a:t>
            </a:r>
            <a:r>
              <a:rPr lang="zh-CN" altLang="en-US" sz="1400"/>
              <a:t>机械特性：规定物理连接时所采用的规格、接口形状、引线数目、引脚数目、排列情况</a:t>
            </a:r>
            <a:r>
              <a:rPr lang="zh-CN" altLang="en-US" sz="1400"/>
              <a:t>等。</a:t>
            </a:r>
            <a:endParaRPr lang="zh-CN" altLang="en-US" sz="1400"/>
          </a:p>
        </p:txBody>
      </p:sp>
      <p:pic>
        <p:nvPicPr>
          <p:cNvPr id="10" name="图片 9"/>
          <p:cNvPicPr>
            <a:picLocks noChangeAspect="1"/>
          </p:cNvPicPr>
          <p:nvPr/>
        </p:nvPicPr>
        <p:blipFill>
          <a:blip r:embed="rId1"/>
          <a:stretch>
            <a:fillRect/>
          </a:stretch>
        </p:blipFill>
        <p:spPr>
          <a:xfrm>
            <a:off x="8778240" y="1078865"/>
            <a:ext cx="1385570" cy="920115"/>
          </a:xfrm>
          <a:prstGeom prst="rect">
            <a:avLst/>
          </a:prstGeom>
        </p:spPr>
      </p:pic>
      <p:cxnSp>
        <p:nvCxnSpPr>
          <p:cNvPr id="11" name="直接箭头连接符 10"/>
          <p:cNvCxnSpPr>
            <a:stCxn id="9" idx="3"/>
          </p:cNvCxnSpPr>
          <p:nvPr/>
        </p:nvCxnSpPr>
        <p:spPr>
          <a:xfrm flipV="1">
            <a:off x="7864475" y="1526540"/>
            <a:ext cx="831850" cy="233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21005" y="1913255"/>
            <a:ext cx="7443470" cy="306705"/>
          </a:xfrm>
          <a:prstGeom prst="rect">
            <a:avLst/>
          </a:prstGeom>
          <a:noFill/>
        </p:spPr>
        <p:txBody>
          <a:bodyPr wrap="none" rtlCol="0">
            <a:spAutoFit/>
          </a:bodyPr>
          <a:p>
            <a:r>
              <a:rPr lang="en-US" altLang="zh-CN" sz="1400"/>
              <a:t>2.</a:t>
            </a:r>
            <a:r>
              <a:rPr lang="zh-CN" altLang="en-US" sz="1400"/>
              <a:t>电气特性：规定传输二进制位时，线路上的电压范围，抗阻</a:t>
            </a:r>
            <a:r>
              <a:rPr lang="zh-CN" altLang="en-US" sz="1400"/>
              <a:t>匹配，传输速率，距离限制</a:t>
            </a:r>
            <a:r>
              <a:rPr lang="zh-CN" altLang="en-US" sz="1400"/>
              <a:t>等。</a:t>
            </a:r>
            <a:endParaRPr lang="zh-CN" altLang="en-US" sz="1400"/>
          </a:p>
        </p:txBody>
      </p:sp>
      <p:sp>
        <p:nvSpPr>
          <p:cNvPr id="15" name="文本框 14"/>
          <p:cNvSpPr txBox="1"/>
          <p:nvPr/>
        </p:nvSpPr>
        <p:spPr>
          <a:xfrm>
            <a:off x="421005" y="2219960"/>
            <a:ext cx="7265670" cy="306705"/>
          </a:xfrm>
          <a:prstGeom prst="rect">
            <a:avLst/>
          </a:prstGeom>
          <a:noFill/>
        </p:spPr>
        <p:txBody>
          <a:bodyPr wrap="none" rtlCol="0">
            <a:spAutoFit/>
          </a:bodyPr>
          <a:p>
            <a:r>
              <a:rPr lang="en-US" altLang="zh-CN" sz="1400"/>
              <a:t>3.</a:t>
            </a:r>
            <a:r>
              <a:rPr lang="zh-CN" altLang="en-US" sz="1400"/>
              <a:t>功能特性：指明某条线路上出现的某一电平的电压是什么意义，接口</a:t>
            </a:r>
            <a:r>
              <a:rPr lang="zh-CN" altLang="en-US" sz="1400"/>
              <a:t>部件信号线的</a:t>
            </a:r>
            <a:r>
              <a:rPr lang="zh-CN" altLang="en-US" sz="1400"/>
              <a:t>用途。</a:t>
            </a:r>
            <a:endParaRPr lang="zh-CN" altLang="en-US" sz="1400"/>
          </a:p>
        </p:txBody>
      </p:sp>
      <p:sp>
        <p:nvSpPr>
          <p:cNvPr id="16" name="文本框 15"/>
          <p:cNvSpPr txBox="1"/>
          <p:nvPr/>
        </p:nvSpPr>
        <p:spPr>
          <a:xfrm>
            <a:off x="421005" y="2526665"/>
            <a:ext cx="4598670" cy="306705"/>
          </a:xfrm>
          <a:prstGeom prst="rect">
            <a:avLst/>
          </a:prstGeom>
          <a:noFill/>
        </p:spPr>
        <p:txBody>
          <a:bodyPr wrap="none" rtlCol="0">
            <a:spAutoFit/>
          </a:bodyPr>
          <a:p>
            <a:r>
              <a:rPr lang="en-US" altLang="zh-CN" sz="1400"/>
              <a:t>4.</a:t>
            </a:r>
            <a:r>
              <a:rPr lang="zh-CN" altLang="en-US" sz="1400"/>
              <a:t>规程特性：定义各条物理线路的工作规程和时序</a:t>
            </a:r>
            <a:r>
              <a:rPr lang="zh-CN" altLang="en-US" sz="1400"/>
              <a:t>关系。</a:t>
            </a:r>
            <a:endParaRPr lang="zh-CN" altLang="en-US" sz="1400"/>
          </a:p>
        </p:txBody>
      </p:sp>
      <p:pic>
        <p:nvPicPr>
          <p:cNvPr id="17" name="图片 16"/>
          <p:cNvPicPr>
            <a:picLocks noChangeAspect="1"/>
          </p:cNvPicPr>
          <p:nvPr/>
        </p:nvPicPr>
        <p:blipFill>
          <a:blip r:embed="rId2"/>
          <a:srcRect t="726" r="3942" b="3432"/>
          <a:stretch>
            <a:fillRect/>
          </a:stretch>
        </p:blipFill>
        <p:spPr>
          <a:xfrm>
            <a:off x="481965" y="4615815"/>
            <a:ext cx="1052195" cy="922020"/>
          </a:xfrm>
          <a:prstGeom prst="roundRect">
            <a:avLst/>
          </a:prstGeom>
        </p:spPr>
      </p:pic>
      <p:sp>
        <p:nvSpPr>
          <p:cNvPr id="18" name="立方体 17"/>
          <p:cNvSpPr/>
          <p:nvPr/>
        </p:nvSpPr>
        <p:spPr>
          <a:xfrm>
            <a:off x="2799715" y="4827905"/>
            <a:ext cx="1090295" cy="39560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p:nvSpPr>
        <p:spPr>
          <a:xfrm>
            <a:off x="2903220" y="5017770"/>
            <a:ext cx="106680" cy="11747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椭圆 19"/>
          <p:cNvSpPr/>
          <p:nvPr/>
        </p:nvSpPr>
        <p:spPr>
          <a:xfrm>
            <a:off x="3133725" y="5017770"/>
            <a:ext cx="106680" cy="11747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3364230" y="5017770"/>
            <a:ext cx="106680" cy="11747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nvSpPr>
        <p:spPr>
          <a:xfrm>
            <a:off x="3594735" y="5017770"/>
            <a:ext cx="106680" cy="11747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云形 22"/>
          <p:cNvSpPr/>
          <p:nvPr/>
        </p:nvSpPr>
        <p:spPr>
          <a:xfrm>
            <a:off x="4961255" y="4240530"/>
            <a:ext cx="2052320" cy="151193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公用电话</a:t>
            </a:r>
            <a:r>
              <a:rPr lang="zh-CN" altLang="en-US" sz="1400"/>
              <a:t>网</a:t>
            </a:r>
            <a:endParaRPr lang="zh-CN" altLang="en-US" sz="1400"/>
          </a:p>
        </p:txBody>
      </p:sp>
      <p:sp>
        <p:nvSpPr>
          <p:cNvPr id="24" name="立方体 23"/>
          <p:cNvSpPr/>
          <p:nvPr/>
        </p:nvSpPr>
        <p:spPr>
          <a:xfrm>
            <a:off x="8140065" y="4827905"/>
            <a:ext cx="1090295" cy="39560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8243570" y="5017770"/>
            <a:ext cx="106680" cy="11747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8474075" y="5017770"/>
            <a:ext cx="106680" cy="11747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8704580" y="5017770"/>
            <a:ext cx="106680" cy="11747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8935085" y="5017770"/>
            <a:ext cx="106680" cy="11747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9" name="图片 28"/>
          <p:cNvPicPr>
            <a:picLocks noChangeAspect="1"/>
          </p:cNvPicPr>
          <p:nvPr/>
        </p:nvPicPr>
        <p:blipFill>
          <a:blip r:embed="rId2"/>
          <a:srcRect t="726" r="3942" b="3432"/>
          <a:stretch>
            <a:fillRect/>
          </a:stretch>
        </p:blipFill>
        <p:spPr>
          <a:xfrm>
            <a:off x="10641330" y="4615180"/>
            <a:ext cx="1052195" cy="922020"/>
          </a:xfrm>
          <a:prstGeom prst="roundRect">
            <a:avLst/>
          </a:prstGeom>
        </p:spPr>
      </p:pic>
      <p:cxnSp>
        <p:nvCxnSpPr>
          <p:cNvPr id="30" name="直接连接符 29"/>
          <p:cNvCxnSpPr/>
          <p:nvPr/>
        </p:nvCxnSpPr>
        <p:spPr>
          <a:xfrm>
            <a:off x="1489710" y="5212080"/>
            <a:ext cx="1431925"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31" name="直接连接符 30"/>
          <p:cNvCxnSpPr/>
          <p:nvPr/>
        </p:nvCxnSpPr>
        <p:spPr>
          <a:xfrm flipV="1">
            <a:off x="3825240" y="5062220"/>
            <a:ext cx="1189990" cy="889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2" name="直接连接符 31"/>
          <p:cNvCxnSpPr/>
          <p:nvPr/>
        </p:nvCxnSpPr>
        <p:spPr>
          <a:xfrm>
            <a:off x="6958965" y="5062220"/>
            <a:ext cx="1181100" cy="889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3" name="直接连接符 32"/>
          <p:cNvCxnSpPr/>
          <p:nvPr/>
        </p:nvCxnSpPr>
        <p:spPr>
          <a:xfrm flipV="1">
            <a:off x="9223375" y="5125085"/>
            <a:ext cx="1462405" cy="12700"/>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34" name="文本框 33"/>
          <p:cNvSpPr txBox="1"/>
          <p:nvPr/>
        </p:nvSpPr>
        <p:spPr>
          <a:xfrm>
            <a:off x="2753360" y="5255895"/>
            <a:ext cx="1071880" cy="306705"/>
          </a:xfrm>
          <a:prstGeom prst="rect">
            <a:avLst/>
          </a:prstGeom>
          <a:noFill/>
        </p:spPr>
        <p:txBody>
          <a:bodyPr wrap="none" rtlCol="0">
            <a:spAutoFit/>
          </a:bodyPr>
          <a:p>
            <a:r>
              <a:rPr lang="zh-CN" altLang="en-US" sz="1400"/>
              <a:t>调制解调器</a:t>
            </a:r>
            <a:endParaRPr lang="zh-CN" altLang="en-US" sz="1400"/>
          </a:p>
        </p:txBody>
      </p:sp>
      <p:sp>
        <p:nvSpPr>
          <p:cNvPr id="35" name="文本框 34"/>
          <p:cNvSpPr txBox="1"/>
          <p:nvPr/>
        </p:nvSpPr>
        <p:spPr>
          <a:xfrm>
            <a:off x="421005" y="3540760"/>
            <a:ext cx="2331720" cy="368300"/>
          </a:xfrm>
          <a:prstGeom prst="rect">
            <a:avLst/>
          </a:prstGeom>
          <a:noFill/>
        </p:spPr>
        <p:txBody>
          <a:bodyPr wrap="square" rtlCol="0">
            <a:spAutoFit/>
          </a:bodyPr>
          <a:p>
            <a:r>
              <a:rPr lang="zh-CN" altLang="en-US"/>
              <a:t>典型的数据通信</a:t>
            </a:r>
            <a:r>
              <a:rPr lang="zh-CN" altLang="en-US"/>
              <a:t>模型</a:t>
            </a:r>
            <a:endParaRPr lang="zh-CN" altLang="en-US"/>
          </a:p>
        </p:txBody>
      </p:sp>
      <p:pic>
        <p:nvPicPr>
          <p:cNvPr id="38" name="图片 37"/>
          <p:cNvPicPr>
            <a:picLocks noChangeAspect="1"/>
          </p:cNvPicPr>
          <p:nvPr/>
        </p:nvPicPr>
        <p:blipFill>
          <a:blip r:embed="rId3"/>
          <a:stretch>
            <a:fillRect/>
          </a:stretch>
        </p:blipFill>
        <p:spPr>
          <a:xfrm>
            <a:off x="1604645" y="4784725"/>
            <a:ext cx="1123950" cy="361950"/>
          </a:xfrm>
          <a:prstGeom prst="rect">
            <a:avLst/>
          </a:prstGeom>
        </p:spPr>
      </p:pic>
      <p:pic>
        <p:nvPicPr>
          <p:cNvPr id="39" name="图片 38"/>
          <p:cNvPicPr>
            <a:picLocks noChangeAspect="1"/>
          </p:cNvPicPr>
          <p:nvPr/>
        </p:nvPicPr>
        <p:blipFill>
          <a:blip r:embed="rId4"/>
          <a:srcRect l="2248" t="9091" r="5116" b="1212"/>
          <a:stretch>
            <a:fillRect/>
          </a:stretch>
        </p:blipFill>
        <p:spPr>
          <a:xfrm>
            <a:off x="4079240" y="4553585"/>
            <a:ext cx="758825" cy="469900"/>
          </a:xfrm>
          <a:prstGeom prst="rect">
            <a:avLst/>
          </a:prstGeom>
        </p:spPr>
      </p:pic>
      <p:pic>
        <p:nvPicPr>
          <p:cNvPr id="40" name="图片 39"/>
          <p:cNvPicPr>
            <a:picLocks noChangeAspect="1"/>
          </p:cNvPicPr>
          <p:nvPr/>
        </p:nvPicPr>
        <p:blipFill>
          <a:blip r:embed="rId4"/>
          <a:srcRect l="2248" t="9091" r="5116" b="1212"/>
          <a:stretch>
            <a:fillRect/>
          </a:stretch>
        </p:blipFill>
        <p:spPr>
          <a:xfrm>
            <a:off x="7197090" y="4537710"/>
            <a:ext cx="758825" cy="469900"/>
          </a:xfrm>
          <a:prstGeom prst="rect">
            <a:avLst/>
          </a:prstGeom>
        </p:spPr>
      </p:pic>
      <p:pic>
        <p:nvPicPr>
          <p:cNvPr id="41" name="图片 40"/>
          <p:cNvPicPr>
            <a:picLocks noChangeAspect="1"/>
          </p:cNvPicPr>
          <p:nvPr/>
        </p:nvPicPr>
        <p:blipFill>
          <a:blip r:embed="rId3"/>
          <a:stretch>
            <a:fillRect/>
          </a:stretch>
        </p:blipFill>
        <p:spPr>
          <a:xfrm>
            <a:off x="9396095" y="4720590"/>
            <a:ext cx="1123950" cy="361950"/>
          </a:xfrm>
          <a:prstGeom prst="rect">
            <a:avLst/>
          </a:prstGeom>
        </p:spPr>
      </p:pic>
      <p:sp>
        <p:nvSpPr>
          <p:cNvPr id="42" name="文本框 41"/>
          <p:cNvSpPr txBox="1"/>
          <p:nvPr/>
        </p:nvSpPr>
        <p:spPr>
          <a:xfrm>
            <a:off x="1684655" y="4464050"/>
            <a:ext cx="894080" cy="306705"/>
          </a:xfrm>
          <a:prstGeom prst="rect">
            <a:avLst/>
          </a:prstGeom>
          <a:noFill/>
          <a:extLst>
            <a:ext uri="{909E8E84-426E-40DD-AFC4-6F175D3DCCD1}">
              <a14:hiddenFill xmlns:a14="http://schemas.microsoft.com/office/drawing/2010/main">
                <a:solidFill>
                  <a:schemeClr val="bg2"/>
                </a:solidFill>
              </a14:hiddenFill>
            </a:ext>
          </a:extLst>
        </p:spPr>
        <p:txBody>
          <a:bodyPr wrap="none" rtlCol="0">
            <a:spAutoFit/>
          </a:bodyPr>
          <a:p>
            <a:r>
              <a:rPr lang="zh-CN" altLang="en-US" sz="1400">
                <a:solidFill>
                  <a:schemeClr val="accent4">
                    <a:lumMod val="50000"/>
                  </a:schemeClr>
                </a:solidFill>
              </a:rPr>
              <a:t>数字信号</a:t>
            </a:r>
            <a:endParaRPr lang="zh-CN" altLang="en-US" sz="1400">
              <a:solidFill>
                <a:schemeClr val="accent4">
                  <a:lumMod val="50000"/>
                </a:schemeClr>
              </a:solidFill>
            </a:endParaRPr>
          </a:p>
        </p:txBody>
      </p:sp>
      <p:sp>
        <p:nvSpPr>
          <p:cNvPr id="43" name="文本框 42"/>
          <p:cNvSpPr txBox="1"/>
          <p:nvPr/>
        </p:nvSpPr>
        <p:spPr>
          <a:xfrm>
            <a:off x="4011930" y="4208145"/>
            <a:ext cx="894080" cy="306705"/>
          </a:xfrm>
          <a:prstGeom prst="rect">
            <a:avLst/>
          </a:prstGeom>
          <a:noFill/>
          <a:extLst>
            <a:ext uri="{909E8E84-426E-40DD-AFC4-6F175D3DCCD1}">
              <a14:hiddenFill xmlns:a14="http://schemas.microsoft.com/office/drawing/2010/main">
                <a:solidFill>
                  <a:schemeClr val="bg2"/>
                </a:solidFill>
              </a14:hiddenFill>
            </a:ext>
          </a:extLst>
        </p:spPr>
        <p:txBody>
          <a:bodyPr wrap="none" rtlCol="0">
            <a:spAutoFit/>
          </a:bodyPr>
          <a:p>
            <a:r>
              <a:rPr lang="zh-CN" altLang="en-US" sz="1400">
                <a:solidFill>
                  <a:schemeClr val="accent3">
                    <a:lumMod val="50000"/>
                  </a:schemeClr>
                </a:solidFill>
              </a:rPr>
              <a:t>模拟信号</a:t>
            </a:r>
            <a:endParaRPr lang="zh-CN" altLang="en-US" sz="1400">
              <a:solidFill>
                <a:schemeClr val="accent3">
                  <a:lumMod val="50000"/>
                </a:schemeClr>
              </a:solidFill>
            </a:endParaRPr>
          </a:p>
        </p:txBody>
      </p:sp>
      <p:sp>
        <p:nvSpPr>
          <p:cNvPr id="44" name="文本框 43"/>
          <p:cNvSpPr txBox="1"/>
          <p:nvPr/>
        </p:nvSpPr>
        <p:spPr>
          <a:xfrm>
            <a:off x="9511030" y="4371340"/>
            <a:ext cx="894080" cy="306705"/>
          </a:xfrm>
          <a:prstGeom prst="rect">
            <a:avLst/>
          </a:prstGeom>
          <a:noFill/>
          <a:extLst>
            <a:ext uri="{909E8E84-426E-40DD-AFC4-6F175D3DCCD1}">
              <a14:hiddenFill xmlns:a14="http://schemas.microsoft.com/office/drawing/2010/main">
                <a:solidFill>
                  <a:schemeClr val="bg2"/>
                </a:solidFill>
              </a14:hiddenFill>
            </a:ext>
          </a:extLst>
        </p:spPr>
        <p:txBody>
          <a:bodyPr wrap="none" rtlCol="0">
            <a:spAutoFit/>
          </a:bodyPr>
          <a:p>
            <a:r>
              <a:rPr lang="zh-CN" altLang="en-US" sz="1400">
                <a:solidFill>
                  <a:schemeClr val="accent4">
                    <a:lumMod val="50000"/>
                  </a:schemeClr>
                </a:solidFill>
              </a:rPr>
              <a:t>数字信号</a:t>
            </a:r>
            <a:endParaRPr lang="zh-CN" altLang="en-US" sz="1400">
              <a:solidFill>
                <a:schemeClr val="accent4">
                  <a:lumMod val="50000"/>
                </a:schemeClr>
              </a:solidFill>
            </a:endParaRPr>
          </a:p>
        </p:txBody>
      </p:sp>
      <p:sp>
        <p:nvSpPr>
          <p:cNvPr id="45" name="文本框 44"/>
          <p:cNvSpPr txBox="1"/>
          <p:nvPr/>
        </p:nvSpPr>
        <p:spPr>
          <a:xfrm>
            <a:off x="7136765" y="4208145"/>
            <a:ext cx="894080" cy="306705"/>
          </a:xfrm>
          <a:prstGeom prst="rect">
            <a:avLst/>
          </a:prstGeom>
          <a:noFill/>
          <a:extLst>
            <a:ext uri="{909E8E84-426E-40DD-AFC4-6F175D3DCCD1}">
              <a14:hiddenFill xmlns:a14="http://schemas.microsoft.com/office/drawing/2010/main">
                <a:solidFill>
                  <a:schemeClr val="bg2"/>
                </a:solidFill>
              </a14:hiddenFill>
            </a:ext>
          </a:extLst>
        </p:spPr>
        <p:txBody>
          <a:bodyPr wrap="none" rtlCol="0">
            <a:spAutoFit/>
          </a:bodyPr>
          <a:p>
            <a:r>
              <a:rPr lang="zh-CN" altLang="en-US" sz="1400">
                <a:solidFill>
                  <a:schemeClr val="accent3">
                    <a:lumMod val="50000"/>
                  </a:schemeClr>
                </a:solidFill>
              </a:rPr>
              <a:t>模拟信号</a:t>
            </a:r>
            <a:endParaRPr lang="zh-CN" altLang="en-US" sz="1400">
              <a:solidFill>
                <a:schemeClr val="accent3">
                  <a:lumMod val="50000"/>
                </a:schemeClr>
              </a:solidFill>
            </a:endParaRPr>
          </a:p>
        </p:txBody>
      </p:sp>
      <p:sp>
        <p:nvSpPr>
          <p:cNvPr id="46" name="文本框 45"/>
          <p:cNvSpPr txBox="1"/>
          <p:nvPr/>
        </p:nvSpPr>
        <p:spPr>
          <a:xfrm>
            <a:off x="5591175" y="3870960"/>
            <a:ext cx="792480" cy="337185"/>
          </a:xfrm>
          <a:prstGeom prst="rect">
            <a:avLst/>
          </a:prstGeom>
          <a:noFill/>
        </p:spPr>
        <p:txBody>
          <a:bodyPr wrap="none" rtlCol="0">
            <a:spAutoFit/>
          </a:bodyPr>
          <a:p>
            <a:r>
              <a:rPr lang="zh-CN" altLang="en-US" sz="1600"/>
              <a:t>广域网</a:t>
            </a:r>
            <a:endParaRPr lang="zh-CN" altLang="en-US" sz="1600"/>
          </a:p>
        </p:txBody>
      </p:sp>
      <p:sp>
        <p:nvSpPr>
          <p:cNvPr id="47" name="文本框 46"/>
          <p:cNvSpPr txBox="1"/>
          <p:nvPr/>
        </p:nvSpPr>
        <p:spPr>
          <a:xfrm>
            <a:off x="672465" y="4818380"/>
            <a:ext cx="716280" cy="306705"/>
          </a:xfrm>
          <a:prstGeom prst="rect">
            <a:avLst/>
          </a:prstGeom>
          <a:noFill/>
        </p:spPr>
        <p:txBody>
          <a:bodyPr wrap="none" rtlCol="0">
            <a:spAutoFit/>
          </a:bodyPr>
          <a:p>
            <a:r>
              <a:rPr lang="zh-CN" altLang="en-US" sz="1400"/>
              <a:t>你好！</a:t>
            </a:r>
            <a:endParaRPr lang="zh-CN" altLang="en-US" sz="1400"/>
          </a:p>
        </p:txBody>
      </p:sp>
      <p:sp>
        <p:nvSpPr>
          <p:cNvPr id="48" name="文本框 47"/>
          <p:cNvSpPr txBox="1"/>
          <p:nvPr/>
        </p:nvSpPr>
        <p:spPr>
          <a:xfrm>
            <a:off x="10850245" y="4838065"/>
            <a:ext cx="716280" cy="306705"/>
          </a:xfrm>
          <a:prstGeom prst="rect">
            <a:avLst/>
          </a:prstGeom>
          <a:noFill/>
        </p:spPr>
        <p:txBody>
          <a:bodyPr wrap="none" rtlCol="0">
            <a:spAutoFit/>
          </a:bodyPr>
          <a:p>
            <a:r>
              <a:rPr lang="zh-CN" altLang="en-US" sz="1400"/>
              <a:t>你好！</a:t>
            </a:r>
            <a:endParaRPr lang="zh-CN" altLang="en-US" sz="1400"/>
          </a:p>
        </p:txBody>
      </p:sp>
      <p:sp>
        <p:nvSpPr>
          <p:cNvPr id="49" name="文本框 48"/>
          <p:cNvSpPr txBox="1"/>
          <p:nvPr/>
        </p:nvSpPr>
        <p:spPr>
          <a:xfrm>
            <a:off x="840105" y="5562600"/>
            <a:ext cx="335280" cy="368300"/>
          </a:xfrm>
          <a:prstGeom prst="rect">
            <a:avLst/>
          </a:prstGeom>
          <a:noFill/>
        </p:spPr>
        <p:txBody>
          <a:bodyPr wrap="none" rtlCol="0">
            <a:spAutoFit/>
          </a:bodyPr>
          <a:p>
            <a:r>
              <a:rPr lang="en-US" altLang="zh-CN"/>
              <a:t>A</a:t>
            </a:r>
            <a:endParaRPr lang="en-US" altLang="zh-CN"/>
          </a:p>
        </p:txBody>
      </p:sp>
      <p:sp>
        <p:nvSpPr>
          <p:cNvPr id="50" name="文本框 49"/>
          <p:cNvSpPr txBox="1"/>
          <p:nvPr/>
        </p:nvSpPr>
        <p:spPr>
          <a:xfrm rot="10800000" flipV="1">
            <a:off x="11010265" y="5552440"/>
            <a:ext cx="335280" cy="368300"/>
          </a:xfrm>
          <a:prstGeom prst="rect">
            <a:avLst/>
          </a:prstGeom>
          <a:noFill/>
        </p:spPr>
        <p:txBody>
          <a:bodyPr wrap="square" rtlCol="0">
            <a:spAutoFit/>
          </a:bodyPr>
          <a:p>
            <a:r>
              <a:rPr lang="en-US" altLang="zh-CN"/>
              <a:t>B</a:t>
            </a:r>
            <a:endParaRPr lang="en-US" altLang="zh-CN"/>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linds(horizontal)">
                                      <p:cBhvr>
                                        <p:cTn id="16" dur="500"/>
                                        <p:tgtEl>
                                          <p:spTgt spid="2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linds(horizontal)">
                                      <p:cBhvr>
                                        <p:cTn id="19" dur="500"/>
                                        <p:tgtEl>
                                          <p:spTgt spid="2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linds(horizontal)">
                                      <p:cBhvr>
                                        <p:cTn id="25" dur="500"/>
                                        <p:tgtEl>
                                          <p:spTgt spid="2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linds(horizontal)">
                                      <p:cBhvr>
                                        <p:cTn id="31" dur="500"/>
                                        <p:tgtEl>
                                          <p:spTgt spid="2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linds(horizontal)">
                                      <p:cBhvr>
                                        <p:cTn id="34" dur="500"/>
                                        <p:tgtEl>
                                          <p:spTgt spid="2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linds(horizontal)">
                                      <p:cBhvr>
                                        <p:cTn id="37" dur="500"/>
                                        <p:tgtEl>
                                          <p:spTgt spid="2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blinds(horizontal)">
                                      <p:cBhvr>
                                        <p:cTn id="40" dur="500"/>
                                        <p:tgtEl>
                                          <p:spTgt spid="28"/>
                                        </p:tgtEl>
                                      </p:cBhvr>
                                    </p:animEffect>
                                  </p:childTnLst>
                                </p:cTn>
                              </p:par>
                              <p:par>
                                <p:cTn id="41" presetID="3" presetClass="entr" presetSubtype="1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linds(horizontal)">
                                      <p:cBhvr>
                                        <p:cTn id="43" dur="500"/>
                                        <p:tgtEl>
                                          <p:spTgt spid="29"/>
                                        </p:tgtEl>
                                      </p:cBhvr>
                                    </p:animEffect>
                                  </p:childTnLst>
                                </p:cTn>
                              </p:par>
                              <p:par>
                                <p:cTn id="44" presetID="3" presetClass="entr" presetSubtype="1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blinds(horizontal)">
                                      <p:cBhvr>
                                        <p:cTn id="46" dur="500"/>
                                        <p:tgtEl>
                                          <p:spTgt spid="30"/>
                                        </p:tgtEl>
                                      </p:cBhvr>
                                    </p:animEffect>
                                  </p:childTnLst>
                                </p:cTn>
                              </p:par>
                              <p:par>
                                <p:cTn id="47" presetID="3" presetClass="entr" presetSubtype="1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blinds(horizontal)">
                                      <p:cBhvr>
                                        <p:cTn id="49" dur="500"/>
                                        <p:tgtEl>
                                          <p:spTgt spid="31"/>
                                        </p:tgtEl>
                                      </p:cBhvr>
                                    </p:animEffect>
                                  </p:childTnLst>
                                </p:cTn>
                              </p:par>
                              <p:par>
                                <p:cTn id="50" presetID="3" presetClass="entr" presetSubtype="1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linds(horizontal)">
                                      <p:cBhvr>
                                        <p:cTn id="52" dur="500"/>
                                        <p:tgtEl>
                                          <p:spTgt spid="32"/>
                                        </p:tgtEl>
                                      </p:cBhvr>
                                    </p:animEffect>
                                  </p:childTnLst>
                                </p:cTn>
                              </p:par>
                              <p:par>
                                <p:cTn id="53" presetID="3" presetClass="entr" presetSubtype="1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blinds(horizontal)">
                                      <p:cBhvr>
                                        <p:cTn id="55" dur="500"/>
                                        <p:tgtEl>
                                          <p:spTgt spid="3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linds(horizontal)">
                                      <p:cBhvr>
                                        <p:cTn id="61" dur="500"/>
                                        <p:tgtEl>
                                          <p:spTgt spid="35"/>
                                        </p:tgtEl>
                                      </p:cBhvr>
                                    </p:animEffect>
                                  </p:childTnLst>
                                </p:cTn>
                              </p:par>
                              <p:par>
                                <p:cTn id="62" presetID="3" presetClass="entr" presetSubtype="1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blinds(horizontal)">
                                      <p:cBhvr>
                                        <p:cTn id="64" dur="500"/>
                                        <p:tgtEl>
                                          <p:spTgt spid="38"/>
                                        </p:tgtEl>
                                      </p:cBhvr>
                                    </p:animEffect>
                                  </p:childTnLst>
                                </p:cTn>
                              </p:par>
                              <p:par>
                                <p:cTn id="65" presetID="3" presetClass="entr" presetSubtype="1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blinds(horizontal)">
                                      <p:cBhvr>
                                        <p:cTn id="67" dur="500"/>
                                        <p:tgtEl>
                                          <p:spTgt spid="39"/>
                                        </p:tgtEl>
                                      </p:cBhvr>
                                    </p:animEffect>
                                  </p:childTnLst>
                                </p:cTn>
                              </p:par>
                              <p:par>
                                <p:cTn id="68" presetID="3" presetClass="entr" presetSubtype="10"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blinds(horizontal)">
                                      <p:cBhvr>
                                        <p:cTn id="70" dur="500"/>
                                        <p:tgtEl>
                                          <p:spTgt spid="40"/>
                                        </p:tgtEl>
                                      </p:cBhvr>
                                    </p:animEffect>
                                  </p:childTnLst>
                                </p:cTn>
                              </p:par>
                              <p:par>
                                <p:cTn id="71" presetID="3" presetClass="entr" presetSubtype="10"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blinds(horizontal)">
                                      <p:cBhvr>
                                        <p:cTn id="73" dur="500"/>
                                        <p:tgtEl>
                                          <p:spTgt spid="41"/>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blinds(horizontal)">
                                      <p:cBhvr>
                                        <p:cTn id="76" dur="500"/>
                                        <p:tgtEl>
                                          <p:spTgt spid="42"/>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blinds(horizontal)">
                                      <p:cBhvr>
                                        <p:cTn id="79" dur="500"/>
                                        <p:tgtEl>
                                          <p:spTgt spid="43"/>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blinds(horizontal)">
                                      <p:cBhvr>
                                        <p:cTn id="82" dur="500"/>
                                        <p:tgtEl>
                                          <p:spTgt spid="44"/>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blinds(horizontal)">
                                      <p:cBhvr>
                                        <p:cTn id="85" dur="500"/>
                                        <p:tgtEl>
                                          <p:spTgt spid="45"/>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blinds(horizontal)">
                                      <p:cBhvr>
                                        <p:cTn id="88" dur="500"/>
                                        <p:tgtEl>
                                          <p:spTgt spid="46"/>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blinds(horizontal)">
                                      <p:cBhvr>
                                        <p:cTn id="91" dur="500"/>
                                        <p:tgtEl>
                                          <p:spTgt spid="47"/>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blinds(horizontal)">
                                      <p:cBhvr>
                                        <p:cTn id="94" dur="500"/>
                                        <p:tgtEl>
                                          <p:spTgt spid="48"/>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blinds(horizontal)">
                                      <p:cBhvr>
                                        <p:cTn id="97" dur="500"/>
                                        <p:tgtEl>
                                          <p:spTgt spid="49"/>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blinds(horizontal)">
                                      <p:cBhvr>
                                        <p:cTn id="10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34" grpId="0"/>
      <p:bldP spid="35" grpId="0"/>
      <p:bldP spid="42" grpId="0"/>
      <p:bldP spid="43" grpId="0"/>
      <p:bldP spid="44" grpId="0"/>
      <p:bldP spid="45" grpId="0"/>
      <p:bldP spid="46" grpId="0"/>
      <p:bldP spid="47" grpId="0"/>
      <p:bldP spid="48" grpId="0"/>
      <p:bldP spid="49" grpId="0"/>
      <p:bldP spid="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横卷形 6"/>
          <p:cNvSpPr/>
          <p:nvPr/>
        </p:nvSpPr>
        <p:spPr>
          <a:xfrm>
            <a:off x="16510" y="0"/>
            <a:ext cx="3355975" cy="806450"/>
          </a:xfrm>
          <a:prstGeom prst="horizontalScroll">
            <a:avLst/>
          </a:prstGeom>
          <a:gradFill>
            <a:gsLst>
              <a:gs pos="0">
                <a:srgbClr val="007BD3"/>
              </a:gs>
              <a:gs pos="100000">
                <a:srgbClr val="034373"/>
              </a:gs>
            </a:gsLst>
            <a:lin scaled="0"/>
          </a:gradFill>
          <a:ln>
            <a:gradFill>
              <a:gsLst>
                <a:gs pos="0">
                  <a:srgbClr val="007BD3"/>
                </a:gs>
                <a:gs pos="100000">
                  <a:srgbClr val="034373"/>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ln w="6600">
                  <a:solidFill>
                    <a:schemeClr val="accent2"/>
                  </a:solidFill>
                  <a:prstDash val="solid"/>
                </a:ln>
                <a:solidFill>
                  <a:srgbClr val="FFFFFF"/>
                </a:solidFill>
                <a:effectLst>
                  <a:outerShdw dist="38100" dir="2700000" algn="tl" rotWithShape="0">
                    <a:schemeClr val="accent2"/>
                  </a:outerShdw>
                </a:effectLst>
              </a:rPr>
              <a:t>编码和</a:t>
            </a:r>
            <a:r>
              <a:rPr lang="zh-CN" altLang="en-US" sz="2400" b="1">
                <a:ln w="6600">
                  <a:solidFill>
                    <a:schemeClr val="accent2"/>
                  </a:solidFill>
                  <a:prstDash val="solid"/>
                </a:ln>
                <a:solidFill>
                  <a:srgbClr val="FFFFFF"/>
                </a:solidFill>
                <a:effectLst>
                  <a:outerShdw dist="38100" dir="2700000" algn="tl" rotWithShape="0">
                    <a:schemeClr val="accent2"/>
                  </a:outerShdw>
                </a:effectLst>
              </a:rPr>
              <a:t>调制</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文本框 1"/>
          <p:cNvSpPr txBox="1"/>
          <p:nvPr/>
        </p:nvSpPr>
        <p:spPr>
          <a:xfrm>
            <a:off x="389255" y="964565"/>
            <a:ext cx="9072880" cy="306705"/>
          </a:xfrm>
          <a:prstGeom prst="rect">
            <a:avLst/>
          </a:prstGeom>
          <a:noFill/>
        </p:spPr>
        <p:txBody>
          <a:bodyPr wrap="none" rtlCol="0">
            <a:spAutoFit/>
          </a:bodyPr>
          <a:p>
            <a:r>
              <a:rPr lang="zh-CN" altLang="en-US" sz="1400">
                <a:gradFill>
                  <a:gsLst>
                    <a:gs pos="0">
                      <a:srgbClr val="007BD3"/>
                    </a:gs>
                    <a:gs pos="100000">
                      <a:srgbClr val="034373"/>
                    </a:gs>
                  </a:gsLst>
                  <a:lin scaled="0"/>
                </a:gradFill>
              </a:rPr>
              <a:t>信道：</a:t>
            </a:r>
            <a:r>
              <a:rPr lang="zh-CN" altLang="en-US" sz="1400"/>
              <a:t>信号的传输媒介，用来表示某一方向传送信息的介质，一条通信线路上包含一条发送信道和一条接收</a:t>
            </a:r>
            <a:r>
              <a:rPr lang="zh-CN" altLang="en-US" sz="1400"/>
              <a:t>信道。</a:t>
            </a:r>
            <a:endParaRPr lang="zh-CN" altLang="en-US" sz="1400"/>
          </a:p>
        </p:txBody>
      </p:sp>
      <p:sp>
        <p:nvSpPr>
          <p:cNvPr id="3" name="文本框 2"/>
          <p:cNvSpPr txBox="1"/>
          <p:nvPr/>
        </p:nvSpPr>
        <p:spPr>
          <a:xfrm>
            <a:off x="760095" y="2249805"/>
            <a:ext cx="593725" cy="306705"/>
          </a:xfrm>
          <a:prstGeom prst="rect">
            <a:avLst/>
          </a:prstGeom>
          <a:noFill/>
        </p:spPr>
        <p:txBody>
          <a:bodyPr wrap="square" rtlCol="0">
            <a:spAutoFit/>
          </a:bodyPr>
          <a:p>
            <a:r>
              <a:rPr lang="zh-CN" altLang="en-US" sz="1400"/>
              <a:t>信道</a:t>
            </a:r>
            <a:endParaRPr lang="zh-CN" altLang="en-US" sz="1400"/>
          </a:p>
        </p:txBody>
      </p:sp>
      <p:sp>
        <p:nvSpPr>
          <p:cNvPr id="6" name="左大括号 5"/>
          <p:cNvSpPr/>
          <p:nvPr/>
        </p:nvSpPr>
        <p:spPr>
          <a:xfrm>
            <a:off x="1282700" y="1781810"/>
            <a:ext cx="274955" cy="12255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 name="文本框 8"/>
          <p:cNvSpPr txBox="1"/>
          <p:nvPr/>
        </p:nvSpPr>
        <p:spPr>
          <a:xfrm>
            <a:off x="1557655" y="1659890"/>
            <a:ext cx="894080" cy="306705"/>
          </a:xfrm>
          <a:prstGeom prst="rect">
            <a:avLst/>
          </a:prstGeom>
          <a:noFill/>
        </p:spPr>
        <p:txBody>
          <a:bodyPr wrap="none" rtlCol="0">
            <a:spAutoFit/>
          </a:bodyPr>
          <a:p>
            <a:r>
              <a:rPr lang="zh-CN" altLang="en-US" sz="1400"/>
              <a:t>传输信号</a:t>
            </a:r>
            <a:endParaRPr lang="zh-CN" altLang="en-US" sz="1400"/>
          </a:p>
        </p:txBody>
      </p:sp>
      <p:sp>
        <p:nvSpPr>
          <p:cNvPr id="10" name="文本框 9"/>
          <p:cNvSpPr txBox="1"/>
          <p:nvPr/>
        </p:nvSpPr>
        <p:spPr>
          <a:xfrm>
            <a:off x="1558290" y="2817495"/>
            <a:ext cx="894080" cy="306705"/>
          </a:xfrm>
          <a:prstGeom prst="rect">
            <a:avLst/>
          </a:prstGeom>
          <a:noFill/>
        </p:spPr>
        <p:txBody>
          <a:bodyPr wrap="none" rtlCol="0">
            <a:spAutoFit/>
          </a:bodyPr>
          <a:p>
            <a:r>
              <a:rPr lang="zh-CN" altLang="en-US" sz="1400"/>
              <a:t>传输介质</a:t>
            </a:r>
            <a:endParaRPr lang="zh-CN" altLang="en-US" sz="1400"/>
          </a:p>
        </p:txBody>
      </p:sp>
      <p:sp>
        <p:nvSpPr>
          <p:cNvPr id="11" name="左中括号 10"/>
          <p:cNvSpPr/>
          <p:nvPr/>
        </p:nvSpPr>
        <p:spPr>
          <a:xfrm>
            <a:off x="2451735" y="1475105"/>
            <a:ext cx="148590" cy="68770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文本框 11"/>
          <p:cNvSpPr txBox="1"/>
          <p:nvPr/>
        </p:nvSpPr>
        <p:spPr>
          <a:xfrm>
            <a:off x="2600325" y="1353185"/>
            <a:ext cx="894080" cy="306705"/>
          </a:xfrm>
          <a:prstGeom prst="rect">
            <a:avLst/>
          </a:prstGeom>
          <a:noFill/>
        </p:spPr>
        <p:txBody>
          <a:bodyPr wrap="none" rtlCol="0">
            <a:spAutoFit/>
          </a:bodyPr>
          <a:p>
            <a:r>
              <a:rPr lang="zh-CN" altLang="en-US" sz="1400"/>
              <a:t>模拟</a:t>
            </a:r>
            <a:r>
              <a:rPr lang="zh-CN" altLang="en-US" sz="1400"/>
              <a:t>信道</a:t>
            </a:r>
            <a:endParaRPr lang="zh-CN" altLang="en-US" sz="1400"/>
          </a:p>
        </p:txBody>
      </p:sp>
      <p:sp>
        <p:nvSpPr>
          <p:cNvPr id="13" name="文本框 12"/>
          <p:cNvSpPr txBox="1"/>
          <p:nvPr/>
        </p:nvSpPr>
        <p:spPr>
          <a:xfrm>
            <a:off x="2600325" y="1966595"/>
            <a:ext cx="894080" cy="306705"/>
          </a:xfrm>
          <a:prstGeom prst="rect">
            <a:avLst/>
          </a:prstGeom>
          <a:noFill/>
        </p:spPr>
        <p:txBody>
          <a:bodyPr wrap="none" rtlCol="0">
            <a:spAutoFit/>
          </a:bodyPr>
          <a:p>
            <a:r>
              <a:rPr lang="zh-CN" altLang="en-US" sz="1400"/>
              <a:t>数字信道</a:t>
            </a:r>
            <a:endParaRPr lang="zh-CN" altLang="en-US" sz="1400"/>
          </a:p>
        </p:txBody>
      </p:sp>
      <p:sp>
        <p:nvSpPr>
          <p:cNvPr id="14" name="左中括号 13"/>
          <p:cNvSpPr/>
          <p:nvPr/>
        </p:nvSpPr>
        <p:spPr>
          <a:xfrm>
            <a:off x="2451735" y="2642870"/>
            <a:ext cx="148590" cy="66611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文本框 14"/>
          <p:cNvSpPr txBox="1"/>
          <p:nvPr/>
        </p:nvSpPr>
        <p:spPr>
          <a:xfrm>
            <a:off x="2600325" y="2510790"/>
            <a:ext cx="894080" cy="306705"/>
          </a:xfrm>
          <a:prstGeom prst="rect">
            <a:avLst/>
          </a:prstGeom>
          <a:noFill/>
        </p:spPr>
        <p:txBody>
          <a:bodyPr wrap="none" rtlCol="0">
            <a:spAutoFit/>
          </a:bodyPr>
          <a:p>
            <a:r>
              <a:rPr lang="zh-CN" altLang="en-US" sz="1400"/>
              <a:t>有线信道</a:t>
            </a:r>
            <a:endParaRPr lang="zh-CN" altLang="en-US" sz="1400"/>
          </a:p>
        </p:txBody>
      </p:sp>
      <p:sp>
        <p:nvSpPr>
          <p:cNvPr id="16" name="文本框 15"/>
          <p:cNvSpPr txBox="1"/>
          <p:nvPr/>
        </p:nvSpPr>
        <p:spPr>
          <a:xfrm>
            <a:off x="2600325" y="3134360"/>
            <a:ext cx="894080" cy="306705"/>
          </a:xfrm>
          <a:prstGeom prst="rect">
            <a:avLst/>
          </a:prstGeom>
          <a:noFill/>
        </p:spPr>
        <p:txBody>
          <a:bodyPr wrap="none" rtlCol="0">
            <a:spAutoFit/>
          </a:bodyPr>
          <a:p>
            <a:r>
              <a:rPr lang="zh-CN" altLang="en-US" sz="1400"/>
              <a:t>无线信道</a:t>
            </a:r>
            <a:endParaRPr lang="zh-CN" altLang="en-US" sz="1400"/>
          </a:p>
        </p:txBody>
      </p:sp>
      <p:sp>
        <p:nvSpPr>
          <p:cNvPr id="17" name="文本框 16"/>
          <p:cNvSpPr txBox="1"/>
          <p:nvPr/>
        </p:nvSpPr>
        <p:spPr>
          <a:xfrm>
            <a:off x="2004060" y="3668395"/>
            <a:ext cx="7315200" cy="306705"/>
          </a:xfrm>
          <a:prstGeom prst="rect">
            <a:avLst/>
          </a:prstGeom>
          <a:noFill/>
        </p:spPr>
        <p:txBody>
          <a:bodyPr wrap="none" rtlCol="0">
            <a:spAutoFit/>
          </a:bodyPr>
          <a:p>
            <a:r>
              <a:rPr lang="zh-CN" altLang="en-US" sz="1400">
                <a:gradFill>
                  <a:gsLst>
                    <a:gs pos="0">
                      <a:srgbClr val="007BD3"/>
                    </a:gs>
                    <a:gs pos="100000">
                      <a:srgbClr val="034373"/>
                    </a:gs>
                  </a:gsLst>
                  <a:lin scaled="0"/>
                </a:gradFill>
              </a:rPr>
              <a:t>基带信号</a:t>
            </a:r>
            <a:r>
              <a:rPr lang="zh-CN" altLang="en-US" sz="1400">
                <a:solidFill>
                  <a:schemeClr val="tx1"/>
                </a:solidFill>
              </a:rPr>
              <a:t>（将数字信号</a:t>
            </a:r>
            <a:r>
              <a:rPr lang="en-US" altLang="zh-CN" sz="1400">
                <a:solidFill>
                  <a:schemeClr val="tx1"/>
                </a:solidFill>
              </a:rPr>
              <a:t>0</a:t>
            </a:r>
            <a:r>
              <a:rPr lang="zh-CN" altLang="en-US" sz="1400">
                <a:solidFill>
                  <a:schemeClr val="tx1"/>
                </a:solidFill>
              </a:rPr>
              <a:t>和</a:t>
            </a:r>
            <a:r>
              <a:rPr lang="en-US" altLang="zh-CN" sz="1400">
                <a:solidFill>
                  <a:schemeClr val="tx1"/>
                </a:solidFill>
              </a:rPr>
              <a:t>1</a:t>
            </a:r>
            <a:r>
              <a:rPr lang="zh-CN" altLang="en-US" sz="1400">
                <a:solidFill>
                  <a:schemeClr val="tx1"/>
                </a:solidFill>
              </a:rPr>
              <a:t>用两种不同的电压表示，再送到数字信道上传输，即基带</a:t>
            </a:r>
            <a:r>
              <a:rPr lang="zh-CN" altLang="en-US" sz="1400">
                <a:solidFill>
                  <a:schemeClr val="tx1"/>
                </a:solidFill>
              </a:rPr>
              <a:t>传输）</a:t>
            </a:r>
            <a:endParaRPr lang="zh-CN" altLang="en-US" sz="1400">
              <a:solidFill>
                <a:schemeClr val="tx1"/>
              </a:solidFill>
            </a:endParaRPr>
          </a:p>
        </p:txBody>
      </p:sp>
      <p:sp>
        <p:nvSpPr>
          <p:cNvPr id="18" name="文本框 17"/>
          <p:cNvSpPr txBox="1"/>
          <p:nvPr/>
        </p:nvSpPr>
        <p:spPr>
          <a:xfrm>
            <a:off x="742950" y="3921125"/>
            <a:ext cx="996950" cy="521970"/>
          </a:xfrm>
          <a:prstGeom prst="rect">
            <a:avLst/>
          </a:prstGeom>
          <a:noFill/>
        </p:spPr>
        <p:txBody>
          <a:bodyPr wrap="square" rtlCol="0">
            <a:spAutoFit/>
          </a:bodyPr>
          <a:p>
            <a:r>
              <a:rPr lang="zh-CN" altLang="en-US" sz="1400"/>
              <a:t>信道上传送的信号</a:t>
            </a:r>
            <a:endParaRPr lang="zh-CN" altLang="en-US" sz="1400"/>
          </a:p>
        </p:txBody>
      </p:sp>
      <p:sp>
        <p:nvSpPr>
          <p:cNvPr id="19" name="左大括号 18"/>
          <p:cNvSpPr/>
          <p:nvPr/>
        </p:nvSpPr>
        <p:spPr>
          <a:xfrm>
            <a:off x="1739900" y="3801745"/>
            <a:ext cx="252730" cy="7607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0" name="文本框 19"/>
          <p:cNvSpPr txBox="1"/>
          <p:nvPr/>
        </p:nvSpPr>
        <p:spPr>
          <a:xfrm>
            <a:off x="2004060" y="4375150"/>
            <a:ext cx="8183880" cy="306705"/>
          </a:xfrm>
          <a:prstGeom prst="rect">
            <a:avLst/>
          </a:prstGeom>
          <a:noFill/>
        </p:spPr>
        <p:txBody>
          <a:bodyPr wrap="none" rtlCol="0">
            <a:spAutoFit/>
          </a:bodyPr>
          <a:p>
            <a:r>
              <a:rPr lang="zh-CN" altLang="en-US" sz="1400">
                <a:gradFill>
                  <a:gsLst>
                    <a:gs pos="0">
                      <a:srgbClr val="007BD3"/>
                    </a:gs>
                    <a:gs pos="100000">
                      <a:srgbClr val="034373"/>
                    </a:gs>
                  </a:gsLst>
                  <a:lin scaled="0"/>
                </a:gradFill>
              </a:rPr>
              <a:t>宽带信号</a:t>
            </a:r>
            <a:r>
              <a:rPr lang="zh-CN" altLang="en-US" sz="1400">
                <a:solidFill>
                  <a:schemeClr val="tx1"/>
                </a:solidFill>
              </a:rPr>
              <a:t>（将基带信号进行调制后形成的频分复用模拟信号，再传送到模拟信道上传输，即宽带</a:t>
            </a:r>
            <a:r>
              <a:rPr lang="zh-CN" altLang="en-US" sz="1400">
                <a:solidFill>
                  <a:schemeClr val="tx1"/>
                </a:solidFill>
              </a:rPr>
              <a:t>传输）</a:t>
            </a:r>
            <a:endParaRPr lang="zh-CN" altLang="en-US" sz="1400">
              <a:solidFill>
                <a:schemeClr val="tx1"/>
              </a:solidFill>
            </a:endParaRPr>
          </a:p>
        </p:txBody>
      </p:sp>
      <p:sp>
        <p:nvSpPr>
          <p:cNvPr id="25" name="文本框 24"/>
          <p:cNvSpPr txBox="1"/>
          <p:nvPr/>
        </p:nvSpPr>
        <p:spPr>
          <a:xfrm>
            <a:off x="810260" y="5521325"/>
            <a:ext cx="538480" cy="306705"/>
          </a:xfrm>
          <a:prstGeom prst="rect">
            <a:avLst/>
          </a:prstGeom>
          <a:noFill/>
        </p:spPr>
        <p:txBody>
          <a:bodyPr wrap="square" rtlCol="0">
            <a:spAutoFit/>
          </a:bodyPr>
          <a:p>
            <a:r>
              <a:rPr lang="zh-CN" altLang="en-US" sz="1400"/>
              <a:t>数据</a:t>
            </a:r>
            <a:endParaRPr lang="zh-CN" altLang="en-US" sz="1400"/>
          </a:p>
        </p:txBody>
      </p:sp>
      <p:sp>
        <p:nvSpPr>
          <p:cNvPr id="26" name="左中括号 25"/>
          <p:cNvSpPr/>
          <p:nvPr/>
        </p:nvSpPr>
        <p:spPr>
          <a:xfrm>
            <a:off x="1348740" y="5272405"/>
            <a:ext cx="75565" cy="80327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27" name="直接箭头连接符 26"/>
          <p:cNvCxnSpPr>
            <a:stCxn id="26" idx="0"/>
          </p:cNvCxnSpPr>
          <p:nvPr/>
        </p:nvCxnSpPr>
        <p:spPr>
          <a:xfrm>
            <a:off x="1424305" y="5272405"/>
            <a:ext cx="54038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6" idx="2"/>
          </p:cNvCxnSpPr>
          <p:nvPr/>
        </p:nvCxnSpPr>
        <p:spPr>
          <a:xfrm flipV="1">
            <a:off x="1424305" y="6064885"/>
            <a:ext cx="54038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368425" y="5413375"/>
            <a:ext cx="318135" cy="521970"/>
          </a:xfrm>
          <a:prstGeom prst="rect">
            <a:avLst/>
          </a:prstGeom>
          <a:noFill/>
        </p:spPr>
        <p:txBody>
          <a:bodyPr wrap="square" rtlCol="0">
            <a:spAutoFit/>
          </a:bodyPr>
          <a:p>
            <a:r>
              <a:rPr lang="zh-CN" altLang="en-US" sz="1400"/>
              <a:t>转换</a:t>
            </a:r>
            <a:endParaRPr lang="zh-CN" altLang="en-US" sz="1400"/>
          </a:p>
        </p:txBody>
      </p:sp>
      <p:sp>
        <p:nvSpPr>
          <p:cNvPr id="31" name="文本框 30"/>
          <p:cNvSpPr txBox="1"/>
          <p:nvPr/>
        </p:nvSpPr>
        <p:spPr>
          <a:xfrm>
            <a:off x="1964690" y="5135245"/>
            <a:ext cx="1605280" cy="306705"/>
          </a:xfrm>
          <a:prstGeom prst="rect">
            <a:avLst/>
          </a:prstGeom>
          <a:noFill/>
        </p:spPr>
        <p:txBody>
          <a:bodyPr wrap="none" rtlCol="0">
            <a:spAutoFit/>
          </a:bodyPr>
          <a:p>
            <a:r>
              <a:rPr lang="zh-CN" altLang="en-US" sz="1400"/>
              <a:t>数字信号（</a:t>
            </a:r>
            <a:r>
              <a:rPr lang="zh-CN" altLang="en-US" sz="1400"/>
              <a:t>编码）</a:t>
            </a:r>
            <a:endParaRPr lang="zh-CN" altLang="en-US" sz="1400"/>
          </a:p>
        </p:txBody>
      </p:sp>
      <p:sp>
        <p:nvSpPr>
          <p:cNvPr id="32" name="文本框 31"/>
          <p:cNvSpPr txBox="1"/>
          <p:nvPr/>
        </p:nvSpPr>
        <p:spPr>
          <a:xfrm>
            <a:off x="1964690" y="5932805"/>
            <a:ext cx="1605280" cy="306705"/>
          </a:xfrm>
          <a:prstGeom prst="rect">
            <a:avLst/>
          </a:prstGeom>
          <a:noFill/>
        </p:spPr>
        <p:txBody>
          <a:bodyPr wrap="none" rtlCol="0">
            <a:spAutoFit/>
          </a:bodyPr>
          <a:p>
            <a:r>
              <a:rPr lang="zh-CN" altLang="en-US" sz="1400"/>
              <a:t>模拟信号（</a:t>
            </a:r>
            <a:r>
              <a:rPr lang="zh-CN" altLang="en-US" sz="1400"/>
              <a:t>调制）</a:t>
            </a:r>
            <a:endParaRPr lang="zh-CN" altLang="en-US" sz="1400"/>
          </a:p>
        </p:txBody>
      </p:sp>
      <p:sp>
        <p:nvSpPr>
          <p:cNvPr id="34" name="文本框 33"/>
          <p:cNvSpPr txBox="1"/>
          <p:nvPr/>
        </p:nvSpPr>
        <p:spPr>
          <a:xfrm>
            <a:off x="4109085" y="5383530"/>
            <a:ext cx="553720" cy="521970"/>
          </a:xfrm>
          <a:prstGeom prst="rect">
            <a:avLst/>
          </a:prstGeom>
          <a:noFill/>
        </p:spPr>
        <p:txBody>
          <a:bodyPr wrap="square" rtlCol="0">
            <a:spAutoFit/>
          </a:bodyPr>
          <a:p>
            <a:r>
              <a:rPr lang="zh-CN" altLang="en-US" sz="1400"/>
              <a:t>数字数据</a:t>
            </a:r>
            <a:endParaRPr lang="zh-CN" altLang="en-US" sz="1400"/>
          </a:p>
        </p:txBody>
      </p:sp>
      <p:cxnSp>
        <p:nvCxnSpPr>
          <p:cNvPr id="35" name="直接箭头连接符 34"/>
          <p:cNvCxnSpPr>
            <a:stCxn id="34" idx="0"/>
          </p:cNvCxnSpPr>
          <p:nvPr/>
        </p:nvCxnSpPr>
        <p:spPr>
          <a:xfrm flipV="1">
            <a:off x="4385945" y="5372735"/>
            <a:ext cx="1280160"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553585" y="5115560"/>
            <a:ext cx="944880" cy="257175"/>
          </a:xfrm>
          <a:prstGeom prst="rect">
            <a:avLst/>
          </a:prstGeom>
          <a:noFill/>
        </p:spPr>
        <p:txBody>
          <a:bodyPr wrap="none" rtlCol="0">
            <a:spAutoFit/>
          </a:bodyPr>
          <a:p>
            <a:pPr>
              <a:lnSpc>
                <a:spcPct val="90000"/>
              </a:lnSpc>
            </a:pPr>
            <a:r>
              <a:rPr lang="zh-CN" altLang="en-US" sz="1200"/>
              <a:t>数字发送器</a:t>
            </a:r>
            <a:endParaRPr lang="zh-CN" altLang="en-US" sz="1200"/>
          </a:p>
        </p:txBody>
      </p:sp>
      <p:cxnSp>
        <p:nvCxnSpPr>
          <p:cNvPr id="37" name="直接箭头连接符 36"/>
          <p:cNvCxnSpPr>
            <a:stCxn id="34" idx="2"/>
          </p:cNvCxnSpPr>
          <p:nvPr/>
        </p:nvCxnSpPr>
        <p:spPr>
          <a:xfrm>
            <a:off x="4385945" y="5905500"/>
            <a:ext cx="1290955"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4705985" y="5912485"/>
            <a:ext cx="640080" cy="275590"/>
          </a:xfrm>
          <a:prstGeom prst="rect">
            <a:avLst/>
          </a:prstGeom>
          <a:noFill/>
        </p:spPr>
        <p:txBody>
          <a:bodyPr wrap="none" rtlCol="0">
            <a:spAutoFit/>
          </a:bodyPr>
          <a:p>
            <a:r>
              <a:rPr lang="zh-CN" altLang="en-US" sz="1200"/>
              <a:t>调制器</a:t>
            </a:r>
            <a:endParaRPr lang="zh-CN" altLang="en-US" sz="1200"/>
          </a:p>
        </p:txBody>
      </p:sp>
      <p:sp>
        <p:nvSpPr>
          <p:cNvPr id="39" name="文本框 38"/>
          <p:cNvSpPr txBox="1"/>
          <p:nvPr/>
        </p:nvSpPr>
        <p:spPr>
          <a:xfrm>
            <a:off x="5666105" y="5224780"/>
            <a:ext cx="1681480" cy="306705"/>
          </a:xfrm>
          <a:prstGeom prst="rect">
            <a:avLst/>
          </a:prstGeom>
          <a:noFill/>
        </p:spPr>
        <p:txBody>
          <a:bodyPr wrap="square" rtlCol="0">
            <a:spAutoFit/>
          </a:bodyPr>
          <a:p>
            <a:r>
              <a:rPr lang="zh-CN" altLang="en-US" sz="1400"/>
              <a:t>数字信号（编码）</a:t>
            </a:r>
            <a:endParaRPr lang="zh-CN" altLang="en-US" sz="1400"/>
          </a:p>
        </p:txBody>
      </p:sp>
      <p:sp>
        <p:nvSpPr>
          <p:cNvPr id="40" name="文本框 39"/>
          <p:cNvSpPr txBox="1"/>
          <p:nvPr/>
        </p:nvSpPr>
        <p:spPr>
          <a:xfrm>
            <a:off x="5666105" y="5748020"/>
            <a:ext cx="1681480" cy="306705"/>
          </a:xfrm>
          <a:prstGeom prst="rect">
            <a:avLst/>
          </a:prstGeom>
          <a:noFill/>
        </p:spPr>
        <p:txBody>
          <a:bodyPr wrap="square" rtlCol="0">
            <a:spAutoFit/>
          </a:bodyPr>
          <a:p>
            <a:r>
              <a:rPr lang="zh-CN" altLang="en-US" sz="1400"/>
              <a:t>模拟信号（</a:t>
            </a:r>
            <a:r>
              <a:rPr lang="zh-CN" altLang="en-US" sz="1400"/>
              <a:t>调制）</a:t>
            </a:r>
            <a:endParaRPr lang="zh-CN" altLang="en-US" sz="1400"/>
          </a:p>
        </p:txBody>
      </p:sp>
      <p:sp>
        <p:nvSpPr>
          <p:cNvPr id="41" name="文本框 40"/>
          <p:cNvSpPr txBox="1"/>
          <p:nvPr/>
        </p:nvSpPr>
        <p:spPr>
          <a:xfrm>
            <a:off x="7894320" y="5375910"/>
            <a:ext cx="553720" cy="521970"/>
          </a:xfrm>
          <a:prstGeom prst="rect">
            <a:avLst/>
          </a:prstGeom>
          <a:noFill/>
        </p:spPr>
        <p:txBody>
          <a:bodyPr wrap="square" rtlCol="0">
            <a:spAutoFit/>
          </a:bodyPr>
          <a:p>
            <a:r>
              <a:rPr lang="zh-CN" altLang="en-US" sz="1400"/>
              <a:t>模拟数据</a:t>
            </a:r>
            <a:endParaRPr lang="zh-CN" altLang="en-US" sz="1400"/>
          </a:p>
        </p:txBody>
      </p:sp>
      <p:cxnSp>
        <p:nvCxnSpPr>
          <p:cNvPr id="42" name="直接箭头连接符 41"/>
          <p:cNvCxnSpPr>
            <a:stCxn id="41" idx="0"/>
          </p:cNvCxnSpPr>
          <p:nvPr/>
        </p:nvCxnSpPr>
        <p:spPr>
          <a:xfrm flipV="1">
            <a:off x="8171180" y="5365115"/>
            <a:ext cx="1280160"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8305800" y="5111750"/>
            <a:ext cx="978535" cy="257175"/>
          </a:xfrm>
          <a:prstGeom prst="rect">
            <a:avLst/>
          </a:prstGeom>
          <a:noFill/>
        </p:spPr>
        <p:txBody>
          <a:bodyPr wrap="none" rtlCol="0">
            <a:spAutoFit/>
          </a:bodyPr>
          <a:p>
            <a:pPr>
              <a:lnSpc>
                <a:spcPct val="90000"/>
              </a:lnSpc>
            </a:pPr>
            <a:r>
              <a:rPr lang="en-US" altLang="zh-CN" sz="1200"/>
              <a:t>PCM</a:t>
            </a:r>
            <a:r>
              <a:rPr lang="zh-CN" altLang="en-US" sz="1200"/>
              <a:t>编码器</a:t>
            </a:r>
            <a:endParaRPr lang="zh-CN" altLang="en-US" sz="1200"/>
          </a:p>
        </p:txBody>
      </p:sp>
      <p:cxnSp>
        <p:nvCxnSpPr>
          <p:cNvPr id="44" name="直接箭头连接符 43"/>
          <p:cNvCxnSpPr>
            <a:stCxn id="41" idx="2"/>
          </p:cNvCxnSpPr>
          <p:nvPr/>
        </p:nvCxnSpPr>
        <p:spPr>
          <a:xfrm>
            <a:off x="8171180" y="5897880"/>
            <a:ext cx="1290955"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8262620" y="5904865"/>
            <a:ext cx="1097280" cy="275590"/>
          </a:xfrm>
          <a:prstGeom prst="rect">
            <a:avLst/>
          </a:prstGeom>
          <a:noFill/>
        </p:spPr>
        <p:txBody>
          <a:bodyPr wrap="none" rtlCol="0">
            <a:spAutoFit/>
          </a:bodyPr>
          <a:p>
            <a:r>
              <a:rPr lang="zh-CN" altLang="en-US" sz="1200"/>
              <a:t>放大器调制器</a:t>
            </a:r>
            <a:endParaRPr lang="zh-CN" altLang="en-US" sz="1200"/>
          </a:p>
        </p:txBody>
      </p:sp>
      <p:sp>
        <p:nvSpPr>
          <p:cNvPr id="46" name="文本框 45"/>
          <p:cNvSpPr txBox="1"/>
          <p:nvPr/>
        </p:nvSpPr>
        <p:spPr>
          <a:xfrm>
            <a:off x="9451340" y="5217160"/>
            <a:ext cx="1681480" cy="306705"/>
          </a:xfrm>
          <a:prstGeom prst="rect">
            <a:avLst/>
          </a:prstGeom>
          <a:noFill/>
        </p:spPr>
        <p:txBody>
          <a:bodyPr wrap="square" rtlCol="0">
            <a:spAutoFit/>
          </a:bodyPr>
          <a:p>
            <a:r>
              <a:rPr lang="zh-CN" altLang="en-US" sz="1400"/>
              <a:t>数字信号（编码）</a:t>
            </a:r>
            <a:endParaRPr lang="zh-CN" altLang="en-US" sz="1400"/>
          </a:p>
        </p:txBody>
      </p:sp>
      <p:sp>
        <p:nvSpPr>
          <p:cNvPr id="47" name="文本框 46"/>
          <p:cNvSpPr txBox="1"/>
          <p:nvPr/>
        </p:nvSpPr>
        <p:spPr>
          <a:xfrm>
            <a:off x="9451340" y="5740400"/>
            <a:ext cx="1681480" cy="306705"/>
          </a:xfrm>
          <a:prstGeom prst="rect">
            <a:avLst/>
          </a:prstGeom>
          <a:noFill/>
        </p:spPr>
        <p:txBody>
          <a:bodyPr wrap="square" rtlCol="0">
            <a:spAutoFit/>
          </a:bodyPr>
          <a:p>
            <a:r>
              <a:rPr lang="zh-CN" altLang="en-US" sz="1400"/>
              <a:t>模拟信号（</a:t>
            </a:r>
            <a:r>
              <a:rPr lang="zh-CN" altLang="en-US" sz="1400"/>
              <a:t>调制）</a:t>
            </a:r>
            <a:endParaRPr lang="zh-CN" altLang="en-US" sz="1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down)">
                                      <p:cBhvr>
                                        <p:cTn id="45" dur="500"/>
                                        <p:tgtEl>
                                          <p:spTgt spid="19"/>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down)">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down)">
                                      <p:cBhvr>
                                        <p:cTn id="53" dur="500"/>
                                        <p:tgtEl>
                                          <p:spTgt spid="25"/>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down)">
                                      <p:cBhvr>
                                        <p:cTn id="56" dur="500"/>
                                        <p:tgtEl>
                                          <p:spTgt spid="26"/>
                                        </p:tgtEl>
                                      </p:cBhvr>
                                    </p:animEffect>
                                  </p:childTnLst>
                                </p:cTn>
                              </p:par>
                              <p:par>
                                <p:cTn id="57" presetID="22" presetClass="entr" presetSubtype="4"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down)">
                                      <p:cBhvr>
                                        <p:cTn id="59" dur="500"/>
                                        <p:tgtEl>
                                          <p:spTgt spid="27"/>
                                        </p:tgtEl>
                                      </p:cBhvr>
                                    </p:animEffect>
                                  </p:childTnLst>
                                </p:cTn>
                              </p:par>
                              <p:par>
                                <p:cTn id="60" presetID="22" presetClass="entr" presetSubtype="4" fill="hold"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down)">
                                      <p:cBhvr>
                                        <p:cTn id="62" dur="500"/>
                                        <p:tgtEl>
                                          <p:spTgt spid="2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down)">
                                      <p:cBhvr>
                                        <p:cTn id="65" dur="500"/>
                                        <p:tgtEl>
                                          <p:spTgt spid="30"/>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blinds(horizontal)">
                                      <p:cBhvr>
                                        <p:cTn id="76" dur="500"/>
                                        <p:tgtEl>
                                          <p:spTgt spid="34"/>
                                        </p:tgtEl>
                                      </p:cBhvr>
                                    </p:animEffect>
                                  </p:childTnLst>
                                </p:cTn>
                              </p:par>
                              <p:par>
                                <p:cTn id="77" presetID="3" presetClass="entr" presetSubtype="10"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blinds(horizontal)">
                                      <p:cBhvr>
                                        <p:cTn id="79" dur="500"/>
                                        <p:tgtEl>
                                          <p:spTgt spid="35"/>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blinds(horizontal)">
                                      <p:cBhvr>
                                        <p:cTn id="82" dur="500"/>
                                        <p:tgtEl>
                                          <p:spTgt spid="36"/>
                                        </p:tgtEl>
                                      </p:cBhvr>
                                    </p:animEffect>
                                  </p:childTnLst>
                                </p:cTn>
                              </p:par>
                              <p:par>
                                <p:cTn id="83" presetID="3" presetClass="entr" presetSubtype="10" fill="hold"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blinds(horizontal)">
                                      <p:cBhvr>
                                        <p:cTn id="85" dur="500"/>
                                        <p:tgtEl>
                                          <p:spTgt spid="37"/>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blinds(horizontal)">
                                      <p:cBhvr>
                                        <p:cTn id="88" dur="500"/>
                                        <p:tgtEl>
                                          <p:spTgt spid="38"/>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blinds(horizontal)">
                                      <p:cBhvr>
                                        <p:cTn id="91" dur="500"/>
                                        <p:tgtEl>
                                          <p:spTgt spid="39"/>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blinds(horizontal)">
                                      <p:cBhvr>
                                        <p:cTn id="94" dur="500"/>
                                        <p:tgtEl>
                                          <p:spTgt spid="40"/>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blinds(horizontal)">
                                      <p:cBhvr>
                                        <p:cTn id="97" dur="500"/>
                                        <p:tgtEl>
                                          <p:spTgt spid="41"/>
                                        </p:tgtEl>
                                      </p:cBhvr>
                                    </p:animEffect>
                                  </p:childTnLst>
                                </p:cTn>
                              </p:par>
                              <p:par>
                                <p:cTn id="98" presetID="3" presetClass="entr" presetSubtype="10" fill="hold" nodeType="with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blinds(horizontal)">
                                      <p:cBhvr>
                                        <p:cTn id="100" dur="500"/>
                                        <p:tgtEl>
                                          <p:spTgt spid="42"/>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blinds(horizontal)">
                                      <p:cBhvr>
                                        <p:cTn id="103" dur="500"/>
                                        <p:tgtEl>
                                          <p:spTgt spid="43"/>
                                        </p:tgtEl>
                                      </p:cBhvr>
                                    </p:animEffect>
                                  </p:childTnLst>
                                </p:cTn>
                              </p:par>
                              <p:par>
                                <p:cTn id="104" presetID="3" presetClass="entr" presetSubtype="10" fill="hold"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blinds(horizontal)">
                                      <p:cBhvr>
                                        <p:cTn id="106" dur="500"/>
                                        <p:tgtEl>
                                          <p:spTgt spid="44"/>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animEffect transition="in" filter="blinds(horizontal)">
                                      <p:cBhvr>
                                        <p:cTn id="109" dur="500"/>
                                        <p:tgtEl>
                                          <p:spTgt spid="45"/>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blinds(horizontal)">
                                      <p:cBhvr>
                                        <p:cTn id="112" dur="500"/>
                                        <p:tgtEl>
                                          <p:spTgt spid="46"/>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blinds(horizontal)">
                                      <p:cBhvr>
                                        <p:cTn id="1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9" grpId="0"/>
      <p:bldP spid="10" grpId="0"/>
      <p:bldP spid="11" grpId="0" animBg="1"/>
      <p:bldP spid="12" grpId="0"/>
      <p:bldP spid="13" grpId="0"/>
      <p:bldP spid="14" grpId="0" animBg="1"/>
      <p:bldP spid="15" grpId="0"/>
      <p:bldP spid="16" grpId="0"/>
      <p:bldP spid="17" grpId="0"/>
      <p:bldP spid="18" grpId="0"/>
      <p:bldP spid="19" grpId="0" animBg="1"/>
      <p:bldP spid="20" grpId="0"/>
      <p:bldP spid="25" grpId="0"/>
      <p:bldP spid="26" grpId="0" animBg="1"/>
      <p:bldP spid="30" grpId="0"/>
      <p:bldP spid="31" grpId="0"/>
      <p:bldP spid="32" grpId="0"/>
      <p:bldP spid="34" grpId="0"/>
      <p:bldP spid="36" grpId="0"/>
      <p:bldP spid="38" grpId="0"/>
      <p:bldP spid="39" grpId="0"/>
      <p:bldP spid="40" grpId="0"/>
      <p:bldP spid="41" grpId="0"/>
      <p:bldP spid="43" grpId="0"/>
      <p:bldP spid="45" grpId="0"/>
      <p:bldP spid="46" grpId="0"/>
      <p:bldP spid="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横卷形 6"/>
          <p:cNvSpPr/>
          <p:nvPr/>
        </p:nvSpPr>
        <p:spPr>
          <a:xfrm>
            <a:off x="16510" y="0"/>
            <a:ext cx="3355975" cy="806450"/>
          </a:xfrm>
          <a:prstGeom prst="horizontalScroll">
            <a:avLst/>
          </a:prstGeom>
          <a:gradFill>
            <a:gsLst>
              <a:gs pos="0">
                <a:srgbClr val="007BD3"/>
              </a:gs>
              <a:gs pos="100000">
                <a:srgbClr val="034373"/>
              </a:gs>
            </a:gsLst>
            <a:lin scaled="0"/>
          </a:gradFill>
          <a:ln>
            <a:gradFill>
              <a:gsLst>
                <a:gs pos="0">
                  <a:srgbClr val="007BD3"/>
                </a:gs>
                <a:gs pos="100000">
                  <a:srgbClr val="034373"/>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ln w="6600">
                  <a:solidFill>
                    <a:schemeClr val="accent2"/>
                  </a:solidFill>
                  <a:prstDash val="solid"/>
                </a:ln>
                <a:solidFill>
                  <a:srgbClr val="FFFFFF"/>
                </a:solidFill>
                <a:effectLst>
                  <a:outerShdw dist="38100" dir="2700000" algn="tl" rotWithShape="0">
                    <a:schemeClr val="accent2"/>
                  </a:outerShdw>
                </a:effectLst>
              </a:rPr>
              <a:t>传输介</a:t>
            </a:r>
            <a:r>
              <a:rPr lang="zh-CN" altLang="en-US" sz="2400" b="1">
                <a:ln w="6600">
                  <a:solidFill>
                    <a:schemeClr val="accent2"/>
                  </a:solidFill>
                  <a:prstDash val="solid"/>
                </a:ln>
                <a:solidFill>
                  <a:srgbClr val="FFFFFF"/>
                </a:solidFill>
                <a:effectLst>
                  <a:outerShdw dist="38100" dir="2700000" algn="tl" rotWithShape="0">
                    <a:schemeClr val="accent2"/>
                  </a:outerShdw>
                </a:effectLst>
              </a:rPr>
              <a:t>质</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文本框 3"/>
          <p:cNvSpPr txBox="1"/>
          <p:nvPr/>
        </p:nvSpPr>
        <p:spPr>
          <a:xfrm>
            <a:off x="1204595" y="3199765"/>
            <a:ext cx="894080" cy="306705"/>
          </a:xfrm>
          <a:prstGeom prst="rect">
            <a:avLst/>
          </a:prstGeom>
          <a:noFill/>
        </p:spPr>
        <p:txBody>
          <a:bodyPr wrap="none" rtlCol="0">
            <a:spAutoFit/>
          </a:bodyPr>
          <a:p>
            <a:r>
              <a:rPr lang="zh-CN" altLang="en-US" sz="1400"/>
              <a:t>传输</a:t>
            </a:r>
            <a:r>
              <a:rPr lang="zh-CN" altLang="en-US" sz="1400"/>
              <a:t>介质</a:t>
            </a:r>
            <a:endParaRPr lang="zh-CN" altLang="en-US" sz="1400"/>
          </a:p>
        </p:txBody>
      </p:sp>
      <p:sp>
        <p:nvSpPr>
          <p:cNvPr id="6" name="文本框 5"/>
          <p:cNvSpPr txBox="1"/>
          <p:nvPr/>
        </p:nvSpPr>
        <p:spPr>
          <a:xfrm>
            <a:off x="2607945" y="2359660"/>
            <a:ext cx="716280" cy="306705"/>
          </a:xfrm>
          <a:prstGeom prst="rect">
            <a:avLst/>
          </a:prstGeom>
          <a:noFill/>
        </p:spPr>
        <p:txBody>
          <a:bodyPr wrap="none" rtlCol="0">
            <a:spAutoFit/>
          </a:bodyPr>
          <a:p>
            <a:r>
              <a:rPr lang="zh-CN" altLang="en-US" sz="1400"/>
              <a:t>导向性</a:t>
            </a:r>
            <a:endParaRPr lang="zh-CN" altLang="en-US" sz="1400"/>
          </a:p>
        </p:txBody>
      </p:sp>
      <p:sp>
        <p:nvSpPr>
          <p:cNvPr id="8" name="文本框 7"/>
          <p:cNvSpPr txBox="1"/>
          <p:nvPr/>
        </p:nvSpPr>
        <p:spPr>
          <a:xfrm>
            <a:off x="2584450" y="4029710"/>
            <a:ext cx="894080" cy="306705"/>
          </a:xfrm>
          <a:prstGeom prst="rect">
            <a:avLst/>
          </a:prstGeom>
          <a:noFill/>
        </p:spPr>
        <p:txBody>
          <a:bodyPr wrap="none" rtlCol="0">
            <a:spAutoFit/>
          </a:bodyPr>
          <a:p>
            <a:r>
              <a:rPr lang="zh-CN" altLang="en-US" sz="1400"/>
              <a:t>非导向性</a:t>
            </a:r>
            <a:endParaRPr lang="zh-CN" altLang="en-US" sz="1400"/>
          </a:p>
        </p:txBody>
      </p:sp>
      <p:sp>
        <p:nvSpPr>
          <p:cNvPr id="10" name="左大括号 9"/>
          <p:cNvSpPr/>
          <p:nvPr/>
        </p:nvSpPr>
        <p:spPr>
          <a:xfrm>
            <a:off x="2159000" y="2536190"/>
            <a:ext cx="388620" cy="16338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左大括号 10"/>
          <p:cNvSpPr/>
          <p:nvPr/>
        </p:nvSpPr>
        <p:spPr>
          <a:xfrm>
            <a:off x="3502025" y="2056130"/>
            <a:ext cx="154305"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文本框 11"/>
          <p:cNvSpPr txBox="1"/>
          <p:nvPr/>
        </p:nvSpPr>
        <p:spPr>
          <a:xfrm>
            <a:off x="3717925" y="1878330"/>
            <a:ext cx="716280" cy="306705"/>
          </a:xfrm>
          <a:prstGeom prst="rect">
            <a:avLst/>
          </a:prstGeom>
          <a:noFill/>
        </p:spPr>
        <p:txBody>
          <a:bodyPr wrap="none" rtlCol="0">
            <a:spAutoFit/>
          </a:bodyPr>
          <a:p>
            <a:r>
              <a:rPr lang="zh-CN" altLang="en-US" sz="1400"/>
              <a:t>双绞线</a:t>
            </a:r>
            <a:endParaRPr lang="zh-CN" altLang="en-US" sz="1400"/>
          </a:p>
        </p:txBody>
      </p:sp>
      <p:sp>
        <p:nvSpPr>
          <p:cNvPr id="13" name="文本框 12"/>
          <p:cNvSpPr txBox="1"/>
          <p:nvPr/>
        </p:nvSpPr>
        <p:spPr>
          <a:xfrm>
            <a:off x="3717925" y="2359660"/>
            <a:ext cx="894080" cy="306705"/>
          </a:xfrm>
          <a:prstGeom prst="rect">
            <a:avLst/>
          </a:prstGeom>
          <a:noFill/>
        </p:spPr>
        <p:txBody>
          <a:bodyPr wrap="none" rtlCol="0">
            <a:spAutoFit/>
          </a:bodyPr>
          <a:p>
            <a:r>
              <a:rPr lang="zh-CN" altLang="en-US" sz="1400"/>
              <a:t>同轴电缆</a:t>
            </a:r>
            <a:endParaRPr lang="zh-CN" altLang="en-US" sz="1400"/>
          </a:p>
        </p:txBody>
      </p:sp>
      <p:sp>
        <p:nvSpPr>
          <p:cNvPr id="14" name="文本框 13"/>
          <p:cNvSpPr txBox="1"/>
          <p:nvPr/>
        </p:nvSpPr>
        <p:spPr>
          <a:xfrm>
            <a:off x="3726180" y="2775585"/>
            <a:ext cx="538480" cy="306705"/>
          </a:xfrm>
          <a:prstGeom prst="rect">
            <a:avLst/>
          </a:prstGeom>
          <a:noFill/>
        </p:spPr>
        <p:txBody>
          <a:bodyPr wrap="none" rtlCol="0">
            <a:spAutoFit/>
          </a:bodyPr>
          <a:p>
            <a:r>
              <a:rPr lang="zh-CN" altLang="en-US" sz="1400"/>
              <a:t>光纤</a:t>
            </a:r>
            <a:endParaRPr lang="zh-CN" altLang="en-US" sz="1400"/>
          </a:p>
        </p:txBody>
      </p:sp>
      <p:sp>
        <p:nvSpPr>
          <p:cNvPr id="15" name="左大括号 14"/>
          <p:cNvSpPr/>
          <p:nvPr/>
        </p:nvSpPr>
        <p:spPr>
          <a:xfrm>
            <a:off x="3656330" y="3726180"/>
            <a:ext cx="154305"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6" name="文本框 15"/>
          <p:cNvSpPr txBox="1"/>
          <p:nvPr/>
        </p:nvSpPr>
        <p:spPr>
          <a:xfrm>
            <a:off x="3918585" y="3573145"/>
            <a:ext cx="894080" cy="306705"/>
          </a:xfrm>
          <a:prstGeom prst="rect">
            <a:avLst/>
          </a:prstGeom>
          <a:noFill/>
        </p:spPr>
        <p:txBody>
          <a:bodyPr wrap="none" rtlCol="0">
            <a:spAutoFit/>
          </a:bodyPr>
          <a:p>
            <a:r>
              <a:rPr lang="zh-CN" altLang="en-US" sz="1400"/>
              <a:t>无</a:t>
            </a:r>
            <a:r>
              <a:rPr lang="zh-CN" altLang="en-US" sz="1400"/>
              <a:t>线电波</a:t>
            </a:r>
            <a:endParaRPr lang="zh-CN" altLang="en-US" sz="1400"/>
          </a:p>
        </p:txBody>
      </p:sp>
      <p:sp>
        <p:nvSpPr>
          <p:cNvPr id="17" name="文本框 16"/>
          <p:cNvSpPr txBox="1"/>
          <p:nvPr/>
        </p:nvSpPr>
        <p:spPr>
          <a:xfrm>
            <a:off x="3918585" y="4029710"/>
            <a:ext cx="538480" cy="306705"/>
          </a:xfrm>
          <a:prstGeom prst="rect">
            <a:avLst/>
          </a:prstGeom>
          <a:noFill/>
        </p:spPr>
        <p:txBody>
          <a:bodyPr wrap="none" rtlCol="0">
            <a:spAutoFit/>
          </a:bodyPr>
          <a:p>
            <a:r>
              <a:rPr lang="zh-CN" altLang="en-US" sz="1400"/>
              <a:t>微波</a:t>
            </a:r>
            <a:endParaRPr lang="zh-CN" altLang="en-US" sz="1400"/>
          </a:p>
        </p:txBody>
      </p:sp>
      <p:sp>
        <p:nvSpPr>
          <p:cNvPr id="18" name="文本框 17"/>
          <p:cNvSpPr txBox="1"/>
          <p:nvPr/>
        </p:nvSpPr>
        <p:spPr>
          <a:xfrm>
            <a:off x="3918585" y="4467225"/>
            <a:ext cx="1249680" cy="306705"/>
          </a:xfrm>
          <a:prstGeom prst="rect">
            <a:avLst/>
          </a:prstGeom>
          <a:noFill/>
        </p:spPr>
        <p:txBody>
          <a:bodyPr wrap="none" rtlCol="0">
            <a:spAutoFit/>
          </a:bodyPr>
          <a:p>
            <a:r>
              <a:rPr lang="zh-CN" altLang="en-US" sz="1400"/>
              <a:t>红外线、激光</a:t>
            </a:r>
            <a:endParaRPr lang="zh-CN" altLang="en-US" sz="1400"/>
          </a:p>
        </p:txBody>
      </p:sp>
      <p:pic>
        <p:nvPicPr>
          <p:cNvPr id="19" name="图片 18"/>
          <p:cNvPicPr>
            <a:picLocks noChangeAspect="1"/>
          </p:cNvPicPr>
          <p:nvPr/>
        </p:nvPicPr>
        <p:blipFill>
          <a:blip r:embed="rId1"/>
          <a:srcRect l="8594" t="5137" r="1198" b="1093"/>
          <a:stretch>
            <a:fillRect/>
          </a:stretch>
        </p:blipFill>
        <p:spPr>
          <a:xfrm>
            <a:off x="10074910" y="149860"/>
            <a:ext cx="1099820" cy="1089660"/>
          </a:xfrm>
          <a:prstGeom prst="rect">
            <a:avLst/>
          </a:prstGeom>
        </p:spPr>
      </p:pic>
      <p:pic>
        <p:nvPicPr>
          <p:cNvPr id="20" name="图片 19"/>
          <p:cNvPicPr>
            <a:picLocks noChangeAspect="1"/>
          </p:cNvPicPr>
          <p:nvPr/>
        </p:nvPicPr>
        <p:blipFill>
          <a:blip r:embed="rId2"/>
          <a:srcRect l="9500" t="8829" r="6167" b="3664"/>
          <a:stretch>
            <a:fillRect/>
          </a:stretch>
        </p:blipFill>
        <p:spPr>
          <a:xfrm>
            <a:off x="7823200" y="232410"/>
            <a:ext cx="1285240" cy="925195"/>
          </a:xfrm>
          <a:prstGeom prst="rect">
            <a:avLst/>
          </a:prstGeom>
        </p:spPr>
      </p:pic>
      <p:sp>
        <p:nvSpPr>
          <p:cNvPr id="29" name="矩形 28"/>
          <p:cNvSpPr/>
          <p:nvPr/>
        </p:nvSpPr>
        <p:spPr>
          <a:xfrm>
            <a:off x="7278370" y="91440"/>
            <a:ext cx="4689475" cy="126365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p:cNvPicPr>
            <a:picLocks noChangeAspect="1"/>
          </p:cNvPicPr>
          <p:nvPr/>
        </p:nvPicPr>
        <p:blipFill>
          <a:blip r:embed="rId3"/>
          <a:srcRect t="4319" r="1185" b="11976"/>
          <a:stretch>
            <a:fillRect/>
          </a:stretch>
        </p:blipFill>
        <p:spPr>
          <a:xfrm>
            <a:off x="7576820" y="1644650"/>
            <a:ext cx="2767965" cy="652780"/>
          </a:xfrm>
          <a:prstGeom prst="rect">
            <a:avLst/>
          </a:prstGeom>
        </p:spPr>
      </p:pic>
      <p:pic>
        <p:nvPicPr>
          <p:cNvPr id="24" name="图片 23"/>
          <p:cNvPicPr>
            <a:picLocks noChangeAspect="1"/>
          </p:cNvPicPr>
          <p:nvPr/>
        </p:nvPicPr>
        <p:blipFill>
          <a:blip r:embed="rId4"/>
          <a:stretch>
            <a:fillRect/>
          </a:stretch>
        </p:blipFill>
        <p:spPr>
          <a:xfrm rot="5400000">
            <a:off x="7703820" y="2235835"/>
            <a:ext cx="1524000" cy="1778000"/>
          </a:xfrm>
          <a:prstGeom prst="rect">
            <a:avLst/>
          </a:prstGeom>
        </p:spPr>
      </p:pic>
      <p:pic>
        <p:nvPicPr>
          <p:cNvPr id="25" name="图片 24"/>
          <p:cNvPicPr>
            <a:picLocks noChangeAspect="1"/>
          </p:cNvPicPr>
          <p:nvPr/>
        </p:nvPicPr>
        <p:blipFill>
          <a:blip r:embed="rId5"/>
          <a:stretch>
            <a:fillRect/>
          </a:stretch>
        </p:blipFill>
        <p:spPr>
          <a:xfrm>
            <a:off x="9610725" y="2534285"/>
            <a:ext cx="2171700" cy="1352550"/>
          </a:xfrm>
          <a:prstGeom prst="rect">
            <a:avLst/>
          </a:prstGeom>
        </p:spPr>
      </p:pic>
      <p:pic>
        <p:nvPicPr>
          <p:cNvPr id="26" name="图片 25"/>
          <p:cNvPicPr>
            <a:picLocks noChangeAspect="1"/>
          </p:cNvPicPr>
          <p:nvPr/>
        </p:nvPicPr>
        <p:blipFill>
          <a:blip r:embed="rId6"/>
          <a:srcRect t="5484" r="6469" b="10968"/>
          <a:stretch>
            <a:fillRect/>
          </a:stretch>
        </p:blipFill>
        <p:spPr>
          <a:xfrm>
            <a:off x="7638415" y="4717415"/>
            <a:ext cx="1202690" cy="493395"/>
          </a:xfrm>
          <a:prstGeom prst="rect">
            <a:avLst/>
          </a:prstGeom>
        </p:spPr>
      </p:pic>
      <p:pic>
        <p:nvPicPr>
          <p:cNvPr id="27" name="图片 26"/>
          <p:cNvPicPr>
            <a:picLocks noChangeAspect="1"/>
          </p:cNvPicPr>
          <p:nvPr/>
        </p:nvPicPr>
        <p:blipFill>
          <a:blip r:embed="rId7"/>
          <a:srcRect t="5667" r="4077" b="6222"/>
          <a:stretch>
            <a:fillRect/>
          </a:stretch>
        </p:blipFill>
        <p:spPr>
          <a:xfrm>
            <a:off x="7649210" y="5700395"/>
            <a:ext cx="1202055" cy="476885"/>
          </a:xfrm>
          <a:prstGeom prst="rect">
            <a:avLst/>
          </a:prstGeom>
        </p:spPr>
      </p:pic>
      <p:pic>
        <p:nvPicPr>
          <p:cNvPr id="28" name="图片 27"/>
          <p:cNvPicPr>
            <a:picLocks noChangeAspect="1"/>
          </p:cNvPicPr>
          <p:nvPr/>
        </p:nvPicPr>
        <p:blipFill>
          <a:blip r:embed="rId8"/>
          <a:stretch>
            <a:fillRect/>
          </a:stretch>
        </p:blipFill>
        <p:spPr>
          <a:xfrm>
            <a:off x="9559925" y="4423410"/>
            <a:ext cx="2219325" cy="1969770"/>
          </a:xfrm>
          <a:prstGeom prst="rect">
            <a:avLst/>
          </a:prstGeom>
        </p:spPr>
      </p:pic>
      <p:sp>
        <p:nvSpPr>
          <p:cNvPr id="30" name="矩形 29"/>
          <p:cNvSpPr/>
          <p:nvPr/>
        </p:nvSpPr>
        <p:spPr>
          <a:xfrm>
            <a:off x="7278370" y="1551305"/>
            <a:ext cx="4689475" cy="247840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矩形 30"/>
          <p:cNvSpPr/>
          <p:nvPr/>
        </p:nvSpPr>
        <p:spPr>
          <a:xfrm>
            <a:off x="7278370" y="4225290"/>
            <a:ext cx="4688840" cy="245681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角矩形标注 37"/>
          <p:cNvSpPr/>
          <p:nvPr/>
        </p:nvSpPr>
        <p:spPr>
          <a:xfrm>
            <a:off x="582295" y="1748155"/>
            <a:ext cx="1723390" cy="611505"/>
          </a:xfrm>
          <a:prstGeom prst="wedgeRoundRectCallout">
            <a:avLst>
              <a:gd name="adj1" fmla="val 86219"/>
              <a:gd name="adj2" fmla="val 52284"/>
              <a:gd name="adj3" fmla="val 1666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电磁波被导向沿着实体媒介（铜线</a:t>
            </a:r>
            <a:r>
              <a:rPr lang="en-US" altLang="zh-CN" sz="1200">
                <a:sym typeface="+mn-ea"/>
              </a:rPr>
              <a:t>/</a:t>
            </a:r>
            <a:r>
              <a:rPr lang="zh-CN" altLang="en-US" sz="1200">
                <a:sym typeface="+mn-ea"/>
              </a:rPr>
              <a:t>光纤）传播。</a:t>
            </a:r>
            <a:endParaRPr lang="zh-CN" altLang="en-US" sz="1200">
              <a:sym typeface="+mn-ea"/>
            </a:endParaRPr>
          </a:p>
        </p:txBody>
      </p:sp>
      <p:sp>
        <p:nvSpPr>
          <p:cNvPr id="39" name="圆角矩形标注 38"/>
          <p:cNvSpPr/>
          <p:nvPr/>
        </p:nvSpPr>
        <p:spPr>
          <a:xfrm>
            <a:off x="582295" y="4460240"/>
            <a:ext cx="1722120" cy="615950"/>
          </a:xfrm>
          <a:prstGeom prst="wedgeRoundRectCallout">
            <a:avLst>
              <a:gd name="adj1" fmla="val 85398"/>
              <a:gd name="adj2" fmla="val -68474"/>
              <a:gd name="adj3" fmla="val 1666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空间自由，节制可以是空气，真空，海水</a:t>
            </a:r>
            <a:r>
              <a:rPr lang="zh-CN" altLang="en-US" sz="1200"/>
              <a:t>等</a:t>
            </a:r>
            <a:endParaRPr lang="zh-CN" altLang="en-US" sz="1200"/>
          </a:p>
        </p:txBody>
      </p:sp>
      <p:sp>
        <p:nvSpPr>
          <p:cNvPr id="42" name="右箭头 41"/>
          <p:cNvSpPr/>
          <p:nvPr/>
        </p:nvSpPr>
        <p:spPr>
          <a:xfrm rot="16200000">
            <a:off x="5273040" y="3265170"/>
            <a:ext cx="569595" cy="175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右箭头 42"/>
          <p:cNvSpPr/>
          <p:nvPr/>
        </p:nvSpPr>
        <p:spPr>
          <a:xfrm>
            <a:off x="5533390" y="3509010"/>
            <a:ext cx="569595" cy="175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右箭头 43"/>
          <p:cNvSpPr/>
          <p:nvPr/>
        </p:nvSpPr>
        <p:spPr>
          <a:xfrm rot="10800000">
            <a:off x="5076190" y="3509010"/>
            <a:ext cx="569595" cy="175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右箭头 44"/>
          <p:cNvSpPr/>
          <p:nvPr/>
        </p:nvSpPr>
        <p:spPr>
          <a:xfrm rot="5400000">
            <a:off x="5283835" y="3768090"/>
            <a:ext cx="569595" cy="175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右箭头 45"/>
          <p:cNvSpPr/>
          <p:nvPr/>
        </p:nvSpPr>
        <p:spPr>
          <a:xfrm rot="3600000">
            <a:off x="5446395" y="3738880"/>
            <a:ext cx="569595" cy="175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右箭头 46"/>
          <p:cNvSpPr/>
          <p:nvPr/>
        </p:nvSpPr>
        <p:spPr>
          <a:xfrm rot="9300000">
            <a:off x="5086350" y="3651250"/>
            <a:ext cx="569595" cy="175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右箭头 47"/>
          <p:cNvSpPr/>
          <p:nvPr/>
        </p:nvSpPr>
        <p:spPr>
          <a:xfrm rot="17880000">
            <a:off x="5445125" y="3286760"/>
            <a:ext cx="569595" cy="175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右箭头 48"/>
          <p:cNvSpPr/>
          <p:nvPr/>
        </p:nvSpPr>
        <p:spPr>
          <a:xfrm rot="12480000">
            <a:off x="5093970" y="3375660"/>
            <a:ext cx="569595" cy="175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右箭头 49"/>
          <p:cNvSpPr/>
          <p:nvPr/>
        </p:nvSpPr>
        <p:spPr>
          <a:xfrm rot="20100000">
            <a:off x="5532120" y="3388360"/>
            <a:ext cx="569595" cy="175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右箭头 50"/>
          <p:cNvSpPr/>
          <p:nvPr/>
        </p:nvSpPr>
        <p:spPr>
          <a:xfrm rot="1560000">
            <a:off x="5533390" y="3641090"/>
            <a:ext cx="569595" cy="175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右箭头 51"/>
          <p:cNvSpPr/>
          <p:nvPr/>
        </p:nvSpPr>
        <p:spPr>
          <a:xfrm rot="14280000">
            <a:off x="5159375" y="3296285"/>
            <a:ext cx="569595" cy="175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右箭头 52"/>
          <p:cNvSpPr/>
          <p:nvPr/>
        </p:nvSpPr>
        <p:spPr>
          <a:xfrm rot="7320000">
            <a:off x="5149215" y="3750310"/>
            <a:ext cx="569595" cy="175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down)">
                                      <p:cBhvr>
                                        <p:cTn id="10" dur="500"/>
                                        <p:tgtEl>
                                          <p:spTgt spid="5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down)">
                                      <p:cBhvr>
                                        <p:cTn id="13" dur="500"/>
                                        <p:tgtEl>
                                          <p:spTgt spid="4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down)">
                                      <p:cBhvr>
                                        <p:cTn id="16" dur="500"/>
                                        <p:tgtEl>
                                          <p:spTgt spid="4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ipe(down)">
                                      <p:cBhvr>
                                        <p:cTn id="19" dur="500"/>
                                        <p:tgtEl>
                                          <p:spTgt spid="5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down)">
                                      <p:cBhvr>
                                        <p:cTn id="22" dur="500"/>
                                        <p:tgtEl>
                                          <p:spTgt spid="4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down)">
                                      <p:cBhvr>
                                        <p:cTn id="25" dur="500"/>
                                        <p:tgtEl>
                                          <p:spTgt spid="4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down)">
                                      <p:cBhvr>
                                        <p:cTn id="28" dur="500"/>
                                        <p:tgtEl>
                                          <p:spTgt spid="4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down)">
                                      <p:cBhvr>
                                        <p:cTn id="31" dur="500"/>
                                        <p:tgtEl>
                                          <p:spTgt spid="5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down)">
                                      <p:cBhvr>
                                        <p:cTn id="37" dur="500"/>
                                        <p:tgtEl>
                                          <p:spTgt spid="4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ipe(down)">
                                      <p:cBhvr>
                                        <p:cTn id="4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50" grpId="0" bldLvl="0" animBg="1"/>
      <p:bldP spid="48" grpId="0" bldLvl="0" animBg="1"/>
      <p:bldP spid="42" grpId="0" bldLvl="0" animBg="1"/>
      <p:bldP spid="52" grpId="0" bldLvl="0" animBg="1"/>
      <p:bldP spid="49" grpId="0" bldLvl="0" animBg="1"/>
      <p:bldP spid="44" grpId="0" bldLvl="0" animBg="1"/>
      <p:bldP spid="47" grpId="0" bldLvl="0" animBg="1"/>
      <p:bldP spid="53" grpId="0" bldLvl="0" animBg="1"/>
      <p:bldP spid="45" grpId="0" bldLvl="0" animBg="1"/>
      <p:bldP spid="46" grpId="0" bldLvl="0" animBg="1"/>
      <p:bldP spid="51"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7" name="横卷形 6"/>
          <p:cNvSpPr/>
          <p:nvPr/>
        </p:nvSpPr>
        <p:spPr>
          <a:xfrm>
            <a:off x="16510" y="0"/>
            <a:ext cx="3355975" cy="806450"/>
          </a:xfrm>
          <a:prstGeom prst="horizontalScroll">
            <a:avLst/>
          </a:prstGeom>
          <a:gradFill>
            <a:gsLst>
              <a:gs pos="0">
                <a:srgbClr val="7B32B2"/>
              </a:gs>
              <a:gs pos="100000">
                <a:srgbClr val="401A5D"/>
              </a:gs>
            </a:gsLst>
            <a:lin scaled="0"/>
          </a:gradFill>
          <a:ln>
            <a:gradFill>
              <a:gsLst>
                <a:gs pos="0">
                  <a:srgbClr val="7B32B2"/>
                </a:gs>
                <a:gs pos="100000">
                  <a:srgbClr val="401A5D"/>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ln w="6600">
                  <a:solidFill>
                    <a:schemeClr val="accent2"/>
                  </a:solidFill>
                  <a:prstDash val="solid"/>
                </a:ln>
                <a:solidFill>
                  <a:srgbClr val="FFFFFF"/>
                </a:solidFill>
                <a:effectLst>
                  <a:outerShdw dist="38100" dir="2700000" algn="tl" rotWithShape="0">
                    <a:schemeClr val="accent2"/>
                  </a:outerShdw>
                </a:effectLst>
              </a:rPr>
              <a:t>传统</a:t>
            </a:r>
            <a:r>
              <a:rPr lang="zh-CN" altLang="en-US" sz="2400" b="1">
                <a:ln w="6600">
                  <a:solidFill>
                    <a:schemeClr val="accent2"/>
                  </a:solidFill>
                  <a:prstDash val="solid"/>
                </a:ln>
                <a:solidFill>
                  <a:srgbClr val="FFFFFF"/>
                </a:solidFill>
                <a:effectLst>
                  <a:outerShdw dist="38100" dir="2700000" algn="tl" rotWithShape="0">
                    <a:schemeClr val="accent2"/>
                  </a:outerShdw>
                </a:effectLst>
              </a:rPr>
              <a:t>以太网</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pic>
        <p:nvPicPr>
          <p:cNvPr id="17" name="图片 16"/>
          <p:cNvPicPr>
            <a:picLocks noChangeAspect="1"/>
          </p:cNvPicPr>
          <p:nvPr/>
        </p:nvPicPr>
        <p:blipFill>
          <a:blip r:embed="rId1"/>
          <a:srcRect l="2801" t="726" r="3569" b="244"/>
          <a:stretch>
            <a:fillRect/>
          </a:stretch>
        </p:blipFill>
        <p:spPr>
          <a:xfrm>
            <a:off x="5996305" y="2845435"/>
            <a:ext cx="398780" cy="370840"/>
          </a:xfrm>
          <a:prstGeom prst="roundRect">
            <a:avLst/>
          </a:prstGeom>
        </p:spPr>
      </p:pic>
      <p:pic>
        <p:nvPicPr>
          <p:cNvPr id="30" name="图片 29"/>
          <p:cNvPicPr>
            <a:picLocks noChangeAspect="1"/>
          </p:cNvPicPr>
          <p:nvPr/>
        </p:nvPicPr>
        <p:blipFill>
          <a:blip r:embed="rId2"/>
          <a:srcRect l="10711" t="9443" r="5740" b="5123"/>
          <a:stretch>
            <a:fillRect/>
          </a:stretch>
        </p:blipFill>
        <p:spPr>
          <a:xfrm>
            <a:off x="2383790" y="3059430"/>
            <a:ext cx="474980" cy="439420"/>
          </a:xfrm>
          <a:prstGeom prst="rect">
            <a:avLst/>
          </a:prstGeom>
        </p:spPr>
      </p:pic>
      <p:pic>
        <p:nvPicPr>
          <p:cNvPr id="2" name="图片 1"/>
          <p:cNvPicPr>
            <a:picLocks noChangeAspect="1"/>
          </p:cNvPicPr>
          <p:nvPr/>
        </p:nvPicPr>
        <p:blipFill>
          <a:blip r:embed="rId2"/>
          <a:srcRect l="10711" t="9443" r="5740" b="5123"/>
          <a:stretch>
            <a:fillRect/>
          </a:stretch>
        </p:blipFill>
        <p:spPr>
          <a:xfrm>
            <a:off x="4994275" y="3908425"/>
            <a:ext cx="474980" cy="439420"/>
          </a:xfrm>
          <a:prstGeom prst="rect">
            <a:avLst/>
          </a:prstGeom>
        </p:spPr>
      </p:pic>
      <p:pic>
        <p:nvPicPr>
          <p:cNvPr id="3" name="图片 2"/>
          <p:cNvPicPr>
            <a:picLocks noChangeAspect="1"/>
          </p:cNvPicPr>
          <p:nvPr/>
        </p:nvPicPr>
        <p:blipFill>
          <a:blip r:embed="rId2"/>
          <a:srcRect l="10711" t="9443" r="5740" b="5123"/>
          <a:stretch>
            <a:fillRect/>
          </a:stretch>
        </p:blipFill>
        <p:spPr>
          <a:xfrm>
            <a:off x="3618230" y="3908425"/>
            <a:ext cx="474980" cy="439420"/>
          </a:xfrm>
          <a:prstGeom prst="rect">
            <a:avLst/>
          </a:prstGeom>
        </p:spPr>
      </p:pic>
      <p:pic>
        <p:nvPicPr>
          <p:cNvPr id="5" name="图片 4"/>
          <p:cNvPicPr>
            <a:picLocks noChangeAspect="1"/>
          </p:cNvPicPr>
          <p:nvPr/>
        </p:nvPicPr>
        <p:blipFill>
          <a:blip r:embed="rId2"/>
          <a:srcRect l="10711" t="9443" r="5740" b="5123"/>
          <a:stretch>
            <a:fillRect/>
          </a:stretch>
        </p:blipFill>
        <p:spPr>
          <a:xfrm>
            <a:off x="3618230" y="2200275"/>
            <a:ext cx="474980" cy="439420"/>
          </a:xfrm>
          <a:prstGeom prst="rect">
            <a:avLst/>
          </a:prstGeom>
        </p:spPr>
      </p:pic>
      <p:pic>
        <p:nvPicPr>
          <p:cNvPr id="6" name="图片 5"/>
          <p:cNvPicPr>
            <a:picLocks noChangeAspect="1"/>
          </p:cNvPicPr>
          <p:nvPr/>
        </p:nvPicPr>
        <p:blipFill>
          <a:blip r:embed="rId2"/>
          <a:srcRect l="10711" t="9443" r="5740" b="5123"/>
          <a:stretch>
            <a:fillRect/>
          </a:stretch>
        </p:blipFill>
        <p:spPr>
          <a:xfrm>
            <a:off x="4994275" y="3071495"/>
            <a:ext cx="474980" cy="439420"/>
          </a:xfrm>
          <a:prstGeom prst="rect">
            <a:avLst/>
          </a:prstGeom>
        </p:spPr>
      </p:pic>
      <p:pic>
        <p:nvPicPr>
          <p:cNvPr id="8" name="图片 7"/>
          <p:cNvPicPr>
            <a:picLocks noChangeAspect="1"/>
          </p:cNvPicPr>
          <p:nvPr/>
        </p:nvPicPr>
        <p:blipFill>
          <a:blip r:embed="rId2"/>
          <a:srcRect l="10711" t="9443" r="5740" b="5123"/>
          <a:stretch>
            <a:fillRect/>
          </a:stretch>
        </p:blipFill>
        <p:spPr>
          <a:xfrm>
            <a:off x="4994275" y="2195830"/>
            <a:ext cx="474980" cy="443865"/>
          </a:xfrm>
          <a:prstGeom prst="rect">
            <a:avLst/>
          </a:prstGeom>
        </p:spPr>
      </p:pic>
      <p:pic>
        <p:nvPicPr>
          <p:cNvPr id="9" name="图片 8"/>
          <p:cNvPicPr>
            <a:picLocks noChangeAspect="1"/>
          </p:cNvPicPr>
          <p:nvPr/>
        </p:nvPicPr>
        <p:blipFill>
          <a:blip r:embed="rId2"/>
          <a:srcRect l="10711" t="9443" r="5740" b="5123"/>
          <a:stretch>
            <a:fillRect/>
          </a:stretch>
        </p:blipFill>
        <p:spPr>
          <a:xfrm>
            <a:off x="3618230" y="3065145"/>
            <a:ext cx="474980" cy="439420"/>
          </a:xfrm>
          <a:prstGeom prst="rect">
            <a:avLst/>
          </a:prstGeom>
        </p:spPr>
      </p:pic>
      <p:pic>
        <p:nvPicPr>
          <p:cNvPr id="16" name="图片 15"/>
          <p:cNvPicPr>
            <a:picLocks noChangeAspect="1"/>
          </p:cNvPicPr>
          <p:nvPr/>
        </p:nvPicPr>
        <p:blipFill>
          <a:blip r:embed="rId1"/>
          <a:srcRect l="2801" t="726" r="3569" b="244"/>
          <a:stretch>
            <a:fillRect/>
          </a:stretch>
        </p:blipFill>
        <p:spPr>
          <a:xfrm>
            <a:off x="5996305" y="3439160"/>
            <a:ext cx="398780" cy="370840"/>
          </a:xfrm>
          <a:prstGeom prst="roundRect">
            <a:avLst/>
          </a:prstGeom>
        </p:spPr>
      </p:pic>
      <p:pic>
        <p:nvPicPr>
          <p:cNvPr id="18" name="图片 17"/>
          <p:cNvPicPr>
            <a:picLocks noChangeAspect="1"/>
          </p:cNvPicPr>
          <p:nvPr/>
        </p:nvPicPr>
        <p:blipFill>
          <a:blip r:embed="rId1"/>
          <a:srcRect l="2801" t="726" r="3569" b="244"/>
          <a:stretch>
            <a:fillRect/>
          </a:stretch>
        </p:blipFill>
        <p:spPr>
          <a:xfrm>
            <a:off x="5996305" y="4130040"/>
            <a:ext cx="398780" cy="370840"/>
          </a:xfrm>
          <a:prstGeom prst="roundRect">
            <a:avLst/>
          </a:prstGeom>
        </p:spPr>
      </p:pic>
      <p:pic>
        <p:nvPicPr>
          <p:cNvPr id="19" name="图片 18"/>
          <p:cNvPicPr>
            <a:picLocks noChangeAspect="1"/>
          </p:cNvPicPr>
          <p:nvPr/>
        </p:nvPicPr>
        <p:blipFill>
          <a:blip r:embed="rId1"/>
          <a:srcRect l="2801" t="726" r="3569" b="244"/>
          <a:stretch>
            <a:fillRect/>
          </a:stretch>
        </p:blipFill>
        <p:spPr>
          <a:xfrm>
            <a:off x="5996305" y="4666615"/>
            <a:ext cx="398780" cy="370840"/>
          </a:xfrm>
          <a:prstGeom prst="roundRect">
            <a:avLst/>
          </a:prstGeom>
        </p:spPr>
      </p:pic>
      <p:pic>
        <p:nvPicPr>
          <p:cNvPr id="20" name="图片 19"/>
          <p:cNvPicPr>
            <a:picLocks noChangeAspect="1"/>
          </p:cNvPicPr>
          <p:nvPr/>
        </p:nvPicPr>
        <p:blipFill>
          <a:blip r:embed="rId1"/>
          <a:srcRect l="2801" t="726" r="3569" b="244"/>
          <a:stretch>
            <a:fillRect/>
          </a:stretch>
        </p:blipFill>
        <p:spPr>
          <a:xfrm>
            <a:off x="5410200" y="4666615"/>
            <a:ext cx="398780" cy="370840"/>
          </a:xfrm>
          <a:prstGeom prst="roundRect">
            <a:avLst/>
          </a:prstGeom>
        </p:spPr>
      </p:pic>
      <p:pic>
        <p:nvPicPr>
          <p:cNvPr id="21" name="图片 20"/>
          <p:cNvPicPr>
            <a:picLocks noChangeAspect="1"/>
          </p:cNvPicPr>
          <p:nvPr/>
        </p:nvPicPr>
        <p:blipFill>
          <a:blip r:embed="rId1"/>
          <a:srcRect l="2801" t="726" r="3569" b="244"/>
          <a:stretch>
            <a:fillRect/>
          </a:stretch>
        </p:blipFill>
        <p:spPr>
          <a:xfrm>
            <a:off x="4824095" y="4666615"/>
            <a:ext cx="398780" cy="370840"/>
          </a:xfrm>
          <a:prstGeom prst="roundRect">
            <a:avLst/>
          </a:prstGeom>
        </p:spPr>
      </p:pic>
      <p:pic>
        <p:nvPicPr>
          <p:cNvPr id="22" name="图片 21"/>
          <p:cNvPicPr>
            <a:picLocks noChangeAspect="1"/>
          </p:cNvPicPr>
          <p:nvPr/>
        </p:nvPicPr>
        <p:blipFill>
          <a:blip r:embed="rId1"/>
          <a:srcRect l="2801" t="726" r="3569" b="244"/>
          <a:stretch>
            <a:fillRect/>
          </a:stretch>
        </p:blipFill>
        <p:spPr>
          <a:xfrm>
            <a:off x="3994785" y="4666615"/>
            <a:ext cx="398780" cy="370840"/>
          </a:xfrm>
          <a:prstGeom prst="roundRect">
            <a:avLst/>
          </a:prstGeom>
        </p:spPr>
      </p:pic>
      <p:pic>
        <p:nvPicPr>
          <p:cNvPr id="23" name="图片 22"/>
          <p:cNvPicPr>
            <a:picLocks noChangeAspect="1"/>
          </p:cNvPicPr>
          <p:nvPr/>
        </p:nvPicPr>
        <p:blipFill>
          <a:blip r:embed="rId1"/>
          <a:srcRect l="2801" t="726" r="3569" b="244"/>
          <a:stretch>
            <a:fillRect/>
          </a:stretch>
        </p:blipFill>
        <p:spPr>
          <a:xfrm>
            <a:off x="3372485" y="4666615"/>
            <a:ext cx="398780" cy="370840"/>
          </a:xfrm>
          <a:prstGeom prst="roundRect">
            <a:avLst/>
          </a:prstGeom>
        </p:spPr>
      </p:pic>
      <p:pic>
        <p:nvPicPr>
          <p:cNvPr id="24" name="图片 23"/>
          <p:cNvPicPr>
            <a:picLocks noChangeAspect="1"/>
          </p:cNvPicPr>
          <p:nvPr/>
        </p:nvPicPr>
        <p:blipFill>
          <a:blip r:embed="rId1"/>
          <a:srcRect l="2801" t="726" r="3569" b="244"/>
          <a:stretch>
            <a:fillRect/>
          </a:stretch>
        </p:blipFill>
        <p:spPr>
          <a:xfrm>
            <a:off x="3994785" y="1532255"/>
            <a:ext cx="398780" cy="370840"/>
          </a:xfrm>
          <a:prstGeom prst="roundRect">
            <a:avLst/>
          </a:prstGeom>
        </p:spPr>
      </p:pic>
      <p:pic>
        <p:nvPicPr>
          <p:cNvPr id="25" name="图片 24"/>
          <p:cNvPicPr>
            <a:picLocks noChangeAspect="1"/>
          </p:cNvPicPr>
          <p:nvPr/>
        </p:nvPicPr>
        <p:blipFill>
          <a:blip r:embed="rId1"/>
          <a:srcRect l="2801" t="726" r="3569" b="244"/>
          <a:stretch>
            <a:fillRect/>
          </a:stretch>
        </p:blipFill>
        <p:spPr>
          <a:xfrm>
            <a:off x="3372485" y="1532255"/>
            <a:ext cx="398780" cy="370840"/>
          </a:xfrm>
          <a:prstGeom prst="roundRect">
            <a:avLst/>
          </a:prstGeom>
        </p:spPr>
      </p:pic>
      <p:pic>
        <p:nvPicPr>
          <p:cNvPr id="26" name="图片 25"/>
          <p:cNvPicPr>
            <a:picLocks noChangeAspect="1"/>
          </p:cNvPicPr>
          <p:nvPr/>
        </p:nvPicPr>
        <p:blipFill>
          <a:blip r:embed="rId1"/>
          <a:srcRect l="2801" t="726" r="3569" b="244"/>
          <a:stretch>
            <a:fillRect/>
          </a:stretch>
        </p:blipFill>
        <p:spPr>
          <a:xfrm>
            <a:off x="1495425" y="3093720"/>
            <a:ext cx="398780" cy="370840"/>
          </a:xfrm>
          <a:prstGeom prst="roundRect">
            <a:avLst/>
          </a:prstGeom>
        </p:spPr>
      </p:pic>
      <p:pic>
        <p:nvPicPr>
          <p:cNvPr id="28" name="图片 27"/>
          <p:cNvPicPr>
            <a:picLocks noChangeAspect="1"/>
          </p:cNvPicPr>
          <p:nvPr/>
        </p:nvPicPr>
        <p:blipFill>
          <a:blip r:embed="rId1"/>
          <a:srcRect l="2801" t="726" r="3569" b="244"/>
          <a:stretch>
            <a:fillRect/>
          </a:stretch>
        </p:blipFill>
        <p:spPr>
          <a:xfrm>
            <a:off x="5996305" y="2160270"/>
            <a:ext cx="398780" cy="370840"/>
          </a:xfrm>
          <a:prstGeom prst="roundRect">
            <a:avLst/>
          </a:prstGeom>
        </p:spPr>
      </p:pic>
      <p:pic>
        <p:nvPicPr>
          <p:cNvPr id="29" name="图片 28"/>
          <p:cNvPicPr>
            <a:picLocks noChangeAspect="1"/>
          </p:cNvPicPr>
          <p:nvPr/>
        </p:nvPicPr>
        <p:blipFill>
          <a:blip r:embed="rId1"/>
          <a:srcRect l="2801" t="726" r="3569" b="244"/>
          <a:stretch>
            <a:fillRect/>
          </a:stretch>
        </p:blipFill>
        <p:spPr>
          <a:xfrm>
            <a:off x="5996305" y="1532255"/>
            <a:ext cx="398780" cy="370840"/>
          </a:xfrm>
          <a:prstGeom prst="roundRect">
            <a:avLst/>
          </a:prstGeom>
        </p:spPr>
      </p:pic>
      <p:pic>
        <p:nvPicPr>
          <p:cNvPr id="31" name="图片 30"/>
          <p:cNvPicPr>
            <a:picLocks noChangeAspect="1"/>
          </p:cNvPicPr>
          <p:nvPr/>
        </p:nvPicPr>
        <p:blipFill>
          <a:blip r:embed="rId1"/>
          <a:srcRect l="2801" t="726" r="3569" b="244"/>
          <a:stretch>
            <a:fillRect/>
          </a:stretch>
        </p:blipFill>
        <p:spPr>
          <a:xfrm>
            <a:off x="5410200" y="1532255"/>
            <a:ext cx="398780" cy="370840"/>
          </a:xfrm>
          <a:prstGeom prst="roundRect">
            <a:avLst/>
          </a:prstGeom>
        </p:spPr>
      </p:pic>
      <p:pic>
        <p:nvPicPr>
          <p:cNvPr id="32" name="图片 31"/>
          <p:cNvPicPr>
            <a:picLocks noChangeAspect="1"/>
          </p:cNvPicPr>
          <p:nvPr/>
        </p:nvPicPr>
        <p:blipFill>
          <a:blip r:embed="rId1"/>
          <a:srcRect l="2801" t="726" r="3569" b="244"/>
          <a:stretch>
            <a:fillRect/>
          </a:stretch>
        </p:blipFill>
        <p:spPr>
          <a:xfrm>
            <a:off x="4824095" y="1532255"/>
            <a:ext cx="398780" cy="370840"/>
          </a:xfrm>
          <a:prstGeom prst="roundRect">
            <a:avLst/>
          </a:prstGeom>
        </p:spPr>
      </p:pic>
      <p:cxnSp>
        <p:nvCxnSpPr>
          <p:cNvPr id="33" name="直接连接符 32"/>
          <p:cNvCxnSpPr>
            <a:stCxn id="26" idx="3"/>
            <a:endCxn id="30" idx="1"/>
          </p:cNvCxnSpPr>
          <p:nvPr/>
        </p:nvCxnSpPr>
        <p:spPr>
          <a:xfrm>
            <a:off x="1894205" y="3279140"/>
            <a:ext cx="489585" cy="0"/>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a:stCxn id="30" idx="3"/>
            <a:endCxn id="5" idx="2"/>
          </p:cNvCxnSpPr>
          <p:nvPr/>
        </p:nvCxnSpPr>
        <p:spPr>
          <a:xfrm flipV="1">
            <a:off x="2858770" y="2639695"/>
            <a:ext cx="996950" cy="639445"/>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p:cNvCxnSpPr>
            <a:stCxn id="30" idx="3"/>
            <a:endCxn id="9" idx="1"/>
          </p:cNvCxnSpPr>
          <p:nvPr/>
        </p:nvCxnSpPr>
        <p:spPr>
          <a:xfrm>
            <a:off x="2858770" y="3279140"/>
            <a:ext cx="759460" cy="5715"/>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a:stCxn id="30" idx="3"/>
            <a:endCxn id="3" idx="0"/>
          </p:cNvCxnSpPr>
          <p:nvPr/>
        </p:nvCxnSpPr>
        <p:spPr>
          <a:xfrm>
            <a:off x="2858770" y="3279140"/>
            <a:ext cx="996950" cy="629285"/>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a:stCxn id="9" idx="3"/>
            <a:endCxn id="8" idx="2"/>
          </p:cNvCxnSpPr>
          <p:nvPr/>
        </p:nvCxnSpPr>
        <p:spPr>
          <a:xfrm flipV="1">
            <a:off x="4093210" y="2639695"/>
            <a:ext cx="1138555" cy="645160"/>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a:stCxn id="9" idx="3"/>
            <a:endCxn id="6" idx="1"/>
          </p:cNvCxnSpPr>
          <p:nvPr/>
        </p:nvCxnSpPr>
        <p:spPr>
          <a:xfrm>
            <a:off x="4093210" y="3284855"/>
            <a:ext cx="901065" cy="6350"/>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a:stCxn id="9" idx="3"/>
            <a:endCxn id="2" idx="0"/>
          </p:cNvCxnSpPr>
          <p:nvPr/>
        </p:nvCxnSpPr>
        <p:spPr>
          <a:xfrm>
            <a:off x="4093210" y="3284855"/>
            <a:ext cx="1138555" cy="623570"/>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a:stCxn id="5" idx="0"/>
            <a:endCxn id="25" idx="2"/>
          </p:cNvCxnSpPr>
          <p:nvPr/>
        </p:nvCxnSpPr>
        <p:spPr>
          <a:xfrm flipH="1" flipV="1">
            <a:off x="3571875" y="1903095"/>
            <a:ext cx="283845" cy="29718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a:stCxn id="5" idx="0"/>
            <a:endCxn id="24" idx="2"/>
          </p:cNvCxnSpPr>
          <p:nvPr/>
        </p:nvCxnSpPr>
        <p:spPr>
          <a:xfrm flipV="1">
            <a:off x="3855720" y="1903095"/>
            <a:ext cx="338455" cy="297180"/>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a:stCxn id="3" idx="2"/>
            <a:endCxn id="23" idx="0"/>
          </p:cNvCxnSpPr>
          <p:nvPr/>
        </p:nvCxnSpPr>
        <p:spPr>
          <a:xfrm flipH="1">
            <a:off x="3571875" y="4347845"/>
            <a:ext cx="283845" cy="318770"/>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stCxn id="3" idx="2"/>
            <a:endCxn id="22" idx="0"/>
          </p:cNvCxnSpPr>
          <p:nvPr/>
        </p:nvCxnSpPr>
        <p:spPr>
          <a:xfrm>
            <a:off x="3855720" y="4347845"/>
            <a:ext cx="338455" cy="31877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stCxn id="8" idx="0"/>
            <a:endCxn id="32" idx="2"/>
          </p:cNvCxnSpPr>
          <p:nvPr/>
        </p:nvCxnSpPr>
        <p:spPr>
          <a:xfrm flipH="1" flipV="1">
            <a:off x="5023485" y="1903095"/>
            <a:ext cx="208280" cy="292735"/>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p:cNvCxnSpPr>
            <a:endCxn id="31" idx="2"/>
          </p:cNvCxnSpPr>
          <p:nvPr/>
        </p:nvCxnSpPr>
        <p:spPr>
          <a:xfrm flipV="1">
            <a:off x="5234940" y="1903095"/>
            <a:ext cx="374650" cy="292735"/>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a:stCxn id="8" idx="3"/>
            <a:endCxn id="29" idx="2"/>
          </p:cNvCxnSpPr>
          <p:nvPr/>
        </p:nvCxnSpPr>
        <p:spPr>
          <a:xfrm flipV="1">
            <a:off x="5469255" y="1903095"/>
            <a:ext cx="726440" cy="514985"/>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a:stCxn id="8" idx="3"/>
            <a:endCxn id="28" idx="1"/>
          </p:cNvCxnSpPr>
          <p:nvPr/>
        </p:nvCxnSpPr>
        <p:spPr>
          <a:xfrm flipV="1">
            <a:off x="5469255" y="2345690"/>
            <a:ext cx="527050" cy="72390"/>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p:cNvCxnSpPr>
            <a:stCxn id="6" idx="3"/>
            <a:endCxn id="17" idx="1"/>
          </p:cNvCxnSpPr>
          <p:nvPr/>
        </p:nvCxnSpPr>
        <p:spPr>
          <a:xfrm flipV="1">
            <a:off x="5469255" y="3030855"/>
            <a:ext cx="527050" cy="260350"/>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p:cNvCxnSpPr>
            <a:stCxn id="6" idx="3"/>
            <a:endCxn id="16" idx="1"/>
          </p:cNvCxnSpPr>
          <p:nvPr/>
        </p:nvCxnSpPr>
        <p:spPr>
          <a:xfrm>
            <a:off x="5469255" y="3291205"/>
            <a:ext cx="527050" cy="333375"/>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p:cNvCxnSpPr>
            <a:stCxn id="2" idx="2"/>
            <a:endCxn id="21" idx="0"/>
          </p:cNvCxnSpPr>
          <p:nvPr/>
        </p:nvCxnSpPr>
        <p:spPr>
          <a:xfrm flipH="1">
            <a:off x="5023485" y="4347845"/>
            <a:ext cx="208280" cy="318770"/>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p:cNvCxnSpPr>
            <a:endCxn id="20" idx="0"/>
          </p:cNvCxnSpPr>
          <p:nvPr/>
        </p:nvCxnSpPr>
        <p:spPr>
          <a:xfrm>
            <a:off x="5225415" y="4347210"/>
            <a:ext cx="384175" cy="319405"/>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p:cNvCxnSpPr>
            <a:stCxn id="2" idx="3"/>
            <a:endCxn id="18" idx="1"/>
          </p:cNvCxnSpPr>
          <p:nvPr/>
        </p:nvCxnSpPr>
        <p:spPr>
          <a:xfrm>
            <a:off x="5469255" y="4128135"/>
            <a:ext cx="527050" cy="187325"/>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p:cNvCxnSpPr>
            <a:stCxn id="2" idx="3"/>
            <a:endCxn id="19" idx="1"/>
          </p:cNvCxnSpPr>
          <p:nvPr/>
        </p:nvCxnSpPr>
        <p:spPr>
          <a:xfrm>
            <a:off x="5469255" y="4128135"/>
            <a:ext cx="527050" cy="723900"/>
          </a:xfrm>
          <a:prstGeom prst="line">
            <a:avLst/>
          </a:prstGeom>
        </p:spPr>
        <p:style>
          <a:lnRef idx="1">
            <a:schemeClr val="dk1"/>
          </a:lnRef>
          <a:fillRef idx="0">
            <a:schemeClr val="dk1"/>
          </a:fillRef>
          <a:effectRef idx="0">
            <a:schemeClr val="dk1"/>
          </a:effectRef>
          <a:fontRef idx="minor">
            <a:schemeClr val="tx1"/>
          </a:fontRef>
        </p:style>
      </p:cxnSp>
      <p:cxnSp>
        <p:nvCxnSpPr>
          <p:cNvPr id="54" name="直接箭头连接符 53"/>
          <p:cNvCxnSpPr/>
          <p:nvPr/>
        </p:nvCxnSpPr>
        <p:spPr>
          <a:xfrm flipV="1">
            <a:off x="1941830" y="3207385"/>
            <a:ext cx="394335" cy="8890"/>
          </a:xfrm>
          <a:prstGeom prst="straightConnector1">
            <a:avLst/>
          </a:prstGeom>
          <a:ln>
            <a:headEnd type="none"/>
            <a:tailEnd type="triangle" w="med" len="med"/>
          </a:ln>
        </p:spPr>
        <p:style>
          <a:lnRef idx="3">
            <a:schemeClr val="accent4"/>
          </a:lnRef>
          <a:fillRef idx="0">
            <a:schemeClr val="accent4"/>
          </a:fillRef>
          <a:effectRef idx="2">
            <a:schemeClr val="accent4"/>
          </a:effectRef>
          <a:fontRef idx="minor">
            <a:schemeClr val="tx1"/>
          </a:fontRef>
        </p:style>
      </p:cxnSp>
      <p:cxnSp>
        <p:nvCxnSpPr>
          <p:cNvPr id="55" name="直接箭头连接符 54"/>
          <p:cNvCxnSpPr/>
          <p:nvPr/>
        </p:nvCxnSpPr>
        <p:spPr>
          <a:xfrm flipV="1">
            <a:off x="5557520" y="3030855"/>
            <a:ext cx="306070" cy="151130"/>
          </a:xfrm>
          <a:prstGeom prst="straightConnector1">
            <a:avLst/>
          </a:prstGeom>
          <a:ln>
            <a:headEnd type="none"/>
            <a:tailEnd type="triangle" w="med" len="med"/>
          </a:ln>
        </p:spPr>
        <p:style>
          <a:lnRef idx="3">
            <a:schemeClr val="accent4"/>
          </a:lnRef>
          <a:fillRef idx="0">
            <a:schemeClr val="accent4"/>
          </a:fillRef>
          <a:effectRef idx="2">
            <a:schemeClr val="accent4"/>
          </a:effectRef>
          <a:fontRef idx="minor">
            <a:schemeClr val="tx1"/>
          </a:fontRef>
        </p:style>
      </p:cxnSp>
      <p:cxnSp>
        <p:nvCxnSpPr>
          <p:cNvPr id="56" name="直接箭头连接符 55"/>
          <p:cNvCxnSpPr/>
          <p:nvPr/>
        </p:nvCxnSpPr>
        <p:spPr>
          <a:xfrm flipV="1">
            <a:off x="4429760" y="3216275"/>
            <a:ext cx="394335" cy="8890"/>
          </a:xfrm>
          <a:prstGeom prst="straightConnector1">
            <a:avLst/>
          </a:prstGeom>
          <a:ln>
            <a:headEnd type="none"/>
            <a:tailEnd type="triangle" w="med" len="med"/>
          </a:ln>
        </p:spPr>
        <p:style>
          <a:lnRef idx="3">
            <a:schemeClr val="accent4"/>
          </a:lnRef>
          <a:fillRef idx="0">
            <a:schemeClr val="accent4"/>
          </a:fillRef>
          <a:effectRef idx="2">
            <a:schemeClr val="accent4"/>
          </a:effectRef>
          <a:fontRef idx="minor">
            <a:schemeClr val="tx1"/>
          </a:fontRef>
        </p:style>
      </p:cxnSp>
      <p:cxnSp>
        <p:nvCxnSpPr>
          <p:cNvPr id="57" name="直接箭头连接符 56"/>
          <p:cNvCxnSpPr/>
          <p:nvPr/>
        </p:nvCxnSpPr>
        <p:spPr>
          <a:xfrm flipV="1">
            <a:off x="3120390" y="3207385"/>
            <a:ext cx="394335" cy="8890"/>
          </a:xfrm>
          <a:prstGeom prst="straightConnector1">
            <a:avLst/>
          </a:prstGeom>
          <a:ln>
            <a:headEnd type="none"/>
            <a:tailEnd type="triangle" w="med" len="med"/>
          </a:ln>
        </p:spPr>
        <p:style>
          <a:lnRef idx="3">
            <a:schemeClr val="accent4"/>
          </a:lnRef>
          <a:fillRef idx="0">
            <a:schemeClr val="accent4"/>
          </a:fillRef>
          <a:effectRef idx="2">
            <a:schemeClr val="accent4"/>
          </a:effectRef>
          <a:fontRef idx="minor">
            <a:schemeClr val="tx1"/>
          </a:fontRef>
        </p:style>
      </p:cxnSp>
      <p:sp>
        <p:nvSpPr>
          <p:cNvPr id="58" name="文本框 57"/>
          <p:cNvSpPr txBox="1"/>
          <p:nvPr/>
        </p:nvSpPr>
        <p:spPr>
          <a:xfrm>
            <a:off x="1454785" y="3439160"/>
            <a:ext cx="429260" cy="245110"/>
          </a:xfrm>
          <a:prstGeom prst="rect">
            <a:avLst/>
          </a:prstGeom>
          <a:noFill/>
        </p:spPr>
        <p:txBody>
          <a:bodyPr wrap="none" rtlCol="0">
            <a:spAutoFit/>
          </a:bodyPr>
          <a:p>
            <a:r>
              <a:rPr lang="en-US" altLang="zh-CN" sz="1000">
                <a:solidFill>
                  <a:srgbClr val="FFC000"/>
                </a:solidFill>
              </a:rPr>
              <a:t>PC1</a:t>
            </a:r>
            <a:endParaRPr lang="en-US" altLang="zh-CN" sz="1000">
              <a:solidFill>
                <a:srgbClr val="FFC000"/>
              </a:solidFill>
            </a:endParaRPr>
          </a:p>
        </p:txBody>
      </p:sp>
      <p:sp>
        <p:nvSpPr>
          <p:cNvPr id="59" name="文本框 58"/>
          <p:cNvSpPr txBox="1"/>
          <p:nvPr/>
        </p:nvSpPr>
        <p:spPr>
          <a:xfrm>
            <a:off x="6395085" y="2893060"/>
            <a:ext cx="429260" cy="245110"/>
          </a:xfrm>
          <a:prstGeom prst="rect">
            <a:avLst/>
          </a:prstGeom>
          <a:noFill/>
        </p:spPr>
        <p:txBody>
          <a:bodyPr wrap="none" rtlCol="0">
            <a:spAutoFit/>
          </a:bodyPr>
          <a:p>
            <a:r>
              <a:rPr lang="en-US" altLang="zh-CN" sz="1000">
                <a:solidFill>
                  <a:srgbClr val="FFC000"/>
                </a:solidFill>
              </a:rPr>
              <a:t>PC2</a:t>
            </a:r>
            <a:endParaRPr lang="en-US" altLang="zh-CN" sz="1000">
              <a:solidFill>
                <a:srgbClr val="FFC000"/>
              </a:solidFill>
            </a:endParaRPr>
          </a:p>
        </p:txBody>
      </p:sp>
      <p:sp>
        <p:nvSpPr>
          <p:cNvPr id="60" name="文本框 59"/>
          <p:cNvSpPr txBox="1"/>
          <p:nvPr/>
        </p:nvSpPr>
        <p:spPr>
          <a:xfrm>
            <a:off x="2353945" y="3439160"/>
            <a:ext cx="457835" cy="245110"/>
          </a:xfrm>
          <a:prstGeom prst="rect">
            <a:avLst/>
          </a:prstGeom>
          <a:noFill/>
        </p:spPr>
        <p:txBody>
          <a:bodyPr wrap="none" rtlCol="0">
            <a:spAutoFit/>
          </a:bodyPr>
          <a:p>
            <a:r>
              <a:rPr lang="en-US" altLang="zh-CN" sz="1000">
                <a:solidFill>
                  <a:schemeClr val="accent2">
                    <a:lumMod val="75000"/>
                  </a:schemeClr>
                </a:solidFill>
              </a:rPr>
              <a:t>SW1</a:t>
            </a:r>
            <a:endParaRPr lang="en-US" altLang="zh-CN" sz="1000">
              <a:solidFill>
                <a:schemeClr val="accent2">
                  <a:lumMod val="75000"/>
                </a:schemeClr>
              </a:solidFill>
            </a:endParaRPr>
          </a:p>
        </p:txBody>
      </p:sp>
      <p:sp>
        <p:nvSpPr>
          <p:cNvPr id="61" name="文本框 60"/>
          <p:cNvSpPr txBox="1"/>
          <p:nvPr/>
        </p:nvSpPr>
        <p:spPr>
          <a:xfrm>
            <a:off x="3618230" y="3439160"/>
            <a:ext cx="457835" cy="245110"/>
          </a:xfrm>
          <a:prstGeom prst="rect">
            <a:avLst/>
          </a:prstGeom>
          <a:noFill/>
        </p:spPr>
        <p:txBody>
          <a:bodyPr wrap="none" rtlCol="0">
            <a:spAutoFit/>
          </a:bodyPr>
          <a:p>
            <a:r>
              <a:rPr lang="en-US" altLang="zh-CN" sz="1000">
                <a:solidFill>
                  <a:schemeClr val="accent2">
                    <a:lumMod val="75000"/>
                  </a:schemeClr>
                </a:solidFill>
              </a:rPr>
              <a:t>SW2</a:t>
            </a:r>
            <a:endParaRPr lang="en-US" altLang="zh-CN" sz="1000">
              <a:solidFill>
                <a:schemeClr val="accent2">
                  <a:lumMod val="75000"/>
                </a:schemeClr>
              </a:solidFill>
            </a:endParaRPr>
          </a:p>
        </p:txBody>
      </p:sp>
      <p:sp>
        <p:nvSpPr>
          <p:cNvPr id="62" name="文本框 61"/>
          <p:cNvSpPr txBox="1"/>
          <p:nvPr/>
        </p:nvSpPr>
        <p:spPr>
          <a:xfrm>
            <a:off x="4987925" y="3448050"/>
            <a:ext cx="457835" cy="245110"/>
          </a:xfrm>
          <a:prstGeom prst="rect">
            <a:avLst/>
          </a:prstGeom>
          <a:noFill/>
        </p:spPr>
        <p:txBody>
          <a:bodyPr wrap="none" rtlCol="0">
            <a:spAutoFit/>
          </a:bodyPr>
          <a:p>
            <a:r>
              <a:rPr lang="en-US" altLang="zh-CN" sz="1000">
                <a:solidFill>
                  <a:schemeClr val="accent2">
                    <a:lumMod val="75000"/>
                  </a:schemeClr>
                </a:solidFill>
              </a:rPr>
              <a:t>SW3</a:t>
            </a:r>
            <a:endParaRPr lang="en-US" altLang="zh-CN" sz="1000">
              <a:solidFill>
                <a:schemeClr val="accent2">
                  <a:lumMod val="75000"/>
                </a:schemeClr>
              </a:solidFill>
            </a:endParaRPr>
          </a:p>
        </p:txBody>
      </p:sp>
      <p:sp>
        <p:nvSpPr>
          <p:cNvPr id="63" name="文本框 62"/>
          <p:cNvSpPr txBox="1"/>
          <p:nvPr/>
        </p:nvSpPr>
        <p:spPr>
          <a:xfrm>
            <a:off x="3241675" y="2295525"/>
            <a:ext cx="457835" cy="245110"/>
          </a:xfrm>
          <a:prstGeom prst="rect">
            <a:avLst/>
          </a:prstGeom>
          <a:noFill/>
        </p:spPr>
        <p:txBody>
          <a:bodyPr wrap="none" rtlCol="0">
            <a:spAutoFit/>
          </a:bodyPr>
          <a:p>
            <a:r>
              <a:rPr lang="en-US" altLang="zh-CN" sz="1000">
                <a:solidFill>
                  <a:schemeClr val="accent2">
                    <a:lumMod val="75000"/>
                  </a:schemeClr>
                </a:solidFill>
              </a:rPr>
              <a:t>SW4</a:t>
            </a:r>
            <a:endParaRPr lang="en-US" altLang="zh-CN" sz="1000">
              <a:solidFill>
                <a:schemeClr val="accent2">
                  <a:lumMod val="75000"/>
                </a:schemeClr>
              </a:solidFill>
            </a:endParaRPr>
          </a:p>
        </p:txBody>
      </p:sp>
      <p:sp>
        <p:nvSpPr>
          <p:cNvPr id="64" name="文本框 63"/>
          <p:cNvSpPr txBox="1"/>
          <p:nvPr/>
        </p:nvSpPr>
        <p:spPr>
          <a:xfrm>
            <a:off x="4565650" y="2286000"/>
            <a:ext cx="457835" cy="245110"/>
          </a:xfrm>
          <a:prstGeom prst="rect">
            <a:avLst/>
          </a:prstGeom>
          <a:noFill/>
        </p:spPr>
        <p:txBody>
          <a:bodyPr wrap="none" rtlCol="0">
            <a:spAutoFit/>
          </a:bodyPr>
          <a:p>
            <a:r>
              <a:rPr lang="en-US" altLang="zh-CN" sz="1000">
                <a:solidFill>
                  <a:schemeClr val="accent2">
                    <a:lumMod val="75000"/>
                  </a:schemeClr>
                </a:solidFill>
              </a:rPr>
              <a:t>SW5</a:t>
            </a:r>
            <a:endParaRPr lang="en-US" altLang="zh-CN" sz="1000">
              <a:solidFill>
                <a:schemeClr val="accent2">
                  <a:lumMod val="75000"/>
                </a:schemeClr>
              </a:solidFill>
            </a:endParaRPr>
          </a:p>
        </p:txBody>
      </p:sp>
      <p:sp>
        <p:nvSpPr>
          <p:cNvPr id="65" name="文本框 64"/>
          <p:cNvSpPr txBox="1"/>
          <p:nvPr/>
        </p:nvSpPr>
        <p:spPr>
          <a:xfrm>
            <a:off x="3241675" y="4005580"/>
            <a:ext cx="457835" cy="245110"/>
          </a:xfrm>
          <a:prstGeom prst="rect">
            <a:avLst/>
          </a:prstGeom>
          <a:noFill/>
        </p:spPr>
        <p:txBody>
          <a:bodyPr wrap="none" rtlCol="0">
            <a:spAutoFit/>
          </a:bodyPr>
          <a:p>
            <a:r>
              <a:rPr lang="en-US" altLang="zh-CN" sz="1000">
                <a:solidFill>
                  <a:schemeClr val="accent2">
                    <a:lumMod val="75000"/>
                  </a:schemeClr>
                </a:solidFill>
              </a:rPr>
              <a:t>SW6</a:t>
            </a:r>
            <a:endParaRPr lang="en-US" altLang="zh-CN" sz="1000">
              <a:solidFill>
                <a:schemeClr val="accent2">
                  <a:lumMod val="75000"/>
                </a:schemeClr>
              </a:solidFill>
            </a:endParaRPr>
          </a:p>
        </p:txBody>
      </p:sp>
      <p:sp>
        <p:nvSpPr>
          <p:cNvPr id="66" name="文本框 65"/>
          <p:cNvSpPr txBox="1"/>
          <p:nvPr/>
        </p:nvSpPr>
        <p:spPr>
          <a:xfrm>
            <a:off x="4565650" y="4005580"/>
            <a:ext cx="457835" cy="245110"/>
          </a:xfrm>
          <a:prstGeom prst="rect">
            <a:avLst/>
          </a:prstGeom>
          <a:noFill/>
        </p:spPr>
        <p:txBody>
          <a:bodyPr wrap="none" rtlCol="0">
            <a:spAutoFit/>
          </a:bodyPr>
          <a:p>
            <a:r>
              <a:rPr lang="en-US" altLang="zh-CN" sz="1000">
                <a:solidFill>
                  <a:schemeClr val="accent2">
                    <a:lumMod val="75000"/>
                  </a:schemeClr>
                </a:solidFill>
              </a:rPr>
              <a:t>SW7</a:t>
            </a:r>
            <a:endParaRPr lang="en-US" altLang="zh-CN" sz="1000">
              <a:solidFill>
                <a:schemeClr val="accent2">
                  <a:lumMod val="75000"/>
                </a:schemeClr>
              </a:solidFill>
            </a:endParaRPr>
          </a:p>
        </p:txBody>
      </p:sp>
      <p:cxnSp>
        <p:nvCxnSpPr>
          <p:cNvPr id="67" name="直接箭头连接符 66"/>
          <p:cNvCxnSpPr/>
          <p:nvPr/>
        </p:nvCxnSpPr>
        <p:spPr>
          <a:xfrm flipV="1">
            <a:off x="4464685" y="2774315"/>
            <a:ext cx="324485" cy="193040"/>
          </a:xfrm>
          <a:prstGeom prst="straightConnector1">
            <a:avLst/>
          </a:prstGeom>
          <a:ln>
            <a:prstDash val="sysDash"/>
            <a:headEnd type="none"/>
            <a:tailEnd type="triangle" w="med" len="med"/>
          </a:ln>
        </p:spPr>
        <p:style>
          <a:lnRef idx="3">
            <a:schemeClr val="accent4"/>
          </a:lnRef>
          <a:fillRef idx="0">
            <a:schemeClr val="accent4"/>
          </a:fillRef>
          <a:effectRef idx="2">
            <a:schemeClr val="accent4"/>
          </a:effectRef>
          <a:fontRef idx="minor">
            <a:schemeClr val="tx1"/>
          </a:fontRef>
        </p:style>
      </p:cxnSp>
      <p:cxnSp>
        <p:nvCxnSpPr>
          <p:cNvPr id="68" name="直接箭头连接符 67"/>
          <p:cNvCxnSpPr/>
          <p:nvPr/>
        </p:nvCxnSpPr>
        <p:spPr>
          <a:xfrm>
            <a:off x="4464685" y="3580130"/>
            <a:ext cx="340360" cy="179070"/>
          </a:xfrm>
          <a:prstGeom prst="straightConnector1">
            <a:avLst/>
          </a:prstGeom>
          <a:ln>
            <a:prstDash val="sysDash"/>
            <a:headEnd type="none"/>
            <a:tailEnd type="triangle" w="med" len="med"/>
          </a:ln>
        </p:spPr>
        <p:style>
          <a:lnRef idx="3">
            <a:schemeClr val="accent4"/>
          </a:lnRef>
          <a:fillRef idx="0">
            <a:schemeClr val="accent4"/>
          </a:fillRef>
          <a:effectRef idx="2">
            <a:schemeClr val="accent4"/>
          </a:effectRef>
          <a:fontRef idx="minor">
            <a:schemeClr val="tx1"/>
          </a:fontRef>
        </p:style>
      </p:cxnSp>
      <p:cxnSp>
        <p:nvCxnSpPr>
          <p:cNvPr id="69" name="直接箭头连接符 68"/>
          <p:cNvCxnSpPr/>
          <p:nvPr/>
        </p:nvCxnSpPr>
        <p:spPr>
          <a:xfrm flipV="1">
            <a:off x="5620385" y="2007235"/>
            <a:ext cx="313690" cy="224155"/>
          </a:xfrm>
          <a:prstGeom prst="straightConnector1">
            <a:avLst/>
          </a:prstGeom>
          <a:ln>
            <a:prstDash val="sysDash"/>
            <a:headEnd type="none"/>
            <a:tailEnd type="triangle" w="med" len="med"/>
          </a:ln>
        </p:spPr>
        <p:style>
          <a:lnRef idx="3">
            <a:schemeClr val="accent4"/>
          </a:lnRef>
          <a:fillRef idx="0">
            <a:schemeClr val="accent4"/>
          </a:fillRef>
          <a:effectRef idx="2">
            <a:schemeClr val="accent4"/>
          </a:effectRef>
          <a:fontRef idx="minor">
            <a:schemeClr val="tx1"/>
          </a:fontRef>
        </p:style>
      </p:cxnSp>
      <p:cxnSp>
        <p:nvCxnSpPr>
          <p:cNvPr id="70" name="直接箭头连接符 69"/>
          <p:cNvCxnSpPr/>
          <p:nvPr/>
        </p:nvCxnSpPr>
        <p:spPr>
          <a:xfrm flipV="1">
            <a:off x="5629275" y="2418080"/>
            <a:ext cx="315595" cy="37465"/>
          </a:xfrm>
          <a:prstGeom prst="straightConnector1">
            <a:avLst/>
          </a:prstGeom>
          <a:ln>
            <a:prstDash val="sysDash"/>
            <a:headEnd type="none"/>
            <a:tailEnd type="triangle" w="med" len="med"/>
          </a:ln>
        </p:spPr>
        <p:style>
          <a:lnRef idx="3">
            <a:schemeClr val="accent4"/>
          </a:lnRef>
          <a:fillRef idx="0">
            <a:schemeClr val="accent4"/>
          </a:fillRef>
          <a:effectRef idx="2">
            <a:schemeClr val="accent4"/>
          </a:effectRef>
          <a:fontRef idx="minor">
            <a:schemeClr val="tx1"/>
          </a:fontRef>
        </p:style>
      </p:cxnSp>
      <p:cxnSp>
        <p:nvCxnSpPr>
          <p:cNvPr id="71" name="直接箭头连接符 70"/>
          <p:cNvCxnSpPr/>
          <p:nvPr/>
        </p:nvCxnSpPr>
        <p:spPr>
          <a:xfrm flipV="1">
            <a:off x="5252720" y="1926590"/>
            <a:ext cx="187960" cy="161925"/>
          </a:xfrm>
          <a:prstGeom prst="straightConnector1">
            <a:avLst/>
          </a:prstGeom>
          <a:ln>
            <a:prstDash val="sysDash"/>
            <a:headEnd type="none"/>
            <a:tailEnd type="triangle" w="med" len="med"/>
          </a:ln>
        </p:spPr>
        <p:style>
          <a:lnRef idx="3">
            <a:schemeClr val="accent4"/>
          </a:lnRef>
          <a:fillRef idx="0">
            <a:schemeClr val="accent4"/>
          </a:fillRef>
          <a:effectRef idx="2">
            <a:schemeClr val="accent4"/>
          </a:effectRef>
          <a:fontRef idx="minor">
            <a:schemeClr val="tx1"/>
          </a:fontRef>
        </p:style>
      </p:cxnSp>
      <p:cxnSp>
        <p:nvCxnSpPr>
          <p:cNvPr id="72" name="直接箭头连接符 71"/>
          <p:cNvCxnSpPr/>
          <p:nvPr/>
        </p:nvCxnSpPr>
        <p:spPr>
          <a:xfrm flipH="1" flipV="1">
            <a:off x="4983480" y="1962785"/>
            <a:ext cx="152400" cy="187960"/>
          </a:xfrm>
          <a:prstGeom prst="straightConnector1">
            <a:avLst/>
          </a:prstGeom>
          <a:ln>
            <a:prstDash val="sysDash"/>
            <a:headEnd type="none"/>
            <a:tailEnd type="triangle" w="med" len="med"/>
          </a:ln>
        </p:spPr>
        <p:style>
          <a:lnRef idx="3">
            <a:schemeClr val="accent4"/>
          </a:lnRef>
          <a:fillRef idx="0">
            <a:schemeClr val="accent4"/>
          </a:fillRef>
          <a:effectRef idx="2">
            <a:schemeClr val="accent4"/>
          </a:effectRef>
          <a:fontRef idx="minor">
            <a:schemeClr val="tx1"/>
          </a:fontRef>
        </p:style>
      </p:cxnSp>
      <p:cxnSp>
        <p:nvCxnSpPr>
          <p:cNvPr id="73" name="直接箭头连接符 72"/>
          <p:cNvCxnSpPr/>
          <p:nvPr/>
        </p:nvCxnSpPr>
        <p:spPr>
          <a:xfrm flipV="1">
            <a:off x="1101090" y="5118735"/>
            <a:ext cx="394335" cy="8890"/>
          </a:xfrm>
          <a:prstGeom prst="straightConnector1">
            <a:avLst/>
          </a:prstGeom>
          <a:ln>
            <a:headEnd type="none"/>
            <a:tailEnd type="triangle" w="med" len="med"/>
          </a:ln>
        </p:spPr>
        <p:style>
          <a:lnRef idx="3">
            <a:schemeClr val="accent4"/>
          </a:lnRef>
          <a:fillRef idx="0">
            <a:schemeClr val="accent4"/>
          </a:fillRef>
          <a:effectRef idx="2">
            <a:schemeClr val="accent4"/>
          </a:effectRef>
          <a:fontRef idx="minor">
            <a:schemeClr val="tx1"/>
          </a:fontRef>
        </p:style>
      </p:cxnSp>
      <p:cxnSp>
        <p:nvCxnSpPr>
          <p:cNvPr id="74" name="直接箭头连接符 73"/>
          <p:cNvCxnSpPr/>
          <p:nvPr/>
        </p:nvCxnSpPr>
        <p:spPr>
          <a:xfrm flipV="1">
            <a:off x="1101090" y="5405120"/>
            <a:ext cx="394335" cy="8890"/>
          </a:xfrm>
          <a:prstGeom prst="straightConnector1">
            <a:avLst/>
          </a:prstGeom>
          <a:ln>
            <a:prstDash val="sysDash"/>
            <a:headEnd type="none"/>
            <a:tailEnd type="triangle" w="med" len="med"/>
          </a:ln>
        </p:spPr>
        <p:style>
          <a:lnRef idx="3">
            <a:schemeClr val="accent4"/>
          </a:lnRef>
          <a:fillRef idx="0">
            <a:schemeClr val="accent4"/>
          </a:fillRef>
          <a:effectRef idx="2">
            <a:schemeClr val="accent4"/>
          </a:effectRef>
          <a:fontRef idx="minor">
            <a:schemeClr val="tx1"/>
          </a:fontRef>
        </p:style>
      </p:cxnSp>
      <p:sp>
        <p:nvSpPr>
          <p:cNvPr id="75" name="文本框 74"/>
          <p:cNvSpPr txBox="1"/>
          <p:nvPr/>
        </p:nvSpPr>
        <p:spPr>
          <a:xfrm>
            <a:off x="3107690" y="5477510"/>
            <a:ext cx="3716655" cy="460375"/>
          </a:xfrm>
          <a:prstGeom prst="rect">
            <a:avLst/>
          </a:prstGeom>
          <a:noFill/>
        </p:spPr>
        <p:txBody>
          <a:bodyPr wrap="square" rtlCol="0">
            <a:spAutoFit/>
          </a:bodyPr>
          <a:p>
            <a:r>
              <a:rPr lang="en-US" altLang="zh-CN" sz="1200"/>
              <a:t>Eg</a:t>
            </a:r>
            <a:r>
              <a:rPr lang="zh-CN" altLang="en-US" sz="1200"/>
              <a:t>：假定此时</a:t>
            </a:r>
            <a:r>
              <a:rPr lang="en-US" altLang="zh-CN" sz="1200"/>
              <a:t>SW1</a:t>
            </a:r>
            <a:r>
              <a:rPr lang="zh-CN" altLang="en-US" sz="1200"/>
              <a:t>、</a:t>
            </a:r>
            <a:r>
              <a:rPr lang="en-US" altLang="zh-CN" sz="1200"/>
              <a:t>SW3</a:t>
            </a:r>
            <a:r>
              <a:rPr lang="zh-CN" altLang="en-US" sz="1200"/>
              <a:t>、</a:t>
            </a:r>
            <a:r>
              <a:rPr lang="en-US" altLang="zh-CN" sz="1200"/>
              <a:t>SW7</a:t>
            </a:r>
            <a:r>
              <a:rPr lang="zh-CN" altLang="en-US" sz="1200"/>
              <a:t>的</a:t>
            </a:r>
            <a:r>
              <a:rPr lang="en-US" altLang="zh-CN" sz="1200"/>
              <a:t>MAC</a:t>
            </a:r>
            <a:r>
              <a:rPr lang="zh-CN" altLang="en-US" sz="1200"/>
              <a:t>地址表中存在</a:t>
            </a:r>
            <a:r>
              <a:rPr lang="en-US" altLang="zh-CN" sz="1200"/>
              <a:t>PC2</a:t>
            </a:r>
            <a:r>
              <a:rPr lang="zh-CN" altLang="en-US" sz="1200"/>
              <a:t>的</a:t>
            </a:r>
            <a:r>
              <a:rPr lang="en-US" altLang="zh-CN" sz="1200"/>
              <a:t>MAC</a:t>
            </a:r>
            <a:r>
              <a:rPr lang="zh-CN" altLang="en-US" sz="1200"/>
              <a:t>地址表项，</a:t>
            </a:r>
            <a:r>
              <a:rPr lang="en-US" altLang="zh-CN" sz="1200"/>
              <a:t>SW2</a:t>
            </a:r>
            <a:r>
              <a:rPr lang="zh-CN" altLang="en-US" sz="1200"/>
              <a:t>，</a:t>
            </a:r>
            <a:r>
              <a:rPr lang="en-US" altLang="zh-CN" sz="1200"/>
              <a:t>SW5</a:t>
            </a:r>
            <a:r>
              <a:rPr lang="zh-CN" altLang="en-US" sz="1200"/>
              <a:t>不存在表项。</a:t>
            </a:r>
            <a:endParaRPr lang="zh-CN" altLang="en-US" sz="1200"/>
          </a:p>
        </p:txBody>
      </p:sp>
      <p:sp>
        <p:nvSpPr>
          <p:cNvPr id="76" name="文本框 75"/>
          <p:cNvSpPr txBox="1"/>
          <p:nvPr/>
        </p:nvSpPr>
        <p:spPr>
          <a:xfrm>
            <a:off x="1495425" y="4985385"/>
            <a:ext cx="792480" cy="275590"/>
          </a:xfrm>
          <a:prstGeom prst="rect">
            <a:avLst/>
          </a:prstGeom>
          <a:noFill/>
        </p:spPr>
        <p:txBody>
          <a:bodyPr wrap="none" rtlCol="0">
            <a:spAutoFit/>
          </a:bodyPr>
          <a:p>
            <a:r>
              <a:rPr lang="zh-CN" altLang="en-US" sz="1200"/>
              <a:t>有效流量</a:t>
            </a:r>
            <a:endParaRPr lang="zh-CN" altLang="en-US" sz="1200"/>
          </a:p>
        </p:txBody>
      </p:sp>
      <p:sp>
        <p:nvSpPr>
          <p:cNvPr id="77" name="文本框 76"/>
          <p:cNvSpPr txBox="1"/>
          <p:nvPr/>
        </p:nvSpPr>
        <p:spPr>
          <a:xfrm>
            <a:off x="1495425" y="5271770"/>
            <a:ext cx="792480" cy="275590"/>
          </a:xfrm>
          <a:prstGeom prst="rect">
            <a:avLst/>
          </a:prstGeom>
          <a:noFill/>
        </p:spPr>
        <p:txBody>
          <a:bodyPr wrap="none" rtlCol="0">
            <a:spAutoFit/>
          </a:bodyPr>
          <a:p>
            <a:r>
              <a:rPr lang="zh-CN" altLang="en-US" sz="1200"/>
              <a:t>垃圾流量</a:t>
            </a:r>
            <a:endParaRPr lang="zh-CN" altLang="en-US" sz="1200"/>
          </a:p>
        </p:txBody>
      </p:sp>
      <p:sp>
        <p:nvSpPr>
          <p:cNvPr id="78" name="圆角矩形 77"/>
          <p:cNvSpPr/>
          <p:nvPr/>
        </p:nvSpPr>
        <p:spPr>
          <a:xfrm>
            <a:off x="796925" y="1137920"/>
            <a:ext cx="6481445" cy="5038090"/>
          </a:xfrm>
          <a:prstGeom prst="roundRect">
            <a:avLst/>
          </a:prstGeom>
          <a:noFill/>
          <a:ln>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文本框 78"/>
          <p:cNvSpPr txBox="1"/>
          <p:nvPr/>
        </p:nvSpPr>
        <p:spPr>
          <a:xfrm>
            <a:off x="1216025" y="1281430"/>
            <a:ext cx="1071880" cy="306705"/>
          </a:xfrm>
          <a:prstGeom prst="rect">
            <a:avLst/>
          </a:prstGeom>
          <a:noFill/>
        </p:spPr>
        <p:txBody>
          <a:bodyPr wrap="none" rtlCol="0">
            <a:spAutoFit/>
          </a:bodyPr>
          <a:p>
            <a:r>
              <a:rPr lang="zh-CN" altLang="en-US" sz="1400"/>
              <a:t>二层广播域</a:t>
            </a:r>
            <a:endParaRPr lang="zh-CN" altLang="en-US" sz="1400"/>
          </a:p>
        </p:txBody>
      </p:sp>
      <p:sp>
        <p:nvSpPr>
          <p:cNvPr id="80" name="文本框 79"/>
          <p:cNvSpPr txBox="1"/>
          <p:nvPr/>
        </p:nvSpPr>
        <p:spPr>
          <a:xfrm>
            <a:off x="7691120" y="2240915"/>
            <a:ext cx="3936365" cy="737235"/>
          </a:xfrm>
          <a:prstGeom prst="rect">
            <a:avLst/>
          </a:prstGeom>
          <a:noFill/>
        </p:spPr>
        <p:txBody>
          <a:bodyPr wrap="square" rtlCol="0">
            <a:spAutoFit/>
          </a:bodyPr>
          <a:p>
            <a:r>
              <a:rPr lang="zh-CN" altLang="en-US" sz="1400">
                <a:latin typeface="Calibri" panose="020F0502020204030204" charset="0"/>
                <a:cs typeface="Calibri" panose="020F0502020204030204" charset="0"/>
              </a:rPr>
              <a:t>•</a:t>
            </a:r>
            <a:r>
              <a:rPr lang="en-US" altLang="zh-CN" sz="1400">
                <a:latin typeface="Calibri" panose="020F0502020204030204" charset="0"/>
                <a:cs typeface="Calibri" panose="020F0502020204030204" charset="0"/>
              </a:rPr>
              <a:t>  </a:t>
            </a:r>
            <a:r>
              <a:rPr lang="zh-CN" altLang="en-US" sz="1400"/>
              <a:t>在典型的交换网络中，当某主机发送广播帧，或</a:t>
            </a:r>
            <a:r>
              <a:rPr lang="zh-CN" altLang="en-US" sz="1400"/>
              <a:t>未知单播帧时，该数据帧会被泛洪，甚至传递到整个</a:t>
            </a:r>
            <a:r>
              <a:rPr lang="zh-CN" altLang="en-US" sz="1400"/>
              <a:t>广播域。</a:t>
            </a:r>
            <a:endParaRPr lang="zh-CN" altLang="en-US" sz="1400"/>
          </a:p>
        </p:txBody>
      </p:sp>
      <p:sp>
        <p:nvSpPr>
          <p:cNvPr id="81" name="文本框 80"/>
          <p:cNvSpPr txBox="1"/>
          <p:nvPr/>
        </p:nvSpPr>
        <p:spPr>
          <a:xfrm>
            <a:off x="7746365" y="3390900"/>
            <a:ext cx="3880485" cy="521970"/>
          </a:xfrm>
          <a:prstGeom prst="rect">
            <a:avLst/>
          </a:prstGeom>
          <a:noFill/>
        </p:spPr>
        <p:txBody>
          <a:bodyPr wrap="square" rtlCol="0">
            <a:spAutoFit/>
          </a:bodyPr>
          <a:p>
            <a:r>
              <a:rPr lang="zh-CN" altLang="en-US" sz="1400">
                <a:latin typeface="Calibri" panose="020F0502020204030204" charset="0"/>
                <a:cs typeface="Calibri" panose="020F0502020204030204" charset="0"/>
              </a:rPr>
              <a:t>•</a:t>
            </a:r>
            <a:r>
              <a:rPr lang="en-US" altLang="zh-CN" sz="1400">
                <a:latin typeface="Calibri" panose="020F0502020204030204" charset="0"/>
                <a:cs typeface="Calibri" panose="020F0502020204030204" charset="0"/>
              </a:rPr>
              <a:t>  </a:t>
            </a:r>
            <a:r>
              <a:rPr lang="zh-CN" altLang="en-US" sz="1400"/>
              <a:t>广播域越大，产生的产生的网络安全问题，垃圾流量问题就越</a:t>
            </a:r>
            <a:r>
              <a:rPr lang="zh-CN" altLang="en-US" sz="1400"/>
              <a:t>严重。</a:t>
            </a:r>
            <a:endParaRPr lang="zh-CN" altLang="en-US" sz="1400"/>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横卷形 6"/>
          <p:cNvSpPr/>
          <p:nvPr/>
        </p:nvSpPr>
        <p:spPr>
          <a:xfrm>
            <a:off x="16510" y="0"/>
            <a:ext cx="3355975" cy="806450"/>
          </a:xfrm>
          <a:prstGeom prst="horizontalScroll">
            <a:avLst/>
          </a:prstGeom>
          <a:noFill/>
          <a:ln>
            <a:gradFill>
              <a:gsLst>
                <a:gs pos="0">
                  <a:srgbClr val="007BD3"/>
                </a:gs>
                <a:gs pos="100000">
                  <a:srgbClr val="034373"/>
                </a:gs>
              </a:gsLst>
            </a:gradFill>
          </a:ln>
          <a:extLst>
            <a:ext uri="{909E8E84-426E-40DD-AFC4-6F175D3DCCD1}">
              <a14:hiddenFill xmlns:a14="http://schemas.microsoft.com/office/drawing/2010/main">
                <a:gradFill>
                  <a:gsLst>
                    <a:gs pos="0">
                      <a:srgbClr val="007BD3"/>
                    </a:gs>
                    <a:gs pos="100000">
                      <a:srgbClr val="034373"/>
                    </a:gs>
                  </a:gsLst>
                  <a:lin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ln w="6600">
                  <a:solidFill>
                    <a:schemeClr val="accent2"/>
                  </a:solidFill>
                  <a:prstDash val="solid"/>
                </a:ln>
                <a:solidFill>
                  <a:srgbClr val="FFFFFF"/>
                </a:solidFill>
                <a:effectLst>
                  <a:outerShdw dist="38100" dir="2700000" algn="tl" rotWithShape="0">
                    <a:schemeClr val="accent2"/>
                  </a:outerShdw>
                </a:effectLst>
              </a:rPr>
              <a:t>概念</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文本框 3"/>
          <p:cNvSpPr txBox="1"/>
          <p:nvPr/>
        </p:nvSpPr>
        <p:spPr>
          <a:xfrm>
            <a:off x="299085" y="959485"/>
            <a:ext cx="11917680" cy="306705"/>
          </a:xfrm>
          <a:prstGeom prst="rect">
            <a:avLst/>
          </a:prstGeom>
          <a:noFill/>
        </p:spPr>
        <p:txBody>
          <a:bodyPr wrap="none" rtlCol="0">
            <a:spAutoFit/>
          </a:bodyPr>
          <a:p>
            <a:r>
              <a:rPr lang="zh-CN" altLang="en-US" sz="1400"/>
              <a:t>计算机网络：是将一个个</a:t>
            </a:r>
            <a:r>
              <a:rPr lang="zh-CN" altLang="en-US" sz="1400">
                <a:solidFill>
                  <a:srgbClr val="FF0000"/>
                </a:solidFill>
              </a:rPr>
              <a:t>分散</a:t>
            </a:r>
            <a:r>
              <a:rPr lang="zh-CN" altLang="en-US" sz="1400">
                <a:solidFill>
                  <a:schemeClr val="tx2"/>
                </a:solidFill>
              </a:rPr>
              <a:t>的</a:t>
            </a:r>
            <a:r>
              <a:rPr lang="zh-CN" altLang="en-US" sz="1400"/>
              <a:t>，具有独立功能的</a:t>
            </a:r>
            <a:r>
              <a:rPr lang="zh-CN" altLang="en-US" sz="1400">
                <a:solidFill>
                  <a:srgbClr val="FF0000"/>
                </a:solidFill>
              </a:rPr>
              <a:t>计算机系统</a:t>
            </a:r>
            <a:r>
              <a:rPr lang="zh-CN" altLang="en-US" sz="1400"/>
              <a:t>通过</a:t>
            </a:r>
            <a:r>
              <a:rPr lang="zh-CN" altLang="en-US" sz="1400">
                <a:solidFill>
                  <a:srgbClr val="FF0000"/>
                </a:solidFill>
              </a:rPr>
              <a:t>通信设备</a:t>
            </a:r>
            <a:r>
              <a:rPr lang="zh-CN" altLang="en-US" sz="1400"/>
              <a:t>与</a:t>
            </a:r>
            <a:r>
              <a:rPr lang="zh-CN" altLang="en-US" sz="1400">
                <a:solidFill>
                  <a:srgbClr val="FF0000"/>
                </a:solidFill>
              </a:rPr>
              <a:t>线路</a:t>
            </a:r>
            <a:r>
              <a:rPr lang="zh-CN" altLang="en-US" sz="1400"/>
              <a:t>连接起来，由功能完善的</a:t>
            </a:r>
            <a:r>
              <a:rPr lang="zh-CN" altLang="en-US" sz="1400">
                <a:solidFill>
                  <a:srgbClr val="FF0000"/>
                </a:solidFill>
              </a:rPr>
              <a:t>软件</a:t>
            </a:r>
            <a:r>
              <a:rPr lang="zh-CN" altLang="en-US" sz="1400"/>
              <a:t>来实现</a:t>
            </a:r>
            <a:r>
              <a:rPr lang="zh-CN" altLang="en-US" sz="1400">
                <a:solidFill>
                  <a:schemeClr val="tx1"/>
                </a:solidFill>
              </a:rPr>
              <a:t>资源共享</a:t>
            </a:r>
            <a:r>
              <a:rPr lang="zh-CN" altLang="en-US" sz="1400"/>
              <a:t>，和</a:t>
            </a:r>
            <a:r>
              <a:rPr lang="zh-CN" altLang="en-US" sz="1400">
                <a:solidFill>
                  <a:schemeClr val="tx1"/>
                </a:solidFill>
              </a:rPr>
              <a:t>信息传递</a:t>
            </a:r>
            <a:r>
              <a:rPr lang="zh-CN" altLang="en-US" sz="1400"/>
              <a:t>的</a:t>
            </a:r>
            <a:r>
              <a:rPr lang="zh-CN" altLang="en-US" sz="1400"/>
              <a:t>系统。</a:t>
            </a:r>
            <a:endParaRPr lang="zh-CN" altLang="en-US" sz="1400"/>
          </a:p>
        </p:txBody>
      </p:sp>
      <p:pic>
        <p:nvPicPr>
          <p:cNvPr id="14" name="图片 13"/>
          <p:cNvPicPr>
            <a:picLocks noChangeAspect="1"/>
          </p:cNvPicPr>
          <p:nvPr/>
        </p:nvPicPr>
        <p:blipFill>
          <a:blip r:embed="rId2"/>
          <a:srcRect l="18211" t="7982" r="8780" b="32895"/>
          <a:stretch>
            <a:fillRect/>
          </a:stretch>
        </p:blipFill>
        <p:spPr>
          <a:xfrm>
            <a:off x="1958340" y="2079625"/>
            <a:ext cx="322580" cy="484505"/>
          </a:xfrm>
          <a:prstGeom prst="rect">
            <a:avLst/>
          </a:prstGeom>
        </p:spPr>
      </p:pic>
      <p:pic>
        <p:nvPicPr>
          <p:cNvPr id="15" name="图片 14"/>
          <p:cNvPicPr>
            <a:picLocks noChangeAspect="1"/>
          </p:cNvPicPr>
          <p:nvPr/>
        </p:nvPicPr>
        <p:blipFill>
          <a:blip r:embed="rId2"/>
          <a:srcRect l="18211" t="7982" r="8780" b="32895"/>
          <a:stretch>
            <a:fillRect/>
          </a:stretch>
        </p:blipFill>
        <p:spPr>
          <a:xfrm>
            <a:off x="2316480" y="3088005"/>
            <a:ext cx="322580" cy="484505"/>
          </a:xfrm>
          <a:prstGeom prst="rect">
            <a:avLst/>
          </a:prstGeom>
        </p:spPr>
      </p:pic>
      <p:pic>
        <p:nvPicPr>
          <p:cNvPr id="16" name="图片 15"/>
          <p:cNvPicPr>
            <a:picLocks noChangeAspect="1"/>
          </p:cNvPicPr>
          <p:nvPr/>
        </p:nvPicPr>
        <p:blipFill>
          <a:blip r:embed="rId3"/>
          <a:srcRect t="726" r="3942" b="3432"/>
          <a:stretch>
            <a:fillRect/>
          </a:stretch>
        </p:blipFill>
        <p:spPr>
          <a:xfrm>
            <a:off x="8762365" y="1804035"/>
            <a:ext cx="1052195" cy="922020"/>
          </a:xfrm>
          <a:prstGeom prst="roundRect">
            <a:avLst/>
          </a:prstGeom>
        </p:spPr>
      </p:pic>
      <p:pic>
        <p:nvPicPr>
          <p:cNvPr id="18" name="图片 17"/>
          <p:cNvPicPr>
            <a:picLocks noChangeAspect="1"/>
          </p:cNvPicPr>
          <p:nvPr/>
        </p:nvPicPr>
        <p:blipFill>
          <a:blip r:embed="rId3"/>
          <a:srcRect t="726" r="3942" b="3432"/>
          <a:stretch>
            <a:fillRect/>
          </a:stretch>
        </p:blipFill>
        <p:spPr>
          <a:xfrm>
            <a:off x="8176260" y="3519170"/>
            <a:ext cx="1052195" cy="922020"/>
          </a:xfrm>
          <a:prstGeom prst="roundRect">
            <a:avLst/>
          </a:prstGeom>
        </p:spPr>
      </p:pic>
      <p:sp>
        <p:nvSpPr>
          <p:cNvPr id="19" name="文本框 18"/>
          <p:cNvSpPr txBox="1"/>
          <p:nvPr/>
        </p:nvSpPr>
        <p:spPr>
          <a:xfrm>
            <a:off x="1766570" y="2519680"/>
            <a:ext cx="706755" cy="275590"/>
          </a:xfrm>
          <a:prstGeom prst="rect">
            <a:avLst/>
          </a:prstGeom>
          <a:noFill/>
        </p:spPr>
        <p:txBody>
          <a:bodyPr wrap="none" rtlCol="0">
            <a:spAutoFit/>
          </a:bodyPr>
          <a:p>
            <a:r>
              <a:rPr lang="en-US" altLang="zh-CN" sz="1200"/>
              <a:t>Android</a:t>
            </a:r>
            <a:endParaRPr lang="en-US" altLang="zh-CN" sz="1200"/>
          </a:p>
        </p:txBody>
      </p:sp>
      <p:sp>
        <p:nvSpPr>
          <p:cNvPr id="20" name="文本框 19"/>
          <p:cNvSpPr txBox="1"/>
          <p:nvPr/>
        </p:nvSpPr>
        <p:spPr>
          <a:xfrm>
            <a:off x="2280920" y="3519170"/>
            <a:ext cx="377190" cy="275590"/>
          </a:xfrm>
          <a:prstGeom prst="rect">
            <a:avLst/>
          </a:prstGeom>
          <a:noFill/>
        </p:spPr>
        <p:txBody>
          <a:bodyPr wrap="none" rtlCol="0">
            <a:spAutoFit/>
          </a:bodyPr>
          <a:p>
            <a:r>
              <a:rPr lang="en-US" altLang="zh-CN" sz="1200"/>
              <a:t>ios</a:t>
            </a:r>
            <a:endParaRPr lang="en-US" altLang="zh-CN" sz="1200"/>
          </a:p>
        </p:txBody>
      </p:sp>
      <p:sp>
        <p:nvSpPr>
          <p:cNvPr id="21" name="文本框 20"/>
          <p:cNvSpPr txBox="1"/>
          <p:nvPr/>
        </p:nvSpPr>
        <p:spPr>
          <a:xfrm>
            <a:off x="8908415" y="2668905"/>
            <a:ext cx="800100" cy="275590"/>
          </a:xfrm>
          <a:prstGeom prst="rect">
            <a:avLst/>
          </a:prstGeom>
          <a:noFill/>
        </p:spPr>
        <p:txBody>
          <a:bodyPr wrap="none" rtlCol="0">
            <a:spAutoFit/>
          </a:bodyPr>
          <a:p>
            <a:r>
              <a:rPr lang="en-US" altLang="zh-CN" sz="1200"/>
              <a:t>W</a:t>
            </a:r>
            <a:r>
              <a:rPr lang="en-US" altLang="zh-CN" sz="1200"/>
              <a:t>indows</a:t>
            </a:r>
            <a:endParaRPr lang="en-US" altLang="zh-CN" sz="1200"/>
          </a:p>
        </p:txBody>
      </p:sp>
      <p:sp>
        <p:nvSpPr>
          <p:cNvPr id="22" name="文本框 21"/>
          <p:cNvSpPr txBox="1"/>
          <p:nvPr/>
        </p:nvSpPr>
        <p:spPr>
          <a:xfrm>
            <a:off x="8391525" y="4370070"/>
            <a:ext cx="690880" cy="275590"/>
          </a:xfrm>
          <a:prstGeom prst="rect">
            <a:avLst/>
          </a:prstGeom>
          <a:noFill/>
        </p:spPr>
        <p:txBody>
          <a:bodyPr wrap="none" rtlCol="0">
            <a:spAutoFit/>
          </a:bodyPr>
          <a:p>
            <a:r>
              <a:rPr lang="en-US" altLang="zh-CN" sz="1200"/>
              <a:t>macOS</a:t>
            </a:r>
            <a:endParaRPr lang="en-US" altLang="zh-CN" sz="1200"/>
          </a:p>
        </p:txBody>
      </p:sp>
      <p:sp>
        <p:nvSpPr>
          <p:cNvPr id="23" name="文本框 22"/>
          <p:cNvSpPr txBox="1"/>
          <p:nvPr/>
        </p:nvSpPr>
        <p:spPr>
          <a:xfrm>
            <a:off x="2056765" y="4152265"/>
            <a:ext cx="458470" cy="368300"/>
          </a:xfrm>
          <a:prstGeom prst="rect">
            <a:avLst/>
          </a:prstGeom>
          <a:noFill/>
        </p:spPr>
        <p:txBody>
          <a:bodyPr wrap="square" rtlCol="0">
            <a:spAutoFit/>
          </a:bodyPr>
          <a:p>
            <a:r>
              <a:rPr lang="en-US" altLang="zh-CN"/>
              <a:t>…</a:t>
            </a:r>
            <a:endParaRPr lang="en-US" altLang="zh-CN"/>
          </a:p>
        </p:txBody>
      </p:sp>
      <p:sp>
        <p:nvSpPr>
          <p:cNvPr id="24" name="文本框 23"/>
          <p:cNvSpPr txBox="1"/>
          <p:nvPr/>
        </p:nvSpPr>
        <p:spPr>
          <a:xfrm>
            <a:off x="8507730" y="4844415"/>
            <a:ext cx="458470" cy="368300"/>
          </a:xfrm>
          <a:prstGeom prst="rect">
            <a:avLst/>
          </a:prstGeom>
          <a:noFill/>
        </p:spPr>
        <p:txBody>
          <a:bodyPr wrap="square" rtlCol="0">
            <a:spAutoFit/>
          </a:bodyPr>
          <a:p>
            <a:r>
              <a:rPr lang="en-US" altLang="zh-CN"/>
              <a:t>…</a:t>
            </a:r>
            <a:endParaRPr lang="en-US" altLang="zh-CN"/>
          </a:p>
        </p:txBody>
      </p:sp>
      <p:pic>
        <p:nvPicPr>
          <p:cNvPr id="25" name="图片 24"/>
          <p:cNvPicPr>
            <a:picLocks noChangeAspect="1"/>
          </p:cNvPicPr>
          <p:nvPr/>
        </p:nvPicPr>
        <p:blipFill>
          <a:blip r:embed="rId4"/>
          <a:srcRect l="7238" t="4200" r="5333" b="3933"/>
          <a:stretch>
            <a:fillRect/>
          </a:stretch>
        </p:blipFill>
        <p:spPr>
          <a:xfrm>
            <a:off x="3989070" y="1689100"/>
            <a:ext cx="874395" cy="875030"/>
          </a:xfrm>
          <a:prstGeom prst="rect">
            <a:avLst/>
          </a:prstGeom>
        </p:spPr>
      </p:pic>
      <p:pic>
        <p:nvPicPr>
          <p:cNvPr id="26" name="图片 25"/>
          <p:cNvPicPr>
            <a:picLocks noChangeAspect="1"/>
          </p:cNvPicPr>
          <p:nvPr/>
        </p:nvPicPr>
        <p:blipFill>
          <a:blip r:embed="rId4"/>
          <a:srcRect l="7238" t="4200" r="5333" b="3933"/>
          <a:stretch>
            <a:fillRect/>
          </a:stretch>
        </p:blipFill>
        <p:spPr>
          <a:xfrm>
            <a:off x="6204585" y="1804035"/>
            <a:ext cx="874395" cy="875030"/>
          </a:xfrm>
          <a:prstGeom prst="rect">
            <a:avLst/>
          </a:prstGeom>
        </p:spPr>
      </p:pic>
      <p:pic>
        <p:nvPicPr>
          <p:cNvPr id="27" name="图片 26"/>
          <p:cNvPicPr>
            <a:picLocks noChangeAspect="1"/>
          </p:cNvPicPr>
          <p:nvPr/>
        </p:nvPicPr>
        <p:blipFill>
          <a:blip r:embed="rId4"/>
          <a:srcRect l="7238" t="4200" r="5333" b="3933"/>
          <a:stretch>
            <a:fillRect/>
          </a:stretch>
        </p:blipFill>
        <p:spPr>
          <a:xfrm>
            <a:off x="5106670" y="3177540"/>
            <a:ext cx="874395" cy="875030"/>
          </a:xfrm>
          <a:prstGeom prst="rect">
            <a:avLst/>
          </a:prstGeom>
        </p:spPr>
      </p:pic>
      <p:sp>
        <p:nvSpPr>
          <p:cNvPr id="28" name="文本框 27"/>
          <p:cNvSpPr txBox="1"/>
          <p:nvPr/>
        </p:nvSpPr>
        <p:spPr>
          <a:xfrm>
            <a:off x="5389880" y="4370070"/>
            <a:ext cx="458470" cy="368300"/>
          </a:xfrm>
          <a:prstGeom prst="rect">
            <a:avLst/>
          </a:prstGeom>
          <a:noFill/>
        </p:spPr>
        <p:txBody>
          <a:bodyPr wrap="square" rtlCol="0">
            <a:spAutoFit/>
          </a:bodyPr>
          <a:p>
            <a:r>
              <a:rPr lang="en-US" altLang="zh-CN"/>
              <a:t>…</a:t>
            </a:r>
            <a:endParaRPr lang="en-US" altLang="zh-CN"/>
          </a:p>
        </p:txBody>
      </p:sp>
      <p:cxnSp>
        <p:nvCxnSpPr>
          <p:cNvPr id="29" name="直接连接符 28"/>
          <p:cNvCxnSpPr/>
          <p:nvPr/>
        </p:nvCxnSpPr>
        <p:spPr>
          <a:xfrm>
            <a:off x="2490470" y="2281555"/>
            <a:ext cx="1343025" cy="11684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30" name="直接连接符 29"/>
          <p:cNvCxnSpPr/>
          <p:nvPr/>
        </p:nvCxnSpPr>
        <p:spPr>
          <a:xfrm>
            <a:off x="2879725" y="3394710"/>
            <a:ext cx="2004695" cy="40513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31" name="直接连接符 30"/>
          <p:cNvCxnSpPr/>
          <p:nvPr/>
        </p:nvCxnSpPr>
        <p:spPr>
          <a:xfrm>
            <a:off x="4962525" y="2287905"/>
            <a:ext cx="1118870" cy="679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直接连接符 31"/>
          <p:cNvCxnSpPr/>
          <p:nvPr/>
        </p:nvCxnSpPr>
        <p:spPr>
          <a:xfrm flipH="1">
            <a:off x="6018530" y="2787650"/>
            <a:ext cx="607695" cy="804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直接连接符 32"/>
          <p:cNvCxnSpPr/>
          <p:nvPr/>
        </p:nvCxnSpPr>
        <p:spPr>
          <a:xfrm flipV="1">
            <a:off x="7272655" y="2350135"/>
            <a:ext cx="1328420" cy="298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4" name="直接连接符 33"/>
          <p:cNvCxnSpPr/>
          <p:nvPr/>
        </p:nvCxnSpPr>
        <p:spPr>
          <a:xfrm>
            <a:off x="6007735" y="3592195"/>
            <a:ext cx="2029460" cy="509270"/>
          </a:xfrm>
          <a:prstGeom prst="line">
            <a:avLst/>
          </a:prstGeom>
        </p:spPr>
        <p:style>
          <a:lnRef idx="3">
            <a:schemeClr val="accent1"/>
          </a:lnRef>
          <a:fillRef idx="0">
            <a:schemeClr val="accent1"/>
          </a:fillRef>
          <a:effectRef idx="2">
            <a:schemeClr val="accent1"/>
          </a:effectRef>
          <a:fontRef idx="minor">
            <a:schemeClr val="tx1"/>
          </a:fontRef>
        </p:style>
      </p:cxnSp>
      <p:sp>
        <p:nvSpPr>
          <p:cNvPr id="35" name="文本框 34"/>
          <p:cNvSpPr txBox="1"/>
          <p:nvPr/>
        </p:nvSpPr>
        <p:spPr>
          <a:xfrm>
            <a:off x="1509395" y="2061210"/>
            <a:ext cx="369570" cy="521970"/>
          </a:xfrm>
          <a:prstGeom prst="rect">
            <a:avLst/>
          </a:prstGeom>
          <a:noFill/>
        </p:spPr>
        <p:txBody>
          <a:bodyPr wrap="square" rtlCol="0">
            <a:spAutoFit/>
          </a:bodyPr>
          <a:p>
            <a:r>
              <a:rPr lang="zh-CN" altLang="en-US" sz="1400"/>
              <a:t>软件</a:t>
            </a:r>
            <a:endParaRPr lang="zh-CN" altLang="en-US" sz="1400"/>
          </a:p>
        </p:txBody>
      </p:sp>
      <p:sp>
        <p:nvSpPr>
          <p:cNvPr id="36" name="文本框 35"/>
          <p:cNvSpPr txBox="1"/>
          <p:nvPr/>
        </p:nvSpPr>
        <p:spPr>
          <a:xfrm>
            <a:off x="1762760" y="3093085"/>
            <a:ext cx="369570" cy="521970"/>
          </a:xfrm>
          <a:prstGeom prst="rect">
            <a:avLst/>
          </a:prstGeom>
          <a:noFill/>
        </p:spPr>
        <p:txBody>
          <a:bodyPr wrap="square" rtlCol="0">
            <a:spAutoFit/>
          </a:bodyPr>
          <a:p>
            <a:r>
              <a:rPr lang="zh-CN" altLang="en-US" sz="1400"/>
              <a:t>软件</a:t>
            </a:r>
            <a:endParaRPr lang="zh-CN" altLang="en-US" sz="1400"/>
          </a:p>
        </p:txBody>
      </p:sp>
      <p:sp>
        <p:nvSpPr>
          <p:cNvPr id="37" name="文本框 36"/>
          <p:cNvSpPr txBox="1"/>
          <p:nvPr/>
        </p:nvSpPr>
        <p:spPr>
          <a:xfrm>
            <a:off x="9975850" y="1980565"/>
            <a:ext cx="369570" cy="521970"/>
          </a:xfrm>
          <a:prstGeom prst="rect">
            <a:avLst/>
          </a:prstGeom>
          <a:noFill/>
        </p:spPr>
        <p:txBody>
          <a:bodyPr wrap="square" rtlCol="0">
            <a:spAutoFit/>
          </a:bodyPr>
          <a:p>
            <a:r>
              <a:rPr lang="zh-CN" altLang="en-US" sz="1400"/>
              <a:t>软件</a:t>
            </a:r>
            <a:endParaRPr lang="zh-CN" altLang="en-US" sz="1400"/>
          </a:p>
        </p:txBody>
      </p:sp>
      <p:sp>
        <p:nvSpPr>
          <p:cNvPr id="38" name="文本框 37"/>
          <p:cNvSpPr txBox="1"/>
          <p:nvPr/>
        </p:nvSpPr>
        <p:spPr>
          <a:xfrm>
            <a:off x="9415780" y="3630295"/>
            <a:ext cx="369570" cy="521970"/>
          </a:xfrm>
          <a:prstGeom prst="rect">
            <a:avLst/>
          </a:prstGeom>
          <a:noFill/>
        </p:spPr>
        <p:txBody>
          <a:bodyPr wrap="square" rtlCol="0">
            <a:spAutoFit/>
          </a:bodyPr>
          <a:p>
            <a:r>
              <a:rPr lang="zh-CN" altLang="en-US" sz="1400"/>
              <a:t>软件</a:t>
            </a:r>
            <a:endParaRPr lang="zh-CN" altLang="en-US" sz="1400"/>
          </a:p>
        </p:txBody>
      </p:sp>
      <p:sp>
        <p:nvSpPr>
          <p:cNvPr id="39" name="文本框 38"/>
          <p:cNvSpPr txBox="1"/>
          <p:nvPr/>
        </p:nvSpPr>
        <p:spPr>
          <a:xfrm>
            <a:off x="306070" y="5614035"/>
            <a:ext cx="4800600" cy="306705"/>
          </a:xfrm>
          <a:prstGeom prst="rect">
            <a:avLst/>
          </a:prstGeom>
          <a:noFill/>
        </p:spPr>
        <p:txBody>
          <a:bodyPr wrap="square" rtlCol="0">
            <a:spAutoFit/>
          </a:bodyPr>
          <a:p>
            <a:r>
              <a:rPr lang="zh-CN" altLang="en-US" sz="1400"/>
              <a:t>计算机网络是</a:t>
            </a:r>
            <a:r>
              <a:rPr lang="zh-CN" altLang="en-US" sz="1400">
                <a:solidFill>
                  <a:srgbClr val="FF0000"/>
                </a:solidFill>
              </a:rPr>
              <a:t>互连</a:t>
            </a:r>
            <a:r>
              <a:rPr lang="zh-CN" altLang="en-US" sz="1400"/>
              <a:t>的，</a:t>
            </a:r>
            <a:r>
              <a:rPr lang="zh-CN" altLang="en-US" sz="1400">
                <a:solidFill>
                  <a:srgbClr val="FF0000"/>
                </a:solidFill>
              </a:rPr>
              <a:t>自治</a:t>
            </a:r>
            <a:r>
              <a:rPr lang="zh-CN" altLang="en-US" sz="1400"/>
              <a:t>的计算机合集。</a:t>
            </a:r>
            <a:endParaRPr lang="zh-CN" altLang="en-US" sz="1400"/>
          </a:p>
        </p:txBody>
      </p:sp>
    </p:spTree>
    <p:custDataLst>
      <p:tags r:id="rId5"/>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圆角矩形 12"/>
          <p:cNvSpPr/>
          <p:nvPr/>
        </p:nvSpPr>
        <p:spPr>
          <a:xfrm>
            <a:off x="2894965" y="3104515"/>
            <a:ext cx="1105535" cy="113855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横卷形 6"/>
          <p:cNvSpPr/>
          <p:nvPr/>
        </p:nvSpPr>
        <p:spPr>
          <a:xfrm>
            <a:off x="16510" y="0"/>
            <a:ext cx="3355975" cy="806450"/>
          </a:xfrm>
          <a:prstGeom prst="horizontalScroll">
            <a:avLst/>
          </a:prstGeom>
          <a:gradFill>
            <a:gsLst>
              <a:gs pos="0">
                <a:srgbClr val="7B32B2"/>
              </a:gs>
              <a:gs pos="100000">
                <a:srgbClr val="401A5D"/>
              </a:gs>
            </a:gsLst>
            <a:lin scaled="0"/>
          </a:gradFill>
          <a:ln>
            <a:gradFill>
              <a:gsLst>
                <a:gs pos="0">
                  <a:srgbClr val="7B32B2"/>
                </a:gs>
                <a:gs pos="100000">
                  <a:srgbClr val="401A5D"/>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ln w="6600">
                  <a:solidFill>
                    <a:schemeClr val="accent2"/>
                  </a:solidFill>
                  <a:prstDash val="solid"/>
                </a:ln>
                <a:solidFill>
                  <a:srgbClr val="FFFFFF"/>
                </a:solidFill>
                <a:effectLst>
                  <a:outerShdw dist="38100" dir="2700000" algn="tl" rotWithShape="0">
                    <a:schemeClr val="accent2"/>
                  </a:outerShdw>
                </a:effectLst>
              </a:rPr>
              <a:t>VLAN</a:t>
            </a:r>
            <a:endParaRPr lang="en-US" altLang="zh-CN"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圆角矩形 1"/>
          <p:cNvSpPr/>
          <p:nvPr/>
        </p:nvSpPr>
        <p:spPr>
          <a:xfrm>
            <a:off x="2894330" y="1930400"/>
            <a:ext cx="2389505" cy="76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3091815" y="2266950"/>
            <a:ext cx="278130" cy="26860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1</a:t>
            </a:r>
            <a:endParaRPr lang="en-US" altLang="zh-CN" sz="1400"/>
          </a:p>
        </p:txBody>
      </p:sp>
      <p:sp>
        <p:nvSpPr>
          <p:cNvPr id="5" name="矩形 4"/>
          <p:cNvSpPr/>
          <p:nvPr/>
        </p:nvSpPr>
        <p:spPr>
          <a:xfrm>
            <a:off x="3514725" y="2266950"/>
            <a:ext cx="278130" cy="26860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6" name="矩形 5"/>
          <p:cNvSpPr/>
          <p:nvPr/>
        </p:nvSpPr>
        <p:spPr>
          <a:xfrm>
            <a:off x="3937635" y="2266950"/>
            <a:ext cx="278130" cy="26860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3</a:t>
            </a:r>
            <a:endParaRPr lang="en-US" altLang="zh-CN" sz="1400"/>
          </a:p>
        </p:txBody>
      </p:sp>
      <p:sp>
        <p:nvSpPr>
          <p:cNvPr id="8" name="矩形 7"/>
          <p:cNvSpPr/>
          <p:nvPr/>
        </p:nvSpPr>
        <p:spPr>
          <a:xfrm>
            <a:off x="4360545" y="2266950"/>
            <a:ext cx="278130" cy="26860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4</a:t>
            </a:r>
            <a:endParaRPr lang="en-US" altLang="zh-CN" sz="1400"/>
          </a:p>
        </p:txBody>
      </p:sp>
      <p:sp>
        <p:nvSpPr>
          <p:cNvPr id="10" name="矩形 9"/>
          <p:cNvSpPr/>
          <p:nvPr/>
        </p:nvSpPr>
        <p:spPr>
          <a:xfrm>
            <a:off x="4783455" y="2266950"/>
            <a:ext cx="278130" cy="2686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5</a:t>
            </a:r>
            <a:endParaRPr lang="en-US" altLang="zh-CN" sz="1400"/>
          </a:p>
        </p:txBody>
      </p:sp>
      <p:sp>
        <p:nvSpPr>
          <p:cNvPr id="11" name="文本框 10"/>
          <p:cNvSpPr txBox="1"/>
          <p:nvPr/>
        </p:nvSpPr>
        <p:spPr>
          <a:xfrm>
            <a:off x="3792220" y="1930400"/>
            <a:ext cx="568325" cy="306705"/>
          </a:xfrm>
          <a:prstGeom prst="rect">
            <a:avLst/>
          </a:prstGeom>
          <a:noFill/>
        </p:spPr>
        <p:txBody>
          <a:bodyPr wrap="none" rtlCol="0">
            <a:spAutoFit/>
          </a:bodyPr>
          <a:p>
            <a:r>
              <a:rPr lang="en-US" altLang="zh-CN" sz="1400"/>
              <a:t>SW1</a:t>
            </a:r>
            <a:endParaRPr lang="en-US" altLang="zh-CN" sz="1400"/>
          </a:p>
        </p:txBody>
      </p:sp>
      <p:sp>
        <p:nvSpPr>
          <p:cNvPr id="22" name="圆角矩形 21"/>
          <p:cNvSpPr/>
          <p:nvPr/>
        </p:nvSpPr>
        <p:spPr>
          <a:xfrm>
            <a:off x="3032125" y="3230245"/>
            <a:ext cx="403225" cy="322580"/>
          </a:xfrm>
          <a:prstGeom prst="roundRect">
            <a:avLst/>
          </a:prstGeom>
          <a:noFill/>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cxnSp>
        <p:nvCxnSpPr>
          <p:cNvPr id="23" name="直接连接符 22"/>
          <p:cNvCxnSpPr/>
          <p:nvPr/>
        </p:nvCxnSpPr>
        <p:spPr>
          <a:xfrm>
            <a:off x="3032125" y="3480435"/>
            <a:ext cx="403225" cy="0"/>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p:nvPr/>
        </p:nvCxnSpPr>
        <p:spPr>
          <a:xfrm flipV="1">
            <a:off x="3184525" y="3515360"/>
            <a:ext cx="98425" cy="8890"/>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p:nvPr/>
        </p:nvCxnSpPr>
        <p:spPr>
          <a:xfrm>
            <a:off x="3234055" y="3553460"/>
            <a:ext cx="0" cy="53975"/>
          </a:xfrm>
          <a:prstGeom prst="line">
            <a:avLst/>
          </a:prstGeom>
        </p:spPr>
        <p:style>
          <a:lnRef idx="3">
            <a:schemeClr val="dk1"/>
          </a:lnRef>
          <a:fillRef idx="0">
            <a:schemeClr val="dk1"/>
          </a:fillRef>
          <a:effectRef idx="2">
            <a:schemeClr val="dk1"/>
          </a:effectRef>
          <a:fontRef idx="minor">
            <a:schemeClr val="tx1"/>
          </a:fontRef>
        </p:style>
      </p:cxnSp>
      <p:cxnSp>
        <p:nvCxnSpPr>
          <p:cNvPr id="27" name="直接连接符 26"/>
          <p:cNvCxnSpPr/>
          <p:nvPr/>
        </p:nvCxnSpPr>
        <p:spPr>
          <a:xfrm flipV="1">
            <a:off x="3122295" y="3590290"/>
            <a:ext cx="224155" cy="8890"/>
          </a:xfrm>
          <a:prstGeom prst="line">
            <a:avLst/>
          </a:prstGeom>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2995295" y="3594735"/>
            <a:ext cx="478790" cy="275590"/>
          </a:xfrm>
          <a:prstGeom prst="rect">
            <a:avLst/>
          </a:prstGeom>
          <a:noFill/>
        </p:spPr>
        <p:txBody>
          <a:bodyPr wrap="none" rtlCol="0">
            <a:spAutoFit/>
          </a:bodyPr>
          <a:p>
            <a:r>
              <a:rPr lang="en-US" altLang="zh-CN" sz="1200"/>
              <a:t>PC1</a:t>
            </a:r>
            <a:endParaRPr lang="en-US" altLang="zh-CN" sz="1200"/>
          </a:p>
        </p:txBody>
      </p:sp>
      <p:sp>
        <p:nvSpPr>
          <p:cNvPr id="29" name="文本框 28"/>
          <p:cNvSpPr txBox="1"/>
          <p:nvPr/>
        </p:nvSpPr>
        <p:spPr>
          <a:xfrm>
            <a:off x="3072765" y="3963670"/>
            <a:ext cx="749300" cy="275590"/>
          </a:xfrm>
          <a:prstGeom prst="rect">
            <a:avLst/>
          </a:prstGeom>
          <a:noFill/>
        </p:spPr>
        <p:txBody>
          <a:bodyPr wrap="none" rtlCol="0">
            <a:spAutoFit/>
          </a:bodyPr>
          <a:p>
            <a:r>
              <a:rPr lang="en-US" altLang="zh-CN" sz="1200"/>
              <a:t>VLAN10</a:t>
            </a:r>
            <a:endParaRPr lang="en-US" altLang="zh-CN" sz="1200"/>
          </a:p>
        </p:txBody>
      </p:sp>
      <p:sp>
        <p:nvSpPr>
          <p:cNvPr id="30" name="圆角矩形 29"/>
          <p:cNvSpPr/>
          <p:nvPr/>
        </p:nvSpPr>
        <p:spPr>
          <a:xfrm>
            <a:off x="7148195" y="1926590"/>
            <a:ext cx="2388870" cy="76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矩形 30"/>
          <p:cNvSpPr/>
          <p:nvPr/>
        </p:nvSpPr>
        <p:spPr>
          <a:xfrm>
            <a:off x="7327900" y="2263140"/>
            <a:ext cx="292735" cy="2686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5</a:t>
            </a:r>
            <a:endParaRPr lang="en-US" altLang="zh-CN" sz="1400"/>
          </a:p>
        </p:txBody>
      </p:sp>
      <p:sp>
        <p:nvSpPr>
          <p:cNvPr id="32" name="矩形 31"/>
          <p:cNvSpPr/>
          <p:nvPr/>
        </p:nvSpPr>
        <p:spPr>
          <a:xfrm>
            <a:off x="7750810" y="2263140"/>
            <a:ext cx="292735" cy="26860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4</a:t>
            </a:r>
            <a:endParaRPr lang="en-US" altLang="zh-CN" sz="1400"/>
          </a:p>
        </p:txBody>
      </p:sp>
      <p:sp>
        <p:nvSpPr>
          <p:cNvPr id="33" name="矩形 32"/>
          <p:cNvSpPr/>
          <p:nvPr/>
        </p:nvSpPr>
        <p:spPr>
          <a:xfrm>
            <a:off x="8173720" y="2263140"/>
            <a:ext cx="292735" cy="26860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3</a:t>
            </a:r>
            <a:endParaRPr lang="en-US" altLang="zh-CN" sz="1400"/>
          </a:p>
        </p:txBody>
      </p:sp>
      <p:sp>
        <p:nvSpPr>
          <p:cNvPr id="34" name="矩形 33"/>
          <p:cNvSpPr/>
          <p:nvPr/>
        </p:nvSpPr>
        <p:spPr>
          <a:xfrm>
            <a:off x="8596630" y="2263140"/>
            <a:ext cx="292735" cy="26860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35" name="矩形 34"/>
          <p:cNvSpPr/>
          <p:nvPr/>
        </p:nvSpPr>
        <p:spPr>
          <a:xfrm>
            <a:off x="9019540" y="2263140"/>
            <a:ext cx="292735" cy="26860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1</a:t>
            </a:r>
            <a:endParaRPr lang="en-US" altLang="zh-CN" sz="1400"/>
          </a:p>
        </p:txBody>
      </p:sp>
      <p:sp>
        <p:nvSpPr>
          <p:cNvPr id="36" name="文本框 35"/>
          <p:cNvSpPr txBox="1"/>
          <p:nvPr/>
        </p:nvSpPr>
        <p:spPr>
          <a:xfrm>
            <a:off x="8028305" y="1926590"/>
            <a:ext cx="598805" cy="306705"/>
          </a:xfrm>
          <a:prstGeom prst="rect">
            <a:avLst/>
          </a:prstGeom>
          <a:noFill/>
        </p:spPr>
        <p:txBody>
          <a:bodyPr wrap="square" rtlCol="0">
            <a:spAutoFit/>
          </a:bodyPr>
          <a:p>
            <a:r>
              <a:rPr lang="en-US" altLang="zh-CN" sz="1400"/>
              <a:t>SW2</a:t>
            </a:r>
            <a:endParaRPr lang="en-US" altLang="zh-CN" sz="1400"/>
          </a:p>
        </p:txBody>
      </p:sp>
      <p:sp>
        <p:nvSpPr>
          <p:cNvPr id="37" name="圆角矩形 36"/>
          <p:cNvSpPr/>
          <p:nvPr/>
        </p:nvSpPr>
        <p:spPr>
          <a:xfrm>
            <a:off x="4178300" y="3100705"/>
            <a:ext cx="1105535" cy="113855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角矩形 37"/>
          <p:cNvSpPr/>
          <p:nvPr/>
        </p:nvSpPr>
        <p:spPr>
          <a:xfrm>
            <a:off x="4297045" y="3230245"/>
            <a:ext cx="403225" cy="322580"/>
          </a:xfrm>
          <a:prstGeom prst="roundRect">
            <a:avLst/>
          </a:prstGeom>
          <a:noFill/>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cxnSp>
        <p:nvCxnSpPr>
          <p:cNvPr id="39" name="直接连接符 38"/>
          <p:cNvCxnSpPr/>
          <p:nvPr/>
        </p:nvCxnSpPr>
        <p:spPr>
          <a:xfrm>
            <a:off x="4297045" y="3480435"/>
            <a:ext cx="403225" cy="0"/>
          </a:xfrm>
          <a:prstGeom prst="line">
            <a:avLst/>
          </a:prstGeom>
        </p:spPr>
        <p:style>
          <a:lnRef idx="3">
            <a:schemeClr val="dk1"/>
          </a:lnRef>
          <a:fillRef idx="0">
            <a:schemeClr val="dk1"/>
          </a:fillRef>
          <a:effectRef idx="2">
            <a:schemeClr val="dk1"/>
          </a:effectRef>
          <a:fontRef idx="minor">
            <a:schemeClr val="tx1"/>
          </a:fontRef>
        </p:style>
      </p:cxnSp>
      <p:cxnSp>
        <p:nvCxnSpPr>
          <p:cNvPr id="40" name="直接连接符 39"/>
          <p:cNvCxnSpPr/>
          <p:nvPr/>
        </p:nvCxnSpPr>
        <p:spPr>
          <a:xfrm flipV="1">
            <a:off x="4449445" y="3515360"/>
            <a:ext cx="98425" cy="8890"/>
          </a:xfrm>
          <a:prstGeom prst="line">
            <a:avLst/>
          </a:prstGeom>
        </p:spPr>
        <p:style>
          <a:lnRef idx="3">
            <a:schemeClr val="dk1"/>
          </a:lnRef>
          <a:fillRef idx="0">
            <a:schemeClr val="dk1"/>
          </a:fillRef>
          <a:effectRef idx="2">
            <a:schemeClr val="dk1"/>
          </a:effectRef>
          <a:fontRef idx="minor">
            <a:schemeClr val="tx1"/>
          </a:fontRef>
        </p:style>
      </p:cxnSp>
      <p:cxnSp>
        <p:nvCxnSpPr>
          <p:cNvPr id="41" name="直接连接符 40"/>
          <p:cNvCxnSpPr/>
          <p:nvPr/>
        </p:nvCxnSpPr>
        <p:spPr>
          <a:xfrm>
            <a:off x="4498975" y="3553460"/>
            <a:ext cx="0" cy="53975"/>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p:nvPr/>
        </p:nvCxnSpPr>
        <p:spPr>
          <a:xfrm flipV="1">
            <a:off x="4387215" y="3590290"/>
            <a:ext cx="224155" cy="8890"/>
          </a:xfrm>
          <a:prstGeom prst="line">
            <a:avLst/>
          </a:prstGeom>
        </p:spPr>
        <p:style>
          <a:lnRef idx="3">
            <a:schemeClr val="dk1"/>
          </a:lnRef>
          <a:fillRef idx="0">
            <a:schemeClr val="dk1"/>
          </a:fillRef>
          <a:effectRef idx="2">
            <a:schemeClr val="dk1"/>
          </a:effectRef>
          <a:fontRef idx="minor">
            <a:schemeClr val="tx1"/>
          </a:fontRef>
        </p:style>
      </p:cxnSp>
      <p:sp>
        <p:nvSpPr>
          <p:cNvPr id="43" name="文本框 42"/>
          <p:cNvSpPr txBox="1"/>
          <p:nvPr/>
        </p:nvSpPr>
        <p:spPr>
          <a:xfrm>
            <a:off x="4260215" y="3594735"/>
            <a:ext cx="478790" cy="275590"/>
          </a:xfrm>
          <a:prstGeom prst="rect">
            <a:avLst/>
          </a:prstGeom>
          <a:noFill/>
        </p:spPr>
        <p:txBody>
          <a:bodyPr wrap="none" rtlCol="0">
            <a:spAutoFit/>
          </a:bodyPr>
          <a:p>
            <a:r>
              <a:rPr lang="en-US" altLang="zh-CN" sz="1200"/>
              <a:t>PC2</a:t>
            </a:r>
            <a:endParaRPr lang="en-US" altLang="zh-CN" sz="1200"/>
          </a:p>
        </p:txBody>
      </p:sp>
      <p:sp>
        <p:nvSpPr>
          <p:cNvPr id="44" name="文本框 43"/>
          <p:cNvSpPr txBox="1"/>
          <p:nvPr/>
        </p:nvSpPr>
        <p:spPr>
          <a:xfrm>
            <a:off x="4360545" y="3967480"/>
            <a:ext cx="749300" cy="275590"/>
          </a:xfrm>
          <a:prstGeom prst="rect">
            <a:avLst/>
          </a:prstGeom>
          <a:noFill/>
        </p:spPr>
        <p:txBody>
          <a:bodyPr wrap="none" rtlCol="0">
            <a:spAutoFit/>
          </a:bodyPr>
          <a:p>
            <a:r>
              <a:rPr lang="en-US" altLang="zh-CN" sz="1200"/>
              <a:t>VLAN20</a:t>
            </a:r>
            <a:endParaRPr lang="en-US" altLang="zh-CN" sz="1200"/>
          </a:p>
        </p:txBody>
      </p:sp>
      <p:sp>
        <p:nvSpPr>
          <p:cNvPr id="45" name="圆角矩形 44"/>
          <p:cNvSpPr/>
          <p:nvPr/>
        </p:nvSpPr>
        <p:spPr>
          <a:xfrm>
            <a:off x="7148195" y="3100705"/>
            <a:ext cx="1105535" cy="113855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圆角矩形 45"/>
          <p:cNvSpPr/>
          <p:nvPr/>
        </p:nvSpPr>
        <p:spPr>
          <a:xfrm>
            <a:off x="7694295" y="3221990"/>
            <a:ext cx="403225" cy="322580"/>
          </a:xfrm>
          <a:prstGeom prst="roundRect">
            <a:avLst/>
          </a:prstGeom>
          <a:noFill/>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cxnSp>
        <p:nvCxnSpPr>
          <p:cNvPr id="47" name="直接连接符 46"/>
          <p:cNvCxnSpPr/>
          <p:nvPr/>
        </p:nvCxnSpPr>
        <p:spPr>
          <a:xfrm>
            <a:off x="7694295" y="3472180"/>
            <a:ext cx="403225" cy="0"/>
          </a:xfrm>
          <a:prstGeom prst="line">
            <a:avLst/>
          </a:prstGeom>
        </p:spPr>
        <p:style>
          <a:lnRef idx="3">
            <a:schemeClr val="dk1"/>
          </a:lnRef>
          <a:fillRef idx="0">
            <a:schemeClr val="dk1"/>
          </a:fillRef>
          <a:effectRef idx="2">
            <a:schemeClr val="dk1"/>
          </a:effectRef>
          <a:fontRef idx="minor">
            <a:schemeClr val="tx1"/>
          </a:fontRef>
        </p:style>
      </p:cxnSp>
      <p:cxnSp>
        <p:nvCxnSpPr>
          <p:cNvPr id="48" name="直接连接符 47"/>
          <p:cNvCxnSpPr/>
          <p:nvPr/>
        </p:nvCxnSpPr>
        <p:spPr>
          <a:xfrm flipV="1">
            <a:off x="7846695" y="3507105"/>
            <a:ext cx="98425" cy="8890"/>
          </a:xfrm>
          <a:prstGeom prst="line">
            <a:avLst/>
          </a:prstGeom>
        </p:spPr>
        <p:style>
          <a:lnRef idx="3">
            <a:schemeClr val="dk1"/>
          </a:lnRef>
          <a:fillRef idx="0">
            <a:schemeClr val="dk1"/>
          </a:fillRef>
          <a:effectRef idx="2">
            <a:schemeClr val="dk1"/>
          </a:effectRef>
          <a:fontRef idx="minor">
            <a:schemeClr val="tx1"/>
          </a:fontRef>
        </p:style>
      </p:cxnSp>
      <p:cxnSp>
        <p:nvCxnSpPr>
          <p:cNvPr id="49" name="直接连接符 48"/>
          <p:cNvCxnSpPr/>
          <p:nvPr/>
        </p:nvCxnSpPr>
        <p:spPr>
          <a:xfrm>
            <a:off x="7896225" y="3545205"/>
            <a:ext cx="0" cy="53975"/>
          </a:xfrm>
          <a:prstGeom prst="line">
            <a:avLst/>
          </a:prstGeom>
        </p:spPr>
        <p:style>
          <a:lnRef idx="3">
            <a:schemeClr val="dk1"/>
          </a:lnRef>
          <a:fillRef idx="0">
            <a:schemeClr val="dk1"/>
          </a:fillRef>
          <a:effectRef idx="2">
            <a:schemeClr val="dk1"/>
          </a:effectRef>
          <a:fontRef idx="minor">
            <a:schemeClr val="tx1"/>
          </a:fontRef>
        </p:style>
      </p:cxnSp>
      <p:cxnSp>
        <p:nvCxnSpPr>
          <p:cNvPr id="50" name="直接连接符 49"/>
          <p:cNvCxnSpPr/>
          <p:nvPr/>
        </p:nvCxnSpPr>
        <p:spPr>
          <a:xfrm flipV="1">
            <a:off x="7784465" y="3582035"/>
            <a:ext cx="224155" cy="8890"/>
          </a:xfrm>
          <a:prstGeom prst="line">
            <a:avLst/>
          </a:prstGeom>
        </p:spPr>
        <p:style>
          <a:lnRef idx="3">
            <a:schemeClr val="dk1"/>
          </a:lnRef>
          <a:fillRef idx="0">
            <a:schemeClr val="dk1"/>
          </a:fillRef>
          <a:effectRef idx="2">
            <a:schemeClr val="dk1"/>
          </a:effectRef>
          <a:fontRef idx="minor">
            <a:schemeClr val="tx1"/>
          </a:fontRef>
        </p:style>
      </p:cxnSp>
      <p:sp>
        <p:nvSpPr>
          <p:cNvPr id="51" name="文本框 50"/>
          <p:cNvSpPr txBox="1"/>
          <p:nvPr/>
        </p:nvSpPr>
        <p:spPr>
          <a:xfrm>
            <a:off x="7657465" y="3586480"/>
            <a:ext cx="478790" cy="275590"/>
          </a:xfrm>
          <a:prstGeom prst="rect">
            <a:avLst/>
          </a:prstGeom>
          <a:noFill/>
        </p:spPr>
        <p:txBody>
          <a:bodyPr wrap="none" rtlCol="0">
            <a:spAutoFit/>
          </a:bodyPr>
          <a:p>
            <a:r>
              <a:rPr lang="en-US" altLang="zh-CN" sz="1200"/>
              <a:t>PC3</a:t>
            </a:r>
            <a:endParaRPr lang="en-US" altLang="zh-CN" sz="1200"/>
          </a:p>
        </p:txBody>
      </p:sp>
      <p:sp>
        <p:nvSpPr>
          <p:cNvPr id="52" name="文本框 51"/>
          <p:cNvSpPr txBox="1"/>
          <p:nvPr/>
        </p:nvSpPr>
        <p:spPr>
          <a:xfrm>
            <a:off x="7348220" y="3959860"/>
            <a:ext cx="749300" cy="275590"/>
          </a:xfrm>
          <a:prstGeom prst="rect">
            <a:avLst/>
          </a:prstGeom>
          <a:noFill/>
        </p:spPr>
        <p:txBody>
          <a:bodyPr wrap="none" rtlCol="0">
            <a:spAutoFit/>
          </a:bodyPr>
          <a:p>
            <a:r>
              <a:rPr lang="en-US" altLang="zh-CN" sz="1200"/>
              <a:t>VLAN20</a:t>
            </a:r>
            <a:endParaRPr lang="en-US" altLang="zh-CN" sz="1200"/>
          </a:p>
        </p:txBody>
      </p:sp>
      <p:sp>
        <p:nvSpPr>
          <p:cNvPr id="53" name="圆角矩形 52"/>
          <p:cNvSpPr/>
          <p:nvPr/>
        </p:nvSpPr>
        <p:spPr>
          <a:xfrm>
            <a:off x="8431530" y="3100705"/>
            <a:ext cx="1105535" cy="113855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圆角矩形 53"/>
          <p:cNvSpPr/>
          <p:nvPr/>
        </p:nvSpPr>
        <p:spPr>
          <a:xfrm>
            <a:off x="8963660" y="3221990"/>
            <a:ext cx="403225" cy="322580"/>
          </a:xfrm>
          <a:prstGeom prst="roundRect">
            <a:avLst/>
          </a:prstGeom>
          <a:noFill/>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cxnSp>
        <p:nvCxnSpPr>
          <p:cNvPr id="55" name="直接连接符 54"/>
          <p:cNvCxnSpPr/>
          <p:nvPr/>
        </p:nvCxnSpPr>
        <p:spPr>
          <a:xfrm>
            <a:off x="8963660" y="3472180"/>
            <a:ext cx="403225" cy="0"/>
          </a:xfrm>
          <a:prstGeom prst="line">
            <a:avLst/>
          </a:prstGeom>
        </p:spPr>
        <p:style>
          <a:lnRef idx="3">
            <a:schemeClr val="dk1"/>
          </a:lnRef>
          <a:fillRef idx="0">
            <a:schemeClr val="dk1"/>
          </a:fillRef>
          <a:effectRef idx="2">
            <a:schemeClr val="dk1"/>
          </a:effectRef>
          <a:fontRef idx="minor">
            <a:schemeClr val="tx1"/>
          </a:fontRef>
        </p:style>
      </p:cxnSp>
      <p:cxnSp>
        <p:nvCxnSpPr>
          <p:cNvPr id="56" name="直接连接符 55"/>
          <p:cNvCxnSpPr/>
          <p:nvPr/>
        </p:nvCxnSpPr>
        <p:spPr>
          <a:xfrm flipV="1">
            <a:off x="9116060" y="3507105"/>
            <a:ext cx="98425" cy="8890"/>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p:cNvCxnSpPr/>
          <p:nvPr/>
        </p:nvCxnSpPr>
        <p:spPr>
          <a:xfrm>
            <a:off x="9165590" y="3545205"/>
            <a:ext cx="0" cy="53975"/>
          </a:xfrm>
          <a:prstGeom prst="line">
            <a:avLst/>
          </a:prstGeom>
        </p:spPr>
        <p:style>
          <a:lnRef idx="3">
            <a:schemeClr val="dk1"/>
          </a:lnRef>
          <a:fillRef idx="0">
            <a:schemeClr val="dk1"/>
          </a:fillRef>
          <a:effectRef idx="2">
            <a:schemeClr val="dk1"/>
          </a:effectRef>
          <a:fontRef idx="minor">
            <a:schemeClr val="tx1"/>
          </a:fontRef>
        </p:style>
      </p:cxnSp>
      <p:cxnSp>
        <p:nvCxnSpPr>
          <p:cNvPr id="58" name="直接连接符 57"/>
          <p:cNvCxnSpPr/>
          <p:nvPr/>
        </p:nvCxnSpPr>
        <p:spPr>
          <a:xfrm flipV="1">
            <a:off x="9053830" y="3582035"/>
            <a:ext cx="224155" cy="8890"/>
          </a:xfrm>
          <a:prstGeom prst="line">
            <a:avLst/>
          </a:prstGeom>
        </p:spPr>
        <p:style>
          <a:lnRef idx="3">
            <a:schemeClr val="dk1"/>
          </a:lnRef>
          <a:fillRef idx="0">
            <a:schemeClr val="dk1"/>
          </a:fillRef>
          <a:effectRef idx="2">
            <a:schemeClr val="dk1"/>
          </a:effectRef>
          <a:fontRef idx="minor">
            <a:schemeClr val="tx1"/>
          </a:fontRef>
        </p:style>
      </p:cxnSp>
      <p:sp>
        <p:nvSpPr>
          <p:cNvPr id="59" name="文本框 58"/>
          <p:cNvSpPr txBox="1"/>
          <p:nvPr/>
        </p:nvSpPr>
        <p:spPr>
          <a:xfrm>
            <a:off x="8926830" y="3586480"/>
            <a:ext cx="478790" cy="275590"/>
          </a:xfrm>
          <a:prstGeom prst="rect">
            <a:avLst/>
          </a:prstGeom>
          <a:noFill/>
        </p:spPr>
        <p:txBody>
          <a:bodyPr wrap="none" rtlCol="0">
            <a:spAutoFit/>
          </a:bodyPr>
          <a:p>
            <a:r>
              <a:rPr lang="en-US" altLang="zh-CN" sz="1200"/>
              <a:t>PC4</a:t>
            </a:r>
            <a:endParaRPr lang="en-US" altLang="zh-CN" sz="1200"/>
          </a:p>
        </p:txBody>
      </p:sp>
      <p:sp>
        <p:nvSpPr>
          <p:cNvPr id="60" name="文本框 59"/>
          <p:cNvSpPr txBox="1"/>
          <p:nvPr/>
        </p:nvSpPr>
        <p:spPr>
          <a:xfrm>
            <a:off x="8656320" y="3963670"/>
            <a:ext cx="749300" cy="275590"/>
          </a:xfrm>
          <a:prstGeom prst="rect">
            <a:avLst/>
          </a:prstGeom>
          <a:noFill/>
        </p:spPr>
        <p:txBody>
          <a:bodyPr wrap="none" rtlCol="0">
            <a:spAutoFit/>
          </a:bodyPr>
          <a:p>
            <a:r>
              <a:rPr lang="en-US" altLang="zh-CN" sz="1200"/>
              <a:t>VLAN10</a:t>
            </a:r>
            <a:endParaRPr lang="en-US" altLang="zh-CN" sz="1200"/>
          </a:p>
        </p:txBody>
      </p:sp>
      <p:cxnSp>
        <p:nvCxnSpPr>
          <p:cNvPr id="63" name="直接连接符 62"/>
          <p:cNvCxnSpPr>
            <a:stCxn id="10" idx="3"/>
            <a:endCxn id="31" idx="1"/>
          </p:cNvCxnSpPr>
          <p:nvPr/>
        </p:nvCxnSpPr>
        <p:spPr>
          <a:xfrm flipV="1">
            <a:off x="5061585" y="2397760"/>
            <a:ext cx="2266315" cy="3810"/>
          </a:xfrm>
          <a:prstGeom prst="line">
            <a:avLst/>
          </a:prstGeom>
          <a:ln w="28575"/>
        </p:spPr>
        <p:style>
          <a:lnRef idx="3">
            <a:schemeClr val="dk1"/>
          </a:lnRef>
          <a:fillRef idx="0">
            <a:schemeClr val="dk1"/>
          </a:fillRef>
          <a:effectRef idx="2">
            <a:schemeClr val="dk1"/>
          </a:effectRef>
          <a:fontRef idx="minor">
            <a:schemeClr val="tx1"/>
          </a:fontRef>
        </p:style>
      </p:cxnSp>
      <p:cxnSp>
        <p:nvCxnSpPr>
          <p:cNvPr id="64" name="直接连接符 63"/>
          <p:cNvCxnSpPr>
            <a:stCxn id="8" idx="2"/>
            <a:endCxn id="38" idx="0"/>
          </p:cNvCxnSpPr>
          <p:nvPr/>
        </p:nvCxnSpPr>
        <p:spPr>
          <a:xfrm flipH="1">
            <a:off x="4498975" y="2535555"/>
            <a:ext cx="635" cy="694690"/>
          </a:xfrm>
          <a:prstGeom prst="line">
            <a:avLst/>
          </a:prstGeom>
        </p:spPr>
        <p:style>
          <a:lnRef idx="3">
            <a:schemeClr val="dk1"/>
          </a:lnRef>
          <a:fillRef idx="0">
            <a:schemeClr val="dk1"/>
          </a:fillRef>
          <a:effectRef idx="2">
            <a:schemeClr val="dk1"/>
          </a:effectRef>
          <a:fontRef idx="minor">
            <a:schemeClr val="tx1"/>
          </a:fontRef>
        </p:style>
      </p:cxnSp>
      <p:cxnSp>
        <p:nvCxnSpPr>
          <p:cNvPr id="65" name="直接连接符 64"/>
          <p:cNvCxnSpPr>
            <a:stCxn id="32" idx="2"/>
            <a:endCxn id="46" idx="0"/>
          </p:cNvCxnSpPr>
          <p:nvPr/>
        </p:nvCxnSpPr>
        <p:spPr>
          <a:xfrm flipH="1">
            <a:off x="7896225" y="2531745"/>
            <a:ext cx="1270" cy="690245"/>
          </a:xfrm>
          <a:prstGeom prst="line">
            <a:avLst/>
          </a:prstGeom>
        </p:spPr>
        <p:style>
          <a:lnRef idx="3">
            <a:schemeClr val="dk1"/>
          </a:lnRef>
          <a:fillRef idx="0">
            <a:schemeClr val="dk1"/>
          </a:fillRef>
          <a:effectRef idx="2">
            <a:schemeClr val="dk1"/>
          </a:effectRef>
          <a:fontRef idx="minor">
            <a:schemeClr val="tx1"/>
          </a:fontRef>
        </p:style>
      </p:cxnSp>
      <p:cxnSp>
        <p:nvCxnSpPr>
          <p:cNvPr id="66" name="直接连接符 65"/>
          <p:cNvCxnSpPr>
            <a:stCxn id="4" idx="2"/>
            <a:endCxn id="22" idx="0"/>
          </p:cNvCxnSpPr>
          <p:nvPr/>
        </p:nvCxnSpPr>
        <p:spPr>
          <a:xfrm>
            <a:off x="3230880" y="2535555"/>
            <a:ext cx="3175" cy="694690"/>
          </a:xfrm>
          <a:prstGeom prst="line">
            <a:avLst/>
          </a:prstGeom>
        </p:spPr>
        <p:style>
          <a:lnRef idx="3">
            <a:schemeClr val="dk1"/>
          </a:lnRef>
          <a:fillRef idx="0">
            <a:schemeClr val="dk1"/>
          </a:fillRef>
          <a:effectRef idx="2">
            <a:schemeClr val="dk1"/>
          </a:effectRef>
          <a:fontRef idx="minor">
            <a:schemeClr val="tx1"/>
          </a:fontRef>
        </p:style>
      </p:cxnSp>
      <p:cxnSp>
        <p:nvCxnSpPr>
          <p:cNvPr id="67" name="直接连接符 66"/>
          <p:cNvCxnSpPr>
            <a:stCxn id="35" idx="2"/>
            <a:endCxn id="54" idx="0"/>
          </p:cNvCxnSpPr>
          <p:nvPr/>
        </p:nvCxnSpPr>
        <p:spPr>
          <a:xfrm flipH="1">
            <a:off x="9165590" y="2531745"/>
            <a:ext cx="635" cy="690245"/>
          </a:xfrm>
          <a:prstGeom prst="line">
            <a:avLst/>
          </a:prstGeom>
        </p:spPr>
        <p:style>
          <a:lnRef idx="3">
            <a:schemeClr val="dk1"/>
          </a:lnRef>
          <a:fillRef idx="0">
            <a:schemeClr val="dk1"/>
          </a:fillRef>
          <a:effectRef idx="2">
            <a:schemeClr val="dk1"/>
          </a:effectRef>
          <a:fontRef idx="minor">
            <a:schemeClr val="tx1"/>
          </a:fontRef>
        </p:style>
      </p:cxnSp>
      <p:sp>
        <p:nvSpPr>
          <p:cNvPr id="72" name="矩形 71"/>
          <p:cNvSpPr/>
          <p:nvPr/>
        </p:nvSpPr>
        <p:spPr>
          <a:xfrm>
            <a:off x="2070735" y="2771140"/>
            <a:ext cx="1051560" cy="28638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1"/>
                </a:solidFill>
                <a:sym typeface="+mn-ea"/>
              </a:rPr>
              <a:t>原始数据帧</a:t>
            </a:r>
            <a:r>
              <a:rPr lang="en-US" altLang="zh-CN" sz="1200">
                <a:solidFill>
                  <a:schemeClr val="tx1"/>
                </a:solidFill>
                <a:sym typeface="+mn-ea"/>
              </a:rPr>
              <a:t>1</a:t>
            </a:r>
            <a:endParaRPr lang="en-US" altLang="zh-CN" sz="1200">
              <a:solidFill>
                <a:schemeClr val="tx1"/>
              </a:solidFill>
              <a:sym typeface="+mn-ea"/>
            </a:endParaRPr>
          </a:p>
        </p:txBody>
      </p:sp>
      <p:cxnSp>
        <p:nvCxnSpPr>
          <p:cNvPr id="68" name="直接箭头连接符 67"/>
          <p:cNvCxnSpPr/>
          <p:nvPr/>
        </p:nvCxnSpPr>
        <p:spPr>
          <a:xfrm flipV="1">
            <a:off x="3119120" y="2600960"/>
            <a:ext cx="3175" cy="565150"/>
          </a:xfrm>
          <a:prstGeom prst="straightConnector1">
            <a:avLst/>
          </a:prstGeom>
          <a:ln w="28575">
            <a:headEnd type="none"/>
            <a:tailEnd type="triangle" w="med" len="med"/>
          </a:ln>
        </p:spPr>
        <p:style>
          <a:lnRef idx="3">
            <a:schemeClr val="accent6"/>
          </a:lnRef>
          <a:fillRef idx="0">
            <a:schemeClr val="accent6"/>
          </a:fillRef>
          <a:effectRef idx="2">
            <a:schemeClr val="accent6"/>
          </a:effectRef>
          <a:fontRef idx="minor">
            <a:schemeClr val="tx1"/>
          </a:fontRef>
        </p:style>
      </p:cxnSp>
      <p:sp>
        <p:nvSpPr>
          <p:cNvPr id="73" name="矩形 72"/>
          <p:cNvSpPr/>
          <p:nvPr/>
        </p:nvSpPr>
        <p:spPr>
          <a:xfrm>
            <a:off x="4608195" y="2771140"/>
            <a:ext cx="1051560" cy="28638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1"/>
                </a:solidFill>
                <a:sym typeface="+mn-ea"/>
              </a:rPr>
              <a:t>原始数据帧</a:t>
            </a:r>
            <a:r>
              <a:rPr lang="en-US" altLang="zh-CN" sz="1200">
                <a:solidFill>
                  <a:schemeClr val="tx1"/>
                </a:solidFill>
                <a:sym typeface="+mn-ea"/>
              </a:rPr>
              <a:t>2</a:t>
            </a:r>
            <a:endParaRPr lang="en-US" altLang="zh-CN" sz="1200">
              <a:solidFill>
                <a:schemeClr val="tx1"/>
              </a:solidFill>
              <a:sym typeface="+mn-ea"/>
            </a:endParaRPr>
          </a:p>
        </p:txBody>
      </p:sp>
      <p:cxnSp>
        <p:nvCxnSpPr>
          <p:cNvPr id="76" name="直接箭头连接符 75"/>
          <p:cNvCxnSpPr/>
          <p:nvPr/>
        </p:nvCxnSpPr>
        <p:spPr>
          <a:xfrm flipV="1">
            <a:off x="4608195" y="2600960"/>
            <a:ext cx="3175" cy="565150"/>
          </a:xfrm>
          <a:prstGeom prst="straightConnector1">
            <a:avLst/>
          </a:prstGeom>
          <a:ln w="28575">
            <a:headEnd type="none"/>
            <a:tailEnd type="triangle" w="med" len="med"/>
          </a:ln>
        </p:spPr>
        <p:style>
          <a:lnRef idx="3">
            <a:schemeClr val="accent6"/>
          </a:lnRef>
          <a:fillRef idx="0">
            <a:schemeClr val="accent6"/>
          </a:fillRef>
          <a:effectRef idx="2">
            <a:schemeClr val="accent6"/>
          </a:effectRef>
          <a:fontRef idx="minor">
            <a:schemeClr val="tx1"/>
          </a:fontRef>
        </p:style>
      </p:cxnSp>
      <p:sp>
        <p:nvSpPr>
          <p:cNvPr id="77" name="矩形 76"/>
          <p:cNvSpPr/>
          <p:nvPr/>
        </p:nvSpPr>
        <p:spPr>
          <a:xfrm>
            <a:off x="6732905" y="2771140"/>
            <a:ext cx="1051560" cy="28638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1"/>
                </a:solidFill>
                <a:sym typeface="+mn-ea"/>
              </a:rPr>
              <a:t>原始数据帧</a:t>
            </a:r>
            <a:r>
              <a:rPr lang="en-US" altLang="zh-CN" sz="1200">
                <a:solidFill>
                  <a:schemeClr val="tx1"/>
                </a:solidFill>
                <a:sym typeface="+mn-ea"/>
              </a:rPr>
              <a:t>2</a:t>
            </a:r>
            <a:endParaRPr lang="en-US" altLang="zh-CN" sz="1200">
              <a:solidFill>
                <a:schemeClr val="tx1"/>
              </a:solidFill>
              <a:sym typeface="+mn-ea"/>
            </a:endParaRPr>
          </a:p>
        </p:txBody>
      </p:sp>
      <p:cxnSp>
        <p:nvCxnSpPr>
          <p:cNvPr id="75" name="直接箭头连接符 74"/>
          <p:cNvCxnSpPr/>
          <p:nvPr/>
        </p:nvCxnSpPr>
        <p:spPr>
          <a:xfrm>
            <a:off x="7784465" y="2631440"/>
            <a:ext cx="5715" cy="565150"/>
          </a:xfrm>
          <a:prstGeom prst="straightConnector1">
            <a:avLst/>
          </a:prstGeom>
          <a:ln w="28575">
            <a:headEnd type="none"/>
            <a:tailEnd type="triangle" w="med" len="med"/>
          </a:ln>
        </p:spPr>
        <p:style>
          <a:lnRef idx="3">
            <a:schemeClr val="accent6"/>
          </a:lnRef>
          <a:fillRef idx="0">
            <a:schemeClr val="accent6"/>
          </a:fillRef>
          <a:effectRef idx="2">
            <a:schemeClr val="accent6"/>
          </a:effectRef>
          <a:fontRef idx="minor">
            <a:schemeClr val="tx1"/>
          </a:fontRef>
        </p:style>
      </p:cxnSp>
      <p:sp>
        <p:nvSpPr>
          <p:cNvPr id="79" name="矩形 78"/>
          <p:cNvSpPr/>
          <p:nvPr/>
        </p:nvSpPr>
        <p:spPr>
          <a:xfrm>
            <a:off x="9277985" y="2771140"/>
            <a:ext cx="1051560" cy="28638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1"/>
                </a:solidFill>
                <a:sym typeface="+mn-ea"/>
              </a:rPr>
              <a:t>原始数据帧</a:t>
            </a:r>
            <a:r>
              <a:rPr lang="en-US" altLang="zh-CN" sz="1200">
                <a:solidFill>
                  <a:schemeClr val="tx1"/>
                </a:solidFill>
                <a:sym typeface="+mn-ea"/>
              </a:rPr>
              <a:t>1</a:t>
            </a:r>
            <a:endParaRPr lang="en-US" altLang="zh-CN" sz="1200">
              <a:solidFill>
                <a:schemeClr val="tx1"/>
              </a:solidFill>
              <a:sym typeface="+mn-ea"/>
            </a:endParaRPr>
          </a:p>
        </p:txBody>
      </p:sp>
      <p:cxnSp>
        <p:nvCxnSpPr>
          <p:cNvPr id="78" name="直接箭头连接符 77"/>
          <p:cNvCxnSpPr/>
          <p:nvPr/>
        </p:nvCxnSpPr>
        <p:spPr>
          <a:xfrm>
            <a:off x="9272270" y="2631440"/>
            <a:ext cx="5715" cy="565150"/>
          </a:xfrm>
          <a:prstGeom prst="straightConnector1">
            <a:avLst/>
          </a:prstGeom>
          <a:ln w="28575">
            <a:headEnd type="none"/>
            <a:tailEnd type="triangle" w="med" len="med"/>
          </a:ln>
        </p:spPr>
        <p:style>
          <a:lnRef idx="3">
            <a:schemeClr val="accent6"/>
          </a:lnRef>
          <a:fillRef idx="0">
            <a:schemeClr val="accent6"/>
          </a:fillRef>
          <a:effectRef idx="2">
            <a:schemeClr val="accent6"/>
          </a:effectRef>
          <a:fontRef idx="minor">
            <a:schemeClr val="tx1"/>
          </a:fontRef>
        </p:style>
      </p:cxnSp>
      <p:sp>
        <p:nvSpPr>
          <p:cNvPr id="82" name="右箭头标注 81"/>
          <p:cNvSpPr/>
          <p:nvPr/>
        </p:nvSpPr>
        <p:spPr>
          <a:xfrm>
            <a:off x="5430520" y="1635125"/>
            <a:ext cx="1637030" cy="295275"/>
          </a:xfrm>
          <a:prstGeom prst="rightArrowCallout">
            <a:avLst>
              <a:gd name="adj1" fmla="val 25000"/>
              <a:gd name="adj2" fmla="val 25000"/>
              <a:gd name="adj3" fmla="val 25000"/>
              <a:gd name="adj4" fmla="val 86829"/>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打了标记的数据帧</a:t>
            </a:r>
            <a:endParaRPr lang="zh-CN" altLang="en-US" sz="1200">
              <a:sym typeface="+mn-ea"/>
            </a:endParaRPr>
          </a:p>
        </p:txBody>
      </p:sp>
      <p:sp>
        <p:nvSpPr>
          <p:cNvPr id="84" name="右箭头标注 83"/>
          <p:cNvSpPr/>
          <p:nvPr/>
        </p:nvSpPr>
        <p:spPr>
          <a:xfrm>
            <a:off x="5430520" y="1971675"/>
            <a:ext cx="1637030" cy="295275"/>
          </a:xfrm>
          <a:prstGeom prst="rightArrowCallout">
            <a:avLst>
              <a:gd name="adj1" fmla="val 25000"/>
              <a:gd name="adj2" fmla="val 25000"/>
              <a:gd name="adj3" fmla="val 25000"/>
              <a:gd name="adj4" fmla="val 86829"/>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打了标记的数据帧</a:t>
            </a:r>
            <a:endParaRPr lang="zh-CN" altLang="en-US" sz="1200">
              <a:sym typeface="+mn-ea"/>
            </a:endParaRPr>
          </a:p>
        </p:txBody>
      </p:sp>
      <p:sp>
        <p:nvSpPr>
          <p:cNvPr id="85" name="文本框 84"/>
          <p:cNvSpPr txBox="1"/>
          <p:nvPr/>
        </p:nvSpPr>
        <p:spPr>
          <a:xfrm>
            <a:off x="668020" y="5098415"/>
            <a:ext cx="10728960" cy="521970"/>
          </a:xfrm>
          <a:prstGeom prst="rect">
            <a:avLst/>
          </a:prstGeom>
          <a:noFill/>
        </p:spPr>
        <p:txBody>
          <a:bodyPr wrap="square" rtlCol="0">
            <a:spAutoFit/>
          </a:bodyPr>
          <a:p>
            <a:pPr algn="l"/>
            <a:r>
              <a:rPr lang="zh-CN" altLang="en-US" sz="1400">
                <a:latin typeface="+mn-ea"/>
                <a:cs typeface="+mn-ea"/>
                <a:sym typeface="+mn-ea"/>
              </a:rPr>
              <a:t>•</a:t>
            </a:r>
            <a:r>
              <a:rPr lang="en-US" altLang="zh-CN" sz="1400">
                <a:latin typeface="+mn-ea"/>
                <a:cs typeface="+mn-ea"/>
                <a:sym typeface="+mn-ea"/>
              </a:rPr>
              <a:t> SW1</a:t>
            </a:r>
            <a:r>
              <a:rPr lang="zh-CN" altLang="en-US" sz="1400">
                <a:latin typeface="+mn-ea"/>
                <a:cs typeface="+mn-ea"/>
                <a:sym typeface="+mn-ea"/>
              </a:rPr>
              <a:t>和</a:t>
            </a:r>
            <a:r>
              <a:rPr lang="en-US" altLang="zh-CN" sz="1400">
                <a:latin typeface="+mn-ea"/>
                <a:cs typeface="+mn-ea"/>
                <a:sym typeface="+mn-ea"/>
              </a:rPr>
              <a:t>SW2</a:t>
            </a:r>
            <a:r>
              <a:rPr lang="zh-CN" altLang="en-US" sz="1400">
                <a:latin typeface="+mn-ea"/>
                <a:cs typeface="+mn-ea"/>
                <a:sym typeface="+mn-ea"/>
              </a:rPr>
              <a:t>之间的链路要承载多个</a:t>
            </a:r>
            <a:r>
              <a:rPr lang="en-US" altLang="zh-CN" sz="1400">
                <a:latin typeface="+mn-ea"/>
                <a:cs typeface="+mn-ea"/>
                <a:sym typeface="+mn-ea"/>
              </a:rPr>
              <a:t>VLAN</a:t>
            </a:r>
            <a:r>
              <a:rPr lang="zh-CN" altLang="en-US" sz="1400">
                <a:latin typeface="+mn-ea"/>
                <a:cs typeface="+mn-ea"/>
                <a:sym typeface="+mn-ea"/>
              </a:rPr>
              <a:t>的数据，需要基于</a:t>
            </a:r>
            <a:r>
              <a:rPr lang="en-US" altLang="zh-CN" sz="1400">
                <a:latin typeface="+mn-ea"/>
                <a:cs typeface="+mn-ea"/>
                <a:sym typeface="+mn-ea"/>
              </a:rPr>
              <a:t>VLAN</a:t>
            </a:r>
            <a:r>
              <a:rPr lang="zh-CN" altLang="en-US" sz="1400">
                <a:latin typeface="+mn-ea"/>
                <a:cs typeface="+mn-ea"/>
                <a:sym typeface="+mn-ea"/>
              </a:rPr>
              <a:t>的数据</a:t>
            </a:r>
            <a:r>
              <a:rPr lang="en-US" altLang="zh-CN" sz="1400">
                <a:latin typeface="+mn-ea"/>
                <a:cs typeface="+mn-ea"/>
                <a:sym typeface="+mn-ea"/>
              </a:rPr>
              <a:t>“</a:t>
            </a:r>
            <a:r>
              <a:rPr lang="zh-CN" altLang="en-US" sz="1400">
                <a:gradFill>
                  <a:gsLst>
                    <a:gs pos="0">
                      <a:srgbClr val="7B32B2"/>
                    </a:gs>
                    <a:gs pos="100000">
                      <a:srgbClr val="401A5D"/>
                    </a:gs>
                  </a:gsLst>
                  <a:lin scaled="0"/>
                </a:gradFill>
                <a:latin typeface="+mn-ea"/>
                <a:cs typeface="+mn-ea"/>
                <a:sym typeface="+mn-ea"/>
              </a:rPr>
              <a:t>标记（</a:t>
            </a:r>
            <a:r>
              <a:rPr lang="en-US" altLang="zh-CN" sz="1400">
                <a:gradFill>
                  <a:gsLst>
                    <a:gs pos="0">
                      <a:srgbClr val="7B32B2"/>
                    </a:gs>
                    <a:gs pos="100000">
                      <a:srgbClr val="401A5D"/>
                    </a:gs>
                  </a:gsLst>
                  <a:lin scaled="0"/>
                </a:gradFill>
                <a:latin typeface="+mn-ea"/>
                <a:cs typeface="+mn-ea"/>
                <a:sym typeface="+mn-ea"/>
              </a:rPr>
              <a:t>VLAN</a:t>
            </a:r>
            <a:r>
              <a:rPr lang="zh-CN" altLang="en-US" sz="1400">
                <a:gradFill>
                  <a:gsLst>
                    <a:gs pos="0">
                      <a:srgbClr val="7B32B2"/>
                    </a:gs>
                    <a:gs pos="100000">
                      <a:srgbClr val="401A5D"/>
                    </a:gs>
                  </a:gsLst>
                  <a:lin scaled="0"/>
                </a:gradFill>
                <a:latin typeface="+mn-ea"/>
                <a:cs typeface="+mn-ea"/>
                <a:sym typeface="+mn-ea"/>
              </a:rPr>
              <a:t>标签，</a:t>
            </a:r>
            <a:r>
              <a:rPr lang="en-US" altLang="zh-CN" sz="1400">
                <a:gradFill>
                  <a:gsLst>
                    <a:gs pos="0">
                      <a:srgbClr val="7B32B2"/>
                    </a:gs>
                    <a:gs pos="100000">
                      <a:srgbClr val="401A5D"/>
                    </a:gs>
                  </a:gsLst>
                  <a:lin scaled="0"/>
                </a:gradFill>
                <a:latin typeface="+mn-ea"/>
                <a:cs typeface="+mn-ea"/>
                <a:sym typeface="+mn-ea"/>
              </a:rPr>
              <a:t>VLAN Tag</a:t>
            </a:r>
            <a:r>
              <a:rPr lang="zh-CN" altLang="en-US" sz="1400">
                <a:gradFill>
                  <a:gsLst>
                    <a:gs pos="0">
                      <a:srgbClr val="7B32B2"/>
                    </a:gs>
                    <a:gs pos="100000">
                      <a:srgbClr val="401A5D"/>
                    </a:gs>
                  </a:gsLst>
                  <a:lin scaled="0"/>
                </a:gradFill>
                <a:latin typeface="+mn-ea"/>
                <a:cs typeface="+mn-ea"/>
                <a:sym typeface="+mn-ea"/>
              </a:rPr>
              <a:t>）</a:t>
            </a:r>
            <a:r>
              <a:rPr lang="en-US" altLang="zh-CN" sz="1400">
                <a:latin typeface="+mn-ea"/>
                <a:cs typeface="+mn-ea"/>
                <a:sym typeface="+mn-ea"/>
              </a:rPr>
              <a:t>”</a:t>
            </a:r>
            <a:r>
              <a:rPr lang="zh-CN" altLang="en-US" sz="1400">
                <a:latin typeface="+mn-ea"/>
                <a:cs typeface="+mn-ea"/>
                <a:sym typeface="+mn-ea"/>
              </a:rPr>
              <a:t>的手段，以便对不同</a:t>
            </a:r>
            <a:r>
              <a:rPr lang="en-US" altLang="zh-CN" sz="1400">
                <a:latin typeface="+mn-ea"/>
                <a:cs typeface="+mn-ea"/>
                <a:sym typeface="+mn-ea"/>
              </a:rPr>
              <a:t>VLAN</a:t>
            </a:r>
            <a:r>
              <a:rPr lang="zh-CN" altLang="en-US" sz="1400">
                <a:latin typeface="+mn-ea"/>
                <a:cs typeface="+mn-ea"/>
                <a:sym typeface="+mn-ea"/>
              </a:rPr>
              <a:t>的数据帧进行区分</a:t>
            </a:r>
            <a:r>
              <a:rPr lang="zh-CN" altLang="en-US" sz="1400">
                <a:latin typeface="Calibri" panose="020F0502020204030204" charset="0"/>
                <a:cs typeface="Calibri" panose="020F0502020204030204" charset="0"/>
                <a:sym typeface="+mn-ea"/>
              </a:rPr>
              <a:t>。</a:t>
            </a:r>
            <a:endParaRPr lang="zh-CN" altLang="en-US" sz="1400">
              <a:latin typeface="Calibri" panose="020F0502020204030204" charset="0"/>
              <a:cs typeface="Calibri" panose="020F0502020204030204" charset="0"/>
              <a:sym typeface="+mn-ea"/>
            </a:endParaRPr>
          </a:p>
        </p:txBody>
      </p:sp>
      <p:sp>
        <p:nvSpPr>
          <p:cNvPr id="87" name="圆角矩形 86"/>
          <p:cNvSpPr/>
          <p:nvPr/>
        </p:nvSpPr>
        <p:spPr>
          <a:xfrm>
            <a:off x="5537835" y="477520"/>
            <a:ext cx="1313815" cy="62738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路由器</a:t>
            </a:r>
            <a:r>
              <a:rPr lang="zh-CN" altLang="en-US" sz="1400">
                <a:latin typeface="Calibri" panose="020F0502020204030204" charset="0"/>
                <a:cs typeface="Calibri" panose="020F0502020204030204" charset="0"/>
              </a:rPr>
              <a:t>\</a:t>
            </a:r>
            <a:endParaRPr lang="zh-CN" altLang="en-US" sz="1400">
              <a:latin typeface="Calibri" panose="020F0502020204030204" charset="0"/>
              <a:cs typeface="Calibri" panose="020F0502020204030204" charset="0"/>
            </a:endParaRPr>
          </a:p>
          <a:p>
            <a:pPr algn="ctr"/>
            <a:r>
              <a:rPr lang="zh-CN" altLang="en-US" sz="1400">
                <a:latin typeface="Calibri" panose="020F0502020204030204" charset="0"/>
                <a:cs typeface="Calibri" panose="020F0502020204030204" charset="0"/>
              </a:rPr>
              <a:t>三层</a:t>
            </a:r>
            <a:r>
              <a:rPr lang="zh-CN" altLang="en-US" sz="1400">
                <a:latin typeface="Calibri" panose="020F0502020204030204" charset="0"/>
                <a:cs typeface="Calibri" panose="020F0502020204030204" charset="0"/>
              </a:rPr>
              <a:t>交换机</a:t>
            </a:r>
            <a:endParaRPr lang="zh-CN" altLang="en-US" sz="1400">
              <a:latin typeface="Calibri" panose="020F0502020204030204" charset="0"/>
              <a:cs typeface="Calibri" panose="020F0502020204030204" charset="0"/>
            </a:endParaRPr>
          </a:p>
        </p:txBody>
      </p:sp>
      <p:cxnSp>
        <p:nvCxnSpPr>
          <p:cNvPr id="96" name="曲线连接符 95"/>
          <p:cNvCxnSpPr>
            <a:stCxn id="87" idx="3"/>
            <a:endCxn id="53" idx="0"/>
          </p:cNvCxnSpPr>
          <p:nvPr/>
        </p:nvCxnSpPr>
        <p:spPr>
          <a:xfrm>
            <a:off x="6851650" y="791210"/>
            <a:ext cx="2132965" cy="2309495"/>
          </a:xfrm>
          <a:prstGeom prst="curvedConnector2">
            <a:avLst/>
          </a:prstGeom>
          <a:ln>
            <a:gradFill>
              <a:gsLst>
                <a:gs pos="0">
                  <a:srgbClr val="012D86"/>
                </a:gs>
                <a:gs pos="100000">
                  <a:srgbClr val="0E2557"/>
                </a:gs>
              </a:gsLst>
            </a:gradFill>
            <a:prstDash val="sysDash"/>
            <a:headEnd type="arrow"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97" name="直接箭头连接符 96"/>
          <p:cNvCxnSpPr>
            <a:stCxn id="87" idx="2"/>
          </p:cNvCxnSpPr>
          <p:nvPr/>
        </p:nvCxnSpPr>
        <p:spPr>
          <a:xfrm flipH="1">
            <a:off x="5283835" y="1104900"/>
            <a:ext cx="911225" cy="2565400"/>
          </a:xfrm>
          <a:prstGeom prst="straightConnector1">
            <a:avLst/>
          </a:prstGeom>
          <a:ln>
            <a:gradFill>
              <a:gsLst>
                <a:gs pos="0">
                  <a:srgbClr val="012D86"/>
                </a:gs>
                <a:gs pos="100000">
                  <a:srgbClr val="0E2557"/>
                </a:gs>
              </a:gsLst>
            </a:gradFill>
            <a:prstDash val="sysDash"/>
            <a:headEnd type="arrow"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98" name="直接箭头连接符 97"/>
          <p:cNvCxnSpPr>
            <a:endCxn id="45" idx="1"/>
          </p:cNvCxnSpPr>
          <p:nvPr/>
        </p:nvCxnSpPr>
        <p:spPr>
          <a:xfrm>
            <a:off x="6238875" y="1140460"/>
            <a:ext cx="909320" cy="2529840"/>
          </a:xfrm>
          <a:prstGeom prst="straightConnector1">
            <a:avLst/>
          </a:prstGeom>
          <a:ln>
            <a:gradFill>
              <a:gsLst>
                <a:gs pos="0">
                  <a:srgbClr val="012D86"/>
                </a:gs>
                <a:gs pos="100000">
                  <a:srgbClr val="0E2557"/>
                </a:gs>
              </a:gsLst>
            </a:gradFill>
            <a:prstDash val="sysDash"/>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89" name="曲线连接符 88"/>
          <p:cNvCxnSpPr>
            <a:stCxn id="13" idx="0"/>
            <a:endCxn id="87" idx="1"/>
          </p:cNvCxnSpPr>
          <p:nvPr/>
        </p:nvCxnSpPr>
        <p:spPr>
          <a:xfrm rot="16200000">
            <a:off x="3335655" y="902970"/>
            <a:ext cx="2313305" cy="2089785"/>
          </a:xfrm>
          <a:prstGeom prst="curvedConnector2">
            <a:avLst/>
          </a:prstGeom>
          <a:ln>
            <a:gradFill>
              <a:gsLst>
                <a:gs pos="0">
                  <a:srgbClr val="012D86"/>
                </a:gs>
                <a:gs pos="100000">
                  <a:srgbClr val="0E2557"/>
                </a:gs>
              </a:gsLst>
            </a:gradFill>
            <a:prstDash val="sysDash"/>
            <a:headEnd type="arrow" w="med" len="med"/>
            <a:tailEnd type="arrow" w="med" len="med"/>
          </a:ln>
        </p:spPr>
        <p:style>
          <a:lnRef idx="3">
            <a:schemeClr val="accent4"/>
          </a:lnRef>
          <a:fillRef idx="0">
            <a:schemeClr val="accent4"/>
          </a:fillRef>
          <a:effectRef idx="2">
            <a:schemeClr val="accent4"/>
          </a:effectRef>
          <a:fontRef idx="minor">
            <a:schemeClr val="tx1"/>
          </a:fontRef>
        </p:style>
      </p:cxnSp>
      <p:sp>
        <p:nvSpPr>
          <p:cNvPr id="99" name="文本框 98"/>
          <p:cNvSpPr txBox="1"/>
          <p:nvPr/>
        </p:nvSpPr>
        <p:spPr>
          <a:xfrm>
            <a:off x="668020" y="4576445"/>
            <a:ext cx="10143490" cy="521970"/>
          </a:xfrm>
          <a:prstGeom prst="rect">
            <a:avLst/>
          </a:prstGeom>
          <a:noFill/>
        </p:spPr>
        <p:txBody>
          <a:bodyPr wrap="square" rtlCol="0">
            <a:spAutoFit/>
          </a:bodyPr>
          <a:p>
            <a:r>
              <a:rPr lang="zh-CN" altLang="en-US" sz="1400">
                <a:latin typeface="Calibri" panose="020F0502020204030204" charset="0"/>
                <a:cs typeface="Calibri" panose="020F0502020204030204" charset="0"/>
                <a:sym typeface="+mn-ea"/>
              </a:rPr>
              <a:t>•</a:t>
            </a:r>
            <a:r>
              <a:rPr lang="en-US" altLang="zh-CN" sz="1400">
                <a:latin typeface="Calibri" panose="020F0502020204030204" charset="0"/>
                <a:cs typeface="Calibri" panose="020F0502020204030204" charset="0"/>
                <a:sym typeface="+mn-ea"/>
              </a:rPr>
              <a:t> </a:t>
            </a:r>
            <a:r>
              <a:rPr lang="zh-CN" altLang="en-US" sz="1400"/>
              <a:t>VLAN 技术能够在逻辑上把一个物理局域网分隔为多个广播域，每个广播域称为一个虚拟局域网（即 VLAN ）。每台主机只能属于一个 VLAN ，同属一个 VLAN 的主机通过二层直接通信，属于不同 VLAN 的主机只能通过 IP 路由功能才能实现通信。</a:t>
            </a:r>
            <a:endParaRPr lang="zh-CN" altLang="en-US" sz="1400"/>
          </a:p>
        </p:txBody>
      </p:sp>
      <p:sp>
        <p:nvSpPr>
          <p:cNvPr id="100" name="文本框 99"/>
          <p:cNvSpPr txBox="1"/>
          <p:nvPr/>
        </p:nvSpPr>
        <p:spPr>
          <a:xfrm>
            <a:off x="668020" y="5620385"/>
            <a:ext cx="2870200" cy="306705"/>
          </a:xfrm>
          <a:prstGeom prst="rect">
            <a:avLst/>
          </a:prstGeom>
          <a:noFill/>
        </p:spPr>
        <p:txBody>
          <a:bodyPr wrap="none" rtlCol="0">
            <a:spAutoFit/>
          </a:bodyPr>
          <a:p>
            <a:pPr algn="l"/>
            <a:r>
              <a:rPr lang="zh-CN" altLang="en-US" sz="1400">
                <a:latin typeface="+mn-ea"/>
                <a:cs typeface="+mn-ea"/>
                <a:sym typeface="+mn-ea"/>
              </a:rPr>
              <a:t>•</a:t>
            </a:r>
            <a:r>
              <a:rPr lang="en-US" altLang="zh-CN" sz="1400">
                <a:latin typeface="+mn-ea"/>
                <a:cs typeface="+mn-ea"/>
                <a:sym typeface="+mn-ea"/>
              </a:rPr>
              <a:t> </a:t>
            </a:r>
            <a:r>
              <a:rPr lang="zh-CN" altLang="en-US" sz="1400"/>
              <a:t>VLAN ID 取值范围是 1 ~ 4094。</a:t>
            </a:r>
            <a:endParaRPr lang="zh-CN" altLang="en-US" sz="1400"/>
          </a:p>
        </p:txBody>
      </p:sp>
      <p:sp>
        <p:nvSpPr>
          <p:cNvPr id="3" name="文本框 2"/>
          <p:cNvSpPr txBox="1"/>
          <p:nvPr/>
        </p:nvSpPr>
        <p:spPr>
          <a:xfrm>
            <a:off x="1644650" y="2154555"/>
            <a:ext cx="1249680" cy="306705"/>
          </a:xfrm>
          <a:prstGeom prst="rect">
            <a:avLst/>
          </a:prstGeom>
          <a:noFill/>
        </p:spPr>
        <p:txBody>
          <a:bodyPr wrap="none" rtlCol="0">
            <a:spAutoFit/>
          </a:bodyPr>
          <a:p>
            <a:r>
              <a:rPr lang="zh-CN" altLang="en-US" sz="1400"/>
              <a:t>接入层交换机</a:t>
            </a:r>
            <a:endParaRPr lang="zh-CN" altLang="en-US" sz="1400"/>
          </a:p>
        </p:txBody>
      </p:sp>
      <p:sp>
        <p:nvSpPr>
          <p:cNvPr id="9" name="文本框 8"/>
          <p:cNvSpPr txBox="1"/>
          <p:nvPr/>
        </p:nvSpPr>
        <p:spPr>
          <a:xfrm>
            <a:off x="668020" y="5927090"/>
            <a:ext cx="5482590" cy="306705"/>
          </a:xfrm>
          <a:prstGeom prst="rect">
            <a:avLst/>
          </a:prstGeom>
          <a:noFill/>
        </p:spPr>
        <p:txBody>
          <a:bodyPr wrap="none" rtlCol="0">
            <a:spAutoFit/>
          </a:bodyPr>
          <a:p>
            <a:pPr algn="l"/>
            <a:r>
              <a:rPr lang="zh-CN" altLang="en-US" sz="1400">
                <a:latin typeface="+mn-ea"/>
                <a:cs typeface="+mn-ea"/>
                <a:sym typeface="+mn-ea"/>
              </a:rPr>
              <a:t>•</a:t>
            </a:r>
            <a:r>
              <a:rPr lang="en-US" altLang="zh-CN" sz="1400">
                <a:latin typeface="+mn-ea"/>
                <a:cs typeface="+mn-ea"/>
                <a:sym typeface="+mn-ea"/>
              </a:rPr>
              <a:t> </a:t>
            </a:r>
            <a:r>
              <a:rPr lang="zh-CN" altLang="en-US" sz="1400">
                <a:sym typeface="+mn-ea"/>
              </a:rPr>
              <a:t>V</a:t>
            </a:r>
            <a:r>
              <a:rPr lang="en-US" altLang="zh-CN" sz="1400">
                <a:sym typeface="+mn-ea"/>
              </a:rPr>
              <a:t>X</a:t>
            </a:r>
            <a:r>
              <a:rPr lang="zh-CN" altLang="en-US" sz="1400">
                <a:sym typeface="+mn-ea"/>
              </a:rPr>
              <a:t>LAN （虚拟扩展局域网）</a:t>
            </a:r>
            <a:r>
              <a:rPr lang="en-US" altLang="zh-CN" sz="1400">
                <a:sym typeface="+mn-ea"/>
              </a:rPr>
              <a:t>V</a:t>
            </a:r>
            <a:r>
              <a:rPr lang="zh-CN" altLang="en-US" sz="1400">
                <a:sym typeface="+mn-ea"/>
              </a:rPr>
              <a:t>XLAN技术创建多达1600万个网络。</a:t>
            </a:r>
            <a:endParaRPr lang="zh-CN" altLang="en-US" sz="1400"/>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p:cNvPicPr>
            <a:picLocks noChangeAspect="1"/>
          </p:cNvPicPr>
          <p:nvPr/>
        </p:nvPicPr>
        <p:blipFill>
          <a:blip r:embed="rId1"/>
          <a:stretch>
            <a:fillRect/>
          </a:stretch>
        </p:blipFill>
        <p:spPr>
          <a:xfrm>
            <a:off x="1042035" y="2794635"/>
            <a:ext cx="487680" cy="472440"/>
          </a:xfrm>
          <a:prstGeom prst="rect">
            <a:avLst/>
          </a:prstGeom>
        </p:spPr>
      </p:pic>
      <p:pic>
        <p:nvPicPr>
          <p:cNvPr id="39" name="图片 38"/>
          <p:cNvPicPr>
            <a:picLocks noChangeAspect="1"/>
          </p:cNvPicPr>
          <p:nvPr/>
        </p:nvPicPr>
        <p:blipFill>
          <a:blip r:embed="rId2"/>
          <a:srcRect l="10492" t="9474" r="8525" b="1871"/>
          <a:stretch>
            <a:fillRect/>
          </a:stretch>
        </p:blipFill>
        <p:spPr>
          <a:xfrm>
            <a:off x="1042035" y="3730625"/>
            <a:ext cx="470535" cy="481330"/>
          </a:xfrm>
          <a:prstGeom prst="rect">
            <a:avLst/>
          </a:prstGeom>
        </p:spPr>
      </p:pic>
      <p:pic>
        <p:nvPicPr>
          <p:cNvPr id="18" name="图片 17"/>
          <p:cNvPicPr>
            <a:picLocks noChangeAspect="1"/>
          </p:cNvPicPr>
          <p:nvPr/>
        </p:nvPicPr>
        <p:blipFill>
          <a:blip r:embed="rId3"/>
          <a:srcRect r="3598" b="7006"/>
          <a:stretch>
            <a:fillRect/>
          </a:stretch>
        </p:blipFill>
        <p:spPr>
          <a:xfrm>
            <a:off x="996950" y="4675505"/>
            <a:ext cx="578485" cy="522605"/>
          </a:xfrm>
          <a:prstGeom prst="rect">
            <a:avLst/>
          </a:prstGeom>
        </p:spPr>
      </p:pic>
      <p:sp>
        <p:nvSpPr>
          <p:cNvPr id="7" name="横卷形 6"/>
          <p:cNvSpPr/>
          <p:nvPr/>
        </p:nvSpPr>
        <p:spPr>
          <a:xfrm>
            <a:off x="16510" y="0"/>
            <a:ext cx="3355975" cy="806450"/>
          </a:xfrm>
          <a:prstGeom prst="horizontalScroll">
            <a:avLst/>
          </a:prstGeom>
          <a:gradFill>
            <a:gsLst>
              <a:gs pos="0">
                <a:srgbClr val="7B32B2"/>
              </a:gs>
              <a:gs pos="100000">
                <a:srgbClr val="401A5D"/>
              </a:gs>
            </a:gsLst>
            <a:lin scaled="0"/>
          </a:gradFill>
          <a:ln>
            <a:gradFill>
              <a:gsLst>
                <a:gs pos="0">
                  <a:srgbClr val="7B32B2"/>
                </a:gs>
                <a:gs pos="100000">
                  <a:srgbClr val="401A5D"/>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ln w="6600">
                  <a:solidFill>
                    <a:schemeClr val="accent2"/>
                  </a:solidFill>
                  <a:prstDash val="solid"/>
                </a:ln>
                <a:solidFill>
                  <a:srgbClr val="FFFFFF"/>
                </a:solidFill>
                <a:effectLst>
                  <a:outerShdw dist="38100" dir="2700000" algn="tl" rotWithShape="0">
                    <a:schemeClr val="accent2"/>
                  </a:outerShdw>
                </a:effectLst>
              </a:rPr>
              <a:t>STP</a:t>
            </a:r>
            <a:r>
              <a:rPr lang="zh-CN" altLang="en-US" sz="2400" b="1">
                <a:ln w="6600">
                  <a:solidFill>
                    <a:schemeClr val="accent2"/>
                  </a:solidFill>
                  <a:prstDash val="solid"/>
                </a:ln>
                <a:solidFill>
                  <a:srgbClr val="FFFFFF"/>
                </a:solidFill>
                <a:effectLst>
                  <a:outerShdw dist="38100" dir="2700000" algn="tl" rotWithShape="0">
                    <a:schemeClr val="accent2"/>
                  </a:outerShdw>
                </a:effectLst>
              </a:rPr>
              <a:t>（生成树</a:t>
            </a:r>
            <a:r>
              <a:rPr lang="zh-CN" altLang="en-US" sz="2400" b="1">
                <a:ln w="6600">
                  <a:solidFill>
                    <a:schemeClr val="accent2"/>
                  </a:solidFill>
                  <a:prstDash val="solid"/>
                </a:ln>
                <a:solidFill>
                  <a:srgbClr val="FFFFFF"/>
                </a:solidFill>
                <a:effectLst>
                  <a:outerShdw dist="38100" dir="2700000" algn="tl" rotWithShape="0">
                    <a:schemeClr val="accent2"/>
                  </a:outerShdw>
                </a:effectLst>
              </a:rPr>
              <a:t>协议）</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pic>
        <p:nvPicPr>
          <p:cNvPr id="13" name="图片 12"/>
          <p:cNvPicPr>
            <a:picLocks noChangeAspect="1"/>
          </p:cNvPicPr>
          <p:nvPr/>
        </p:nvPicPr>
        <p:blipFill>
          <a:blip r:embed="rId4"/>
          <a:srcRect l="6859" t="10889" r="7692" b="7407"/>
          <a:stretch>
            <a:fillRect/>
          </a:stretch>
        </p:blipFill>
        <p:spPr>
          <a:xfrm>
            <a:off x="854075" y="1812925"/>
            <a:ext cx="846455" cy="700405"/>
          </a:xfrm>
          <a:prstGeom prst="rect">
            <a:avLst/>
          </a:prstGeom>
        </p:spPr>
      </p:pic>
      <p:cxnSp>
        <p:nvCxnSpPr>
          <p:cNvPr id="3" name="直接连接符 2"/>
          <p:cNvCxnSpPr>
            <a:stCxn id="13" idx="2"/>
            <a:endCxn id="2" idx="0"/>
          </p:cNvCxnSpPr>
          <p:nvPr/>
        </p:nvCxnSpPr>
        <p:spPr>
          <a:xfrm>
            <a:off x="1277620" y="2513330"/>
            <a:ext cx="8255" cy="281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直接连接符 3"/>
          <p:cNvCxnSpPr>
            <a:stCxn id="2" idx="2"/>
            <a:endCxn id="39" idx="0"/>
          </p:cNvCxnSpPr>
          <p:nvPr/>
        </p:nvCxnSpPr>
        <p:spPr>
          <a:xfrm flipH="1">
            <a:off x="1277620" y="3267075"/>
            <a:ext cx="8255" cy="463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39" idx="2"/>
            <a:endCxn id="18" idx="0"/>
          </p:cNvCxnSpPr>
          <p:nvPr/>
        </p:nvCxnSpPr>
        <p:spPr>
          <a:xfrm>
            <a:off x="1277620" y="4211955"/>
            <a:ext cx="8890" cy="463550"/>
          </a:xfrm>
          <a:prstGeom prst="line">
            <a:avLst/>
          </a:prstGeom>
        </p:spPr>
        <p:style>
          <a:lnRef idx="1">
            <a:schemeClr val="accent1"/>
          </a:lnRef>
          <a:fillRef idx="0">
            <a:schemeClr val="accent1"/>
          </a:fillRef>
          <a:effectRef idx="0">
            <a:schemeClr val="accent1"/>
          </a:effectRef>
          <a:fontRef idx="minor">
            <a:schemeClr val="tx1"/>
          </a:fontRef>
        </p:style>
      </p:cxnSp>
      <p:sp>
        <p:nvSpPr>
          <p:cNvPr id="8" name="圆角矩形标注 7"/>
          <p:cNvSpPr/>
          <p:nvPr/>
        </p:nvSpPr>
        <p:spPr>
          <a:xfrm>
            <a:off x="1818640" y="2948305"/>
            <a:ext cx="1717675" cy="1388745"/>
          </a:xfrm>
          <a:prstGeom prst="wedgeRoundRectCallout">
            <a:avLst>
              <a:gd name="adj1" fmla="val -71831"/>
              <a:gd name="adj2" fmla="val -223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汇聚层、接入层交换机之间只有单一链路，并无冗余，如果发生故障，会导致上下联设备</a:t>
            </a:r>
            <a:r>
              <a:rPr lang="zh-CN" altLang="en-US" sz="1400">
                <a:sym typeface="+mn-ea"/>
              </a:rPr>
              <a:t>断网</a:t>
            </a:r>
            <a:endParaRPr lang="zh-CN" altLang="en-US" sz="1400">
              <a:sym typeface="+mn-ea"/>
            </a:endParaRPr>
          </a:p>
        </p:txBody>
      </p:sp>
      <p:pic>
        <p:nvPicPr>
          <p:cNvPr id="9" name="图片 8"/>
          <p:cNvPicPr>
            <a:picLocks noChangeAspect="1"/>
          </p:cNvPicPr>
          <p:nvPr/>
        </p:nvPicPr>
        <p:blipFill>
          <a:blip r:embed="rId1"/>
          <a:stretch>
            <a:fillRect/>
          </a:stretch>
        </p:blipFill>
        <p:spPr>
          <a:xfrm>
            <a:off x="3796665" y="3112135"/>
            <a:ext cx="487680" cy="472440"/>
          </a:xfrm>
          <a:prstGeom prst="rect">
            <a:avLst/>
          </a:prstGeom>
        </p:spPr>
      </p:pic>
      <p:pic>
        <p:nvPicPr>
          <p:cNvPr id="10" name="图片 9"/>
          <p:cNvPicPr>
            <a:picLocks noChangeAspect="1"/>
          </p:cNvPicPr>
          <p:nvPr/>
        </p:nvPicPr>
        <p:blipFill>
          <a:blip r:embed="rId2"/>
          <a:srcRect l="10492" t="9474" r="8525" b="1871"/>
          <a:stretch>
            <a:fillRect/>
          </a:stretch>
        </p:blipFill>
        <p:spPr>
          <a:xfrm>
            <a:off x="4979670" y="4598670"/>
            <a:ext cx="470535" cy="481330"/>
          </a:xfrm>
          <a:prstGeom prst="rect">
            <a:avLst/>
          </a:prstGeom>
        </p:spPr>
      </p:pic>
      <p:pic>
        <p:nvPicPr>
          <p:cNvPr id="12" name="图片 11"/>
          <p:cNvPicPr>
            <a:picLocks noChangeAspect="1"/>
          </p:cNvPicPr>
          <p:nvPr/>
        </p:nvPicPr>
        <p:blipFill>
          <a:blip r:embed="rId4"/>
          <a:srcRect l="6859" t="10889" r="7692" b="7407"/>
          <a:stretch>
            <a:fillRect/>
          </a:stretch>
        </p:blipFill>
        <p:spPr>
          <a:xfrm>
            <a:off x="4791710" y="2132330"/>
            <a:ext cx="846455" cy="700405"/>
          </a:xfrm>
          <a:prstGeom prst="rect">
            <a:avLst/>
          </a:prstGeom>
        </p:spPr>
      </p:pic>
      <p:cxnSp>
        <p:nvCxnSpPr>
          <p:cNvPr id="14" name="直接连接符 13"/>
          <p:cNvCxnSpPr>
            <a:stCxn id="12" idx="2"/>
          </p:cNvCxnSpPr>
          <p:nvPr/>
        </p:nvCxnSpPr>
        <p:spPr>
          <a:xfrm flipH="1">
            <a:off x="4284345" y="2832735"/>
            <a:ext cx="930910" cy="51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9" idx="3"/>
            <a:endCxn id="10" idx="0"/>
          </p:cNvCxnSpPr>
          <p:nvPr/>
        </p:nvCxnSpPr>
        <p:spPr>
          <a:xfrm>
            <a:off x="4284345" y="3348355"/>
            <a:ext cx="930910" cy="1250315"/>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1"/>
          <a:stretch>
            <a:fillRect/>
          </a:stretch>
        </p:blipFill>
        <p:spPr>
          <a:xfrm>
            <a:off x="6167120" y="3112770"/>
            <a:ext cx="487680" cy="472440"/>
          </a:xfrm>
          <a:prstGeom prst="rect">
            <a:avLst/>
          </a:prstGeom>
        </p:spPr>
      </p:pic>
      <p:cxnSp>
        <p:nvCxnSpPr>
          <p:cNvPr id="19" name="直接连接符 18"/>
          <p:cNvCxnSpPr>
            <a:stCxn id="12" idx="2"/>
          </p:cNvCxnSpPr>
          <p:nvPr/>
        </p:nvCxnSpPr>
        <p:spPr>
          <a:xfrm>
            <a:off x="5215255" y="2832735"/>
            <a:ext cx="948690" cy="521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9" idx="3"/>
            <a:endCxn id="17" idx="1"/>
          </p:cNvCxnSpPr>
          <p:nvPr/>
        </p:nvCxnSpPr>
        <p:spPr>
          <a:xfrm>
            <a:off x="4284345" y="3348355"/>
            <a:ext cx="1882775" cy="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0" idx="0"/>
            <a:endCxn id="17" idx="1"/>
          </p:cNvCxnSpPr>
          <p:nvPr/>
        </p:nvCxnSpPr>
        <p:spPr>
          <a:xfrm flipV="1">
            <a:off x="5215255" y="3348990"/>
            <a:ext cx="951865" cy="1249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5196840" y="5114290"/>
            <a:ext cx="10795" cy="32956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23" name="文本框 22"/>
          <p:cNvSpPr txBox="1"/>
          <p:nvPr/>
        </p:nvSpPr>
        <p:spPr>
          <a:xfrm>
            <a:off x="5196840" y="5170170"/>
            <a:ext cx="673735" cy="275590"/>
          </a:xfrm>
          <a:prstGeom prst="rect">
            <a:avLst/>
          </a:prstGeom>
          <a:noFill/>
        </p:spPr>
        <p:txBody>
          <a:bodyPr wrap="none" rtlCol="0">
            <a:spAutoFit/>
          </a:bodyPr>
          <a:p>
            <a:r>
              <a:rPr lang="en-US" altLang="zh-CN" sz="1200"/>
              <a:t>BUM</a:t>
            </a:r>
            <a:r>
              <a:rPr lang="zh-CN" altLang="en-US" sz="1200"/>
              <a:t>帧</a:t>
            </a:r>
            <a:endParaRPr lang="zh-CN" altLang="en-US" sz="1200"/>
          </a:p>
        </p:txBody>
      </p:sp>
      <p:sp>
        <p:nvSpPr>
          <p:cNvPr id="24" name="文本框 23"/>
          <p:cNvSpPr txBox="1"/>
          <p:nvPr/>
        </p:nvSpPr>
        <p:spPr>
          <a:xfrm>
            <a:off x="4547870" y="4676140"/>
            <a:ext cx="513080" cy="275590"/>
          </a:xfrm>
          <a:prstGeom prst="rect">
            <a:avLst/>
          </a:prstGeom>
          <a:noFill/>
        </p:spPr>
        <p:txBody>
          <a:bodyPr wrap="none" rtlCol="0">
            <a:spAutoFit/>
          </a:bodyPr>
          <a:p>
            <a:r>
              <a:rPr lang="en-US" altLang="zh-CN" sz="1200"/>
              <a:t>SW1</a:t>
            </a:r>
            <a:endParaRPr lang="en-US" altLang="zh-CN" sz="1200"/>
          </a:p>
        </p:txBody>
      </p:sp>
      <p:cxnSp>
        <p:nvCxnSpPr>
          <p:cNvPr id="25" name="直接箭头连接符 24"/>
          <p:cNvCxnSpPr/>
          <p:nvPr/>
        </p:nvCxnSpPr>
        <p:spPr>
          <a:xfrm flipV="1">
            <a:off x="5215255" y="4226560"/>
            <a:ext cx="179070" cy="25844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6" name="直接箭头连接符 25"/>
          <p:cNvCxnSpPr/>
          <p:nvPr/>
        </p:nvCxnSpPr>
        <p:spPr>
          <a:xfrm flipH="1">
            <a:off x="5717540" y="3428365"/>
            <a:ext cx="307340" cy="635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7" name="直接箭头连接符 26"/>
          <p:cNvCxnSpPr/>
          <p:nvPr/>
        </p:nvCxnSpPr>
        <p:spPr>
          <a:xfrm flipH="1" flipV="1">
            <a:off x="4866640" y="4304665"/>
            <a:ext cx="212090" cy="26035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8" name="直接箭头连接符 27"/>
          <p:cNvCxnSpPr/>
          <p:nvPr/>
        </p:nvCxnSpPr>
        <p:spPr>
          <a:xfrm flipV="1">
            <a:off x="4498975" y="3267075"/>
            <a:ext cx="274320" cy="571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9" name="直接箭头连接符 28"/>
          <p:cNvCxnSpPr/>
          <p:nvPr/>
        </p:nvCxnSpPr>
        <p:spPr>
          <a:xfrm flipH="1">
            <a:off x="5960745" y="3503295"/>
            <a:ext cx="203200" cy="26352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0" name="直接箭头连接符 29"/>
          <p:cNvCxnSpPr/>
          <p:nvPr/>
        </p:nvCxnSpPr>
        <p:spPr>
          <a:xfrm flipH="1" flipV="1">
            <a:off x="4445635" y="3408045"/>
            <a:ext cx="163830" cy="23177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31" name="圆角矩形标注 30"/>
          <p:cNvSpPr/>
          <p:nvPr/>
        </p:nvSpPr>
        <p:spPr>
          <a:xfrm>
            <a:off x="4313555" y="602615"/>
            <a:ext cx="2825115" cy="1202690"/>
          </a:xfrm>
          <a:prstGeom prst="wedgeRoundRectCallout">
            <a:avLst>
              <a:gd name="adj1" fmla="val -21229"/>
              <a:gd name="adj2" fmla="val 748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SW1</a:t>
            </a:r>
            <a:r>
              <a:rPr lang="zh-CN" altLang="en-US" sz="1400"/>
              <a:t>收到</a:t>
            </a:r>
            <a:r>
              <a:rPr lang="en-US" altLang="zh-CN" sz="1400"/>
              <a:t>BUM</a:t>
            </a:r>
            <a:r>
              <a:rPr lang="zh-CN" altLang="en-US" sz="1400"/>
              <a:t>帧后将其进行泛洪，</a:t>
            </a:r>
            <a:r>
              <a:rPr lang="en-US" altLang="zh-CN" sz="1400"/>
              <a:t>SW2</a:t>
            </a:r>
            <a:r>
              <a:rPr lang="zh-CN" altLang="en-US" sz="1400"/>
              <a:t>、</a:t>
            </a:r>
            <a:r>
              <a:rPr lang="en-US" altLang="zh-CN" sz="1400"/>
              <a:t>SW3</a:t>
            </a:r>
            <a:r>
              <a:rPr lang="zh-CN" altLang="en-US" sz="1400"/>
              <a:t>收到后进一步泛洪，如此反复，形成</a:t>
            </a:r>
            <a:r>
              <a:rPr lang="en-US" altLang="zh-CN" sz="1400"/>
              <a:t>“</a:t>
            </a:r>
            <a:r>
              <a:rPr lang="zh-CN" altLang="en-US" sz="1400"/>
              <a:t>广播风暴</a:t>
            </a:r>
            <a:r>
              <a:rPr lang="en-US" altLang="zh-CN" sz="1400"/>
              <a:t>”</a:t>
            </a:r>
            <a:r>
              <a:rPr lang="zh-CN" altLang="en-US" sz="1400"/>
              <a:t>导致网络资源被耗尽，网络瘫痪</a:t>
            </a:r>
            <a:r>
              <a:rPr lang="zh-CN" altLang="en-US" sz="1400"/>
              <a:t>不可用。</a:t>
            </a:r>
            <a:endParaRPr lang="zh-CN" altLang="en-US" sz="1400"/>
          </a:p>
        </p:txBody>
      </p:sp>
      <p:sp>
        <p:nvSpPr>
          <p:cNvPr id="32" name="文本框 31"/>
          <p:cNvSpPr txBox="1"/>
          <p:nvPr/>
        </p:nvSpPr>
        <p:spPr>
          <a:xfrm>
            <a:off x="6163945" y="2934335"/>
            <a:ext cx="513080" cy="275590"/>
          </a:xfrm>
          <a:prstGeom prst="rect">
            <a:avLst/>
          </a:prstGeom>
          <a:noFill/>
        </p:spPr>
        <p:txBody>
          <a:bodyPr wrap="none" rtlCol="0">
            <a:spAutoFit/>
          </a:bodyPr>
          <a:p>
            <a:r>
              <a:rPr lang="en-US" altLang="zh-CN" sz="1200"/>
              <a:t>SW2</a:t>
            </a:r>
            <a:endParaRPr lang="en-US" altLang="zh-CN" sz="1200"/>
          </a:p>
        </p:txBody>
      </p:sp>
      <p:sp>
        <p:nvSpPr>
          <p:cNvPr id="33" name="文本框 32"/>
          <p:cNvSpPr txBox="1"/>
          <p:nvPr/>
        </p:nvSpPr>
        <p:spPr>
          <a:xfrm>
            <a:off x="3800475" y="2937510"/>
            <a:ext cx="513080" cy="275590"/>
          </a:xfrm>
          <a:prstGeom prst="rect">
            <a:avLst/>
          </a:prstGeom>
          <a:noFill/>
        </p:spPr>
        <p:txBody>
          <a:bodyPr wrap="none" rtlCol="0">
            <a:spAutoFit/>
          </a:bodyPr>
          <a:p>
            <a:r>
              <a:rPr lang="en-US" altLang="zh-CN" sz="1200"/>
              <a:t>SW3</a:t>
            </a:r>
            <a:endParaRPr lang="en-US" altLang="zh-CN" sz="1200"/>
          </a:p>
        </p:txBody>
      </p:sp>
      <p:sp>
        <p:nvSpPr>
          <p:cNvPr id="34" name="文本框 33"/>
          <p:cNvSpPr txBox="1"/>
          <p:nvPr/>
        </p:nvSpPr>
        <p:spPr>
          <a:xfrm>
            <a:off x="4744085" y="3584575"/>
            <a:ext cx="894080" cy="306705"/>
          </a:xfrm>
          <a:prstGeom prst="rect">
            <a:avLst/>
          </a:prstGeom>
          <a:noFill/>
        </p:spPr>
        <p:txBody>
          <a:bodyPr wrap="none" rtlCol="0">
            <a:spAutoFit/>
          </a:bodyPr>
          <a:p>
            <a:r>
              <a:rPr lang="zh-CN" altLang="en-US" sz="1400">
                <a:highlight>
                  <a:srgbClr val="FFFF00"/>
                </a:highlight>
              </a:rPr>
              <a:t>二层环路</a:t>
            </a:r>
            <a:endParaRPr lang="zh-CN" altLang="en-US" sz="1400">
              <a:highlight>
                <a:srgbClr val="FFFF00"/>
              </a:highlight>
            </a:endParaRPr>
          </a:p>
        </p:txBody>
      </p:sp>
      <p:pic>
        <p:nvPicPr>
          <p:cNvPr id="40" name="图片 39"/>
          <p:cNvPicPr>
            <a:picLocks noChangeAspect="1"/>
          </p:cNvPicPr>
          <p:nvPr/>
        </p:nvPicPr>
        <p:blipFill>
          <a:blip r:embed="rId1"/>
          <a:stretch>
            <a:fillRect/>
          </a:stretch>
        </p:blipFill>
        <p:spPr>
          <a:xfrm>
            <a:off x="8347075" y="926465"/>
            <a:ext cx="487680" cy="472440"/>
          </a:xfrm>
          <a:prstGeom prst="rect">
            <a:avLst/>
          </a:prstGeom>
        </p:spPr>
      </p:pic>
      <p:pic>
        <p:nvPicPr>
          <p:cNvPr id="41" name="图片 40"/>
          <p:cNvPicPr>
            <a:picLocks noChangeAspect="1"/>
          </p:cNvPicPr>
          <p:nvPr/>
        </p:nvPicPr>
        <p:blipFill>
          <a:blip r:embed="rId2"/>
          <a:srcRect l="10492" t="9474" r="8525" b="1871"/>
          <a:stretch>
            <a:fillRect/>
          </a:stretch>
        </p:blipFill>
        <p:spPr>
          <a:xfrm>
            <a:off x="9530080" y="2413000"/>
            <a:ext cx="470535" cy="481330"/>
          </a:xfrm>
          <a:prstGeom prst="rect">
            <a:avLst/>
          </a:prstGeom>
        </p:spPr>
      </p:pic>
      <p:pic>
        <p:nvPicPr>
          <p:cNvPr id="42" name="图片 41"/>
          <p:cNvPicPr>
            <a:picLocks noChangeAspect="1"/>
          </p:cNvPicPr>
          <p:nvPr/>
        </p:nvPicPr>
        <p:blipFill>
          <a:blip r:embed="rId1"/>
          <a:stretch>
            <a:fillRect/>
          </a:stretch>
        </p:blipFill>
        <p:spPr>
          <a:xfrm>
            <a:off x="10717530" y="927100"/>
            <a:ext cx="487680" cy="472440"/>
          </a:xfrm>
          <a:prstGeom prst="rect">
            <a:avLst/>
          </a:prstGeom>
        </p:spPr>
      </p:pic>
      <p:cxnSp>
        <p:nvCxnSpPr>
          <p:cNvPr id="43" name="直接连接符 42"/>
          <p:cNvCxnSpPr>
            <a:stCxn id="40" idx="3"/>
            <a:endCxn id="42" idx="1"/>
          </p:cNvCxnSpPr>
          <p:nvPr/>
        </p:nvCxnSpPr>
        <p:spPr>
          <a:xfrm>
            <a:off x="8834755" y="1162685"/>
            <a:ext cx="1882775" cy="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1" idx="0"/>
            <a:endCxn id="40" idx="3"/>
          </p:cNvCxnSpPr>
          <p:nvPr/>
        </p:nvCxnSpPr>
        <p:spPr>
          <a:xfrm flipH="1" flipV="1">
            <a:off x="8834755" y="1162685"/>
            <a:ext cx="930910" cy="1250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41" idx="0"/>
            <a:endCxn id="42" idx="1"/>
          </p:cNvCxnSpPr>
          <p:nvPr/>
        </p:nvCxnSpPr>
        <p:spPr>
          <a:xfrm flipV="1">
            <a:off x="9765665" y="1163320"/>
            <a:ext cx="951865" cy="1249680"/>
          </a:xfrm>
          <a:prstGeom prst="line">
            <a:avLst/>
          </a:prstGeom>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9725660" y="2145665"/>
            <a:ext cx="273050" cy="260985"/>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7" name="直接连接符 46"/>
          <p:cNvCxnSpPr>
            <a:stCxn id="46" idx="1"/>
            <a:endCxn id="46" idx="5"/>
          </p:cNvCxnSpPr>
          <p:nvPr/>
        </p:nvCxnSpPr>
        <p:spPr>
          <a:xfrm>
            <a:off x="9765665" y="2183765"/>
            <a:ext cx="193040" cy="184785"/>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48" name="文本框 47"/>
          <p:cNvSpPr txBox="1"/>
          <p:nvPr/>
        </p:nvSpPr>
        <p:spPr>
          <a:xfrm>
            <a:off x="10007600" y="2122805"/>
            <a:ext cx="1071880" cy="306705"/>
          </a:xfrm>
          <a:prstGeom prst="rect">
            <a:avLst/>
          </a:prstGeom>
          <a:noFill/>
        </p:spPr>
        <p:txBody>
          <a:bodyPr wrap="none" rtlCol="0">
            <a:spAutoFit/>
          </a:bodyPr>
          <a:p>
            <a:r>
              <a:rPr lang="zh-CN" altLang="en-US" sz="1400"/>
              <a:t>接口被阻塞</a:t>
            </a:r>
            <a:endParaRPr lang="zh-CN" altLang="en-US" sz="1400"/>
          </a:p>
        </p:txBody>
      </p:sp>
      <p:pic>
        <p:nvPicPr>
          <p:cNvPr id="55" name="图片 54"/>
          <p:cNvPicPr>
            <a:picLocks noChangeAspect="1"/>
          </p:cNvPicPr>
          <p:nvPr/>
        </p:nvPicPr>
        <p:blipFill>
          <a:blip r:embed="rId1"/>
          <a:stretch>
            <a:fillRect/>
          </a:stretch>
        </p:blipFill>
        <p:spPr>
          <a:xfrm>
            <a:off x="8308975" y="3683635"/>
            <a:ext cx="487680" cy="472440"/>
          </a:xfrm>
          <a:prstGeom prst="rect">
            <a:avLst/>
          </a:prstGeom>
        </p:spPr>
      </p:pic>
      <p:pic>
        <p:nvPicPr>
          <p:cNvPr id="56" name="图片 55"/>
          <p:cNvPicPr>
            <a:picLocks noChangeAspect="1"/>
          </p:cNvPicPr>
          <p:nvPr/>
        </p:nvPicPr>
        <p:blipFill>
          <a:blip r:embed="rId2"/>
          <a:srcRect l="10492" t="9474" r="8525" b="1871"/>
          <a:stretch>
            <a:fillRect/>
          </a:stretch>
        </p:blipFill>
        <p:spPr>
          <a:xfrm>
            <a:off x="9491980" y="5170170"/>
            <a:ext cx="470535" cy="481330"/>
          </a:xfrm>
          <a:prstGeom prst="rect">
            <a:avLst/>
          </a:prstGeom>
        </p:spPr>
      </p:pic>
      <p:pic>
        <p:nvPicPr>
          <p:cNvPr id="57" name="图片 56"/>
          <p:cNvPicPr>
            <a:picLocks noChangeAspect="1"/>
          </p:cNvPicPr>
          <p:nvPr/>
        </p:nvPicPr>
        <p:blipFill>
          <a:blip r:embed="rId1"/>
          <a:stretch>
            <a:fillRect/>
          </a:stretch>
        </p:blipFill>
        <p:spPr>
          <a:xfrm>
            <a:off x="10679430" y="3684270"/>
            <a:ext cx="487680" cy="472440"/>
          </a:xfrm>
          <a:prstGeom prst="rect">
            <a:avLst/>
          </a:prstGeom>
        </p:spPr>
      </p:pic>
      <p:cxnSp>
        <p:nvCxnSpPr>
          <p:cNvPr id="58" name="直接连接符 57"/>
          <p:cNvCxnSpPr>
            <a:stCxn id="55" idx="3"/>
            <a:endCxn id="57" idx="1"/>
          </p:cNvCxnSpPr>
          <p:nvPr/>
        </p:nvCxnSpPr>
        <p:spPr>
          <a:xfrm>
            <a:off x="8796655" y="3919855"/>
            <a:ext cx="1882775" cy="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6" idx="0"/>
            <a:endCxn id="55" idx="3"/>
          </p:cNvCxnSpPr>
          <p:nvPr/>
        </p:nvCxnSpPr>
        <p:spPr>
          <a:xfrm flipH="1" flipV="1">
            <a:off x="8796655" y="3919855"/>
            <a:ext cx="930910" cy="125031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6" idx="0"/>
            <a:endCxn id="57" idx="1"/>
          </p:cNvCxnSpPr>
          <p:nvPr/>
        </p:nvCxnSpPr>
        <p:spPr>
          <a:xfrm flipV="1">
            <a:off x="9727565" y="3920490"/>
            <a:ext cx="951865" cy="124968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7762875" y="5521960"/>
            <a:ext cx="1833880" cy="521970"/>
          </a:xfrm>
          <a:prstGeom prst="rect">
            <a:avLst/>
          </a:prstGeom>
          <a:noFill/>
        </p:spPr>
        <p:txBody>
          <a:bodyPr wrap="none" rtlCol="0">
            <a:spAutoFit/>
          </a:bodyPr>
          <a:p>
            <a:r>
              <a:rPr lang="en-US" altLang="zh-CN" sz="1400">
                <a:solidFill>
                  <a:srgbClr val="00B050"/>
                </a:solidFill>
              </a:rPr>
              <a:t>instance</a:t>
            </a:r>
            <a:r>
              <a:rPr lang="zh-CN" altLang="en-US" sz="1400">
                <a:solidFill>
                  <a:srgbClr val="00B050"/>
                </a:solidFill>
              </a:rPr>
              <a:t>（实例）</a:t>
            </a:r>
            <a:r>
              <a:rPr lang="en-US" altLang="zh-CN" sz="1400">
                <a:solidFill>
                  <a:srgbClr val="00B050"/>
                </a:solidFill>
              </a:rPr>
              <a:t>1</a:t>
            </a:r>
            <a:r>
              <a:rPr lang="zh-CN" altLang="en-US" sz="1400">
                <a:solidFill>
                  <a:srgbClr val="00B050"/>
                </a:solidFill>
              </a:rPr>
              <a:t>：</a:t>
            </a:r>
            <a:endParaRPr lang="zh-CN" altLang="en-US" sz="1400">
              <a:solidFill>
                <a:srgbClr val="00B050"/>
              </a:solidFill>
            </a:endParaRPr>
          </a:p>
          <a:p>
            <a:r>
              <a:rPr lang="en-US" altLang="zh-CN" sz="1400">
                <a:solidFill>
                  <a:srgbClr val="00B050"/>
                </a:solidFill>
              </a:rPr>
              <a:t>VLAN1</a:t>
            </a:r>
            <a:r>
              <a:rPr lang="zh-CN" altLang="en-US" sz="1400">
                <a:solidFill>
                  <a:srgbClr val="00B050"/>
                </a:solidFill>
              </a:rPr>
              <a:t>、</a:t>
            </a:r>
            <a:r>
              <a:rPr lang="en-US" altLang="zh-CN" sz="1400">
                <a:solidFill>
                  <a:srgbClr val="00B050"/>
                </a:solidFill>
              </a:rPr>
              <a:t>2…10</a:t>
            </a:r>
            <a:endParaRPr lang="en-US" altLang="zh-CN" sz="1400">
              <a:solidFill>
                <a:srgbClr val="00B050"/>
              </a:solidFill>
            </a:endParaRPr>
          </a:p>
        </p:txBody>
      </p:sp>
      <p:sp>
        <p:nvSpPr>
          <p:cNvPr id="62" name="文本框 61"/>
          <p:cNvSpPr txBox="1"/>
          <p:nvPr/>
        </p:nvSpPr>
        <p:spPr>
          <a:xfrm>
            <a:off x="10007600" y="5521960"/>
            <a:ext cx="1833880" cy="521970"/>
          </a:xfrm>
          <a:prstGeom prst="rect">
            <a:avLst/>
          </a:prstGeom>
          <a:noFill/>
        </p:spPr>
        <p:txBody>
          <a:bodyPr wrap="none" rtlCol="0">
            <a:spAutoFit/>
          </a:bodyPr>
          <a:p>
            <a:r>
              <a:rPr lang="en-US" altLang="zh-CN" sz="1400">
                <a:solidFill>
                  <a:schemeClr val="accent4">
                    <a:lumMod val="75000"/>
                  </a:schemeClr>
                </a:solidFill>
              </a:rPr>
              <a:t>instance</a:t>
            </a:r>
            <a:r>
              <a:rPr lang="zh-CN" altLang="en-US" sz="1400">
                <a:solidFill>
                  <a:schemeClr val="accent4">
                    <a:lumMod val="75000"/>
                  </a:schemeClr>
                </a:solidFill>
              </a:rPr>
              <a:t>（实例）</a:t>
            </a:r>
            <a:r>
              <a:rPr lang="en-US" altLang="zh-CN" sz="1400">
                <a:solidFill>
                  <a:schemeClr val="accent4">
                    <a:lumMod val="75000"/>
                  </a:schemeClr>
                </a:solidFill>
              </a:rPr>
              <a:t>2</a:t>
            </a:r>
            <a:r>
              <a:rPr lang="zh-CN" altLang="en-US" sz="1400">
                <a:solidFill>
                  <a:schemeClr val="accent4">
                    <a:lumMod val="75000"/>
                  </a:schemeClr>
                </a:solidFill>
              </a:rPr>
              <a:t>：</a:t>
            </a:r>
            <a:endParaRPr lang="zh-CN" altLang="en-US" sz="1400">
              <a:solidFill>
                <a:schemeClr val="accent4">
                  <a:lumMod val="75000"/>
                </a:schemeClr>
              </a:solidFill>
            </a:endParaRPr>
          </a:p>
          <a:p>
            <a:r>
              <a:rPr lang="en-US" altLang="zh-CN" sz="1400">
                <a:solidFill>
                  <a:schemeClr val="accent4">
                    <a:lumMod val="75000"/>
                  </a:schemeClr>
                </a:solidFill>
              </a:rPr>
              <a:t>VLAN10</a:t>
            </a:r>
            <a:r>
              <a:rPr lang="zh-CN" altLang="en-US" sz="1400">
                <a:solidFill>
                  <a:schemeClr val="accent4">
                    <a:lumMod val="75000"/>
                  </a:schemeClr>
                </a:solidFill>
              </a:rPr>
              <a:t>、</a:t>
            </a:r>
            <a:r>
              <a:rPr lang="en-US" altLang="zh-CN" sz="1400">
                <a:solidFill>
                  <a:schemeClr val="accent4">
                    <a:lumMod val="75000"/>
                  </a:schemeClr>
                </a:solidFill>
              </a:rPr>
              <a:t>11…20</a:t>
            </a:r>
            <a:endParaRPr lang="en-US" altLang="zh-CN" sz="1400">
              <a:solidFill>
                <a:schemeClr val="accent4">
                  <a:lumMod val="75000"/>
                </a:schemeClr>
              </a:solidFill>
            </a:endParaRPr>
          </a:p>
        </p:txBody>
      </p:sp>
      <p:sp>
        <p:nvSpPr>
          <p:cNvPr id="63" name="椭圆 62"/>
          <p:cNvSpPr/>
          <p:nvPr/>
        </p:nvSpPr>
        <p:spPr>
          <a:xfrm>
            <a:off x="9687560" y="4891405"/>
            <a:ext cx="273050" cy="260985"/>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4" name="直接连接符 63"/>
          <p:cNvCxnSpPr>
            <a:stCxn id="63" idx="1"/>
            <a:endCxn id="63" idx="5"/>
          </p:cNvCxnSpPr>
          <p:nvPr/>
        </p:nvCxnSpPr>
        <p:spPr>
          <a:xfrm>
            <a:off x="9727565" y="4929505"/>
            <a:ext cx="193040" cy="184785"/>
          </a:xfrm>
          <a:prstGeom prst="line">
            <a:avLst/>
          </a:prstGeom>
          <a:ln w="28575"/>
        </p:spPr>
        <p:style>
          <a:lnRef idx="3">
            <a:schemeClr val="accent6"/>
          </a:lnRef>
          <a:fillRef idx="0">
            <a:schemeClr val="accent6"/>
          </a:fillRef>
          <a:effectRef idx="2">
            <a:schemeClr val="accent6"/>
          </a:effectRef>
          <a:fontRef idx="minor">
            <a:schemeClr val="tx1"/>
          </a:fontRef>
        </p:style>
      </p:cxnSp>
      <p:cxnSp>
        <p:nvCxnSpPr>
          <p:cNvPr id="66" name="直接连接符 65"/>
          <p:cNvCxnSpPr/>
          <p:nvPr/>
        </p:nvCxnSpPr>
        <p:spPr>
          <a:xfrm>
            <a:off x="8800465" y="4462145"/>
            <a:ext cx="454660" cy="56896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V="1">
            <a:off x="8812530" y="3655060"/>
            <a:ext cx="11430" cy="82994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9243695" y="5019675"/>
            <a:ext cx="0" cy="44323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10201910" y="4445000"/>
            <a:ext cx="477520" cy="60261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10212705" y="5019675"/>
            <a:ext cx="0" cy="443230"/>
          </a:xfrm>
          <a:prstGeom prst="straightConnector1">
            <a:avLst/>
          </a:prstGeom>
          <a:ln w="381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V="1">
            <a:off x="10668000" y="3644265"/>
            <a:ext cx="11430" cy="829945"/>
          </a:xfrm>
          <a:prstGeom prst="straightConnector1">
            <a:avLst/>
          </a:prstGeom>
          <a:ln w="381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9492615" y="4891405"/>
            <a:ext cx="273050" cy="260985"/>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3" name="直接连接符 72"/>
          <p:cNvCxnSpPr>
            <a:stCxn id="72" idx="7"/>
            <a:endCxn id="72" idx="3"/>
          </p:cNvCxnSpPr>
          <p:nvPr/>
        </p:nvCxnSpPr>
        <p:spPr>
          <a:xfrm flipH="1">
            <a:off x="9532620" y="4929505"/>
            <a:ext cx="193040" cy="184785"/>
          </a:xfrm>
          <a:prstGeom prst="line">
            <a:avLst/>
          </a:prstGeom>
          <a:ln w="28575"/>
        </p:spPr>
        <p:style>
          <a:lnRef idx="3">
            <a:schemeClr val="accent6"/>
          </a:lnRef>
          <a:fillRef idx="0">
            <a:schemeClr val="accent6"/>
          </a:fillRef>
          <a:effectRef idx="2">
            <a:schemeClr val="accent6"/>
          </a:effectRef>
          <a:fontRef idx="minor">
            <a:schemeClr val="tx1"/>
          </a:fontRef>
        </p:style>
      </p:cxn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linds(horizontal)">
                                      <p:cBhvr>
                                        <p:cTn id="16" dur="500"/>
                                        <p:tgtEl>
                                          <p:spTgt spid="3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blinds(horizontal)">
                                      <p:cBhvr>
                                        <p:cTn id="19" dur="500"/>
                                        <p:tgtEl>
                                          <p:spTgt spid="32"/>
                                        </p:tgtEl>
                                      </p:cBhvr>
                                    </p:animEffect>
                                  </p:childTnLst>
                                </p:cTn>
                              </p:par>
                              <p:par>
                                <p:cTn id="20" presetID="3" presetClass="entr" presetSubtype="1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par>
                                <p:cTn id="29" presetID="3" presetClass="entr" presetSubtype="1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par>
                                <p:cTn id="35" presetID="3" presetClass="entr" presetSubtype="1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par>
                                <p:cTn id="38" presetID="3" presetClass="entr" presetSubtype="1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linds(horizontal)">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down)">
                                      <p:cBhvr>
                                        <p:cTn id="45" dur="500"/>
                                        <p:tgtEl>
                                          <p:spTgt spid="31"/>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blinds(horizontal)">
                                      <p:cBhvr>
                                        <p:cTn id="48" dur="500"/>
                                        <p:tgtEl>
                                          <p:spTgt spid="34"/>
                                        </p:tgtEl>
                                      </p:cBhvr>
                                    </p:animEffect>
                                  </p:childTnLst>
                                </p:cTn>
                              </p:par>
                              <p:par>
                                <p:cTn id="49" presetID="22" presetClass="entr" presetSubtype="4"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down)">
                                      <p:cBhvr>
                                        <p:cTn id="51" dur="500"/>
                                        <p:tgtEl>
                                          <p:spTgt spid="26"/>
                                        </p:tgtEl>
                                      </p:cBhvr>
                                    </p:animEffect>
                                  </p:childTnLst>
                                </p:cTn>
                              </p:par>
                              <p:par>
                                <p:cTn id="52" presetID="22" presetClass="entr" presetSubtype="4"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down)">
                                      <p:cBhvr>
                                        <p:cTn id="54" dur="500"/>
                                        <p:tgtEl>
                                          <p:spTgt spid="28"/>
                                        </p:tgtEl>
                                      </p:cBhvr>
                                    </p:animEffect>
                                  </p:childTnLst>
                                </p:cTn>
                              </p:par>
                              <p:par>
                                <p:cTn id="55" presetID="22" presetClass="entr" presetSubtype="4"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par>
                                <p:cTn id="58" presetID="22" presetClass="entr" presetSubtype="4"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down)">
                                      <p:cBhvr>
                                        <p:cTn id="60" dur="500"/>
                                        <p:tgtEl>
                                          <p:spTgt spid="27"/>
                                        </p:tgtEl>
                                      </p:cBhvr>
                                    </p:animEffect>
                                  </p:childTnLst>
                                </p:cTn>
                              </p:par>
                              <p:par>
                                <p:cTn id="61" presetID="22" presetClass="entr" presetSubtype="4"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down)">
                                      <p:cBhvr>
                                        <p:cTn id="63" dur="500"/>
                                        <p:tgtEl>
                                          <p:spTgt spid="25"/>
                                        </p:tgtEl>
                                      </p:cBhvr>
                                    </p:animEffect>
                                  </p:childTnLst>
                                </p:cTn>
                              </p:par>
                              <p:par>
                                <p:cTn id="64" presetID="22" presetClass="entr" presetSubtype="4"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down)">
                                      <p:cBhvr>
                                        <p:cTn id="66" dur="500"/>
                                        <p:tgtEl>
                                          <p:spTgt spid="29"/>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down)">
                                      <p:cBhvr>
                                        <p:cTn id="69" dur="500"/>
                                        <p:tgtEl>
                                          <p:spTgt spid="23"/>
                                        </p:tgtEl>
                                      </p:cBhvr>
                                    </p:animEffect>
                                  </p:childTnLst>
                                </p:cTn>
                              </p:par>
                              <p:par>
                                <p:cTn id="70" presetID="22" presetClass="entr" presetSubtype="4" fill="hold"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down)">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wipe(down)">
                                      <p:cBhvr>
                                        <p:cTn id="77" dur="500"/>
                                        <p:tgtEl>
                                          <p:spTgt spid="40"/>
                                        </p:tgtEl>
                                      </p:cBhvr>
                                    </p:animEffect>
                                  </p:childTnLst>
                                </p:cTn>
                              </p:par>
                              <p:par>
                                <p:cTn id="78" presetID="22" presetClass="entr" presetSubtype="4"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wipe(down)">
                                      <p:cBhvr>
                                        <p:cTn id="80" dur="500"/>
                                        <p:tgtEl>
                                          <p:spTgt spid="41"/>
                                        </p:tgtEl>
                                      </p:cBhvr>
                                    </p:animEffect>
                                  </p:childTnLst>
                                </p:cTn>
                              </p:par>
                              <p:par>
                                <p:cTn id="81" presetID="22" presetClass="entr" presetSubtype="4"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down)">
                                      <p:cBhvr>
                                        <p:cTn id="83" dur="500"/>
                                        <p:tgtEl>
                                          <p:spTgt spid="42"/>
                                        </p:tgtEl>
                                      </p:cBhvr>
                                    </p:animEffect>
                                  </p:childTnLst>
                                </p:cTn>
                              </p:par>
                              <p:par>
                                <p:cTn id="84" presetID="22" presetClass="entr" presetSubtype="4" fill="hold" nodeType="with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wipe(down)">
                                      <p:cBhvr>
                                        <p:cTn id="86" dur="500"/>
                                        <p:tgtEl>
                                          <p:spTgt spid="43"/>
                                        </p:tgtEl>
                                      </p:cBhvr>
                                    </p:animEffect>
                                  </p:childTnLst>
                                </p:cTn>
                              </p:par>
                              <p:par>
                                <p:cTn id="87" presetID="22" presetClass="entr" presetSubtype="4"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wipe(down)">
                                      <p:cBhvr>
                                        <p:cTn id="89" dur="500"/>
                                        <p:tgtEl>
                                          <p:spTgt spid="44"/>
                                        </p:tgtEl>
                                      </p:cBhvr>
                                    </p:animEffect>
                                  </p:childTnLst>
                                </p:cTn>
                              </p:par>
                              <p:par>
                                <p:cTn id="90" presetID="22" presetClass="entr" presetSubtype="4" fill="hold"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wipe(down)">
                                      <p:cBhvr>
                                        <p:cTn id="92" dur="500"/>
                                        <p:tgtEl>
                                          <p:spTgt spid="45"/>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animEffect transition="in" filter="wipe(down)">
                                      <p:cBhvr>
                                        <p:cTn id="95" dur="500"/>
                                        <p:tgtEl>
                                          <p:spTgt spid="46"/>
                                        </p:tgtEl>
                                      </p:cBhvr>
                                    </p:animEffect>
                                  </p:childTnLst>
                                </p:cTn>
                              </p:par>
                              <p:par>
                                <p:cTn id="96" presetID="22" presetClass="entr" presetSubtype="4" fill="hold" nodeType="withEffect">
                                  <p:stCondLst>
                                    <p:cond delay="0"/>
                                  </p:stCondLst>
                                  <p:childTnLst>
                                    <p:set>
                                      <p:cBhvr>
                                        <p:cTn id="97" dur="1" fill="hold">
                                          <p:stCondLst>
                                            <p:cond delay="0"/>
                                          </p:stCondLst>
                                        </p:cTn>
                                        <p:tgtEl>
                                          <p:spTgt spid="47"/>
                                        </p:tgtEl>
                                        <p:attrNameLst>
                                          <p:attrName>style.visibility</p:attrName>
                                        </p:attrNameLst>
                                      </p:cBhvr>
                                      <p:to>
                                        <p:strVal val="visible"/>
                                      </p:to>
                                    </p:set>
                                    <p:animEffect transition="in" filter="wipe(down)">
                                      <p:cBhvr>
                                        <p:cTn id="98" dur="500"/>
                                        <p:tgtEl>
                                          <p:spTgt spid="47"/>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wipe(down)">
                                      <p:cBhvr>
                                        <p:cTn id="101" dur="500"/>
                                        <p:tgtEl>
                                          <p:spTgt spid="48"/>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55"/>
                                        </p:tgtEl>
                                        <p:attrNameLst>
                                          <p:attrName>style.visibility</p:attrName>
                                        </p:attrNameLst>
                                      </p:cBhvr>
                                      <p:to>
                                        <p:strVal val="visible"/>
                                      </p:to>
                                    </p:set>
                                    <p:animEffect transition="in" filter="blinds(horizontal)">
                                      <p:cBhvr>
                                        <p:cTn id="106" dur="500"/>
                                        <p:tgtEl>
                                          <p:spTgt spid="55"/>
                                        </p:tgtEl>
                                      </p:cBhvr>
                                    </p:animEffect>
                                  </p:childTnLst>
                                </p:cTn>
                              </p:par>
                              <p:par>
                                <p:cTn id="107" presetID="3" presetClass="entr" presetSubtype="10" fill="hold" nodeType="withEffect">
                                  <p:stCondLst>
                                    <p:cond delay="0"/>
                                  </p:stCondLst>
                                  <p:childTnLst>
                                    <p:set>
                                      <p:cBhvr>
                                        <p:cTn id="108" dur="1" fill="hold">
                                          <p:stCondLst>
                                            <p:cond delay="0"/>
                                          </p:stCondLst>
                                        </p:cTn>
                                        <p:tgtEl>
                                          <p:spTgt spid="56"/>
                                        </p:tgtEl>
                                        <p:attrNameLst>
                                          <p:attrName>style.visibility</p:attrName>
                                        </p:attrNameLst>
                                      </p:cBhvr>
                                      <p:to>
                                        <p:strVal val="visible"/>
                                      </p:to>
                                    </p:set>
                                    <p:animEffect transition="in" filter="blinds(horizontal)">
                                      <p:cBhvr>
                                        <p:cTn id="109" dur="500"/>
                                        <p:tgtEl>
                                          <p:spTgt spid="56"/>
                                        </p:tgtEl>
                                      </p:cBhvr>
                                    </p:animEffect>
                                  </p:childTnLst>
                                </p:cTn>
                              </p:par>
                              <p:par>
                                <p:cTn id="110" presetID="3" presetClass="entr" presetSubtype="10" fill="hold" nodeType="withEffect">
                                  <p:stCondLst>
                                    <p:cond delay="0"/>
                                  </p:stCondLst>
                                  <p:childTnLst>
                                    <p:set>
                                      <p:cBhvr>
                                        <p:cTn id="111" dur="1" fill="hold">
                                          <p:stCondLst>
                                            <p:cond delay="0"/>
                                          </p:stCondLst>
                                        </p:cTn>
                                        <p:tgtEl>
                                          <p:spTgt spid="57"/>
                                        </p:tgtEl>
                                        <p:attrNameLst>
                                          <p:attrName>style.visibility</p:attrName>
                                        </p:attrNameLst>
                                      </p:cBhvr>
                                      <p:to>
                                        <p:strVal val="visible"/>
                                      </p:to>
                                    </p:set>
                                    <p:animEffect transition="in" filter="blinds(horizontal)">
                                      <p:cBhvr>
                                        <p:cTn id="112" dur="500"/>
                                        <p:tgtEl>
                                          <p:spTgt spid="57"/>
                                        </p:tgtEl>
                                      </p:cBhvr>
                                    </p:animEffect>
                                  </p:childTnLst>
                                </p:cTn>
                              </p:par>
                              <p:par>
                                <p:cTn id="113" presetID="3" presetClass="entr" presetSubtype="10" fill="hold" nodeType="withEffect">
                                  <p:stCondLst>
                                    <p:cond delay="0"/>
                                  </p:stCondLst>
                                  <p:childTnLst>
                                    <p:set>
                                      <p:cBhvr>
                                        <p:cTn id="114" dur="1" fill="hold">
                                          <p:stCondLst>
                                            <p:cond delay="0"/>
                                          </p:stCondLst>
                                        </p:cTn>
                                        <p:tgtEl>
                                          <p:spTgt spid="58"/>
                                        </p:tgtEl>
                                        <p:attrNameLst>
                                          <p:attrName>style.visibility</p:attrName>
                                        </p:attrNameLst>
                                      </p:cBhvr>
                                      <p:to>
                                        <p:strVal val="visible"/>
                                      </p:to>
                                    </p:set>
                                    <p:animEffect transition="in" filter="blinds(horizontal)">
                                      <p:cBhvr>
                                        <p:cTn id="115" dur="500"/>
                                        <p:tgtEl>
                                          <p:spTgt spid="58"/>
                                        </p:tgtEl>
                                      </p:cBhvr>
                                    </p:animEffect>
                                  </p:childTnLst>
                                </p:cTn>
                              </p:par>
                              <p:par>
                                <p:cTn id="116" presetID="3" presetClass="entr" presetSubtype="10" fill="hold" nodeType="withEffect">
                                  <p:stCondLst>
                                    <p:cond delay="0"/>
                                  </p:stCondLst>
                                  <p:childTnLst>
                                    <p:set>
                                      <p:cBhvr>
                                        <p:cTn id="117" dur="1" fill="hold">
                                          <p:stCondLst>
                                            <p:cond delay="0"/>
                                          </p:stCondLst>
                                        </p:cTn>
                                        <p:tgtEl>
                                          <p:spTgt spid="59"/>
                                        </p:tgtEl>
                                        <p:attrNameLst>
                                          <p:attrName>style.visibility</p:attrName>
                                        </p:attrNameLst>
                                      </p:cBhvr>
                                      <p:to>
                                        <p:strVal val="visible"/>
                                      </p:to>
                                    </p:set>
                                    <p:animEffect transition="in" filter="blinds(horizontal)">
                                      <p:cBhvr>
                                        <p:cTn id="118" dur="500"/>
                                        <p:tgtEl>
                                          <p:spTgt spid="59"/>
                                        </p:tgtEl>
                                      </p:cBhvr>
                                    </p:animEffect>
                                  </p:childTnLst>
                                </p:cTn>
                              </p:par>
                              <p:par>
                                <p:cTn id="119" presetID="3" presetClass="entr" presetSubtype="10"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Effect transition="in" filter="blinds(horizontal)">
                                      <p:cBhvr>
                                        <p:cTn id="121" dur="500"/>
                                        <p:tgtEl>
                                          <p:spTgt spid="60"/>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61"/>
                                        </p:tgtEl>
                                        <p:attrNameLst>
                                          <p:attrName>style.visibility</p:attrName>
                                        </p:attrNameLst>
                                      </p:cBhvr>
                                      <p:to>
                                        <p:strVal val="visible"/>
                                      </p:to>
                                    </p:set>
                                    <p:animEffect transition="in" filter="blinds(horizontal)">
                                      <p:cBhvr>
                                        <p:cTn id="124" dur="500"/>
                                        <p:tgtEl>
                                          <p:spTgt spid="61"/>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blinds(horizontal)">
                                      <p:cBhvr>
                                        <p:cTn id="127" dur="500"/>
                                        <p:tgtEl>
                                          <p:spTgt spid="62"/>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Effect transition="in" filter="blinds(horizontal)">
                                      <p:cBhvr>
                                        <p:cTn id="130" dur="500"/>
                                        <p:tgtEl>
                                          <p:spTgt spid="63"/>
                                        </p:tgtEl>
                                      </p:cBhvr>
                                    </p:animEffect>
                                  </p:childTnLst>
                                </p:cTn>
                              </p:par>
                              <p:par>
                                <p:cTn id="131" presetID="3" presetClass="entr" presetSubtype="10" fill="hold" nodeType="withEffect">
                                  <p:stCondLst>
                                    <p:cond delay="0"/>
                                  </p:stCondLst>
                                  <p:childTnLst>
                                    <p:set>
                                      <p:cBhvr>
                                        <p:cTn id="132" dur="1" fill="hold">
                                          <p:stCondLst>
                                            <p:cond delay="0"/>
                                          </p:stCondLst>
                                        </p:cTn>
                                        <p:tgtEl>
                                          <p:spTgt spid="64"/>
                                        </p:tgtEl>
                                        <p:attrNameLst>
                                          <p:attrName>style.visibility</p:attrName>
                                        </p:attrNameLst>
                                      </p:cBhvr>
                                      <p:to>
                                        <p:strVal val="visible"/>
                                      </p:to>
                                    </p:set>
                                    <p:animEffect transition="in" filter="blinds(horizontal)">
                                      <p:cBhvr>
                                        <p:cTn id="133" dur="500"/>
                                        <p:tgtEl>
                                          <p:spTgt spid="64"/>
                                        </p:tgtEl>
                                      </p:cBhvr>
                                    </p:animEffect>
                                  </p:childTnLst>
                                </p:cTn>
                              </p:par>
                              <p:par>
                                <p:cTn id="134" presetID="3" presetClass="entr" presetSubtype="10" fill="hold" nodeType="withEffect">
                                  <p:stCondLst>
                                    <p:cond delay="0"/>
                                  </p:stCondLst>
                                  <p:childTnLst>
                                    <p:set>
                                      <p:cBhvr>
                                        <p:cTn id="135" dur="1" fill="hold">
                                          <p:stCondLst>
                                            <p:cond delay="0"/>
                                          </p:stCondLst>
                                        </p:cTn>
                                        <p:tgtEl>
                                          <p:spTgt spid="66"/>
                                        </p:tgtEl>
                                        <p:attrNameLst>
                                          <p:attrName>style.visibility</p:attrName>
                                        </p:attrNameLst>
                                      </p:cBhvr>
                                      <p:to>
                                        <p:strVal val="visible"/>
                                      </p:to>
                                    </p:set>
                                    <p:animEffect transition="in" filter="blinds(horizontal)">
                                      <p:cBhvr>
                                        <p:cTn id="136" dur="500"/>
                                        <p:tgtEl>
                                          <p:spTgt spid="66"/>
                                        </p:tgtEl>
                                      </p:cBhvr>
                                    </p:animEffect>
                                  </p:childTnLst>
                                </p:cTn>
                              </p:par>
                              <p:par>
                                <p:cTn id="137" presetID="3" presetClass="entr" presetSubtype="10" fill="hold" nodeType="withEffect">
                                  <p:stCondLst>
                                    <p:cond delay="0"/>
                                  </p:stCondLst>
                                  <p:childTnLst>
                                    <p:set>
                                      <p:cBhvr>
                                        <p:cTn id="138" dur="1" fill="hold">
                                          <p:stCondLst>
                                            <p:cond delay="0"/>
                                          </p:stCondLst>
                                        </p:cTn>
                                        <p:tgtEl>
                                          <p:spTgt spid="67"/>
                                        </p:tgtEl>
                                        <p:attrNameLst>
                                          <p:attrName>style.visibility</p:attrName>
                                        </p:attrNameLst>
                                      </p:cBhvr>
                                      <p:to>
                                        <p:strVal val="visible"/>
                                      </p:to>
                                    </p:set>
                                    <p:animEffect transition="in" filter="blinds(horizontal)">
                                      <p:cBhvr>
                                        <p:cTn id="139" dur="500"/>
                                        <p:tgtEl>
                                          <p:spTgt spid="67"/>
                                        </p:tgtEl>
                                      </p:cBhvr>
                                    </p:animEffect>
                                  </p:childTnLst>
                                </p:cTn>
                              </p:par>
                              <p:par>
                                <p:cTn id="140" presetID="3" presetClass="entr" presetSubtype="10" fill="hold" nodeType="withEffect">
                                  <p:stCondLst>
                                    <p:cond delay="0"/>
                                  </p:stCondLst>
                                  <p:childTnLst>
                                    <p:set>
                                      <p:cBhvr>
                                        <p:cTn id="141" dur="1" fill="hold">
                                          <p:stCondLst>
                                            <p:cond delay="0"/>
                                          </p:stCondLst>
                                        </p:cTn>
                                        <p:tgtEl>
                                          <p:spTgt spid="68"/>
                                        </p:tgtEl>
                                        <p:attrNameLst>
                                          <p:attrName>style.visibility</p:attrName>
                                        </p:attrNameLst>
                                      </p:cBhvr>
                                      <p:to>
                                        <p:strVal val="visible"/>
                                      </p:to>
                                    </p:set>
                                    <p:animEffect transition="in" filter="blinds(horizontal)">
                                      <p:cBhvr>
                                        <p:cTn id="142" dur="500"/>
                                        <p:tgtEl>
                                          <p:spTgt spid="68"/>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72"/>
                                        </p:tgtEl>
                                        <p:attrNameLst>
                                          <p:attrName>style.visibility</p:attrName>
                                        </p:attrNameLst>
                                      </p:cBhvr>
                                      <p:to>
                                        <p:strVal val="visible"/>
                                      </p:to>
                                    </p:set>
                                    <p:animEffect transition="in" filter="blinds(horizontal)">
                                      <p:cBhvr>
                                        <p:cTn id="147" dur="500"/>
                                        <p:tgtEl>
                                          <p:spTgt spid="72"/>
                                        </p:tgtEl>
                                      </p:cBhvr>
                                    </p:animEffect>
                                  </p:childTnLst>
                                </p:cTn>
                              </p:par>
                              <p:par>
                                <p:cTn id="148" presetID="3" presetClass="entr" presetSubtype="10" fill="hold" nodeType="withEffect">
                                  <p:stCondLst>
                                    <p:cond delay="0"/>
                                  </p:stCondLst>
                                  <p:childTnLst>
                                    <p:set>
                                      <p:cBhvr>
                                        <p:cTn id="149" dur="1" fill="hold">
                                          <p:stCondLst>
                                            <p:cond delay="0"/>
                                          </p:stCondLst>
                                        </p:cTn>
                                        <p:tgtEl>
                                          <p:spTgt spid="73"/>
                                        </p:tgtEl>
                                        <p:attrNameLst>
                                          <p:attrName>style.visibility</p:attrName>
                                        </p:attrNameLst>
                                      </p:cBhvr>
                                      <p:to>
                                        <p:strVal val="visible"/>
                                      </p:to>
                                    </p:set>
                                    <p:animEffect transition="in" filter="blinds(horizontal)">
                                      <p:cBhvr>
                                        <p:cTn id="150" dur="500"/>
                                        <p:tgtEl>
                                          <p:spTgt spid="73"/>
                                        </p:tgtEl>
                                      </p:cBhvr>
                                    </p:animEffect>
                                  </p:childTnLst>
                                </p:cTn>
                              </p:par>
                              <p:par>
                                <p:cTn id="151" presetID="22" presetClass="entr" presetSubtype="4" fill="hold" nodeType="withEffect">
                                  <p:stCondLst>
                                    <p:cond delay="0"/>
                                  </p:stCondLst>
                                  <p:childTnLst>
                                    <p:set>
                                      <p:cBhvr>
                                        <p:cTn id="152" dur="1" fill="hold">
                                          <p:stCondLst>
                                            <p:cond delay="0"/>
                                          </p:stCondLst>
                                        </p:cTn>
                                        <p:tgtEl>
                                          <p:spTgt spid="69"/>
                                        </p:tgtEl>
                                        <p:attrNameLst>
                                          <p:attrName>style.visibility</p:attrName>
                                        </p:attrNameLst>
                                      </p:cBhvr>
                                      <p:to>
                                        <p:strVal val="visible"/>
                                      </p:to>
                                    </p:set>
                                    <p:animEffect transition="in" filter="wipe(down)">
                                      <p:cBhvr>
                                        <p:cTn id="153" dur="500"/>
                                        <p:tgtEl>
                                          <p:spTgt spid="69"/>
                                        </p:tgtEl>
                                      </p:cBhvr>
                                    </p:animEffect>
                                  </p:childTnLst>
                                </p:cTn>
                              </p:par>
                              <p:par>
                                <p:cTn id="154" presetID="22" presetClass="entr" presetSubtype="4" fill="hold" nodeType="withEffect">
                                  <p:stCondLst>
                                    <p:cond delay="0"/>
                                  </p:stCondLst>
                                  <p:childTnLst>
                                    <p:set>
                                      <p:cBhvr>
                                        <p:cTn id="155" dur="1" fill="hold">
                                          <p:stCondLst>
                                            <p:cond delay="0"/>
                                          </p:stCondLst>
                                        </p:cTn>
                                        <p:tgtEl>
                                          <p:spTgt spid="70"/>
                                        </p:tgtEl>
                                        <p:attrNameLst>
                                          <p:attrName>style.visibility</p:attrName>
                                        </p:attrNameLst>
                                      </p:cBhvr>
                                      <p:to>
                                        <p:strVal val="visible"/>
                                      </p:to>
                                    </p:set>
                                    <p:animEffect transition="in" filter="wipe(down)">
                                      <p:cBhvr>
                                        <p:cTn id="156" dur="500"/>
                                        <p:tgtEl>
                                          <p:spTgt spid="70"/>
                                        </p:tgtEl>
                                      </p:cBhvr>
                                    </p:animEffect>
                                  </p:childTnLst>
                                </p:cTn>
                              </p:par>
                              <p:par>
                                <p:cTn id="157" presetID="22" presetClass="entr" presetSubtype="4"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animEffect transition="in" filter="wipe(down)">
                                      <p:cBhvr>
                                        <p:cTn id="159" dur="500"/>
                                        <p:tgtEl>
                                          <p:spTgt spid="71"/>
                                        </p:tgtEl>
                                      </p:cBhvr>
                                    </p:animEffect>
                                  </p:childTnLst>
                                </p:cTn>
                              </p:par>
                              <p:par>
                                <p:cTn id="160" presetID="1" presetClass="exit" presetSubtype="0" fill="hold" grpId="1" nodeType="withEffect">
                                  <p:stCondLst>
                                    <p:cond delay="0"/>
                                  </p:stCondLst>
                                  <p:childTnLst>
                                    <p:set>
                                      <p:cBhvr>
                                        <p:cTn id="161" dur="1" fill="hold">
                                          <p:stCondLst>
                                            <p:cond delay="0"/>
                                          </p:stCondLst>
                                        </p:cTn>
                                        <p:tgtEl>
                                          <p:spTgt spid="63"/>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3" grpId="0"/>
      <p:bldP spid="33" grpId="0"/>
      <p:bldP spid="32" grpId="0"/>
      <p:bldP spid="24" grpId="0"/>
      <p:bldP spid="34" grpId="0"/>
      <p:bldP spid="46" grpId="0" bldLvl="0" animBg="1"/>
      <p:bldP spid="48" grpId="0"/>
      <p:bldP spid="61" grpId="0"/>
      <p:bldP spid="62" grpId="0"/>
      <p:bldP spid="63" grpId="0" animBg="1"/>
      <p:bldP spid="72" grpId="0" bldLvl="0" animBg="1"/>
      <p:bldP spid="6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7" name="横卷形 6"/>
          <p:cNvSpPr/>
          <p:nvPr/>
        </p:nvSpPr>
        <p:spPr>
          <a:xfrm>
            <a:off x="16510" y="0"/>
            <a:ext cx="3355975" cy="806450"/>
          </a:xfrm>
          <a:prstGeom prst="horizontalScroll">
            <a:avLst/>
          </a:prstGeom>
          <a:gradFill>
            <a:gsLst>
              <a:gs pos="0">
                <a:srgbClr val="7B32B2"/>
              </a:gs>
              <a:gs pos="100000">
                <a:srgbClr val="401A5D"/>
              </a:gs>
            </a:gsLst>
            <a:lin scaled="0"/>
          </a:gradFill>
          <a:ln>
            <a:gradFill>
              <a:gsLst>
                <a:gs pos="0">
                  <a:srgbClr val="7B32B2"/>
                </a:gs>
                <a:gs pos="100000">
                  <a:srgbClr val="401A5D"/>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ln w="6600">
                  <a:solidFill>
                    <a:schemeClr val="accent2"/>
                  </a:solidFill>
                  <a:prstDash val="solid"/>
                </a:ln>
                <a:solidFill>
                  <a:srgbClr val="FFFFFF"/>
                </a:solidFill>
                <a:effectLst>
                  <a:outerShdw dist="38100" dir="2700000" algn="tl" rotWithShape="0">
                    <a:schemeClr val="accent2"/>
                  </a:outerShdw>
                </a:effectLst>
              </a:rPr>
              <a:t>Eth-trunk</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文本框 1"/>
          <p:cNvSpPr txBox="1"/>
          <p:nvPr/>
        </p:nvSpPr>
        <p:spPr>
          <a:xfrm>
            <a:off x="574675" y="917575"/>
            <a:ext cx="10871200" cy="521970"/>
          </a:xfrm>
          <a:prstGeom prst="rect">
            <a:avLst/>
          </a:prstGeom>
          <a:noFill/>
        </p:spPr>
        <p:txBody>
          <a:bodyPr wrap="square" rtlCol="0">
            <a:spAutoFit/>
          </a:bodyPr>
          <a:p>
            <a:r>
              <a:rPr lang="en-US" altLang="zh-CN" sz="1400">
                <a:gradFill>
                  <a:gsLst>
                    <a:gs pos="0">
                      <a:srgbClr val="7B32B2"/>
                    </a:gs>
                    <a:gs pos="100000">
                      <a:srgbClr val="401A5D"/>
                    </a:gs>
                  </a:gsLst>
                  <a:lin scaled="0"/>
                </a:gradFill>
              </a:rPr>
              <a:t>Eth-trunk</a:t>
            </a:r>
            <a:r>
              <a:rPr lang="zh-CN" altLang="en-US" sz="1400">
                <a:gradFill>
                  <a:gsLst>
                    <a:gs pos="0">
                      <a:srgbClr val="7B32B2"/>
                    </a:gs>
                    <a:gs pos="100000">
                      <a:srgbClr val="401A5D"/>
                    </a:gs>
                  </a:gsLst>
                  <a:lin scaled="0"/>
                </a:gradFill>
              </a:rPr>
              <a:t>（以太网链路聚合）：</a:t>
            </a:r>
            <a:r>
              <a:rPr lang="zh-CN" altLang="en-US" sz="1400"/>
              <a:t>简称链路聚合，通过将多个物理接口捆绑成为一个逻辑接口，可以在不进行硬件升级的条件下，来增加链路带宽的</a:t>
            </a:r>
            <a:r>
              <a:rPr lang="zh-CN" altLang="en-US" sz="1400"/>
              <a:t>目的。</a:t>
            </a:r>
            <a:endParaRPr lang="zh-CN" altLang="en-US" sz="1400"/>
          </a:p>
        </p:txBody>
      </p:sp>
      <p:sp>
        <p:nvSpPr>
          <p:cNvPr id="5" name="文本框 4"/>
          <p:cNvSpPr txBox="1"/>
          <p:nvPr/>
        </p:nvSpPr>
        <p:spPr>
          <a:xfrm>
            <a:off x="1702435" y="4244340"/>
            <a:ext cx="598805" cy="275590"/>
          </a:xfrm>
          <a:prstGeom prst="rect">
            <a:avLst/>
          </a:prstGeom>
          <a:noFill/>
        </p:spPr>
        <p:txBody>
          <a:bodyPr wrap="square" rtlCol="0">
            <a:spAutoFit/>
          </a:bodyPr>
          <a:p>
            <a:r>
              <a:rPr lang="en-US" altLang="zh-CN" sz="1200"/>
              <a:t>SW1</a:t>
            </a:r>
            <a:endParaRPr lang="en-US" altLang="zh-CN" sz="1200"/>
          </a:p>
        </p:txBody>
      </p:sp>
      <p:sp>
        <p:nvSpPr>
          <p:cNvPr id="9" name="文本框 8"/>
          <p:cNvSpPr txBox="1"/>
          <p:nvPr/>
        </p:nvSpPr>
        <p:spPr>
          <a:xfrm>
            <a:off x="3940175" y="4220845"/>
            <a:ext cx="598805" cy="275590"/>
          </a:xfrm>
          <a:prstGeom prst="rect">
            <a:avLst/>
          </a:prstGeom>
          <a:noFill/>
        </p:spPr>
        <p:txBody>
          <a:bodyPr wrap="square" rtlCol="0">
            <a:spAutoFit/>
          </a:bodyPr>
          <a:p>
            <a:r>
              <a:rPr lang="en-US" altLang="zh-CN" sz="1200"/>
              <a:t>SW2</a:t>
            </a:r>
            <a:endParaRPr lang="en-US" altLang="zh-CN" sz="1200"/>
          </a:p>
        </p:txBody>
      </p:sp>
      <p:cxnSp>
        <p:nvCxnSpPr>
          <p:cNvPr id="10" name="直接连接符 9"/>
          <p:cNvCxnSpPr>
            <a:stCxn id="39" idx="3"/>
            <a:endCxn id="13" idx="1"/>
          </p:cNvCxnSpPr>
          <p:nvPr/>
        </p:nvCxnSpPr>
        <p:spPr>
          <a:xfrm>
            <a:off x="2292350" y="4765675"/>
            <a:ext cx="1647825" cy="0"/>
          </a:xfrm>
          <a:prstGeom prst="line">
            <a:avLst/>
          </a:prstGeom>
        </p:spPr>
        <p:style>
          <a:lnRef idx="3">
            <a:schemeClr val="accent1"/>
          </a:lnRef>
          <a:fillRef idx="0">
            <a:schemeClr val="accent1"/>
          </a:fillRef>
          <a:effectRef idx="2">
            <a:schemeClr val="accent1"/>
          </a:effectRef>
          <a:fontRef idx="minor">
            <a:schemeClr val="tx1"/>
          </a:fontRef>
        </p:style>
      </p:cxnSp>
      <p:pic>
        <p:nvPicPr>
          <p:cNvPr id="39" name="图片 38"/>
          <p:cNvPicPr>
            <a:picLocks noChangeAspect="1"/>
          </p:cNvPicPr>
          <p:nvPr/>
        </p:nvPicPr>
        <p:blipFill>
          <a:blip r:embed="rId1"/>
          <a:srcRect l="10492" t="9474" r="8525" b="1871"/>
          <a:stretch>
            <a:fillRect/>
          </a:stretch>
        </p:blipFill>
        <p:spPr>
          <a:xfrm>
            <a:off x="1710690" y="4467860"/>
            <a:ext cx="581660" cy="595630"/>
          </a:xfrm>
          <a:prstGeom prst="rect">
            <a:avLst/>
          </a:prstGeom>
        </p:spPr>
      </p:pic>
      <p:pic>
        <p:nvPicPr>
          <p:cNvPr id="13" name="图片 12"/>
          <p:cNvPicPr>
            <a:picLocks noChangeAspect="1"/>
          </p:cNvPicPr>
          <p:nvPr/>
        </p:nvPicPr>
        <p:blipFill>
          <a:blip r:embed="rId1"/>
          <a:srcRect l="10492" t="9474" r="8525" b="1871"/>
          <a:stretch>
            <a:fillRect/>
          </a:stretch>
        </p:blipFill>
        <p:spPr>
          <a:xfrm>
            <a:off x="3940175" y="4467860"/>
            <a:ext cx="581660" cy="595630"/>
          </a:xfrm>
          <a:prstGeom prst="rect">
            <a:avLst/>
          </a:prstGeom>
        </p:spPr>
      </p:pic>
      <p:cxnSp>
        <p:nvCxnSpPr>
          <p:cNvPr id="14" name="直接连接符 13"/>
          <p:cNvCxnSpPr/>
          <p:nvPr/>
        </p:nvCxnSpPr>
        <p:spPr>
          <a:xfrm>
            <a:off x="2292350" y="4919345"/>
            <a:ext cx="165671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直接连接符 14"/>
          <p:cNvCxnSpPr/>
          <p:nvPr/>
        </p:nvCxnSpPr>
        <p:spPr>
          <a:xfrm>
            <a:off x="2292350" y="4612005"/>
            <a:ext cx="1656715" cy="0"/>
          </a:xfrm>
          <a:prstGeom prst="line">
            <a:avLst/>
          </a:prstGeom>
        </p:spPr>
        <p:style>
          <a:lnRef idx="3">
            <a:schemeClr val="accent1"/>
          </a:lnRef>
          <a:fillRef idx="0">
            <a:schemeClr val="accent1"/>
          </a:fillRef>
          <a:effectRef idx="2">
            <a:schemeClr val="accent1"/>
          </a:effectRef>
          <a:fontRef idx="minor">
            <a:schemeClr val="tx1"/>
          </a:fontRef>
        </p:style>
      </p:cxnSp>
      <p:sp>
        <p:nvSpPr>
          <p:cNvPr id="16" name="流程图: 直接访问存储器 15"/>
          <p:cNvSpPr/>
          <p:nvPr/>
        </p:nvSpPr>
        <p:spPr>
          <a:xfrm>
            <a:off x="2275840" y="4467860"/>
            <a:ext cx="1684020" cy="595630"/>
          </a:xfrm>
          <a:prstGeom prst="flowChartMagneticDrum">
            <a:avLst/>
          </a:prstGeom>
          <a:noFill/>
          <a:ln>
            <a:solidFill>
              <a:schemeClr val="tx1"/>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7" name="直接箭头连接符 16"/>
          <p:cNvCxnSpPr/>
          <p:nvPr/>
        </p:nvCxnSpPr>
        <p:spPr>
          <a:xfrm>
            <a:off x="1231265" y="4540250"/>
            <a:ext cx="321310" cy="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18" name="直接箭头连接符 17"/>
          <p:cNvCxnSpPr/>
          <p:nvPr/>
        </p:nvCxnSpPr>
        <p:spPr>
          <a:xfrm>
            <a:off x="2945130" y="4540250"/>
            <a:ext cx="321310" cy="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19" name="直接箭头连接符 18"/>
          <p:cNvCxnSpPr/>
          <p:nvPr/>
        </p:nvCxnSpPr>
        <p:spPr>
          <a:xfrm>
            <a:off x="2955290" y="4688840"/>
            <a:ext cx="321310" cy="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0" name="直接箭头连接符 19"/>
          <p:cNvCxnSpPr/>
          <p:nvPr/>
        </p:nvCxnSpPr>
        <p:spPr>
          <a:xfrm>
            <a:off x="1231265" y="4688840"/>
            <a:ext cx="321310" cy="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1" name="直接箭头连接符 20"/>
          <p:cNvCxnSpPr/>
          <p:nvPr/>
        </p:nvCxnSpPr>
        <p:spPr>
          <a:xfrm>
            <a:off x="2955290" y="4842510"/>
            <a:ext cx="321310" cy="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2" name="直接箭头连接符 21"/>
          <p:cNvCxnSpPr/>
          <p:nvPr/>
        </p:nvCxnSpPr>
        <p:spPr>
          <a:xfrm>
            <a:off x="1231265" y="4837430"/>
            <a:ext cx="321310" cy="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3" name="直接箭头连接符 22"/>
          <p:cNvCxnSpPr/>
          <p:nvPr/>
        </p:nvCxnSpPr>
        <p:spPr>
          <a:xfrm>
            <a:off x="4521835" y="4540250"/>
            <a:ext cx="321310" cy="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4" name="直接箭头连接符 23"/>
          <p:cNvCxnSpPr/>
          <p:nvPr/>
        </p:nvCxnSpPr>
        <p:spPr>
          <a:xfrm>
            <a:off x="4521835" y="4688840"/>
            <a:ext cx="321310" cy="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5" name="直接箭头连接符 24"/>
          <p:cNvCxnSpPr/>
          <p:nvPr/>
        </p:nvCxnSpPr>
        <p:spPr>
          <a:xfrm>
            <a:off x="4521835" y="4837430"/>
            <a:ext cx="321310" cy="0"/>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pic>
        <p:nvPicPr>
          <p:cNvPr id="12" name="图片 11"/>
          <p:cNvPicPr>
            <a:picLocks noChangeAspect="1"/>
          </p:cNvPicPr>
          <p:nvPr/>
        </p:nvPicPr>
        <p:blipFill>
          <a:blip r:embed="rId2"/>
          <a:srcRect l="4222" t="7738" r="11667" b="7976"/>
          <a:stretch>
            <a:fillRect/>
          </a:stretch>
        </p:blipFill>
        <p:spPr>
          <a:xfrm>
            <a:off x="7631430" y="2886075"/>
            <a:ext cx="480695" cy="449580"/>
          </a:xfrm>
          <a:prstGeom prst="rect">
            <a:avLst/>
          </a:prstGeom>
        </p:spPr>
      </p:pic>
      <p:pic>
        <p:nvPicPr>
          <p:cNvPr id="3" name="图片 2"/>
          <p:cNvPicPr>
            <a:picLocks noChangeAspect="1"/>
          </p:cNvPicPr>
          <p:nvPr/>
        </p:nvPicPr>
        <p:blipFill>
          <a:blip r:embed="rId2"/>
          <a:srcRect l="4222" t="7738" r="11667" b="7976"/>
          <a:stretch>
            <a:fillRect/>
          </a:stretch>
        </p:blipFill>
        <p:spPr>
          <a:xfrm>
            <a:off x="9483090" y="2886075"/>
            <a:ext cx="480695" cy="449580"/>
          </a:xfrm>
          <a:prstGeom prst="rect">
            <a:avLst/>
          </a:prstGeom>
        </p:spPr>
      </p:pic>
      <p:cxnSp>
        <p:nvCxnSpPr>
          <p:cNvPr id="4" name="直接连接符 3"/>
          <p:cNvCxnSpPr/>
          <p:nvPr/>
        </p:nvCxnSpPr>
        <p:spPr>
          <a:xfrm>
            <a:off x="8112125" y="3057525"/>
            <a:ext cx="137096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直接连接符 5"/>
          <p:cNvCxnSpPr/>
          <p:nvPr/>
        </p:nvCxnSpPr>
        <p:spPr>
          <a:xfrm>
            <a:off x="8112125" y="3185795"/>
            <a:ext cx="1370965" cy="0"/>
          </a:xfrm>
          <a:prstGeom prst="line">
            <a:avLst/>
          </a:prstGeom>
        </p:spPr>
        <p:style>
          <a:lnRef idx="3">
            <a:schemeClr val="accent1"/>
          </a:lnRef>
          <a:fillRef idx="0">
            <a:schemeClr val="accent1"/>
          </a:fillRef>
          <a:effectRef idx="2">
            <a:schemeClr val="accent1"/>
          </a:effectRef>
          <a:fontRef idx="minor">
            <a:schemeClr val="tx1"/>
          </a:fontRef>
        </p:style>
      </p:cxnSp>
      <p:sp>
        <p:nvSpPr>
          <p:cNvPr id="8" name="椭圆 7"/>
          <p:cNvSpPr/>
          <p:nvPr/>
        </p:nvSpPr>
        <p:spPr>
          <a:xfrm>
            <a:off x="8587105" y="2823845"/>
            <a:ext cx="421005" cy="57404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1" name="图片 10"/>
          <p:cNvPicPr>
            <a:picLocks noChangeAspect="1"/>
          </p:cNvPicPr>
          <p:nvPr/>
        </p:nvPicPr>
        <p:blipFill>
          <a:blip r:embed="rId3"/>
          <a:stretch>
            <a:fillRect/>
          </a:stretch>
        </p:blipFill>
        <p:spPr>
          <a:xfrm>
            <a:off x="9671050" y="4434840"/>
            <a:ext cx="381000" cy="533400"/>
          </a:xfrm>
          <a:prstGeom prst="rect">
            <a:avLst/>
          </a:prstGeom>
        </p:spPr>
      </p:pic>
      <p:pic>
        <p:nvPicPr>
          <p:cNvPr id="26" name="图片 25"/>
          <p:cNvPicPr>
            <a:picLocks noChangeAspect="1"/>
          </p:cNvPicPr>
          <p:nvPr/>
        </p:nvPicPr>
        <p:blipFill>
          <a:blip r:embed="rId1"/>
          <a:srcRect l="10492" t="9474" r="8525" b="1871"/>
          <a:stretch>
            <a:fillRect/>
          </a:stretch>
        </p:blipFill>
        <p:spPr>
          <a:xfrm>
            <a:off x="7672705" y="4461510"/>
            <a:ext cx="470535" cy="481330"/>
          </a:xfrm>
          <a:prstGeom prst="rect">
            <a:avLst/>
          </a:prstGeom>
        </p:spPr>
      </p:pic>
      <p:cxnSp>
        <p:nvCxnSpPr>
          <p:cNvPr id="27" name="直接连接符 26"/>
          <p:cNvCxnSpPr/>
          <p:nvPr/>
        </p:nvCxnSpPr>
        <p:spPr>
          <a:xfrm flipV="1">
            <a:off x="8143240" y="4638675"/>
            <a:ext cx="1527810" cy="635"/>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直接连接符 27"/>
          <p:cNvCxnSpPr/>
          <p:nvPr/>
        </p:nvCxnSpPr>
        <p:spPr>
          <a:xfrm flipV="1">
            <a:off x="8143240" y="4765675"/>
            <a:ext cx="1527810" cy="635"/>
          </a:xfrm>
          <a:prstGeom prst="line">
            <a:avLst/>
          </a:prstGeom>
        </p:spPr>
        <p:style>
          <a:lnRef idx="3">
            <a:schemeClr val="accent1"/>
          </a:lnRef>
          <a:fillRef idx="0">
            <a:schemeClr val="accent1"/>
          </a:fillRef>
          <a:effectRef idx="2">
            <a:schemeClr val="accent1"/>
          </a:effectRef>
          <a:fontRef idx="minor">
            <a:schemeClr val="tx1"/>
          </a:fontRef>
        </p:style>
      </p:cxnSp>
      <p:sp>
        <p:nvSpPr>
          <p:cNvPr id="29" name="椭圆 28"/>
          <p:cNvSpPr/>
          <p:nvPr/>
        </p:nvSpPr>
        <p:spPr>
          <a:xfrm>
            <a:off x="8696960" y="4394200"/>
            <a:ext cx="421005" cy="57404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7672705" y="4185920"/>
            <a:ext cx="428625" cy="275590"/>
          </a:xfrm>
          <a:prstGeom prst="rect">
            <a:avLst/>
          </a:prstGeom>
          <a:noFill/>
        </p:spPr>
        <p:txBody>
          <a:bodyPr wrap="none" rtlCol="0">
            <a:spAutoFit/>
          </a:bodyPr>
          <a:p>
            <a:r>
              <a:rPr lang="en-US" altLang="zh-CN" sz="1200"/>
              <a:t>SW</a:t>
            </a:r>
            <a:endParaRPr lang="en-US" altLang="zh-CN" sz="1200"/>
          </a:p>
        </p:txBody>
      </p:sp>
      <p:sp>
        <p:nvSpPr>
          <p:cNvPr id="31" name="文本框 30"/>
          <p:cNvSpPr txBox="1"/>
          <p:nvPr/>
        </p:nvSpPr>
        <p:spPr>
          <a:xfrm>
            <a:off x="9584055" y="4155440"/>
            <a:ext cx="605790" cy="275590"/>
          </a:xfrm>
          <a:prstGeom prst="rect">
            <a:avLst/>
          </a:prstGeom>
          <a:noFill/>
        </p:spPr>
        <p:txBody>
          <a:bodyPr wrap="none" rtlCol="0">
            <a:spAutoFit/>
          </a:bodyPr>
          <a:p>
            <a:r>
              <a:rPr lang="en-US" altLang="zh-CN" sz="1200"/>
              <a:t>se</a:t>
            </a:r>
            <a:r>
              <a:rPr lang="en-US" altLang="zh-CN" sz="1200"/>
              <a:t>rver</a:t>
            </a:r>
            <a:endParaRPr lang="en-US" altLang="zh-CN" sz="1200"/>
          </a:p>
        </p:txBody>
      </p:sp>
      <p:sp>
        <p:nvSpPr>
          <p:cNvPr id="32" name="文本框 31"/>
          <p:cNvSpPr txBox="1"/>
          <p:nvPr/>
        </p:nvSpPr>
        <p:spPr>
          <a:xfrm>
            <a:off x="7626350" y="2578735"/>
            <a:ext cx="504825" cy="275590"/>
          </a:xfrm>
          <a:prstGeom prst="rect">
            <a:avLst/>
          </a:prstGeom>
          <a:noFill/>
        </p:spPr>
        <p:txBody>
          <a:bodyPr wrap="none" rtlCol="0">
            <a:spAutoFit/>
          </a:bodyPr>
          <a:p>
            <a:r>
              <a:rPr lang="en-US" altLang="zh-CN" sz="1200"/>
              <a:t>FW1</a:t>
            </a:r>
            <a:endParaRPr lang="en-US" altLang="zh-CN" sz="1200"/>
          </a:p>
        </p:txBody>
      </p:sp>
      <p:sp>
        <p:nvSpPr>
          <p:cNvPr id="33" name="文本框 32"/>
          <p:cNvSpPr txBox="1"/>
          <p:nvPr/>
        </p:nvSpPr>
        <p:spPr>
          <a:xfrm>
            <a:off x="9464040" y="2603500"/>
            <a:ext cx="504825" cy="275590"/>
          </a:xfrm>
          <a:prstGeom prst="rect">
            <a:avLst/>
          </a:prstGeom>
          <a:noFill/>
        </p:spPr>
        <p:txBody>
          <a:bodyPr wrap="none" rtlCol="0">
            <a:spAutoFit/>
          </a:bodyPr>
          <a:p>
            <a:r>
              <a:rPr lang="en-US" altLang="zh-CN" sz="1200"/>
              <a:t>FW2</a:t>
            </a:r>
            <a:endParaRPr lang="en-US" altLang="zh-CN" sz="1200"/>
          </a:p>
        </p:txBody>
      </p:sp>
      <p:pic>
        <p:nvPicPr>
          <p:cNvPr id="34" name="图片 33"/>
          <p:cNvPicPr>
            <a:picLocks noChangeAspect="1"/>
          </p:cNvPicPr>
          <p:nvPr/>
        </p:nvPicPr>
        <p:blipFill>
          <a:blip r:embed="rId1"/>
          <a:srcRect l="10492" t="9474" r="8525" b="1871"/>
          <a:stretch>
            <a:fillRect/>
          </a:stretch>
        </p:blipFill>
        <p:spPr>
          <a:xfrm>
            <a:off x="1704975" y="2999740"/>
            <a:ext cx="581660" cy="595630"/>
          </a:xfrm>
          <a:prstGeom prst="rect">
            <a:avLst/>
          </a:prstGeom>
        </p:spPr>
      </p:pic>
      <p:pic>
        <p:nvPicPr>
          <p:cNvPr id="35" name="图片 34"/>
          <p:cNvPicPr>
            <a:picLocks noChangeAspect="1"/>
          </p:cNvPicPr>
          <p:nvPr/>
        </p:nvPicPr>
        <p:blipFill>
          <a:blip r:embed="rId1"/>
          <a:srcRect l="10492" t="9474" r="8525" b="1871"/>
          <a:stretch>
            <a:fillRect/>
          </a:stretch>
        </p:blipFill>
        <p:spPr>
          <a:xfrm>
            <a:off x="3940175" y="2994660"/>
            <a:ext cx="581660" cy="595630"/>
          </a:xfrm>
          <a:prstGeom prst="rect">
            <a:avLst/>
          </a:prstGeom>
        </p:spPr>
      </p:pic>
      <p:cxnSp>
        <p:nvCxnSpPr>
          <p:cNvPr id="36" name="直接连接符 35"/>
          <p:cNvCxnSpPr/>
          <p:nvPr/>
        </p:nvCxnSpPr>
        <p:spPr>
          <a:xfrm flipV="1">
            <a:off x="2283460" y="3213735"/>
            <a:ext cx="1653540" cy="5080"/>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直接连接符 36"/>
          <p:cNvCxnSpPr/>
          <p:nvPr/>
        </p:nvCxnSpPr>
        <p:spPr>
          <a:xfrm flipV="1">
            <a:off x="2296795" y="3406775"/>
            <a:ext cx="1653540" cy="5080"/>
          </a:xfrm>
          <a:prstGeom prst="line">
            <a:avLst/>
          </a:prstGeom>
        </p:spPr>
        <p:style>
          <a:lnRef idx="3">
            <a:schemeClr val="accent1"/>
          </a:lnRef>
          <a:fillRef idx="0">
            <a:schemeClr val="accent1"/>
          </a:fillRef>
          <a:effectRef idx="2">
            <a:schemeClr val="accent1"/>
          </a:effectRef>
          <a:fontRef idx="minor">
            <a:schemeClr val="tx1"/>
          </a:fontRef>
        </p:style>
      </p:cxnSp>
      <p:sp>
        <p:nvSpPr>
          <p:cNvPr id="38" name="椭圆 37"/>
          <p:cNvSpPr/>
          <p:nvPr/>
        </p:nvSpPr>
        <p:spPr>
          <a:xfrm>
            <a:off x="2268855" y="3319145"/>
            <a:ext cx="179705" cy="180340"/>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0" name="直接连接符 39"/>
          <p:cNvCxnSpPr>
            <a:stCxn id="38" idx="1"/>
            <a:endCxn id="38" idx="5"/>
          </p:cNvCxnSpPr>
          <p:nvPr/>
        </p:nvCxnSpPr>
        <p:spPr>
          <a:xfrm>
            <a:off x="2294890" y="3345815"/>
            <a:ext cx="127635" cy="127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圆角矩形标注 41"/>
          <p:cNvSpPr/>
          <p:nvPr/>
        </p:nvSpPr>
        <p:spPr>
          <a:xfrm>
            <a:off x="2014855" y="1720215"/>
            <a:ext cx="2370455" cy="1106805"/>
          </a:xfrm>
          <a:prstGeom prst="wedgeRoundRectCallout">
            <a:avLst>
              <a:gd name="adj1" fmla="val -32453"/>
              <a:gd name="adj2" fmla="val 85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为了保证设备之间链路的可靠性，在设备之间部署多条物理链路，将会被</a:t>
            </a:r>
            <a:r>
              <a:rPr lang="en-US" altLang="zh-CN" sz="1200">
                <a:sym typeface="+mn-ea"/>
              </a:rPr>
              <a:t>STP</a:t>
            </a:r>
            <a:r>
              <a:rPr lang="zh-CN" altLang="en-US" sz="1200">
                <a:sym typeface="+mn-ea"/>
              </a:rPr>
              <a:t>阻塞留，</a:t>
            </a:r>
            <a:r>
              <a:rPr lang="zh-CN" altLang="en-US" sz="1200">
                <a:solidFill>
                  <a:schemeClr val="bg2"/>
                </a:solidFill>
                <a:sym typeface="+mn-ea"/>
              </a:rPr>
              <a:t>成为备份链路。</a:t>
            </a:r>
            <a:endParaRPr lang="zh-CN" altLang="en-US" sz="1200">
              <a:solidFill>
                <a:schemeClr val="bg2"/>
              </a:solidFill>
              <a:sym typeface="+mn-ea"/>
            </a:endParaRPr>
          </a:p>
          <a:p>
            <a:pPr algn="ctr"/>
            <a:endParaRPr lang="zh-CN" altLang="en-US" sz="1200">
              <a:gradFill>
                <a:gsLst>
                  <a:gs pos="0">
                    <a:srgbClr val="7B32B2"/>
                  </a:gs>
                  <a:gs pos="100000">
                    <a:srgbClr val="401A5D"/>
                  </a:gs>
                </a:gsLst>
                <a:lin scaled="0"/>
              </a:gradFill>
              <a:sym typeface="+mn-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par>
                                <p:cTn id="23" presetID="22" presetClass="entr" presetSubtype="4"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par>
                                <p:cTn id="26" presetID="22" presetClass="entr" presetSubtype="4"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par>
                                <p:cTn id="32" presetID="22" presetClass="entr" presetSubtype="4"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par>
                                <p:cTn id="35" presetID="22" presetClass="entr" presetSubtype="4"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par>
                                <p:cTn id="38" presetID="22" presetClass="entr" presetSubtype="4"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par>
                                <p:cTn id="41" presetID="2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00"/>
                                        <p:tgtEl>
                                          <p:spTgt spid="20"/>
                                        </p:tgtEl>
                                      </p:cBhvr>
                                    </p:animEffect>
                                  </p:childTnLst>
                                </p:cTn>
                              </p:par>
                              <p:par>
                                <p:cTn id="44" presetID="22" presetClass="entr" presetSubtype="4"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down)">
                                      <p:cBhvr>
                                        <p:cTn id="46" dur="500"/>
                                        <p:tgtEl>
                                          <p:spTgt spid="21"/>
                                        </p:tgtEl>
                                      </p:cBhvr>
                                    </p:animEffect>
                                  </p:childTnLst>
                                </p:cTn>
                              </p:par>
                              <p:par>
                                <p:cTn id="47" presetID="22" presetClass="entr" presetSubtype="4"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par>
                                <p:cTn id="50" presetID="22" presetClass="entr" presetSubtype="4"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down)">
                                      <p:cBhvr>
                                        <p:cTn id="52" dur="500"/>
                                        <p:tgtEl>
                                          <p:spTgt spid="23"/>
                                        </p:tgtEl>
                                      </p:cBhvr>
                                    </p:animEffect>
                                  </p:childTnLst>
                                </p:cTn>
                              </p:par>
                              <p:par>
                                <p:cTn id="53" presetID="22" presetClass="entr" presetSubtype="4"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down)">
                                      <p:cBhvr>
                                        <p:cTn id="55" dur="500"/>
                                        <p:tgtEl>
                                          <p:spTgt spid="24"/>
                                        </p:tgtEl>
                                      </p:cBhvr>
                                    </p:animEffect>
                                  </p:childTnLst>
                                </p:cTn>
                              </p:par>
                              <p:par>
                                <p:cTn id="56" presetID="22" presetClass="entr" presetSubtype="4"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down)">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down)">
                                      <p:cBhvr>
                                        <p:cTn id="63" dur="500"/>
                                        <p:tgtEl>
                                          <p:spTgt spid="12"/>
                                        </p:tgtEl>
                                      </p:cBhvr>
                                    </p:animEffect>
                                  </p:childTnLst>
                                </p:cTn>
                              </p:par>
                              <p:par>
                                <p:cTn id="64" presetID="22" presetClass="entr" presetSubtype="4" fill="hold" nodeType="with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wipe(down)">
                                      <p:cBhvr>
                                        <p:cTn id="66" dur="500"/>
                                        <p:tgtEl>
                                          <p:spTgt spid="3"/>
                                        </p:tgtEl>
                                      </p:cBhvr>
                                    </p:animEffect>
                                  </p:childTnLst>
                                </p:cTn>
                              </p:par>
                              <p:par>
                                <p:cTn id="67" presetID="22" presetClass="entr" presetSubtype="4" fill="hold" nodeType="with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wipe(down)">
                                      <p:cBhvr>
                                        <p:cTn id="69" dur="500"/>
                                        <p:tgtEl>
                                          <p:spTgt spid="4"/>
                                        </p:tgtEl>
                                      </p:cBhvr>
                                    </p:animEffect>
                                  </p:childTnLst>
                                </p:cTn>
                              </p:par>
                              <p:par>
                                <p:cTn id="70" presetID="22" presetClass="entr" presetSubtype="4" fill="hold"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down)">
                                      <p:cBhvr>
                                        <p:cTn id="72" dur="500"/>
                                        <p:tgtEl>
                                          <p:spTgt spid="6"/>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down)">
                                      <p:cBhvr>
                                        <p:cTn id="75" dur="500"/>
                                        <p:tgtEl>
                                          <p:spTgt spid="8"/>
                                        </p:tgtEl>
                                      </p:cBhvr>
                                    </p:animEffect>
                                  </p:childTnLst>
                                </p:cTn>
                              </p:par>
                              <p:par>
                                <p:cTn id="76" presetID="22" presetClass="entr" presetSubtype="4" fill="hold" nodeType="with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wipe(down)">
                                      <p:cBhvr>
                                        <p:cTn id="78" dur="500"/>
                                        <p:tgtEl>
                                          <p:spTgt spid="11"/>
                                        </p:tgtEl>
                                      </p:cBhvr>
                                    </p:animEffect>
                                  </p:childTnLst>
                                </p:cTn>
                              </p:par>
                              <p:par>
                                <p:cTn id="79" presetID="22" presetClass="entr" presetSubtype="4"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wipe(down)">
                                      <p:cBhvr>
                                        <p:cTn id="81" dur="500"/>
                                        <p:tgtEl>
                                          <p:spTgt spid="26"/>
                                        </p:tgtEl>
                                      </p:cBhvr>
                                    </p:animEffect>
                                  </p:childTnLst>
                                </p:cTn>
                              </p:par>
                              <p:par>
                                <p:cTn id="82" presetID="22" presetClass="entr" presetSubtype="4" fill="hold"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wipe(down)">
                                      <p:cBhvr>
                                        <p:cTn id="84" dur="500"/>
                                        <p:tgtEl>
                                          <p:spTgt spid="27"/>
                                        </p:tgtEl>
                                      </p:cBhvr>
                                    </p:animEffect>
                                  </p:childTnLst>
                                </p:cTn>
                              </p:par>
                              <p:par>
                                <p:cTn id="85" presetID="22" presetClass="entr" presetSubtype="4" fill="hold"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wipe(down)">
                                      <p:cBhvr>
                                        <p:cTn id="87" dur="500"/>
                                        <p:tgtEl>
                                          <p:spTgt spid="28"/>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wipe(down)">
                                      <p:cBhvr>
                                        <p:cTn id="90" dur="500"/>
                                        <p:tgtEl>
                                          <p:spTgt spid="29"/>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wipe(down)">
                                      <p:cBhvr>
                                        <p:cTn id="93" dur="500"/>
                                        <p:tgtEl>
                                          <p:spTgt spid="30"/>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wipe(down)">
                                      <p:cBhvr>
                                        <p:cTn id="96" dur="500"/>
                                        <p:tgtEl>
                                          <p:spTgt spid="31"/>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down)">
                                      <p:cBhvr>
                                        <p:cTn id="99" dur="500"/>
                                        <p:tgtEl>
                                          <p:spTgt spid="32"/>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wipe(down)">
                                      <p:cBhvr>
                                        <p:cTn id="10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9" grpId="0" bldLvl="0" animBg="1"/>
      <p:bldP spid="30" grpId="0"/>
      <p:bldP spid="31" grpId="0"/>
      <p:bldP spid="32" grpId="0"/>
      <p:bldP spid="33" grpId="0"/>
      <p:bldP spid="5" grpId="0"/>
      <p:bldP spid="9" grpId="0"/>
      <p:bldP spid="16" grpId="0" bldLvl="0" animBg="1"/>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横卷形 2"/>
          <p:cNvSpPr/>
          <p:nvPr/>
        </p:nvSpPr>
        <p:spPr>
          <a:xfrm>
            <a:off x="16510" y="0"/>
            <a:ext cx="3355975" cy="806450"/>
          </a:xfrm>
          <a:prstGeom prst="horizontalScroll">
            <a:avLst/>
          </a:prstGeom>
          <a:gradFill>
            <a:gsLst>
              <a:gs pos="0">
                <a:srgbClr val="7B32B2"/>
              </a:gs>
              <a:gs pos="100000">
                <a:srgbClr val="401A5D"/>
              </a:gs>
            </a:gsLst>
            <a:lin scaled="0"/>
          </a:gradFill>
          <a:ln>
            <a:gradFill>
              <a:gsLst>
                <a:gs pos="0">
                  <a:srgbClr val="7B32B2"/>
                </a:gs>
                <a:gs pos="100000">
                  <a:srgbClr val="401A5D"/>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ln w="6600">
                  <a:solidFill>
                    <a:schemeClr val="accent2"/>
                  </a:solidFill>
                  <a:prstDash val="solid"/>
                </a:ln>
                <a:solidFill>
                  <a:srgbClr val="FFFFFF"/>
                </a:solidFill>
                <a:effectLst>
                  <a:outerShdw dist="38100" dir="2700000" algn="tl" rotWithShape="0">
                    <a:schemeClr val="accent2"/>
                  </a:outerShdw>
                </a:effectLst>
              </a:rPr>
              <a:t>VRRP</a:t>
            </a:r>
            <a:endParaRPr lang="en-US" altLang="zh-CN" sz="2400" b="1">
              <a:ln w="6600">
                <a:solidFill>
                  <a:schemeClr val="accent2"/>
                </a:solidFill>
                <a:prstDash val="solid"/>
              </a:ln>
              <a:solidFill>
                <a:srgbClr val="FFFFFF"/>
              </a:solidFill>
              <a:effectLst>
                <a:outerShdw dist="38100" dir="2700000" algn="tl" rotWithShape="0">
                  <a:schemeClr val="accent2"/>
                </a:outerShdw>
              </a:effectLst>
            </a:endParaRPr>
          </a:p>
        </p:txBody>
      </p:sp>
      <p:pic>
        <p:nvPicPr>
          <p:cNvPr id="8" name="图片 7"/>
          <p:cNvPicPr>
            <a:picLocks noChangeAspect="1"/>
          </p:cNvPicPr>
          <p:nvPr/>
        </p:nvPicPr>
        <p:blipFill>
          <a:blip r:embed="rId1"/>
          <a:stretch>
            <a:fillRect/>
          </a:stretch>
        </p:blipFill>
        <p:spPr>
          <a:xfrm>
            <a:off x="1290955" y="2733040"/>
            <a:ext cx="552450" cy="504825"/>
          </a:xfrm>
          <a:prstGeom prst="rect">
            <a:avLst/>
          </a:prstGeom>
        </p:spPr>
      </p:pic>
      <p:pic>
        <p:nvPicPr>
          <p:cNvPr id="39" name="图片 38"/>
          <p:cNvPicPr>
            <a:picLocks noChangeAspect="1"/>
          </p:cNvPicPr>
          <p:nvPr/>
        </p:nvPicPr>
        <p:blipFill>
          <a:blip r:embed="rId2"/>
          <a:srcRect l="10492" t="9474" r="8525" b="1871"/>
          <a:stretch>
            <a:fillRect/>
          </a:stretch>
        </p:blipFill>
        <p:spPr>
          <a:xfrm>
            <a:off x="2466975" y="4069715"/>
            <a:ext cx="470535" cy="481330"/>
          </a:xfrm>
          <a:prstGeom prst="rect">
            <a:avLst/>
          </a:prstGeom>
        </p:spPr>
      </p:pic>
      <p:pic>
        <p:nvPicPr>
          <p:cNvPr id="9" name="图片 8"/>
          <p:cNvPicPr>
            <a:picLocks noChangeAspect="1"/>
          </p:cNvPicPr>
          <p:nvPr/>
        </p:nvPicPr>
        <p:blipFill>
          <a:blip r:embed="rId1"/>
          <a:stretch>
            <a:fillRect/>
          </a:stretch>
        </p:blipFill>
        <p:spPr>
          <a:xfrm>
            <a:off x="3600450" y="2733040"/>
            <a:ext cx="552450" cy="504825"/>
          </a:xfrm>
          <a:prstGeom prst="rect">
            <a:avLst/>
          </a:prstGeom>
        </p:spPr>
      </p:pic>
      <p:sp>
        <p:nvSpPr>
          <p:cNvPr id="11" name="云形 10"/>
          <p:cNvSpPr/>
          <p:nvPr/>
        </p:nvSpPr>
        <p:spPr>
          <a:xfrm>
            <a:off x="2226945" y="1689100"/>
            <a:ext cx="1059180" cy="49022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internet</a:t>
            </a:r>
            <a:endParaRPr lang="en-US" altLang="zh-CN" sz="1200"/>
          </a:p>
        </p:txBody>
      </p:sp>
      <p:pic>
        <p:nvPicPr>
          <p:cNvPr id="18" name="图片 17"/>
          <p:cNvPicPr>
            <a:picLocks noChangeAspect="1"/>
          </p:cNvPicPr>
          <p:nvPr/>
        </p:nvPicPr>
        <p:blipFill>
          <a:blip r:embed="rId3"/>
          <a:srcRect r="3598" b="7006"/>
          <a:stretch>
            <a:fillRect/>
          </a:stretch>
        </p:blipFill>
        <p:spPr>
          <a:xfrm>
            <a:off x="984885" y="5285105"/>
            <a:ext cx="578485" cy="522605"/>
          </a:xfrm>
          <a:prstGeom prst="rect">
            <a:avLst/>
          </a:prstGeom>
        </p:spPr>
      </p:pic>
      <p:pic>
        <p:nvPicPr>
          <p:cNvPr id="12" name="图片 11"/>
          <p:cNvPicPr>
            <a:picLocks noChangeAspect="1"/>
          </p:cNvPicPr>
          <p:nvPr/>
        </p:nvPicPr>
        <p:blipFill>
          <a:blip r:embed="rId3"/>
          <a:srcRect r="3598" b="7006"/>
          <a:stretch>
            <a:fillRect/>
          </a:stretch>
        </p:blipFill>
        <p:spPr>
          <a:xfrm>
            <a:off x="2413000" y="5285105"/>
            <a:ext cx="578485" cy="522605"/>
          </a:xfrm>
          <a:prstGeom prst="rect">
            <a:avLst/>
          </a:prstGeom>
        </p:spPr>
      </p:pic>
      <p:pic>
        <p:nvPicPr>
          <p:cNvPr id="14" name="图片 13"/>
          <p:cNvPicPr>
            <a:picLocks noChangeAspect="1"/>
          </p:cNvPicPr>
          <p:nvPr/>
        </p:nvPicPr>
        <p:blipFill>
          <a:blip r:embed="rId3"/>
          <a:srcRect r="3598" b="7006"/>
          <a:stretch>
            <a:fillRect/>
          </a:stretch>
        </p:blipFill>
        <p:spPr>
          <a:xfrm>
            <a:off x="3841750" y="5285105"/>
            <a:ext cx="578485" cy="522605"/>
          </a:xfrm>
          <a:prstGeom prst="rect">
            <a:avLst/>
          </a:prstGeom>
        </p:spPr>
      </p:pic>
      <p:sp>
        <p:nvSpPr>
          <p:cNvPr id="15" name="文本框 14"/>
          <p:cNvSpPr txBox="1"/>
          <p:nvPr/>
        </p:nvSpPr>
        <p:spPr>
          <a:xfrm>
            <a:off x="4069080" y="2847340"/>
            <a:ext cx="377190" cy="275590"/>
          </a:xfrm>
          <a:prstGeom prst="rect">
            <a:avLst/>
          </a:prstGeom>
          <a:noFill/>
        </p:spPr>
        <p:txBody>
          <a:bodyPr wrap="none" rtlCol="0">
            <a:spAutoFit/>
          </a:bodyPr>
          <a:p>
            <a:r>
              <a:rPr lang="en-US" altLang="zh-CN" sz="1200"/>
              <a:t>R1</a:t>
            </a:r>
            <a:endParaRPr lang="en-US" altLang="zh-CN" sz="1200"/>
          </a:p>
        </p:txBody>
      </p:sp>
      <p:sp>
        <p:nvSpPr>
          <p:cNvPr id="16" name="文本框 15"/>
          <p:cNvSpPr txBox="1"/>
          <p:nvPr/>
        </p:nvSpPr>
        <p:spPr>
          <a:xfrm>
            <a:off x="1012825" y="2847340"/>
            <a:ext cx="377190" cy="275590"/>
          </a:xfrm>
          <a:prstGeom prst="rect">
            <a:avLst/>
          </a:prstGeom>
          <a:noFill/>
        </p:spPr>
        <p:txBody>
          <a:bodyPr wrap="none" rtlCol="0">
            <a:spAutoFit/>
          </a:bodyPr>
          <a:p>
            <a:r>
              <a:rPr lang="en-US" altLang="zh-CN" sz="1200"/>
              <a:t>R2</a:t>
            </a:r>
            <a:endParaRPr lang="en-US" altLang="zh-CN" sz="1200"/>
          </a:p>
        </p:txBody>
      </p:sp>
      <p:cxnSp>
        <p:nvCxnSpPr>
          <p:cNvPr id="17" name="直接连接符 16"/>
          <p:cNvCxnSpPr>
            <a:stCxn id="11" idx="1"/>
            <a:endCxn id="8" idx="0"/>
          </p:cNvCxnSpPr>
          <p:nvPr/>
        </p:nvCxnSpPr>
        <p:spPr>
          <a:xfrm flipH="1">
            <a:off x="1567180" y="2178685"/>
            <a:ext cx="1189355" cy="554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0"/>
            <a:endCxn id="11" idx="1"/>
          </p:cNvCxnSpPr>
          <p:nvPr/>
        </p:nvCxnSpPr>
        <p:spPr>
          <a:xfrm flipH="1" flipV="1">
            <a:off x="2756535" y="2178685"/>
            <a:ext cx="1120140" cy="554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8" idx="2"/>
            <a:endCxn id="39" idx="0"/>
          </p:cNvCxnSpPr>
          <p:nvPr/>
        </p:nvCxnSpPr>
        <p:spPr>
          <a:xfrm>
            <a:off x="1567180" y="3237865"/>
            <a:ext cx="1135380" cy="831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9" idx="2"/>
            <a:endCxn id="39" idx="0"/>
          </p:cNvCxnSpPr>
          <p:nvPr/>
        </p:nvCxnSpPr>
        <p:spPr>
          <a:xfrm flipH="1">
            <a:off x="2702560" y="3237865"/>
            <a:ext cx="1174115" cy="831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328420" y="4561205"/>
            <a:ext cx="1369060" cy="702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2" idx="0"/>
            <a:endCxn id="39" idx="2"/>
          </p:cNvCxnSpPr>
          <p:nvPr/>
        </p:nvCxnSpPr>
        <p:spPr>
          <a:xfrm flipV="1">
            <a:off x="2702560" y="4551045"/>
            <a:ext cx="0" cy="734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4" idx="0"/>
            <a:endCxn id="39" idx="2"/>
          </p:cNvCxnSpPr>
          <p:nvPr/>
        </p:nvCxnSpPr>
        <p:spPr>
          <a:xfrm flipH="1" flipV="1">
            <a:off x="2702560" y="4551045"/>
            <a:ext cx="1428750" cy="73406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722630" y="3122930"/>
            <a:ext cx="1170940" cy="245110"/>
          </a:xfrm>
          <a:prstGeom prst="rect">
            <a:avLst/>
          </a:prstGeom>
          <a:noFill/>
        </p:spPr>
        <p:txBody>
          <a:bodyPr wrap="none" rtlCol="0">
            <a:spAutoFit/>
          </a:bodyPr>
          <a:p>
            <a:r>
              <a:rPr lang="en-US" altLang="zh-CN" sz="1000">
                <a:highlight>
                  <a:srgbClr val="FFFF00"/>
                </a:highlight>
              </a:rPr>
              <a:t>192.168.1.253/24</a:t>
            </a:r>
            <a:endParaRPr lang="en-US" altLang="zh-CN" sz="1000">
              <a:highlight>
                <a:srgbClr val="FFFF00"/>
              </a:highlight>
            </a:endParaRPr>
          </a:p>
        </p:txBody>
      </p:sp>
      <p:sp>
        <p:nvSpPr>
          <p:cNvPr id="26" name="文本框 25"/>
          <p:cNvSpPr txBox="1"/>
          <p:nvPr/>
        </p:nvSpPr>
        <p:spPr>
          <a:xfrm>
            <a:off x="3672205" y="3122930"/>
            <a:ext cx="1170940" cy="245110"/>
          </a:xfrm>
          <a:prstGeom prst="rect">
            <a:avLst/>
          </a:prstGeom>
          <a:noFill/>
        </p:spPr>
        <p:txBody>
          <a:bodyPr wrap="none" rtlCol="0">
            <a:spAutoFit/>
          </a:bodyPr>
          <a:p>
            <a:r>
              <a:rPr lang="en-US" altLang="zh-CN" sz="1000">
                <a:highlight>
                  <a:srgbClr val="FFFF00"/>
                </a:highlight>
              </a:rPr>
              <a:t>192.168.1.252/24</a:t>
            </a:r>
            <a:endParaRPr lang="en-US" altLang="zh-CN" sz="1000">
              <a:highlight>
                <a:srgbClr val="FFFF00"/>
              </a:highlight>
            </a:endParaRPr>
          </a:p>
        </p:txBody>
      </p:sp>
      <p:sp>
        <p:nvSpPr>
          <p:cNvPr id="27" name="文本框 26"/>
          <p:cNvSpPr txBox="1"/>
          <p:nvPr/>
        </p:nvSpPr>
        <p:spPr>
          <a:xfrm>
            <a:off x="706120" y="5788025"/>
            <a:ext cx="1276985" cy="245110"/>
          </a:xfrm>
          <a:prstGeom prst="rect">
            <a:avLst/>
          </a:prstGeom>
          <a:noFill/>
        </p:spPr>
        <p:txBody>
          <a:bodyPr wrap="none" rtlCol="0">
            <a:spAutoFit/>
          </a:bodyPr>
          <a:p>
            <a:r>
              <a:rPr lang="en-US" altLang="zh-CN" sz="1000"/>
              <a:t>IP</a:t>
            </a:r>
            <a:r>
              <a:rPr lang="zh-CN" altLang="en-US" sz="1000"/>
              <a:t>：</a:t>
            </a:r>
            <a:r>
              <a:rPr lang="en-US" altLang="zh-CN" sz="1000"/>
              <a:t>192.168.1.1/24</a:t>
            </a:r>
            <a:endParaRPr lang="en-US" altLang="zh-CN" sz="1000"/>
          </a:p>
        </p:txBody>
      </p:sp>
      <p:sp>
        <p:nvSpPr>
          <p:cNvPr id="28" name="文本框 27"/>
          <p:cNvSpPr txBox="1"/>
          <p:nvPr/>
        </p:nvSpPr>
        <p:spPr>
          <a:xfrm>
            <a:off x="603885" y="6033135"/>
            <a:ext cx="1340485" cy="245110"/>
          </a:xfrm>
          <a:prstGeom prst="rect">
            <a:avLst/>
          </a:prstGeom>
          <a:noFill/>
        </p:spPr>
        <p:txBody>
          <a:bodyPr wrap="none" rtlCol="0">
            <a:spAutoFit/>
          </a:bodyPr>
          <a:p>
            <a:r>
              <a:rPr lang="en-US" altLang="zh-CN" sz="1000"/>
              <a:t>GW</a:t>
            </a:r>
            <a:r>
              <a:rPr lang="zh-CN" altLang="en-US" sz="1000"/>
              <a:t>：</a:t>
            </a:r>
            <a:r>
              <a:rPr lang="en-US" altLang="zh-CN" sz="1000"/>
              <a:t>192.168.1.254</a:t>
            </a:r>
            <a:endParaRPr lang="en-US" altLang="zh-CN" sz="1000"/>
          </a:p>
        </p:txBody>
      </p:sp>
      <p:sp>
        <p:nvSpPr>
          <p:cNvPr id="29" name="文本框 28"/>
          <p:cNvSpPr txBox="1"/>
          <p:nvPr/>
        </p:nvSpPr>
        <p:spPr>
          <a:xfrm>
            <a:off x="2134235" y="5788025"/>
            <a:ext cx="1276985" cy="245110"/>
          </a:xfrm>
          <a:prstGeom prst="rect">
            <a:avLst/>
          </a:prstGeom>
          <a:noFill/>
        </p:spPr>
        <p:txBody>
          <a:bodyPr wrap="none" rtlCol="0">
            <a:spAutoFit/>
          </a:bodyPr>
          <a:p>
            <a:r>
              <a:rPr lang="en-US" altLang="zh-CN" sz="1000"/>
              <a:t>IP</a:t>
            </a:r>
            <a:r>
              <a:rPr lang="zh-CN" altLang="en-US" sz="1000"/>
              <a:t>：</a:t>
            </a:r>
            <a:r>
              <a:rPr lang="en-US" altLang="zh-CN" sz="1000"/>
              <a:t>192.168.1.2/24</a:t>
            </a:r>
            <a:endParaRPr lang="en-US" altLang="zh-CN" sz="1000"/>
          </a:p>
        </p:txBody>
      </p:sp>
      <p:sp>
        <p:nvSpPr>
          <p:cNvPr id="30" name="文本框 29"/>
          <p:cNvSpPr txBox="1"/>
          <p:nvPr/>
        </p:nvSpPr>
        <p:spPr>
          <a:xfrm>
            <a:off x="2032000" y="6033135"/>
            <a:ext cx="1340485" cy="245110"/>
          </a:xfrm>
          <a:prstGeom prst="rect">
            <a:avLst/>
          </a:prstGeom>
          <a:noFill/>
        </p:spPr>
        <p:txBody>
          <a:bodyPr wrap="none" rtlCol="0">
            <a:spAutoFit/>
          </a:bodyPr>
          <a:p>
            <a:r>
              <a:rPr lang="en-US" altLang="zh-CN" sz="1000"/>
              <a:t>GW</a:t>
            </a:r>
            <a:r>
              <a:rPr lang="zh-CN" altLang="en-US" sz="1000"/>
              <a:t>：</a:t>
            </a:r>
            <a:r>
              <a:rPr lang="en-US" altLang="zh-CN" sz="1000"/>
              <a:t>192.168.1.254</a:t>
            </a:r>
            <a:endParaRPr lang="en-US" altLang="zh-CN" sz="1000"/>
          </a:p>
        </p:txBody>
      </p:sp>
      <p:sp>
        <p:nvSpPr>
          <p:cNvPr id="31" name="文本框 30"/>
          <p:cNvSpPr txBox="1"/>
          <p:nvPr/>
        </p:nvSpPr>
        <p:spPr>
          <a:xfrm>
            <a:off x="3562350" y="5788025"/>
            <a:ext cx="1276985" cy="245110"/>
          </a:xfrm>
          <a:prstGeom prst="rect">
            <a:avLst/>
          </a:prstGeom>
          <a:noFill/>
        </p:spPr>
        <p:txBody>
          <a:bodyPr wrap="none" rtlCol="0">
            <a:spAutoFit/>
          </a:bodyPr>
          <a:p>
            <a:r>
              <a:rPr lang="en-US" altLang="zh-CN" sz="1000"/>
              <a:t>IP</a:t>
            </a:r>
            <a:r>
              <a:rPr lang="zh-CN" altLang="en-US" sz="1000"/>
              <a:t>：</a:t>
            </a:r>
            <a:r>
              <a:rPr lang="en-US" altLang="zh-CN" sz="1000"/>
              <a:t>192.168.1.3/24</a:t>
            </a:r>
            <a:endParaRPr lang="en-US" altLang="zh-CN" sz="1000"/>
          </a:p>
        </p:txBody>
      </p:sp>
      <p:sp>
        <p:nvSpPr>
          <p:cNvPr id="32" name="文本框 31"/>
          <p:cNvSpPr txBox="1"/>
          <p:nvPr/>
        </p:nvSpPr>
        <p:spPr>
          <a:xfrm>
            <a:off x="3460115" y="6033135"/>
            <a:ext cx="1340485" cy="245110"/>
          </a:xfrm>
          <a:prstGeom prst="rect">
            <a:avLst/>
          </a:prstGeom>
          <a:noFill/>
        </p:spPr>
        <p:txBody>
          <a:bodyPr wrap="none" rtlCol="0">
            <a:spAutoFit/>
          </a:bodyPr>
          <a:p>
            <a:r>
              <a:rPr lang="en-US" altLang="zh-CN" sz="1000"/>
              <a:t>GW</a:t>
            </a:r>
            <a:r>
              <a:rPr lang="zh-CN" altLang="en-US" sz="1000"/>
              <a:t>：</a:t>
            </a:r>
            <a:r>
              <a:rPr lang="en-US" altLang="zh-CN" sz="1000"/>
              <a:t>192.168.1.254</a:t>
            </a:r>
            <a:endParaRPr lang="en-US" altLang="zh-CN" sz="1000"/>
          </a:p>
        </p:txBody>
      </p:sp>
      <p:sp>
        <p:nvSpPr>
          <p:cNvPr id="33" name="椭圆 32"/>
          <p:cNvSpPr/>
          <p:nvPr/>
        </p:nvSpPr>
        <p:spPr>
          <a:xfrm>
            <a:off x="603885" y="2516505"/>
            <a:ext cx="4413885" cy="1158240"/>
          </a:xfrm>
          <a:prstGeom prst="ellipse">
            <a:avLst/>
          </a:prstGeom>
          <a:noFill/>
          <a:ln>
            <a:solidFill>
              <a:schemeClr val="tx1"/>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圆角矩形 33"/>
          <p:cNvSpPr/>
          <p:nvPr/>
        </p:nvSpPr>
        <p:spPr>
          <a:xfrm>
            <a:off x="1904365" y="2733040"/>
            <a:ext cx="1679575" cy="657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虚拟</a:t>
            </a:r>
            <a:r>
              <a:rPr lang="en-US" altLang="zh-CN" sz="1200"/>
              <a:t>IP</a:t>
            </a:r>
            <a:r>
              <a:rPr lang="zh-CN" altLang="en-US" sz="1200"/>
              <a:t>地址：</a:t>
            </a:r>
            <a:r>
              <a:rPr lang="en-US" altLang="zh-CN" sz="1200"/>
              <a:t>192.168.1.254</a:t>
            </a:r>
            <a:endParaRPr lang="en-US" altLang="zh-CN" sz="1200"/>
          </a:p>
        </p:txBody>
      </p:sp>
      <p:sp>
        <p:nvSpPr>
          <p:cNvPr id="35" name="文本框 34"/>
          <p:cNvSpPr txBox="1"/>
          <p:nvPr/>
        </p:nvSpPr>
        <p:spPr>
          <a:xfrm>
            <a:off x="365760" y="868045"/>
            <a:ext cx="10695305" cy="521970"/>
          </a:xfrm>
          <a:prstGeom prst="rect">
            <a:avLst/>
          </a:prstGeom>
          <a:noFill/>
        </p:spPr>
        <p:txBody>
          <a:bodyPr wrap="square" rtlCol="0">
            <a:spAutoFit/>
          </a:bodyPr>
          <a:p>
            <a:r>
              <a:rPr lang="en-US" altLang="zh-CN" sz="1400">
                <a:gradFill>
                  <a:gsLst>
                    <a:gs pos="0">
                      <a:srgbClr val="7B32B2"/>
                    </a:gs>
                    <a:gs pos="100000">
                      <a:srgbClr val="401A5D"/>
                    </a:gs>
                  </a:gsLst>
                  <a:lin scaled="0"/>
                </a:gradFill>
                <a:sym typeface="+mn-ea"/>
              </a:rPr>
              <a:t>VRRP</a:t>
            </a:r>
            <a:r>
              <a:rPr lang="zh-CN" altLang="en-US" sz="1400">
                <a:gradFill>
                  <a:gsLst>
                    <a:gs pos="0">
                      <a:srgbClr val="7B32B2"/>
                    </a:gs>
                    <a:gs pos="100000">
                      <a:srgbClr val="401A5D"/>
                    </a:gs>
                  </a:gsLst>
                  <a:lin scaled="0"/>
                </a:gradFill>
                <a:sym typeface="+mn-ea"/>
              </a:rPr>
              <a:t>（</a:t>
            </a:r>
            <a:r>
              <a:rPr lang="en-US" altLang="zh-CN" sz="1400">
                <a:gradFill>
                  <a:gsLst>
                    <a:gs pos="0">
                      <a:srgbClr val="7B32B2"/>
                    </a:gs>
                    <a:gs pos="100000">
                      <a:srgbClr val="401A5D"/>
                    </a:gs>
                  </a:gsLst>
                  <a:lin scaled="0"/>
                </a:gradFill>
                <a:sym typeface="+mn-ea"/>
              </a:rPr>
              <a:t>虚拟路由冗余协议</a:t>
            </a:r>
            <a:r>
              <a:rPr lang="zh-CN" altLang="en-US" sz="1400">
                <a:gradFill>
                  <a:gsLst>
                    <a:gs pos="0">
                      <a:srgbClr val="7B32B2"/>
                    </a:gs>
                    <a:gs pos="100000">
                      <a:srgbClr val="401A5D"/>
                    </a:gs>
                  </a:gsLst>
                  <a:lin scaled="0"/>
                </a:gradFill>
                <a:sym typeface="+mn-ea"/>
              </a:rPr>
              <a:t>）</a:t>
            </a:r>
            <a:r>
              <a:rPr lang="zh-CN" altLang="en-US" sz="1400"/>
              <a:t>通过把几台路由设备组合成一台</a:t>
            </a:r>
            <a:r>
              <a:rPr lang="en-US" altLang="zh-CN" sz="1400"/>
              <a:t>“</a:t>
            </a:r>
            <a:r>
              <a:rPr lang="zh-CN" altLang="en-US" sz="1400"/>
              <a:t>虚拟的路由设备</a:t>
            </a:r>
            <a:r>
              <a:rPr lang="en-US" altLang="zh-CN" sz="1400"/>
              <a:t>”</a:t>
            </a:r>
            <a:r>
              <a:rPr lang="zh-CN" altLang="en-US" sz="1400"/>
              <a:t>，使用一定的机制保证当前主机的下一跳路由出现故障时，可以切换到备用路由设备，保持通讯的连续</a:t>
            </a:r>
            <a:r>
              <a:rPr lang="zh-CN" altLang="en-US" sz="1400"/>
              <a:t>和可靠。</a:t>
            </a:r>
            <a:endParaRPr lang="zh-CN" altLang="en-US" sz="1400"/>
          </a:p>
        </p:txBody>
      </p:sp>
      <p:sp>
        <p:nvSpPr>
          <p:cNvPr id="36" name="圆角矩形标注 35"/>
          <p:cNvSpPr/>
          <p:nvPr/>
        </p:nvSpPr>
        <p:spPr>
          <a:xfrm>
            <a:off x="1012825" y="3691890"/>
            <a:ext cx="730885" cy="405765"/>
          </a:xfrm>
          <a:prstGeom prst="wedgeRoundRectCallout">
            <a:avLst>
              <a:gd name="adj1" fmla="val -4889"/>
              <a:gd name="adj2" fmla="val -1206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主路由</a:t>
            </a:r>
            <a:endParaRPr lang="zh-CN" altLang="en-US" sz="1200"/>
          </a:p>
        </p:txBody>
      </p:sp>
      <p:sp>
        <p:nvSpPr>
          <p:cNvPr id="37" name="圆角矩形标注 36"/>
          <p:cNvSpPr/>
          <p:nvPr/>
        </p:nvSpPr>
        <p:spPr>
          <a:xfrm>
            <a:off x="3562350" y="3691890"/>
            <a:ext cx="847090" cy="405765"/>
          </a:xfrm>
          <a:prstGeom prst="wedgeRoundRectCallout">
            <a:avLst>
              <a:gd name="adj1" fmla="val -9520"/>
              <a:gd name="adj2" fmla="val -1301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备份路由</a:t>
            </a:r>
            <a:endParaRPr lang="zh-CN" altLang="en-US" sz="1200"/>
          </a:p>
        </p:txBody>
      </p:sp>
      <p:pic>
        <p:nvPicPr>
          <p:cNvPr id="38" name="图片 37"/>
          <p:cNvPicPr>
            <a:picLocks noChangeAspect="1"/>
          </p:cNvPicPr>
          <p:nvPr/>
        </p:nvPicPr>
        <p:blipFill>
          <a:blip r:embed="rId1"/>
          <a:stretch>
            <a:fillRect/>
          </a:stretch>
        </p:blipFill>
        <p:spPr>
          <a:xfrm>
            <a:off x="6734175" y="2576195"/>
            <a:ext cx="552450" cy="504825"/>
          </a:xfrm>
          <a:prstGeom prst="rect">
            <a:avLst/>
          </a:prstGeom>
        </p:spPr>
      </p:pic>
      <p:pic>
        <p:nvPicPr>
          <p:cNvPr id="40" name="图片 39"/>
          <p:cNvPicPr>
            <a:picLocks noChangeAspect="1"/>
          </p:cNvPicPr>
          <p:nvPr/>
        </p:nvPicPr>
        <p:blipFill>
          <a:blip r:embed="rId2"/>
          <a:srcRect l="10492" t="9474" r="8525" b="1871"/>
          <a:stretch>
            <a:fillRect/>
          </a:stretch>
        </p:blipFill>
        <p:spPr>
          <a:xfrm>
            <a:off x="7910195" y="3912870"/>
            <a:ext cx="470535" cy="481330"/>
          </a:xfrm>
          <a:prstGeom prst="rect">
            <a:avLst/>
          </a:prstGeom>
        </p:spPr>
      </p:pic>
      <p:pic>
        <p:nvPicPr>
          <p:cNvPr id="41" name="图片 40"/>
          <p:cNvPicPr>
            <a:picLocks noChangeAspect="1"/>
          </p:cNvPicPr>
          <p:nvPr/>
        </p:nvPicPr>
        <p:blipFill>
          <a:blip r:embed="rId1"/>
          <a:stretch>
            <a:fillRect/>
          </a:stretch>
        </p:blipFill>
        <p:spPr>
          <a:xfrm>
            <a:off x="9043670" y="2576195"/>
            <a:ext cx="552450" cy="504825"/>
          </a:xfrm>
          <a:prstGeom prst="rect">
            <a:avLst/>
          </a:prstGeom>
        </p:spPr>
      </p:pic>
      <p:sp>
        <p:nvSpPr>
          <p:cNvPr id="42" name="云形 41"/>
          <p:cNvSpPr/>
          <p:nvPr/>
        </p:nvSpPr>
        <p:spPr>
          <a:xfrm>
            <a:off x="7670165" y="1532255"/>
            <a:ext cx="1059180" cy="49022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internet</a:t>
            </a:r>
            <a:endParaRPr lang="en-US" altLang="zh-CN" sz="1200"/>
          </a:p>
        </p:txBody>
      </p:sp>
      <p:pic>
        <p:nvPicPr>
          <p:cNvPr id="43" name="图片 42"/>
          <p:cNvPicPr>
            <a:picLocks noChangeAspect="1"/>
          </p:cNvPicPr>
          <p:nvPr/>
        </p:nvPicPr>
        <p:blipFill>
          <a:blip r:embed="rId3"/>
          <a:srcRect r="3598" b="7006"/>
          <a:stretch>
            <a:fillRect/>
          </a:stretch>
        </p:blipFill>
        <p:spPr>
          <a:xfrm>
            <a:off x="6428105" y="5128260"/>
            <a:ext cx="578485" cy="522605"/>
          </a:xfrm>
          <a:prstGeom prst="rect">
            <a:avLst/>
          </a:prstGeom>
        </p:spPr>
      </p:pic>
      <p:pic>
        <p:nvPicPr>
          <p:cNvPr id="44" name="图片 43"/>
          <p:cNvPicPr>
            <a:picLocks noChangeAspect="1"/>
          </p:cNvPicPr>
          <p:nvPr/>
        </p:nvPicPr>
        <p:blipFill>
          <a:blip r:embed="rId3"/>
          <a:srcRect r="3598" b="7006"/>
          <a:stretch>
            <a:fillRect/>
          </a:stretch>
        </p:blipFill>
        <p:spPr>
          <a:xfrm>
            <a:off x="7856220" y="5128260"/>
            <a:ext cx="578485" cy="522605"/>
          </a:xfrm>
          <a:prstGeom prst="rect">
            <a:avLst/>
          </a:prstGeom>
        </p:spPr>
      </p:pic>
      <p:pic>
        <p:nvPicPr>
          <p:cNvPr id="45" name="图片 44"/>
          <p:cNvPicPr>
            <a:picLocks noChangeAspect="1"/>
          </p:cNvPicPr>
          <p:nvPr/>
        </p:nvPicPr>
        <p:blipFill>
          <a:blip r:embed="rId3"/>
          <a:srcRect r="3598" b="7006"/>
          <a:stretch>
            <a:fillRect/>
          </a:stretch>
        </p:blipFill>
        <p:spPr>
          <a:xfrm>
            <a:off x="9284970" y="5128260"/>
            <a:ext cx="578485" cy="522605"/>
          </a:xfrm>
          <a:prstGeom prst="rect">
            <a:avLst/>
          </a:prstGeom>
        </p:spPr>
      </p:pic>
      <p:sp>
        <p:nvSpPr>
          <p:cNvPr id="46" name="文本框 45"/>
          <p:cNvSpPr txBox="1"/>
          <p:nvPr/>
        </p:nvSpPr>
        <p:spPr>
          <a:xfrm>
            <a:off x="9512300" y="2690495"/>
            <a:ext cx="377190" cy="275590"/>
          </a:xfrm>
          <a:prstGeom prst="rect">
            <a:avLst/>
          </a:prstGeom>
          <a:noFill/>
        </p:spPr>
        <p:txBody>
          <a:bodyPr wrap="none" rtlCol="0">
            <a:spAutoFit/>
          </a:bodyPr>
          <a:p>
            <a:r>
              <a:rPr lang="en-US" altLang="zh-CN" sz="1200"/>
              <a:t>R1</a:t>
            </a:r>
            <a:endParaRPr lang="en-US" altLang="zh-CN" sz="1200"/>
          </a:p>
        </p:txBody>
      </p:sp>
      <p:sp>
        <p:nvSpPr>
          <p:cNvPr id="47" name="文本框 46"/>
          <p:cNvSpPr txBox="1"/>
          <p:nvPr/>
        </p:nvSpPr>
        <p:spPr>
          <a:xfrm>
            <a:off x="6456045" y="2690495"/>
            <a:ext cx="377190" cy="275590"/>
          </a:xfrm>
          <a:prstGeom prst="rect">
            <a:avLst/>
          </a:prstGeom>
          <a:noFill/>
        </p:spPr>
        <p:txBody>
          <a:bodyPr wrap="none" rtlCol="0">
            <a:spAutoFit/>
          </a:bodyPr>
          <a:p>
            <a:r>
              <a:rPr lang="en-US" altLang="zh-CN" sz="1200"/>
              <a:t>R2</a:t>
            </a:r>
            <a:endParaRPr lang="en-US" altLang="zh-CN" sz="1200"/>
          </a:p>
        </p:txBody>
      </p:sp>
      <p:cxnSp>
        <p:nvCxnSpPr>
          <p:cNvPr id="48" name="直接连接符 47"/>
          <p:cNvCxnSpPr>
            <a:stCxn id="42" idx="1"/>
            <a:endCxn id="38" idx="0"/>
          </p:cNvCxnSpPr>
          <p:nvPr/>
        </p:nvCxnSpPr>
        <p:spPr>
          <a:xfrm flipH="1">
            <a:off x="7010400" y="2021840"/>
            <a:ext cx="1189355" cy="554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a:endCxn id="42" idx="1"/>
          </p:cNvCxnSpPr>
          <p:nvPr/>
        </p:nvCxnSpPr>
        <p:spPr>
          <a:xfrm flipH="1" flipV="1">
            <a:off x="8199755" y="2021840"/>
            <a:ext cx="1120140" cy="554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8" idx="2"/>
            <a:endCxn id="40" idx="0"/>
          </p:cNvCxnSpPr>
          <p:nvPr/>
        </p:nvCxnSpPr>
        <p:spPr>
          <a:xfrm>
            <a:off x="7010400" y="3081020"/>
            <a:ext cx="1135380" cy="831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1" idx="2"/>
            <a:endCxn id="40" idx="0"/>
          </p:cNvCxnSpPr>
          <p:nvPr/>
        </p:nvCxnSpPr>
        <p:spPr>
          <a:xfrm flipH="1">
            <a:off x="8145780" y="3081020"/>
            <a:ext cx="1174115" cy="831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0" idx="2"/>
            <a:endCxn id="43" idx="0"/>
          </p:cNvCxnSpPr>
          <p:nvPr/>
        </p:nvCxnSpPr>
        <p:spPr>
          <a:xfrm flipH="1">
            <a:off x="6717665" y="4394200"/>
            <a:ext cx="1428115" cy="734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4" idx="0"/>
            <a:endCxn id="40" idx="2"/>
          </p:cNvCxnSpPr>
          <p:nvPr/>
        </p:nvCxnSpPr>
        <p:spPr>
          <a:xfrm flipV="1">
            <a:off x="8145780" y="4394200"/>
            <a:ext cx="0" cy="734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5" idx="0"/>
            <a:endCxn id="40" idx="2"/>
          </p:cNvCxnSpPr>
          <p:nvPr/>
        </p:nvCxnSpPr>
        <p:spPr>
          <a:xfrm flipH="1" flipV="1">
            <a:off x="8145780" y="4394200"/>
            <a:ext cx="1428750" cy="734060"/>
          </a:xfrm>
          <a:prstGeom prst="line">
            <a:avLst/>
          </a:prstGeom>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6149340" y="5631180"/>
            <a:ext cx="1276985" cy="245110"/>
          </a:xfrm>
          <a:prstGeom prst="rect">
            <a:avLst/>
          </a:prstGeom>
          <a:noFill/>
        </p:spPr>
        <p:txBody>
          <a:bodyPr wrap="none" rtlCol="0">
            <a:spAutoFit/>
          </a:bodyPr>
          <a:p>
            <a:r>
              <a:rPr lang="en-US" altLang="zh-CN" sz="1000"/>
              <a:t>IP</a:t>
            </a:r>
            <a:r>
              <a:rPr lang="zh-CN" altLang="en-US" sz="1000"/>
              <a:t>：</a:t>
            </a:r>
            <a:r>
              <a:rPr lang="en-US" altLang="zh-CN" sz="1000"/>
              <a:t>192.168.1.1/24</a:t>
            </a:r>
            <a:endParaRPr lang="en-US" altLang="zh-CN" sz="1000"/>
          </a:p>
        </p:txBody>
      </p:sp>
      <p:sp>
        <p:nvSpPr>
          <p:cNvPr id="58" name="文本框 57"/>
          <p:cNvSpPr txBox="1"/>
          <p:nvPr/>
        </p:nvSpPr>
        <p:spPr>
          <a:xfrm>
            <a:off x="6047105" y="5876290"/>
            <a:ext cx="1340485" cy="245110"/>
          </a:xfrm>
          <a:prstGeom prst="rect">
            <a:avLst/>
          </a:prstGeom>
          <a:noFill/>
        </p:spPr>
        <p:txBody>
          <a:bodyPr wrap="none" rtlCol="0">
            <a:spAutoFit/>
          </a:bodyPr>
          <a:p>
            <a:r>
              <a:rPr lang="en-US" altLang="zh-CN" sz="1000">
                <a:solidFill>
                  <a:schemeClr val="accent4">
                    <a:lumMod val="75000"/>
                  </a:schemeClr>
                </a:solidFill>
              </a:rPr>
              <a:t>GW</a:t>
            </a:r>
            <a:r>
              <a:rPr lang="zh-CN" altLang="en-US" sz="1000">
                <a:solidFill>
                  <a:schemeClr val="accent4">
                    <a:lumMod val="75000"/>
                  </a:schemeClr>
                </a:solidFill>
              </a:rPr>
              <a:t>：</a:t>
            </a:r>
            <a:r>
              <a:rPr lang="en-US" altLang="zh-CN" sz="1000">
                <a:solidFill>
                  <a:schemeClr val="accent4">
                    <a:lumMod val="75000"/>
                  </a:schemeClr>
                </a:solidFill>
              </a:rPr>
              <a:t>192.168.1.254</a:t>
            </a:r>
            <a:endParaRPr lang="en-US" altLang="zh-CN" sz="1000">
              <a:solidFill>
                <a:schemeClr val="accent4">
                  <a:lumMod val="75000"/>
                </a:schemeClr>
              </a:solidFill>
            </a:endParaRPr>
          </a:p>
        </p:txBody>
      </p:sp>
      <p:sp>
        <p:nvSpPr>
          <p:cNvPr id="59" name="文本框 58"/>
          <p:cNvSpPr txBox="1"/>
          <p:nvPr/>
        </p:nvSpPr>
        <p:spPr>
          <a:xfrm>
            <a:off x="7577455" y="5631180"/>
            <a:ext cx="1276985" cy="245110"/>
          </a:xfrm>
          <a:prstGeom prst="rect">
            <a:avLst/>
          </a:prstGeom>
          <a:noFill/>
        </p:spPr>
        <p:txBody>
          <a:bodyPr wrap="none" rtlCol="0">
            <a:spAutoFit/>
          </a:bodyPr>
          <a:p>
            <a:r>
              <a:rPr lang="en-US" altLang="zh-CN" sz="1000"/>
              <a:t>IP</a:t>
            </a:r>
            <a:r>
              <a:rPr lang="zh-CN" altLang="en-US" sz="1000"/>
              <a:t>：</a:t>
            </a:r>
            <a:r>
              <a:rPr lang="en-US" altLang="zh-CN" sz="1000"/>
              <a:t>192.168.1.2/24</a:t>
            </a:r>
            <a:endParaRPr lang="en-US" altLang="zh-CN" sz="1000"/>
          </a:p>
        </p:txBody>
      </p:sp>
      <p:sp>
        <p:nvSpPr>
          <p:cNvPr id="60" name="文本框 59"/>
          <p:cNvSpPr txBox="1"/>
          <p:nvPr/>
        </p:nvSpPr>
        <p:spPr>
          <a:xfrm>
            <a:off x="7475220" y="5876290"/>
            <a:ext cx="1340485" cy="245110"/>
          </a:xfrm>
          <a:prstGeom prst="rect">
            <a:avLst/>
          </a:prstGeom>
          <a:noFill/>
        </p:spPr>
        <p:txBody>
          <a:bodyPr wrap="none" rtlCol="0">
            <a:spAutoFit/>
          </a:bodyPr>
          <a:p>
            <a:r>
              <a:rPr lang="en-US" altLang="zh-CN" sz="1000">
                <a:solidFill>
                  <a:schemeClr val="accent4">
                    <a:lumMod val="75000"/>
                  </a:schemeClr>
                </a:solidFill>
              </a:rPr>
              <a:t>GW</a:t>
            </a:r>
            <a:r>
              <a:rPr lang="zh-CN" altLang="en-US" sz="1000">
                <a:solidFill>
                  <a:schemeClr val="accent4">
                    <a:lumMod val="75000"/>
                  </a:schemeClr>
                </a:solidFill>
              </a:rPr>
              <a:t>：</a:t>
            </a:r>
            <a:r>
              <a:rPr lang="en-US" altLang="zh-CN" sz="1000">
                <a:solidFill>
                  <a:schemeClr val="accent4">
                    <a:lumMod val="75000"/>
                  </a:schemeClr>
                </a:solidFill>
              </a:rPr>
              <a:t>192.168.1.254</a:t>
            </a:r>
            <a:endParaRPr lang="en-US" altLang="zh-CN" sz="1000">
              <a:solidFill>
                <a:schemeClr val="accent4">
                  <a:lumMod val="75000"/>
                </a:schemeClr>
              </a:solidFill>
            </a:endParaRPr>
          </a:p>
        </p:txBody>
      </p:sp>
      <p:sp>
        <p:nvSpPr>
          <p:cNvPr id="61" name="文本框 60"/>
          <p:cNvSpPr txBox="1"/>
          <p:nvPr/>
        </p:nvSpPr>
        <p:spPr>
          <a:xfrm>
            <a:off x="9005570" y="5631180"/>
            <a:ext cx="1276985" cy="245110"/>
          </a:xfrm>
          <a:prstGeom prst="rect">
            <a:avLst/>
          </a:prstGeom>
          <a:noFill/>
        </p:spPr>
        <p:txBody>
          <a:bodyPr wrap="none" rtlCol="0">
            <a:spAutoFit/>
          </a:bodyPr>
          <a:p>
            <a:r>
              <a:rPr lang="en-US" altLang="zh-CN" sz="1000"/>
              <a:t>IP</a:t>
            </a:r>
            <a:r>
              <a:rPr lang="zh-CN" altLang="en-US" sz="1000"/>
              <a:t>：</a:t>
            </a:r>
            <a:r>
              <a:rPr lang="en-US" altLang="zh-CN" sz="1000"/>
              <a:t>192.168.1.3/24</a:t>
            </a:r>
            <a:endParaRPr lang="en-US" altLang="zh-CN" sz="1000"/>
          </a:p>
        </p:txBody>
      </p:sp>
      <p:sp>
        <p:nvSpPr>
          <p:cNvPr id="62" name="文本框 61"/>
          <p:cNvSpPr txBox="1"/>
          <p:nvPr/>
        </p:nvSpPr>
        <p:spPr>
          <a:xfrm>
            <a:off x="8903335" y="5876290"/>
            <a:ext cx="1340485" cy="245110"/>
          </a:xfrm>
          <a:prstGeom prst="rect">
            <a:avLst/>
          </a:prstGeom>
          <a:noFill/>
        </p:spPr>
        <p:txBody>
          <a:bodyPr wrap="none" rtlCol="0">
            <a:spAutoFit/>
          </a:bodyPr>
          <a:p>
            <a:r>
              <a:rPr lang="en-US" altLang="zh-CN" sz="1000">
                <a:solidFill>
                  <a:srgbClr val="00B050"/>
                </a:solidFill>
              </a:rPr>
              <a:t>GW</a:t>
            </a:r>
            <a:r>
              <a:rPr lang="zh-CN" altLang="en-US" sz="1000">
                <a:solidFill>
                  <a:srgbClr val="00B050"/>
                </a:solidFill>
              </a:rPr>
              <a:t>：</a:t>
            </a:r>
            <a:r>
              <a:rPr lang="en-US" altLang="zh-CN" sz="1000">
                <a:solidFill>
                  <a:srgbClr val="00B050"/>
                </a:solidFill>
              </a:rPr>
              <a:t>192.168.1.251</a:t>
            </a:r>
            <a:endParaRPr lang="en-US" altLang="zh-CN" sz="1000">
              <a:solidFill>
                <a:srgbClr val="00B050"/>
              </a:solidFill>
            </a:endParaRPr>
          </a:p>
        </p:txBody>
      </p:sp>
      <p:graphicFrame>
        <p:nvGraphicFramePr>
          <p:cNvPr id="68" name="表格 67"/>
          <p:cNvGraphicFramePr/>
          <p:nvPr>
            <p:custDataLst>
              <p:tags r:id="rId4"/>
            </p:custDataLst>
          </p:nvPr>
        </p:nvGraphicFramePr>
        <p:xfrm>
          <a:off x="5017770" y="1248410"/>
          <a:ext cx="1857375" cy="1371600"/>
        </p:xfrm>
        <a:graphic>
          <a:graphicData uri="http://schemas.openxmlformats.org/drawingml/2006/table">
            <a:tbl>
              <a:tblPr firstRow="1" bandRow="1">
                <a:tableStyleId>{5C22544A-7EE6-4342-B048-85BDC9FD1C3A}</a:tableStyleId>
              </a:tblPr>
              <a:tblGrid>
                <a:gridCol w="1857375"/>
              </a:tblGrid>
              <a:tr h="274320">
                <a:tc>
                  <a:txBody>
                    <a:bodyPr/>
                    <a:p>
                      <a:pPr>
                        <a:buNone/>
                      </a:pPr>
                      <a:r>
                        <a:rPr lang="zh-CN" altLang="en-US" sz="1200"/>
                        <a:t>分组</a:t>
                      </a:r>
                      <a:r>
                        <a:rPr lang="en-US" altLang="zh-CN" sz="1200"/>
                        <a:t>1</a:t>
                      </a:r>
                      <a:endParaRPr lang="en-US" altLang="zh-CN" sz="1200"/>
                    </a:p>
                  </a:txBody>
                  <a:tcPr/>
                </a:tc>
              </a:tr>
              <a:tr h="274320">
                <a:tc>
                  <a:txBody>
                    <a:bodyPr/>
                    <a:p>
                      <a:pPr>
                        <a:buNone/>
                      </a:pPr>
                      <a:r>
                        <a:rPr lang="zh-CN" altLang="en-US" sz="1200"/>
                        <a:t>主路由</a:t>
                      </a:r>
                      <a:r>
                        <a:rPr lang="en-US" altLang="zh-CN" sz="1200"/>
                        <a:t>R2</a:t>
                      </a:r>
                      <a:endParaRPr lang="en-US" altLang="zh-CN" sz="1200"/>
                    </a:p>
                  </a:txBody>
                  <a:tcPr/>
                </a:tc>
              </a:tr>
              <a:tr h="274320">
                <a:tc>
                  <a:txBody>
                    <a:bodyPr/>
                    <a:p>
                      <a:pPr>
                        <a:buNone/>
                      </a:pPr>
                      <a:r>
                        <a:rPr lang="zh-CN" altLang="en-US" sz="1200"/>
                        <a:t>虚拟</a:t>
                      </a:r>
                      <a:r>
                        <a:rPr lang="en-US" altLang="zh-CN" sz="1200"/>
                        <a:t>IP</a:t>
                      </a:r>
                      <a:r>
                        <a:rPr lang="zh-CN" altLang="en-US" sz="1200"/>
                        <a:t>：</a:t>
                      </a:r>
                      <a:r>
                        <a:rPr lang="en-US" altLang="zh-CN" sz="1200"/>
                        <a:t>192.168.1.254</a:t>
                      </a:r>
                      <a:endParaRPr lang="en-US" altLang="zh-CN" sz="1200"/>
                    </a:p>
                  </a:txBody>
                  <a:tcPr/>
                </a:tc>
              </a:tr>
              <a:tr h="274320">
                <a:tc>
                  <a:txBody>
                    <a:bodyPr/>
                    <a:p>
                      <a:pPr>
                        <a:buNone/>
                      </a:pPr>
                      <a:r>
                        <a:rPr lang="zh-CN" altLang="en-US" sz="1200">
                          <a:sym typeface="+mn-ea"/>
                        </a:rPr>
                        <a:t>备份路由</a:t>
                      </a:r>
                      <a:r>
                        <a:rPr lang="en-US" altLang="zh-CN" sz="1200">
                          <a:sym typeface="+mn-ea"/>
                        </a:rPr>
                        <a:t>R1</a:t>
                      </a:r>
                      <a:endParaRPr lang="en-US" altLang="zh-CN" sz="1200"/>
                    </a:p>
                  </a:txBody>
                  <a:tcPr/>
                </a:tc>
              </a:tr>
              <a:tr h="274320">
                <a:tc>
                  <a:txBody>
                    <a:bodyPr/>
                    <a:p>
                      <a:pPr>
                        <a:buNone/>
                      </a:pPr>
                      <a:r>
                        <a:rPr lang="zh-CN" altLang="en-US" sz="1200"/>
                        <a:t>虚拟</a:t>
                      </a:r>
                      <a:r>
                        <a:rPr lang="en-US" altLang="zh-CN" sz="1200"/>
                        <a:t>IP</a:t>
                      </a:r>
                      <a:r>
                        <a:rPr lang="zh-CN" altLang="en-US" sz="1200"/>
                        <a:t>：</a:t>
                      </a:r>
                      <a:r>
                        <a:rPr lang="en-US" altLang="zh-CN" sz="1200"/>
                        <a:t>192.168.1.251</a:t>
                      </a:r>
                      <a:endParaRPr lang="en-US" altLang="zh-CN" sz="1200"/>
                    </a:p>
                  </a:txBody>
                  <a:tcPr/>
                </a:tc>
              </a:tr>
            </a:tbl>
          </a:graphicData>
        </a:graphic>
      </p:graphicFrame>
      <p:cxnSp>
        <p:nvCxnSpPr>
          <p:cNvPr id="98" name="直接连接符 97"/>
          <p:cNvCxnSpPr/>
          <p:nvPr/>
        </p:nvCxnSpPr>
        <p:spPr>
          <a:xfrm flipV="1">
            <a:off x="6718300" y="4444365"/>
            <a:ext cx="1157605" cy="578485"/>
          </a:xfrm>
          <a:prstGeom prst="line">
            <a:avLst/>
          </a:prstGeom>
          <a:ln>
            <a:solidFill>
              <a:schemeClr val="accent4">
                <a:lumMod val="75000"/>
              </a:schemeClr>
            </a:solidFill>
            <a:prstDash val="sysDash"/>
          </a:ln>
        </p:spPr>
        <p:style>
          <a:lnRef idx="3">
            <a:schemeClr val="accent6"/>
          </a:lnRef>
          <a:fillRef idx="0">
            <a:schemeClr val="accent6"/>
          </a:fillRef>
          <a:effectRef idx="2">
            <a:schemeClr val="accent6"/>
          </a:effectRef>
          <a:fontRef idx="minor">
            <a:schemeClr val="tx1"/>
          </a:fontRef>
        </p:style>
      </p:cxnSp>
      <p:graphicFrame>
        <p:nvGraphicFramePr>
          <p:cNvPr id="100" name="表格 99"/>
          <p:cNvGraphicFramePr/>
          <p:nvPr>
            <p:custDataLst>
              <p:tags r:id="rId5"/>
            </p:custDataLst>
          </p:nvPr>
        </p:nvGraphicFramePr>
        <p:xfrm>
          <a:off x="9574530" y="1248410"/>
          <a:ext cx="1857375" cy="1371600"/>
        </p:xfrm>
        <a:graphic>
          <a:graphicData uri="http://schemas.openxmlformats.org/drawingml/2006/table">
            <a:tbl>
              <a:tblPr firstRow="1" bandRow="1">
                <a:tableStyleId>{5C22544A-7EE6-4342-B048-85BDC9FD1C3A}</a:tableStyleId>
              </a:tblPr>
              <a:tblGrid>
                <a:gridCol w="1857375"/>
              </a:tblGrid>
              <a:tr h="274320">
                <a:tc>
                  <a:txBody>
                    <a:bodyPr/>
                    <a:p>
                      <a:pPr>
                        <a:buNone/>
                      </a:pPr>
                      <a:r>
                        <a:rPr lang="zh-CN" altLang="en-US" sz="1200"/>
                        <a:t>分组</a:t>
                      </a:r>
                      <a:r>
                        <a:rPr lang="en-US" altLang="zh-CN" sz="1200"/>
                        <a:t>2</a:t>
                      </a:r>
                      <a:endParaRPr lang="en-US" altLang="zh-CN" sz="1200"/>
                    </a:p>
                  </a:txBody>
                  <a:tcPr/>
                </a:tc>
              </a:tr>
              <a:tr h="274320">
                <a:tc>
                  <a:txBody>
                    <a:bodyPr/>
                    <a:p>
                      <a:pPr>
                        <a:buNone/>
                      </a:pPr>
                      <a:r>
                        <a:rPr lang="zh-CN" altLang="en-US" sz="1200"/>
                        <a:t>主路由</a:t>
                      </a:r>
                      <a:r>
                        <a:rPr lang="en-US" altLang="zh-CN" sz="1200"/>
                        <a:t>R1</a:t>
                      </a:r>
                      <a:endParaRPr lang="en-US" altLang="zh-CN" sz="1200"/>
                    </a:p>
                  </a:txBody>
                  <a:tcPr/>
                </a:tc>
              </a:tr>
              <a:tr h="274320">
                <a:tc>
                  <a:txBody>
                    <a:bodyPr/>
                    <a:p>
                      <a:pPr>
                        <a:buNone/>
                      </a:pPr>
                      <a:r>
                        <a:rPr lang="zh-CN" altLang="en-US" sz="1200"/>
                        <a:t>虚拟</a:t>
                      </a:r>
                      <a:r>
                        <a:rPr lang="en-US" altLang="zh-CN" sz="1200"/>
                        <a:t>IP</a:t>
                      </a:r>
                      <a:r>
                        <a:rPr lang="zh-CN" altLang="en-US" sz="1200"/>
                        <a:t>：</a:t>
                      </a:r>
                      <a:r>
                        <a:rPr lang="en-US" altLang="zh-CN" sz="1200"/>
                        <a:t>192.168.1.251</a:t>
                      </a:r>
                      <a:endParaRPr lang="en-US" altLang="zh-CN" sz="1200"/>
                    </a:p>
                  </a:txBody>
                  <a:tcPr/>
                </a:tc>
              </a:tr>
              <a:tr h="274320">
                <a:tc>
                  <a:txBody>
                    <a:bodyPr/>
                    <a:p>
                      <a:pPr>
                        <a:buNone/>
                      </a:pPr>
                      <a:r>
                        <a:rPr lang="zh-CN" altLang="en-US" sz="1200">
                          <a:sym typeface="+mn-ea"/>
                        </a:rPr>
                        <a:t>备份路由</a:t>
                      </a:r>
                      <a:r>
                        <a:rPr lang="en-US" altLang="zh-CN" sz="1200">
                          <a:sym typeface="+mn-ea"/>
                        </a:rPr>
                        <a:t>R2</a:t>
                      </a:r>
                      <a:endParaRPr lang="en-US" altLang="zh-CN" sz="1200"/>
                    </a:p>
                  </a:txBody>
                  <a:tcPr/>
                </a:tc>
              </a:tr>
              <a:tr h="274320">
                <a:tc>
                  <a:txBody>
                    <a:bodyPr/>
                    <a:p>
                      <a:pPr>
                        <a:buNone/>
                      </a:pPr>
                      <a:r>
                        <a:rPr lang="zh-CN" altLang="en-US" sz="1200"/>
                        <a:t>虚拟</a:t>
                      </a:r>
                      <a:r>
                        <a:rPr lang="en-US" altLang="zh-CN" sz="1200"/>
                        <a:t>IP</a:t>
                      </a:r>
                      <a:r>
                        <a:rPr lang="zh-CN" altLang="en-US" sz="1200"/>
                        <a:t>：</a:t>
                      </a:r>
                      <a:r>
                        <a:rPr lang="en-US" altLang="zh-CN" sz="1200"/>
                        <a:t>192.168.1.254</a:t>
                      </a:r>
                      <a:endParaRPr lang="en-US" altLang="zh-CN" sz="1200"/>
                    </a:p>
                  </a:txBody>
                  <a:tcPr/>
                </a:tc>
              </a:tr>
            </a:tbl>
          </a:graphicData>
        </a:graphic>
      </p:graphicFrame>
      <p:cxnSp>
        <p:nvCxnSpPr>
          <p:cNvPr id="101" name="直接连接符 100"/>
          <p:cNvCxnSpPr/>
          <p:nvPr/>
        </p:nvCxnSpPr>
        <p:spPr>
          <a:xfrm flipV="1">
            <a:off x="8052435" y="4581525"/>
            <a:ext cx="0" cy="441325"/>
          </a:xfrm>
          <a:prstGeom prst="line">
            <a:avLst/>
          </a:prstGeom>
          <a:ln>
            <a:solidFill>
              <a:schemeClr val="accent4">
                <a:lumMod val="75000"/>
              </a:schemeClr>
            </a:solidFill>
            <a:prstDash val="sysDash"/>
          </a:ln>
        </p:spPr>
        <p:style>
          <a:lnRef idx="3">
            <a:schemeClr val="accent6"/>
          </a:lnRef>
          <a:fillRef idx="0">
            <a:schemeClr val="accent6"/>
          </a:fillRef>
          <a:effectRef idx="2">
            <a:schemeClr val="accent6"/>
          </a:effectRef>
          <a:fontRef idx="minor">
            <a:schemeClr val="tx1"/>
          </a:fontRef>
        </p:style>
      </p:cxnSp>
      <p:cxnSp>
        <p:nvCxnSpPr>
          <p:cNvPr id="102" name="直接连接符 101"/>
          <p:cNvCxnSpPr/>
          <p:nvPr/>
        </p:nvCxnSpPr>
        <p:spPr>
          <a:xfrm>
            <a:off x="7119620" y="3079115"/>
            <a:ext cx="962025" cy="700405"/>
          </a:xfrm>
          <a:prstGeom prst="line">
            <a:avLst/>
          </a:prstGeom>
          <a:ln>
            <a:solidFill>
              <a:schemeClr val="accent4">
                <a:lumMod val="75000"/>
              </a:schemeClr>
            </a:solidFill>
            <a:prstDash val="sysDash"/>
          </a:ln>
        </p:spPr>
        <p:style>
          <a:lnRef idx="3">
            <a:schemeClr val="accent6"/>
          </a:lnRef>
          <a:fillRef idx="0">
            <a:schemeClr val="accent6"/>
          </a:fillRef>
          <a:effectRef idx="2">
            <a:schemeClr val="accent6"/>
          </a:effectRef>
          <a:fontRef idx="minor">
            <a:schemeClr val="tx1"/>
          </a:fontRef>
        </p:style>
      </p:cxnSp>
      <p:cxnSp>
        <p:nvCxnSpPr>
          <p:cNvPr id="103" name="直接连接符 102"/>
          <p:cNvCxnSpPr/>
          <p:nvPr/>
        </p:nvCxnSpPr>
        <p:spPr>
          <a:xfrm>
            <a:off x="7179945" y="3025140"/>
            <a:ext cx="962025" cy="700405"/>
          </a:xfrm>
          <a:prstGeom prst="line">
            <a:avLst/>
          </a:prstGeom>
          <a:ln>
            <a:solidFill>
              <a:schemeClr val="accent4">
                <a:lumMod val="75000"/>
              </a:schemeClr>
            </a:solidFill>
            <a:prstDash val="sysDash"/>
          </a:ln>
        </p:spPr>
        <p:style>
          <a:lnRef idx="3">
            <a:schemeClr val="accent6"/>
          </a:lnRef>
          <a:fillRef idx="0">
            <a:schemeClr val="accent6"/>
          </a:fillRef>
          <a:effectRef idx="2">
            <a:schemeClr val="accent6"/>
          </a:effectRef>
          <a:fontRef idx="minor">
            <a:schemeClr val="tx1"/>
          </a:fontRef>
        </p:style>
      </p:cxnSp>
      <p:cxnSp>
        <p:nvCxnSpPr>
          <p:cNvPr id="104" name="直接连接符 103"/>
          <p:cNvCxnSpPr/>
          <p:nvPr/>
        </p:nvCxnSpPr>
        <p:spPr>
          <a:xfrm flipV="1">
            <a:off x="7237730" y="2169795"/>
            <a:ext cx="795020" cy="375285"/>
          </a:xfrm>
          <a:prstGeom prst="line">
            <a:avLst/>
          </a:prstGeom>
          <a:ln>
            <a:solidFill>
              <a:schemeClr val="accent4">
                <a:lumMod val="75000"/>
              </a:schemeClr>
            </a:solidFill>
            <a:prstDash val="sysDash"/>
          </a:ln>
        </p:spPr>
        <p:style>
          <a:lnRef idx="3">
            <a:schemeClr val="accent6"/>
          </a:lnRef>
          <a:fillRef idx="0">
            <a:schemeClr val="accent6"/>
          </a:fillRef>
          <a:effectRef idx="2">
            <a:schemeClr val="accent6"/>
          </a:effectRef>
          <a:fontRef idx="minor">
            <a:schemeClr val="tx1"/>
          </a:fontRef>
        </p:style>
      </p:cxnSp>
      <p:cxnSp>
        <p:nvCxnSpPr>
          <p:cNvPr id="105" name="直接连接符 104"/>
          <p:cNvCxnSpPr/>
          <p:nvPr/>
        </p:nvCxnSpPr>
        <p:spPr>
          <a:xfrm flipV="1">
            <a:off x="7286625" y="2235200"/>
            <a:ext cx="795020" cy="375285"/>
          </a:xfrm>
          <a:prstGeom prst="line">
            <a:avLst/>
          </a:prstGeom>
          <a:ln>
            <a:solidFill>
              <a:schemeClr val="accent4">
                <a:lumMod val="75000"/>
              </a:schemeClr>
            </a:solidFill>
            <a:prstDash val="sysDash"/>
          </a:ln>
        </p:spPr>
        <p:style>
          <a:lnRef idx="3">
            <a:schemeClr val="accent6"/>
          </a:lnRef>
          <a:fillRef idx="0">
            <a:schemeClr val="accent6"/>
          </a:fillRef>
          <a:effectRef idx="2">
            <a:schemeClr val="accent6"/>
          </a:effectRef>
          <a:fontRef idx="minor">
            <a:schemeClr val="tx1"/>
          </a:fontRef>
        </p:style>
      </p:cxnSp>
      <p:cxnSp>
        <p:nvCxnSpPr>
          <p:cNvPr id="106" name="直接连接符 105"/>
          <p:cNvCxnSpPr/>
          <p:nvPr/>
        </p:nvCxnSpPr>
        <p:spPr>
          <a:xfrm>
            <a:off x="8493760" y="4463415"/>
            <a:ext cx="1050290" cy="530860"/>
          </a:xfrm>
          <a:prstGeom prst="line">
            <a:avLst/>
          </a:prstGeom>
          <a:ln>
            <a:solidFill>
              <a:srgbClr val="00B050"/>
            </a:solidFill>
            <a:prstDash val="sysDash"/>
            <a:headEnd type="none" w="med" len="med"/>
            <a:tailEnd type="none"/>
          </a:ln>
        </p:spPr>
        <p:style>
          <a:lnRef idx="3">
            <a:schemeClr val="accent6"/>
          </a:lnRef>
          <a:fillRef idx="0">
            <a:schemeClr val="accent6"/>
          </a:fillRef>
          <a:effectRef idx="2">
            <a:schemeClr val="accent6"/>
          </a:effectRef>
          <a:fontRef idx="minor">
            <a:schemeClr val="tx1"/>
          </a:fontRef>
        </p:style>
      </p:cxnSp>
      <p:cxnSp>
        <p:nvCxnSpPr>
          <p:cNvPr id="107" name="直接连接符 106"/>
          <p:cNvCxnSpPr/>
          <p:nvPr/>
        </p:nvCxnSpPr>
        <p:spPr>
          <a:xfrm flipV="1">
            <a:off x="8268335" y="3151505"/>
            <a:ext cx="814705" cy="578485"/>
          </a:xfrm>
          <a:prstGeom prst="line">
            <a:avLst/>
          </a:prstGeom>
          <a:ln>
            <a:solidFill>
              <a:srgbClr val="00B050"/>
            </a:solidFill>
            <a:prstDash val="sysDash"/>
          </a:ln>
        </p:spPr>
        <p:style>
          <a:lnRef idx="3">
            <a:schemeClr val="accent6"/>
          </a:lnRef>
          <a:fillRef idx="0">
            <a:schemeClr val="accent6"/>
          </a:fillRef>
          <a:effectRef idx="2">
            <a:schemeClr val="accent6"/>
          </a:effectRef>
          <a:fontRef idx="minor">
            <a:schemeClr val="tx1"/>
          </a:fontRef>
        </p:style>
      </p:cxnSp>
      <p:cxnSp>
        <p:nvCxnSpPr>
          <p:cNvPr id="108" name="直接连接符 107"/>
          <p:cNvCxnSpPr/>
          <p:nvPr/>
        </p:nvCxnSpPr>
        <p:spPr>
          <a:xfrm flipH="1" flipV="1">
            <a:off x="8289925" y="2160270"/>
            <a:ext cx="772795" cy="392430"/>
          </a:xfrm>
          <a:prstGeom prst="line">
            <a:avLst/>
          </a:prstGeom>
          <a:ln>
            <a:solidFill>
              <a:srgbClr val="00B050"/>
            </a:solidFill>
            <a:prstDash val="sysDash"/>
          </a:ln>
        </p:spPr>
        <p:style>
          <a:lnRef idx="3">
            <a:schemeClr val="accent6"/>
          </a:lnRef>
          <a:fillRef idx="0">
            <a:schemeClr val="accent6"/>
          </a:fillRef>
          <a:effectRef idx="2">
            <a:schemeClr val="accent6"/>
          </a:effectRef>
          <a:fontRef idx="minor">
            <a:schemeClr val="tx1"/>
          </a:fontRef>
        </p:style>
      </p:cxnSp>
      <p:cxnSp>
        <p:nvCxnSpPr>
          <p:cNvPr id="109" name="直接连接符 108"/>
          <p:cNvCxnSpPr/>
          <p:nvPr/>
        </p:nvCxnSpPr>
        <p:spPr>
          <a:xfrm flipV="1">
            <a:off x="1356995" y="4653915"/>
            <a:ext cx="979805" cy="484505"/>
          </a:xfrm>
          <a:prstGeom prst="line">
            <a:avLst/>
          </a:prstGeom>
          <a:ln>
            <a:prstDash val="sysDash"/>
          </a:ln>
        </p:spPr>
        <p:style>
          <a:lnRef idx="3">
            <a:schemeClr val="accent6"/>
          </a:lnRef>
          <a:fillRef idx="0">
            <a:schemeClr val="accent6"/>
          </a:fillRef>
          <a:effectRef idx="2">
            <a:schemeClr val="accent6"/>
          </a:effectRef>
          <a:fontRef idx="minor">
            <a:schemeClr val="tx1"/>
          </a:fontRef>
        </p:style>
      </p:cxnSp>
      <p:cxnSp>
        <p:nvCxnSpPr>
          <p:cNvPr id="110" name="直接连接符 109"/>
          <p:cNvCxnSpPr/>
          <p:nvPr/>
        </p:nvCxnSpPr>
        <p:spPr>
          <a:xfrm>
            <a:off x="3006725" y="4633595"/>
            <a:ext cx="907415" cy="454660"/>
          </a:xfrm>
          <a:prstGeom prst="line">
            <a:avLst/>
          </a:prstGeom>
          <a:ln>
            <a:prstDash val="sysDash"/>
          </a:ln>
        </p:spPr>
        <p:style>
          <a:lnRef idx="3">
            <a:schemeClr val="accent6"/>
          </a:lnRef>
          <a:fillRef idx="0">
            <a:schemeClr val="accent6"/>
          </a:fillRef>
          <a:effectRef idx="2">
            <a:schemeClr val="accent6"/>
          </a:effectRef>
          <a:fontRef idx="minor">
            <a:schemeClr val="tx1"/>
          </a:fontRef>
        </p:style>
      </p:cxnSp>
      <p:cxnSp>
        <p:nvCxnSpPr>
          <p:cNvPr id="111" name="直接连接符 110"/>
          <p:cNvCxnSpPr/>
          <p:nvPr/>
        </p:nvCxnSpPr>
        <p:spPr>
          <a:xfrm flipV="1">
            <a:off x="2635885" y="4695825"/>
            <a:ext cx="10160" cy="494665"/>
          </a:xfrm>
          <a:prstGeom prst="line">
            <a:avLst/>
          </a:prstGeom>
          <a:ln>
            <a:prstDash val="sysDash"/>
          </a:ln>
        </p:spPr>
        <p:style>
          <a:lnRef idx="3">
            <a:schemeClr val="accent6"/>
          </a:lnRef>
          <a:fillRef idx="0">
            <a:schemeClr val="accent6"/>
          </a:fillRef>
          <a:effectRef idx="2">
            <a:schemeClr val="accent6"/>
          </a:effectRef>
          <a:fontRef idx="minor">
            <a:schemeClr val="tx1"/>
          </a:fontRef>
        </p:style>
      </p:cxnSp>
      <p:cxnSp>
        <p:nvCxnSpPr>
          <p:cNvPr id="112" name="直接连接符 111"/>
          <p:cNvCxnSpPr/>
          <p:nvPr/>
        </p:nvCxnSpPr>
        <p:spPr>
          <a:xfrm>
            <a:off x="1734185" y="3451225"/>
            <a:ext cx="767080" cy="594360"/>
          </a:xfrm>
          <a:prstGeom prst="line">
            <a:avLst/>
          </a:prstGeom>
          <a:ln>
            <a:prstDash val="sysDash"/>
          </a:ln>
        </p:spPr>
        <p:style>
          <a:lnRef idx="3">
            <a:schemeClr val="accent6"/>
          </a:lnRef>
          <a:fillRef idx="0">
            <a:schemeClr val="accent6"/>
          </a:fillRef>
          <a:effectRef idx="2">
            <a:schemeClr val="accent6"/>
          </a:effectRef>
          <a:fontRef idx="minor">
            <a:schemeClr val="tx1"/>
          </a:fontRef>
        </p:style>
      </p:cxnSp>
      <p:cxnSp>
        <p:nvCxnSpPr>
          <p:cNvPr id="113" name="直接连接符 112"/>
          <p:cNvCxnSpPr/>
          <p:nvPr/>
        </p:nvCxnSpPr>
        <p:spPr>
          <a:xfrm flipH="1">
            <a:off x="1656080" y="2272030"/>
            <a:ext cx="732155" cy="319405"/>
          </a:xfrm>
          <a:prstGeom prst="line">
            <a:avLst/>
          </a:prstGeom>
          <a:ln>
            <a:prstDash val="sysDash"/>
          </a:ln>
        </p:spPr>
        <p:style>
          <a:lnRef idx="3">
            <a:schemeClr val="accent6"/>
          </a:lnRef>
          <a:fillRef idx="0">
            <a:schemeClr val="accent6"/>
          </a:fillRef>
          <a:effectRef idx="2">
            <a:schemeClr val="accent6"/>
          </a:effectRef>
          <a:fontRef idx="minor">
            <a:schemeClr val="tx1"/>
          </a:fontRef>
        </p:style>
      </p:cxnSp>
      <p:sp>
        <p:nvSpPr>
          <p:cNvPr id="114" name="文本框 113"/>
          <p:cNvSpPr txBox="1"/>
          <p:nvPr/>
        </p:nvSpPr>
        <p:spPr>
          <a:xfrm>
            <a:off x="6047105" y="6121400"/>
            <a:ext cx="1324610" cy="245110"/>
          </a:xfrm>
          <a:prstGeom prst="rect">
            <a:avLst/>
          </a:prstGeom>
          <a:noFill/>
        </p:spPr>
        <p:txBody>
          <a:bodyPr wrap="none" rtlCol="0" anchor="t">
            <a:spAutoFit/>
          </a:bodyPr>
          <a:p>
            <a:r>
              <a:rPr lang="en-US" altLang="zh-CN" sz="1000">
                <a:solidFill>
                  <a:schemeClr val="accent4">
                    <a:lumMod val="75000"/>
                  </a:schemeClr>
                </a:solidFill>
                <a:sym typeface="+mn-ea"/>
              </a:rPr>
              <a:t>instance1</a:t>
            </a:r>
            <a:r>
              <a:rPr lang="zh-CN" altLang="en-US" sz="1000">
                <a:solidFill>
                  <a:schemeClr val="accent4">
                    <a:lumMod val="75000"/>
                  </a:schemeClr>
                </a:solidFill>
                <a:sym typeface="+mn-ea"/>
              </a:rPr>
              <a:t>：</a:t>
            </a:r>
            <a:r>
              <a:rPr lang="en-US" altLang="zh-CN" sz="1000">
                <a:solidFill>
                  <a:schemeClr val="accent4">
                    <a:lumMod val="75000"/>
                  </a:schemeClr>
                </a:solidFill>
                <a:sym typeface="+mn-ea"/>
              </a:rPr>
              <a:t>VLAN10</a:t>
            </a:r>
            <a:endParaRPr lang="en-US" altLang="zh-CN" sz="1000">
              <a:solidFill>
                <a:schemeClr val="accent4">
                  <a:lumMod val="75000"/>
                </a:schemeClr>
              </a:solidFill>
              <a:sym typeface="+mn-ea"/>
            </a:endParaRPr>
          </a:p>
        </p:txBody>
      </p:sp>
      <p:sp>
        <p:nvSpPr>
          <p:cNvPr id="115" name="文本框 114"/>
          <p:cNvSpPr txBox="1"/>
          <p:nvPr/>
        </p:nvSpPr>
        <p:spPr>
          <a:xfrm>
            <a:off x="7506970" y="6121400"/>
            <a:ext cx="1324610" cy="245110"/>
          </a:xfrm>
          <a:prstGeom prst="rect">
            <a:avLst/>
          </a:prstGeom>
          <a:noFill/>
        </p:spPr>
        <p:txBody>
          <a:bodyPr wrap="none" rtlCol="0" anchor="t">
            <a:spAutoFit/>
          </a:bodyPr>
          <a:p>
            <a:r>
              <a:rPr lang="en-US" altLang="zh-CN" sz="1000">
                <a:solidFill>
                  <a:schemeClr val="accent4">
                    <a:lumMod val="75000"/>
                  </a:schemeClr>
                </a:solidFill>
                <a:sym typeface="+mn-ea"/>
              </a:rPr>
              <a:t>instance1</a:t>
            </a:r>
            <a:r>
              <a:rPr lang="zh-CN" altLang="en-US" sz="1000">
                <a:solidFill>
                  <a:schemeClr val="accent4">
                    <a:lumMod val="75000"/>
                  </a:schemeClr>
                </a:solidFill>
                <a:sym typeface="+mn-ea"/>
              </a:rPr>
              <a:t>：</a:t>
            </a:r>
            <a:r>
              <a:rPr lang="en-US" altLang="zh-CN" sz="1000">
                <a:solidFill>
                  <a:schemeClr val="accent4">
                    <a:lumMod val="75000"/>
                  </a:schemeClr>
                </a:solidFill>
                <a:sym typeface="+mn-ea"/>
              </a:rPr>
              <a:t>VLAN10</a:t>
            </a:r>
            <a:endParaRPr lang="en-US" altLang="zh-CN" sz="1000">
              <a:solidFill>
                <a:schemeClr val="accent4">
                  <a:lumMod val="75000"/>
                </a:schemeClr>
              </a:solidFill>
              <a:sym typeface="+mn-ea"/>
            </a:endParaRPr>
          </a:p>
        </p:txBody>
      </p:sp>
      <p:sp>
        <p:nvSpPr>
          <p:cNvPr id="116" name="文本框 115"/>
          <p:cNvSpPr txBox="1"/>
          <p:nvPr/>
        </p:nvSpPr>
        <p:spPr>
          <a:xfrm>
            <a:off x="8975090" y="6121400"/>
            <a:ext cx="1324610" cy="245110"/>
          </a:xfrm>
          <a:prstGeom prst="rect">
            <a:avLst/>
          </a:prstGeom>
          <a:noFill/>
        </p:spPr>
        <p:txBody>
          <a:bodyPr wrap="none" rtlCol="0" anchor="t">
            <a:spAutoFit/>
          </a:bodyPr>
          <a:p>
            <a:r>
              <a:rPr lang="en-US" altLang="zh-CN" sz="1000">
                <a:solidFill>
                  <a:srgbClr val="00B050"/>
                </a:solidFill>
                <a:sym typeface="+mn-ea"/>
              </a:rPr>
              <a:t>instance2</a:t>
            </a:r>
            <a:r>
              <a:rPr lang="zh-CN" altLang="en-US" sz="1000">
                <a:solidFill>
                  <a:srgbClr val="00B050"/>
                </a:solidFill>
                <a:sym typeface="+mn-ea"/>
              </a:rPr>
              <a:t>：</a:t>
            </a:r>
            <a:r>
              <a:rPr lang="en-US" altLang="zh-CN" sz="1000">
                <a:solidFill>
                  <a:srgbClr val="00B050"/>
                </a:solidFill>
                <a:sym typeface="+mn-ea"/>
              </a:rPr>
              <a:t>VLAN20</a:t>
            </a:r>
            <a:endParaRPr lang="en-US" altLang="zh-CN" sz="1000">
              <a:solidFill>
                <a:srgbClr val="00B050"/>
              </a:solidFill>
              <a:sym typeface="+mn-ea"/>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par>
                                <p:cTn id="8" presetID="3" presetClass="entr" presetSubtype="1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linds(horizontal)">
                                      <p:cBhvr>
                                        <p:cTn id="10" dur="500"/>
                                        <p:tgtEl>
                                          <p:spTgt spid="40"/>
                                        </p:tgtEl>
                                      </p:cBhvr>
                                    </p:animEffect>
                                  </p:childTnLst>
                                </p:cTn>
                              </p:par>
                              <p:par>
                                <p:cTn id="11" presetID="3" presetClass="entr" presetSubtype="1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linds(horizontal)">
                                      <p:cBhvr>
                                        <p:cTn id="13" dur="500"/>
                                        <p:tgtEl>
                                          <p:spTgt spid="4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blinds(horizontal)">
                                      <p:cBhvr>
                                        <p:cTn id="16" dur="500"/>
                                        <p:tgtEl>
                                          <p:spTgt spid="42"/>
                                        </p:tgtEl>
                                      </p:cBhvr>
                                    </p:animEffect>
                                  </p:childTnLst>
                                </p:cTn>
                              </p:par>
                              <p:par>
                                <p:cTn id="17" presetID="3" presetClass="entr" presetSubtype="1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blinds(horizontal)">
                                      <p:cBhvr>
                                        <p:cTn id="19" dur="500"/>
                                        <p:tgtEl>
                                          <p:spTgt spid="43"/>
                                        </p:tgtEl>
                                      </p:cBhvr>
                                    </p:animEffect>
                                  </p:childTnLst>
                                </p:cTn>
                              </p:par>
                              <p:par>
                                <p:cTn id="20" presetID="3" presetClass="entr" presetSubtype="10"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linds(horizontal)">
                                      <p:cBhvr>
                                        <p:cTn id="22" dur="500"/>
                                        <p:tgtEl>
                                          <p:spTgt spid="44"/>
                                        </p:tgtEl>
                                      </p:cBhvr>
                                    </p:animEffect>
                                  </p:childTnLst>
                                </p:cTn>
                              </p:par>
                              <p:par>
                                <p:cTn id="23" presetID="3" presetClass="entr" presetSubtype="1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blinds(horizontal)">
                                      <p:cBhvr>
                                        <p:cTn id="25" dur="500"/>
                                        <p:tgtEl>
                                          <p:spTgt spid="4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blinds(horizontal)">
                                      <p:cBhvr>
                                        <p:cTn id="28" dur="500"/>
                                        <p:tgtEl>
                                          <p:spTgt spid="4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blinds(horizontal)">
                                      <p:cBhvr>
                                        <p:cTn id="31" dur="500"/>
                                        <p:tgtEl>
                                          <p:spTgt spid="47"/>
                                        </p:tgtEl>
                                      </p:cBhvr>
                                    </p:animEffect>
                                  </p:childTnLst>
                                </p:cTn>
                              </p:par>
                              <p:par>
                                <p:cTn id="32" presetID="3" presetClass="entr" presetSubtype="10"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blinds(horizontal)">
                                      <p:cBhvr>
                                        <p:cTn id="34" dur="500"/>
                                        <p:tgtEl>
                                          <p:spTgt spid="48"/>
                                        </p:tgtEl>
                                      </p:cBhvr>
                                    </p:animEffect>
                                  </p:childTnLst>
                                </p:cTn>
                              </p:par>
                              <p:par>
                                <p:cTn id="35" presetID="3" presetClass="entr" presetSubtype="1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blinds(horizontal)">
                                      <p:cBhvr>
                                        <p:cTn id="37" dur="500"/>
                                        <p:tgtEl>
                                          <p:spTgt spid="49"/>
                                        </p:tgtEl>
                                      </p:cBhvr>
                                    </p:animEffect>
                                  </p:childTnLst>
                                </p:cTn>
                              </p:par>
                              <p:par>
                                <p:cTn id="38" presetID="3" presetClass="entr" presetSubtype="10" fill="hold"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blinds(horizontal)">
                                      <p:cBhvr>
                                        <p:cTn id="40" dur="500"/>
                                        <p:tgtEl>
                                          <p:spTgt spid="50"/>
                                        </p:tgtEl>
                                      </p:cBhvr>
                                    </p:animEffect>
                                  </p:childTnLst>
                                </p:cTn>
                              </p:par>
                              <p:par>
                                <p:cTn id="41" presetID="3" presetClass="entr" presetSubtype="1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blinds(horizontal)">
                                      <p:cBhvr>
                                        <p:cTn id="43" dur="500"/>
                                        <p:tgtEl>
                                          <p:spTgt spid="51"/>
                                        </p:tgtEl>
                                      </p:cBhvr>
                                    </p:animEffect>
                                  </p:childTnLst>
                                </p:cTn>
                              </p:par>
                              <p:par>
                                <p:cTn id="44" presetID="3" presetClass="entr" presetSubtype="10"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blinds(horizontal)">
                                      <p:cBhvr>
                                        <p:cTn id="46" dur="500"/>
                                        <p:tgtEl>
                                          <p:spTgt spid="52"/>
                                        </p:tgtEl>
                                      </p:cBhvr>
                                    </p:animEffect>
                                  </p:childTnLst>
                                </p:cTn>
                              </p:par>
                              <p:par>
                                <p:cTn id="47" presetID="3" presetClass="entr" presetSubtype="1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blinds(horizontal)">
                                      <p:cBhvr>
                                        <p:cTn id="49" dur="500"/>
                                        <p:tgtEl>
                                          <p:spTgt spid="53"/>
                                        </p:tgtEl>
                                      </p:cBhvr>
                                    </p:animEffect>
                                  </p:childTnLst>
                                </p:cTn>
                              </p:par>
                              <p:par>
                                <p:cTn id="50" presetID="3" presetClass="entr" presetSubtype="10" fill="hold"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blinds(horizontal)">
                                      <p:cBhvr>
                                        <p:cTn id="52" dur="500"/>
                                        <p:tgtEl>
                                          <p:spTgt spid="5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blinds(horizontal)">
                                      <p:cBhvr>
                                        <p:cTn id="55" dur="500"/>
                                        <p:tgtEl>
                                          <p:spTgt spid="5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blinds(horizontal)">
                                      <p:cBhvr>
                                        <p:cTn id="58" dur="500"/>
                                        <p:tgtEl>
                                          <p:spTgt spid="5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blinds(horizontal)">
                                      <p:cBhvr>
                                        <p:cTn id="61" dur="500"/>
                                        <p:tgtEl>
                                          <p:spTgt spid="59"/>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blinds(horizontal)">
                                      <p:cBhvr>
                                        <p:cTn id="64" dur="500"/>
                                        <p:tgtEl>
                                          <p:spTgt spid="60"/>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blinds(horizontal)">
                                      <p:cBhvr>
                                        <p:cTn id="67" dur="500"/>
                                        <p:tgtEl>
                                          <p:spTgt spid="61"/>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blinds(horizontal)">
                                      <p:cBhvr>
                                        <p:cTn id="70" dur="500"/>
                                        <p:tgtEl>
                                          <p:spTgt spid="62"/>
                                        </p:tgtEl>
                                      </p:cBhvr>
                                    </p:animEffect>
                                  </p:childTnLst>
                                </p:cTn>
                              </p:par>
                              <p:par>
                                <p:cTn id="71" presetID="3" presetClass="entr" presetSubtype="10" fill="hold"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blinds(horizontal)">
                                      <p:cBhvr>
                                        <p:cTn id="73" dur="500"/>
                                        <p:tgtEl>
                                          <p:spTgt spid="98"/>
                                        </p:tgtEl>
                                      </p:cBhvr>
                                    </p:animEffect>
                                  </p:childTnLst>
                                </p:cTn>
                              </p:par>
                              <p:par>
                                <p:cTn id="74" presetID="3" presetClass="entr" presetSubtype="10" fill="hold" nodeType="with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blinds(horizontal)">
                                      <p:cBhvr>
                                        <p:cTn id="76" dur="500"/>
                                        <p:tgtEl>
                                          <p:spTgt spid="100"/>
                                        </p:tgtEl>
                                      </p:cBhvr>
                                    </p:animEffect>
                                  </p:childTnLst>
                                </p:cTn>
                              </p:par>
                              <p:par>
                                <p:cTn id="77" presetID="3" presetClass="entr" presetSubtype="10" fill="hold" nodeType="withEffect">
                                  <p:stCondLst>
                                    <p:cond delay="0"/>
                                  </p:stCondLst>
                                  <p:childTnLst>
                                    <p:set>
                                      <p:cBhvr>
                                        <p:cTn id="78" dur="1" fill="hold">
                                          <p:stCondLst>
                                            <p:cond delay="0"/>
                                          </p:stCondLst>
                                        </p:cTn>
                                        <p:tgtEl>
                                          <p:spTgt spid="101"/>
                                        </p:tgtEl>
                                        <p:attrNameLst>
                                          <p:attrName>style.visibility</p:attrName>
                                        </p:attrNameLst>
                                      </p:cBhvr>
                                      <p:to>
                                        <p:strVal val="visible"/>
                                      </p:to>
                                    </p:set>
                                    <p:animEffect transition="in" filter="blinds(horizontal)">
                                      <p:cBhvr>
                                        <p:cTn id="79" dur="500"/>
                                        <p:tgtEl>
                                          <p:spTgt spid="101"/>
                                        </p:tgtEl>
                                      </p:cBhvr>
                                    </p:animEffect>
                                  </p:childTnLst>
                                </p:cTn>
                              </p:par>
                              <p:par>
                                <p:cTn id="80" presetID="3" presetClass="entr" presetSubtype="10" fill="hold" nodeType="withEffect">
                                  <p:stCondLst>
                                    <p:cond delay="0"/>
                                  </p:stCondLst>
                                  <p:childTnLst>
                                    <p:set>
                                      <p:cBhvr>
                                        <p:cTn id="81" dur="1" fill="hold">
                                          <p:stCondLst>
                                            <p:cond delay="0"/>
                                          </p:stCondLst>
                                        </p:cTn>
                                        <p:tgtEl>
                                          <p:spTgt spid="102"/>
                                        </p:tgtEl>
                                        <p:attrNameLst>
                                          <p:attrName>style.visibility</p:attrName>
                                        </p:attrNameLst>
                                      </p:cBhvr>
                                      <p:to>
                                        <p:strVal val="visible"/>
                                      </p:to>
                                    </p:set>
                                    <p:animEffect transition="in" filter="blinds(horizontal)">
                                      <p:cBhvr>
                                        <p:cTn id="82" dur="500"/>
                                        <p:tgtEl>
                                          <p:spTgt spid="102"/>
                                        </p:tgtEl>
                                      </p:cBhvr>
                                    </p:animEffect>
                                  </p:childTnLst>
                                </p:cTn>
                              </p:par>
                              <p:par>
                                <p:cTn id="83" presetID="3" presetClass="entr" presetSubtype="10" fill="hold" nodeType="withEffect">
                                  <p:stCondLst>
                                    <p:cond delay="0"/>
                                  </p:stCondLst>
                                  <p:childTnLst>
                                    <p:set>
                                      <p:cBhvr>
                                        <p:cTn id="84" dur="1" fill="hold">
                                          <p:stCondLst>
                                            <p:cond delay="0"/>
                                          </p:stCondLst>
                                        </p:cTn>
                                        <p:tgtEl>
                                          <p:spTgt spid="103"/>
                                        </p:tgtEl>
                                        <p:attrNameLst>
                                          <p:attrName>style.visibility</p:attrName>
                                        </p:attrNameLst>
                                      </p:cBhvr>
                                      <p:to>
                                        <p:strVal val="visible"/>
                                      </p:to>
                                    </p:set>
                                    <p:animEffect transition="in" filter="blinds(horizontal)">
                                      <p:cBhvr>
                                        <p:cTn id="85" dur="500"/>
                                        <p:tgtEl>
                                          <p:spTgt spid="103"/>
                                        </p:tgtEl>
                                      </p:cBhvr>
                                    </p:animEffect>
                                  </p:childTnLst>
                                </p:cTn>
                              </p:par>
                              <p:par>
                                <p:cTn id="86" presetID="3" presetClass="entr" presetSubtype="10" fill="hold" nodeType="withEffect">
                                  <p:stCondLst>
                                    <p:cond delay="0"/>
                                  </p:stCondLst>
                                  <p:childTnLst>
                                    <p:set>
                                      <p:cBhvr>
                                        <p:cTn id="87" dur="1" fill="hold">
                                          <p:stCondLst>
                                            <p:cond delay="0"/>
                                          </p:stCondLst>
                                        </p:cTn>
                                        <p:tgtEl>
                                          <p:spTgt spid="104"/>
                                        </p:tgtEl>
                                        <p:attrNameLst>
                                          <p:attrName>style.visibility</p:attrName>
                                        </p:attrNameLst>
                                      </p:cBhvr>
                                      <p:to>
                                        <p:strVal val="visible"/>
                                      </p:to>
                                    </p:set>
                                    <p:animEffect transition="in" filter="blinds(horizontal)">
                                      <p:cBhvr>
                                        <p:cTn id="88" dur="500"/>
                                        <p:tgtEl>
                                          <p:spTgt spid="104"/>
                                        </p:tgtEl>
                                      </p:cBhvr>
                                    </p:animEffect>
                                  </p:childTnLst>
                                </p:cTn>
                              </p:par>
                              <p:par>
                                <p:cTn id="89" presetID="3" presetClass="entr" presetSubtype="10" fill="hold" nodeType="withEffect">
                                  <p:stCondLst>
                                    <p:cond delay="0"/>
                                  </p:stCondLst>
                                  <p:childTnLst>
                                    <p:set>
                                      <p:cBhvr>
                                        <p:cTn id="90" dur="1" fill="hold">
                                          <p:stCondLst>
                                            <p:cond delay="0"/>
                                          </p:stCondLst>
                                        </p:cTn>
                                        <p:tgtEl>
                                          <p:spTgt spid="105"/>
                                        </p:tgtEl>
                                        <p:attrNameLst>
                                          <p:attrName>style.visibility</p:attrName>
                                        </p:attrNameLst>
                                      </p:cBhvr>
                                      <p:to>
                                        <p:strVal val="visible"/>
                                      </p:to>
                                    </p:set>
                                    <p:animEffect transition="in" filter="blinds(horizontal)">
                                      <p:cBhvr>
                                        <p:cTn id="91" dur="500"/>
                                        <p:tgtEl>
                                          <p:spTgt spid="105"/>
                                        </p:tgtEl>
                                      </p:cBhvr>
                                    </p:animEffect>
                                  </p:childTnLst>
                                </p:cTn>
                              </p:par>
                              <p:par>
                                <p:cTn id="92" presetID="3" presetClass="entr" presetSubtype="10" fill="hold" nodeType="withEffect">
                                  <p:stCondLst>
                                    <p:cond delay="0"/>
                                  </p:stCondLst>
                                  <p:childTnLst>
                                    <p:set>
                                      <p:cBhvr>
                                        <p:cTn id="93" dur="1" fill="hold">
                                          <p:stCondLst>
                                            <p:cond delay="0"/>
                                          </p:stCondLst>
                                        </p:cTn>
                                        <p:tgtEl>
                                          <p:spTgt spid="106"/>
                                        </p:tgtEl>
                                        <p:attrNameLst>
                                          <p:attrName>style.visibility</p:attrName>
                                        </p:attrNameLst>
                                      </p:cBhvr>
                                      <p:to>
                                        <p:strVal val="visible"/>
                                      </p:to>
                                    </p:set>
                                    <p:animEffect transition="in" filter="blinds(horizontal)">
                                      <p:cBhvr>
                                        <p:cTn id="94" dur="500"/>
                                        <p:tgtEl>
                                          <p:spTgt spid="106"/>
                                        </p:tgtEl>
                                      </p:cBhvr>
                                    </p:animEffect>
                                  </p:childTnLst>
                                </p:cTn>
                              </p:par>
                              <p:par>
                                <p:cTn id="95" presetID="3" presetClass="entr" presetSubtype="10" fill="hold" nodeType="withEffect">
                                  <p:stCondLst>
                                    <p:cond delay="0"/>
                                  </p:stCondLst>
                                  <p:childTnLst>
                                    <p:set>
                                      <p:cBhvr>
                                        <p:cTn id="96" dur="1" fill="hold">
                                          <p:stCondLst>
                                            <p:cond delay="0"/>
                                          </p:stCondLst>
                                        </p:cTn>
                                        <p:tgtEl>
                                          <p:spTgt spid="107"/>
                                        </p:tgtEl>
                                        <p:attrNameLst>
                                          <p:attrName>style.visibility</p:attrName>
                                        </p:attrNameLst>
                                      </p:cBhvr>
                                      <p:to>
                                        <p:strVal val="visible"/>
                                      </p:to>
                                    </p:set>
                                    <p:animEffect transition="in" filter="blinds(horizontal)">
                                      <p:cBhvr>
                                        <p:cTn id="97" dur="500"/>
                                        <p:tgtEl>
                                          <p:spTgt spid="107"/>
                                        </p:tgtEl>
                                      </p:cBhvr>
                                    </p:animEffect>
                                  </p:childTnLst>
                                </p:cTn>
                              </p:par>
                              <p:par>
                                <p:cTn id="98" presetID="3" presetClass="entr" presetSubtype="10" fill="hold" nodeType="withEffect">
                                  <p:stCondLst>
                                    <p:cond delay="0"/>
                                  </p:stCondLst>
                                  <p:childTnLst>
                                    <p:set>
                                      <p:cBhvr>
                                        <p:cTn id="99" dur="1" fill="hold">
                                          <p:stCondLst>
                                            <p:cond delay="0"/>
                                          </p:stCondLst>
                                        </p:cTn>
                                        <p:tgtEl>
                                          <p:spTgt spid="108"/>
                                        </p:tgtEl>
                                        <p:attrNameLst>
                                          <p:attrName>style.visibility</p:attrName>
                                        </p:attrNameLst>
                                      </p:cBhvr>
                                      <p:to>
                                        <p:strVal val="visible"/>
                                      </p:to>
                                    </p:set>
                                    <p:animEffect transition="in" filter="blinds(horizontal)">
                                      <p:cBhvr>
                                        <p:cTn id="100" dur="500"/>
                                        <p:tgtEl>
                                          <p:spTgt spid="108"/>
                                        </p:tgtEl>
                                      </p:cBhvr>
                                    </p:animEffect>
                                  </p:childTnLst>
                                </p:cTn>
                              </p:par>
                              <p:par>
                                <p:cTn id="101" presetID="3" presetClass="entr" presetSubtype="10" fill="hold" nodeType="with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blinds(horizontal)">
                                      <p:cBhvr>
                                        <p:cTn id="103" dur="500"/>
                                        <p:tgtEl>
                                          <p:spTgt spid="6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114"/>
                                        </p:tgtEl>
                                        <p:attrNameLst>
                                          <p:attrName>style.visibility</p:attrName>
                                        </p:attrNameLst>
                                      </p:cBhvr>
                                      <p:to>
                                        <p:strVal val="visible"/>
                                      </p:to>
                                    </p:set>
                                    <p:animEffect transition="in" filter="wipe(down)">
                                      <p:cBhvr>
                                        <p:cTn id="108" dur="500"/>
                                        <p:tgtEl>
                                          <p:spTgt spid="114"/>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115"/>
                                        </p:tgtEl>
                                        <p:attrNameLst>
                                          <p:attrName>style.visibility</p:attrName>
                                        </p:attrNameLst>
                                      </p:cBhvr>
                                      <p:to>
                                        <p:strVal val="visible"/>
                                      </p:to>
                                    </p:set>
                                    <p:animEffect transition="in" filter="wipe(down)">
                                      <p:cBhvr>
                                        <p:cTn id="111" dur="500"/>
                                        <p:tgtEl>
                                          <p:spTgt spid="115"/>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116"/>
                                        </p:tgtEl>
                                        <p:attrNameLst>
                                          <p:attrName>style.visibility</p:attrName>
                                        </p:attrNameLst>
                                      </p:cBhvr>
                                      <p:to>
                                        <p:strVal val="visible"/>
                                      </p:to>
                                    </p:set>
                                    <p:animEffect transition="in" filter="wipe(down)">
                                      <p:cBhvr>
                                        <p:cTn id="114"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6" grpId="0"/>
      <p:bldP spid="47" grpId="0"/>
      <p:bldP spid="57" grpId="0"/>
      <p:bldP spid="58" grpId="0"/>
      <p:bldP spid="59" grpId="0"/>
      <p:bldP spid="60" grpId="0"/>
      <p:bldP spid="61" grpId="0"/>
      <p:bldP spid="62" grpId="0"/>
      <p:bldP spid="114" grpId="0"/>
      <p:bldP spid="115" grpId="0"/>
      <p:bldP spid="116"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4" name="图片 3"/>
          <p:cNvPicPr>
            <a:picLocks noChangeAspect="1"/>
          </p:cNvPicPr>
          <p:nvPr/>
        </p:nvPicPr>
        <p:blipFill>
          <a:blip r:embed="rId1"/>
          <a:stretch>
            <a:fillRect/>
          </a:stretch>
        </p:blipFill>
        <p:spPr>
          <a:xfrm>
            <a:off x="4034790" y="5299710"/>
            <a:ext cx="381000" cy="533400"/>
          </a:xfrm>
          <a:prstGeom prst="rect">
            <a:avLst/>
          </a:prstGeom>
        </p:spPr>
      </p:pic>
      <p:pic>
        <p:nvPicPr>
          <p:cNvPr id="7" name="图片 6"/>
          <p:cNvPicPr>
            <a:picLocks noChangeAspect="1"/>
          </p:cNvPicPr>
          <p:nvPr/>
        </p:nvPicPr>
        <p:blipFill>
          <a:blip r:embed="rId2"/>
          <a:srcRect l="6859" t="10889" r="7692" b="7407"/>
          <a:stretch>
            <a:fillRect/>
          </a:stretch>
        </p:blipFill>
        <p:spPr>
          <a:xfrm>
            <a:off x="6663055" y="309245"/>
            <a:ext cx="846455" cy="700405"/>
          </a:xfrm>
          <a:prstGeom prst="rect">
            <a:avLst/>
          </a:prstGeom>
        </p:spPr>
      </p:pic>
      <p:pic>
        <p:nvPicPr>
          <p:cNvPr id="8" name="图片 7"/>
          <p:cNvPicPr>
            <a:picLocks noChangeAspect="1"/>
          </p:cNvPicPr>
          <p:nvPr/>
        </p:nvPicPr>
        <p:blipFill>
          <a:blip r:embed="rId3"/>
          <a:srcRect l="8955" t="8148" r="7463" b="13439"/>
          <a:stretch>
            <a:fillRect/>
          </a:stretch>
        </p:blipFill>
        <p:spPr>
          <a:xfrm>
            <a:off x="9260205" y="4198620"/>
            <a:ext cx="533400" cy="470535"/>
          </a:xfrm>
          <a:prstGeom prst="rect">
            <a:avLst/>
          </a:prstGeom>
        </p:spPr>
      </p:pic>
      <p:pic>
        <p:nvPicPr>
          <p:cNvPr id="10" name="图片 9"/>
          <p:cNvPicPr>
            <a:picLocks noChangeAspect="1"/>
          </p:cNvPicPr>
          <p:nvPr/>
        </p:nvPicPr>
        <p:blipFill>
          <a:blip r:embed="rId4"/>
          <a:srcRect l="10492" t="9474" r="8525" b="1871"/>
          <a:stretch>
            <a:fillRect/>
          </a:stretch>
        </p:blipFill>
        <p:spPr>
          <a:xfrm>
            <a:off x="5906135" y="4275455"/>
            <a:ext cx="470535" cy="481330"/>
          </a:xfrm>
          <a:prstGeom prst="rect">
            <a:avLst/>
          </a:prstGeom>
        </p:spPr>
      </p:pic>
      <p:pic>
        <p:nvPicPr>
          <p:cNvPr id="12" name="图片 11"/>
          <p:cNvPicPr>
            <a:picLocks noChangeAspect="1"/>
          </p:cNvPicPr>
          <p:nvPr/>
        </p:nvPicPr>
        <p:blipFill>
          <a:blip r:embed="rId5"/>
          <a:srcRect l="4222" t="7738" r="11667" b="7976"/>
          <a:stretch>
            <a:fillRect/>
          </a:stretch>
        </p:blipFill>
        <p:spPr>
          <a:xfrm>
            <a:off x="4909820" y="1301750"/>
            <a:ext cx="480695" cy="449580"/>
          </a:xfrm>
          <a:prstGeom prst="rect">
            <a:avLst/>
          </a:prstGeom>
        </p:spPr>
      </p:pic>
      <p:pic>
        <p:nvPicPr>
          <p:cNvPr id="13" name="图片 12"/>
          <p:cNvPicPr>
            <a:picLocks noChangeAspect="1"/>
          </p:cNvPicPr>
          <p:nvPr/>
        </p:nvPicPr>
        <p:blipFill>
          <a:blip r:embed="rId2"/>
          <a:srcRect l="6859" t="10889" r="7692" b="7407"/>
          <a:stretch>
            <a:fillRect/>
          </a:stretch>
        </p:blipFill>
        <p:spPr>
          <a:xfrm>
            <a:off x="4729480" y="309245"/>
            <a:ext cx="846455" cy="700405"/>
          </a:xfrm>
          <a:prstGeom prst="rect">
            <a:avLst/>
          </a:prstGeom>
        </p:spPr>
      </p:pic>
      <p:pic>
        <p:nvPicPr>
          <p:cNvPr id="14" name="图片 13"/>
          <p:cNvPicPr>
            <a:picLocks noChangeAspect="1"/>
          </p:cNvPicPr>
          <p:nvPr/>
        </p:nvPicPr>
        <p:blipFill>
          <a:blip r:embed="rId5"/>
          <a:srcRect l="4222" t="7738" r="11667" b="7976"/>
          <a:stretch>
            <a:fillRect/>
          </a:stretch>
        </p:blipFill>
        <p:spPr>
          <a:xfrm>
            <a:off x="6845935" y="1301750"/>
            <a:ext cx="480695" cy="449580"/>
          </a:xfrm>
          <a:prstGeom prst="rect">
            <a:avLst/>
          </a:prstGeom>
        </p:spPr>
      </p:pic>
      <p:pic>
        <p:nvPicPr>
          <p:cNvPr id="17" name="图片 16"/>
          <p:cNvPicPr>
            <a:picLocks noChangeAspect="1"/>
          </p:cNvPicPr>
          <p:nvPr/>
        </p:nvPicPr>
        <p:blipFill>
          <a:blip r:embed="rId6"/>
          <a:srcRect r="3598" b="7006"/>
          <a:stretch>
            <a:fillRect/>
          </a:stretch>
        </p:blipFill>
        <p:spPr>
          <a:xfrm>
            <a:off x="8079105" y="5299710"/>
            <a:ext cx="578485" cy="522605"/>
          </a:xfrm>
          <a:prstGeom prst="rect">
            <a:avLst/>
          </a:prstGeom>
        </p:spPr>
      </p:pic>
      <p:pic>
        <p:nvPicPr>
          <p:cNvPr id="18" name="图片 17"/>
          <p:cNvPicPr>
            <a:picLocks noChangeAspect="1"/>
          </p:cNvPicPr>
          <p:nvPr/>
        </p:nvPicPr>
        <p:blipFill>
          <a:blip r:embed="rId6"/>
          <a:srcRect r="3598" b="7006"/>
          <a:stretch>
            <a:fillRect/>
          </a:stretch>
        </p:blipFill>
        <p:spPr>
          <a:xfrm>
            <a:off x="5843270" y="5299710"/>
            <a:ext cx="578485" cy="522605"/>
          </a:xfrm>
          <a:prstGeom prst="rect">
            <a:avLst/>
          </a:prstGeom>
        </p:spPr>
      </p:pic>
      <p:cxnSp>
        <p:nvCxnSpPr>
          <p:cNvPr id="21" name="直接连接符 20"/>
          <p:cNvCxnSpPr>
            <a:stCxn id="14" idx="2"/>
            <a:endCxn id="69" idx="0"/>
          </p:cNvCxnSpPr>
          <p:nvPr/>
        </p:nvCxnSpPr>
        <p:spPr>
          <a:xfrm flipH="1">
            <a:off x="5336540" y="1751330"/>
            <a:ext cx="1750060" cy="445770"/>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直接连接符 21"/>
          <p:cNvCxnSpPr>
            <a:stCxn id="14" idx="2"/>
            <a:endCxn id="68" idx="0"/>
          </p:cNvCxnSpPr>
          <p:nvPr/>
        </p:nvCxnSpPr>
        <p:spPr>
          <a:xfrm flipH="1">
            <a:off x="6973570" y="1751330"/>
            <a:ext cx="113030" cy="445770"/>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直接连接符 22"/>
          <p:cNvCxnSpPr>
            <a:stCxn id="12" idx="2"/>
            <a:endCxn id="68" idx="0"/>
          </p:cNvCxnSpPr>
          <p:nvPr/>
        </p:nvCxnSpPr>
        <p:spPr>
          <a:xfrm>
            <a:off x="5150485" y="1751330"/>
            <a:ext cx="1823085" cy="445770"/>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直接连接符 23"/>
          <p:cNvCxnSpPr>
            <a:stCxn id="12" idx="2"/>
            <a:endCxn id="69" idx="0"/>
          </p:cNvCxnSpPr>
          <p:nvPr/>
        </p:nvCxnSpPr>
        <p:spPr>
          <a:xfrm>
            <a:off x="5150485" y="1751330"/>
            <a:ext cx="186055" cy="44577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直接连接符 24"/>
          <p:cNvCxnSpPr>
            <a:stCxn id="12" idx="3"/>
            <a:endCxn id="14" idx="1"/>
          </p:cNvCxnSpPr>
          <p:nvPr/>
        </p:nvCxnSpPr>
        <p:spPr>
          <a:xfrm>
            <a:off x="5390515" y="1526540"/>
            <a:ext cx="145542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直接连接符 26"/>
          <p:cNvCxnSpPr/>
          <p:nvPr/>
        </p:nvCxnSpPr>
        <p:spPr>
          <a:xfrm flipH="1">
            <a:off x="9128125" y="4841875"/>
            <a:ext cx="20955" cy="0"/>
          </a:xfrm>
          <a:prstGeom prst="line">
            <a:avLst/>
          </a:prstGeom>
        </p:spPr>
        <p:style>
          <a:lnRef idx="1">
            <a:schemeClr val="accent1"/>
          </a:lnRef>
          <a:fillRef idx="0">
            <a:schemeClr val="accent1"/>
          </a:fillRef>
          <a:effectRef idx="0">
            <a:schemeClr val="accent1"/>
          </a:effectRef>
          <a:fontRef idx="minor">
            <a:schemeClr val="tx1"/>
          </a:fontRef>
        </p:style>
      </p:cxnSp>
      <p:pic>
        <p:nvPicPr>
          <p:cNvPr id="39" name="图片 38"/>
          <p:cNvPicPr>
            <a:picLocks noChangeAspect="1"/>
          </p:cNvPicPr>
          <p:nvPr/>
        </p:nvPicPr>
        <p:blipFill>
          <a:blip r:embed="rId4"/>
          <a:srcRect l="10492" t="9474" r="8525" b="1871"/>
          <a:stretch>
            <a:fillRect/>
          </a:stretch>
        </p:blipFill>
        <p:spPr>
          <a:xfrm>
            <a:off x="3989705" y="4250690"/>
            <a:ext cx="470535" cy="481330"/>
          </a:xfrm>
          <a:prstGeom prst="rect">
            <a:avLst/>
          </a:prstGeom>
        </p:spPr>
      </p:pic>
      <p:cxnSp>
        <p:nvCxnSpPr>
          <p:cNvPr id="44" name="直接连接符 43"/>
          <p:cNvCxnSpPr>
            <a:stCxn id="4" idx="0"/>
            <a:endCxn id="39" idx="2"/>
          </p:cNvCxnSpPr>
          <p:nvPr/>
        </p:nvCxnSpPr>
        <p:spPr>
          <a:xfrm flipV="1">
            <a:off x="4225290" y="4732020"/>
            <a:ext cx="0" cy="567690"/>
          </a:xfrm>
          <a:prstGeom prst="line">
            <a:avLst/>
          </a:prstGeom>
        </p:spPr>
        <p:style>
          <a:lnRef idx="3">
            <a:schemeClr val="accent1"/>
          </a:lnRef>
          <a:fillRef idx="0">
            <a:schemeClr val="accent1"/>
          </a:fillRef>
          <a:effectRef idx="2">
            <a:schemeClr val="accent1"/>
          </a:effectRef>
          <a:fontRef idx="minor">
            <a:schemeClr val="tx1"/>
          </a:fontRef>
        </p:style>
      </p:cxnSp>
      <p:pic>
        <p:nvPicPr>
          <p:cNvPr id="47" name="图片 46"/>
          <p:cNvPicPr>
            <a:picLocks noChangeAspect="1"/>
          </p:cNvPicPr>
          <p:nvPr/>
        </p:nvPicPr>
        <p:blipFill>
          <a:blip r:embed="rId4"/>
          <a:srcRect l="10492" t="9474" r="8525" b="1871"/>
          <a:stretch>
            <a:fillRect/>
          </a:stretch>
        </p:blipFill>
        <p:spPr>
          <a:xfrm>
            <a:off x="8133080" y="4187825"/>
            <a:ext cx="470535" cy="481330"/>
          </a:xfrm>
          <a:prstGeom prst="rect">
            <a:avLst/>
          </a:prstGeom>
        </p:spPr>
      </p:pic>
      <p:cxnSp>
        <p:nvCxnSpPr>
          <p:cNvPr id="54" name="直接连接符 53"/>
          <p:cNvCxnSpPr>
            <a:stCxn id="10" idx="2"/>
            <a:endCxn id="18" idx="0"/>
          </p:cNvCxnSpPr>
          <p:nvPr/>
        </p:nvCxnSpPr>
        <p:spPr>
          <a:xfrm flipH="1">
            <a:off x="6132830" y="4756785"/>
            <a:ext cx="8890" cy="542925"/>
          </a:xfrm>
          <a:prstGeom prst="line">
            <a:avLst/>
          </a:prstGeom>
        </p:spPr>
        <p:style>
          <a:lnRef idx="3">
            <a:schemeClr val="accent1"/>
          </a:lnRef>
          <a:fillRef idx="0">
            <a:schemeClr val="accent1"/>
          </a:fillRef>
          <a:effectRef idx="2">
            <a:schemeClr val="accent1"/>
          </a:effectRef>
          <a:fontRef idx="minor">
            <a:schemeClr val="tx1"/>
          </a:fontRef>
        </p:style>
      </p:cxnSp>
      <p:cxnSp>
        <p:nvCxnSpPr>
          <p:cNvPr id="62" name="直接连接符 61"/>
          <p:cNvCxnSpPr>
            <a:stCxn id="47" idx="2"/>
            <a:endCxn id="17" idx="0"/>
          </p:cNvCxnSpPr>
          <p:nvPr/>
        </p:nvCxnSpPr>
        <p:spPr>
          <a:xfrm>
            <a:off x="8368665" y="4669155"/>
            <a:ext cx="0" cy="630555"/>
          </a:xfrm>
          <a:prstGeom prst="line">
            <a:avLst/>
          </a:prstGeom>
        </p:spPr>
        <p:style>
          <a:lnRef idx="3">
            <a:schemeClr val="accent1"/>
          </a:lnRef>
          <a:fillRef idx="0">
            <a:schemeClr val="accent1"/>
          </a:fillRef>
          <a:effectRef idx="2">
            <a:schemeClr val="accent1"/>
          </a:effectRef>
          <a:fontRef idx="minor">
            <a:schemeClr val="tx1"/>
          </a:fontRef>
        </p:style>
      </p:cxnSp>
      <p:cxnSp>
        <p:nvCxnSpPr>
          <p:cNvPr id="63" name="直接连接符 62"/>
          <p:cNvCxnSpPr>
            <a:stCxn id="47" idx="3"/>
            <a:endCxn id="8" idx="1"/>
          </p:cNvCxnSpPr>
          <p:nvPr/>
        </p:nvCxnSpPr>
        <p:spPr>
          <a:xfrm>
            <a:off x="8603615" y="4428490"/>
            <a:ext cx="656590" cy="5715"/>
          </a:xfrm>
          <a:prstGeom prst="line">
            <a:avLst/>
          </a:prstGeom>
        </p:spPr>
        <p:style>
          <a:lnRef idx="3">
            <a:schemeClr val="accent1"/>
          </a:lnRef>
          <a:fillRef idx="0">
            <a:schemeClr val="accent1"/>
          </a:fillRef>
          <a:effectRef idx="2">
            <a:schemeClr val="accent1"/>
          </a:effectRef>
          <a:fontRef idx="minor">
            <a:schemeClr val="tx1"/>
          </a:fontRef>
        </p:style>
      </p:cxnSp>
      <p:pic>
        <p:nvPicPr>
          <p:cNvPr id="42" name="图片 41"/>
          <p:cNvPicPr>
            <a:picLocks noChangeAspect="1"/>
          </p:cNvPicPr>
          <p:nvPr/>
        </p:nvPicPr>
        <p:blipFill>
          <a:blip r:embed="rId7"/>
          <a:srcRect l="10000" b="-131"/>
          <a:stretch>
            <a:fillRect/>
          </a:stretch>
        </p:blipFill>
        <p:spPr>
          <a:xfrm>
            <a:off x="8355330" y="2992755"/>
            <a:ext cx="514350" cy="486410"/>
          </a:xfrm>
          <a:prstGeom prst="rect">
            <a:avLst/>
          </a:prstGeom>
        </p:spPr>
      </p:pic>
      <p:cxnSp>
        <p:nvCxnSpPr>
          <p:cNvPr id="43" name="直接连接符 42"/>
          <p:cNvCxnSpPr>
            <a:stCxn id="64" idx="3"/>
            <a:endCxn id="42" idx="1"/>
          </p:cNvCxnSpPr>
          <p:nvPr/>
        </p:nvCxnSpPr>
        <p:spPr>
          <a:xfrm>
            <a:off x="6973570" y="3226435"/>
            <a:ext cx="1381760" cy="9525"/>
          </a:xfrm>
          <a:prstGeom prst="line">
            <a:avLst/>
          </a:prstGeom>
        </p:spPr>
        <p:style>
          <a:lnRef idx="3">
            <a:schemeClr val="accent1"/>
          </a:lnRef>
          <a:fillRef idx="0">
            <a:schemeClr val="accent1"/>
          </a:fillRef>
          <a:effectRef idx="2">
            <a:schemeClr val="accent1"/>
          </a:effectRef>
          <a:fontRef idx="minor">
            <a:schemeClr val="tx1"/>
          </a:fontRef>
        </p:style>
      </p:cxnSp>
      <p:pic>
        <p:nvPicPr>
          <p:cNvPr id="45" name="图片 44"/>
          <p:cNvPicPr>
            <a:picLocks noChangeAspect="1"/>
          </p:cNvPicPr>
          <p:nvPr/>
        </p:nvPicPr>
        <p:blipFill>
          <a:blip r:embed="rId3"/>
          <a:srcRect l="8955" t="8148" r="7463" b="13439"/>
          <a:stretch>
            <a:fillRect/>
          </a:stretch>
        </p:blipFill>
        <p:spPr>
          <a:xfrm>
            <a:off x="7086600" y="4286250"/>
            <a:ext cx="533400" cy="470535"/>
          </a:xfrm>
          <a:prstGeom prst="rect">
            <a:avLst/>
          </a:prstGeom>
        </p:spPr>
      </p:pic>
      <p:cxnSp>
        <p:nvCxnSpPr>
          <p:cNvPr id="46" name="直接连接符 45"/>
          <p:cNvCxnSpPr>
            <a:stCxn id="10" idx="3"/>
            <a:endCxn id="45" idx="1"/>
          </p:cNvCxnSpPr>
          <p:nvPr/>
        </p:nvCxnSpPr>
        <p:spPr>
          <a:xfrm>
            <a:off x="6376670" y="4516120"/>
            <a:ext cx="709930" cy="5715"/>
          </a:xfrm>
          <a:prstGeom prst="line">
            <a:avLst/>
          </a:prstGeom>
        </p:spPr>
        <p:style>
          <a:lnRef idx="3">
            <a:schemeClr val="accent1"/>
          </a:lnRef>
          <a:fillRef idx="0">
            <a:schemeClr val="accent1"/>
          </a:fillRef>
          <a:effectRef idx="2">
            <a:schemeClr val="accent1"/>
          </a:effectRef>
          <a:fontRef idx="minor">
            <a:schemeClr val="tx1"/>
          </a:fontRef>
        </p:style>
      </p:cxnSp>
      <p:sp>
        <p:nvSpPr>
          <p:cNvPr id="49" name="文本框 48"/>
          <p:cNvSpPr txBox="1"/>
          <p:nvPr/>
        </p:nvSpPr>
        <p:spPr>
          <a:xfrm>
            <a:off x="5755005" y="4834890"/>
            <a:ext cx="755650" cy="275590"/>
          </a:xfrm>
          <a:prstGeom prst="rect">
            <a:avLst/>
          </a:prstGeom>
          <a:noFill/>
        </p:spPr>
        <p:txBody>
          <a:bodyPr wrap="square" rtlCol="0">
            <a:spAutoFit/>
          </a:bodyPr>
          <a:p>
            <a:r>
              <a:rPr lang="en-US" altLang="zh-CN" sz="1200">
                <a:highlight>
                  <a:srgbClr val="FFFF00"/>
                </a:highlight>
              </a:rPr>
              <a:t>VLAN20</a:t>
            </a:r>
            <a:endParaRPr lang="en-US" altLang="zh-CN" sz="1200">
              <a:highlight>
                <a:srgbClr val="FFFF00"/>
              </a:highlight>
            </a:endParaRPr>
          </a:p>
        </p:txBody>
      </p:sp>
      <p:sp>
        <p:nvSpPr>
          <p:cNvPr id="50" name="文本框 49"/>
          <p:cNvSpPr txBox="1"/>
          <p:nvPr/>
        </p:nvSpPr>
        <p:spPr>
          <a:xfrm>
            <a:off x="7990205" y="4835525"/>
            <a:ext cx="755650" cy="275590"/>
          </a:xfrm>
          <a:prstGeom prst="rect">
            <a:avLst/>
          </a:prstGeom>
          <a:noFill/>
        </p:spPr>
        <p:txBody>
          <a:bodyPr wrap="square" rtlCol="0">
            <a:spAutoFit/>
          </a:bodyPr>
          <a:p>
            <a:r>
              <a:rPr lang="en-US" altLang="zh-CN" sz="1200">
                <a:highlight>
                  <a:srgbClr val="FFFF00"/>
                </a:highlight>
              </a:rPr>
              <a:t>VLAN30</a:t>
            </a:r>
            <a:endParaRPr lang="en-US" altLang="zh-CN" sz="1200">
              <a:highlight>
                <a:srgbClr val="FFFF00"/>
              </a:highlight>
            </a:endParaRPr>
          </a:p>
        </p:txBody>
      </p:sp>
      <p:sp>
        <p:nvSpPr>
          <p:cNvPr id="51" name="文本框 50"/>
          <p:cNvSpPr txBox="1"/>
          <p:nvPr/>
        </p:nvSpPr>
        <p:spPr>
          <a:xfrm>
            <a:off x="4915535" y="33655"/>
            <a:ext cx="513080" cy="275590"/>
          </a:xfrm>
          <a:prstGeom prst="rect">
            <a:avLst/>
          </a:prstGeom>
          <a:noFill/>
        </p:spPr>
        <p:txBody>
          <a:bodyPr wrap="none" rtlCol="0">
            <a:spAutoFit/>
          </a:bodyPr>
          <a:p>
            <a:r>
              <a:rPr lang="en-US" altLang="zh-CN" sz="1200"/>
              <a:t>ISP1</a:t>
            </a:r>
            <a:endParaRPr lang="en-US" altLang="zh-CN" sz="1200"/>
          </a:p>
        </p:txBody>
      </p:sp>
      <p:sp>
        <p:nvSpPr>
          <p:cNvPr id="52" name="文本框 51"/>
          <p:cNvSpPr txBox="1"/>
          <p:nvPr/>
        </p:nvSpPr>
        <p:spPr>
          <a:xfrm>
            <a:off x="6781800" y="33655"/>
            <a:ext cx="513080" cy="275590"/>
          </a:xfrm>
          <a:prstGeom prst="rect">
            <a:avLst/>
          </a:prstGeom>
          <a:noFill/>
        </p:spPr>
        <p:txBody>
          <a:bodyPr wrap="none" rtlCol="0">
            <a:spAutoFit/>
          </a:bodyPr>
          <a:p>
            <a:r>
              <a:rPr lang="en-US" altLang="zh-CN" sz="1200"/>
              <a:t>ISP2</a:t>
            </a:r>
            <a:endParaRPr lang="en-US" altLang="zh-CN" sz="1200"/>
          </a:p>
        </p:txBody>
      </p:sp>
      <p:sp>
        <p:nvSpPr>
          <p:cNvPr id="53" name="文本框 52"/>
          <p:cNvSpPr txBox="1"/>
          <p:nvPr/>
        </p:nvSpPr>
        <p:spPr>
          <a:xfrm>
            <a:off x="8745855" y="3118485"/>
            <a:ext cx="1455420" cy="275590"/>
          </a:xfrm>
          <a:prstGeom prst="rect">
            <a:avLst/>
          </a:prstGeom>
          <a:noFill/>
        </p:spPr>
        <p:txBody>
          <a:bodyPr wrap="square" rtlCol="0">
            <a:spAutoFit/>
          </a:bodyPr>
          <a:p>
            <a:r>
              <a:rPr lang="en-US" altLang="zh-CN" sz="1200"/>
              <a:t>AC</a:t>
            </a:r>
            <a:r>
              <a:rPr lang="zh-CN" altLang="en-US" sz="1200"/>
              <a:t>（无线</a:t>
            </a:r>
            <a:r>
              <a:rPr lang="zh-CN" altLang="en-US" sz="1200"/>
              <a:t>控制器）</a:t>
            </a:r>
            <a:endParaRPr lang="zh-CN" altLang="en-US" sz="1200"/>
          </a:p>
        </p:txBody>
      </p:sp>
      <p:sp>
        <p:nvSpPr>
          <p:cNvPr id="55" name="文本框 54"/>
          <p:cNvSpPr txBox="1"/>
          <p:nvPr/>
        </p:nvSpPr>
        <p:spPr>
          <a:xfrm>
            <a:off x="9726295" y="4353560"/>
            <a:ext cx="474345" cy="275590"/>
          </a:xfrm>
          <a:prstGeom prst="rect">
            <a:avLst/>
          </a:prstGeom>
          <a:noFill/>
        </p:spPr>
        <p:txBody>
          <a:bodyPr wrap="square" rtlCol="0">
            <a:spAutoFit/>
          </a:bodyPr>
          <a:p>
            <a:r>
              <a:rPr lang="en-US" altLang="zh-CN" sz="1200"/>
              <a:t>AP2</a:t>
            </a:r>
            <a:endParaRPr lang="en-US" altLang="zh-CN" sz="1200"/>
          </a:p>
        </p:txBody>
      </p:sp>
      <p:sp>
        <p:nvSpPr>
          <p:cNvPr id="57" name="文本框 56"/>
          <p:cNvSpPr txBox="1"/>
          <p:nvPr/>
        </p:nvSpPr>
        <p:spPr>
          <a:xfrm>
            <a:off x="6930390" y="4729480"/>
            <a:ext cx="866775" cy="275590"/>
          </a:xfrm>
          <a:prstGeom prst="rect">
            <a:avLst/>
          </a:prstGeom>
          <a:noFill/>
        </p:spPr>
        <p:txBody>
          <a:bodyPr wrap="square" rtlCol="0">
            <a:spAutoFit/>
          </a:bodyPr>
          <a:p>
            <a:r>
              <a:rPr lang="zh-CN" altLang="en-US" sz="1200"/>
              <a:t>无线</a:t>
            </a:r>
            <a:r>
              <a:rPr lang="en-US" altLang="zh-CN" sz="1200"/>
              <a:t>AP1</a:t>
            </a:r>
            <a:endParaRPr lang="en-US" altLang="zh-CN" sz="1200"/>
          </a:p>
        </p:txBody>
      </p:sp>
      <p:sp>
        <p:nvSpPr>
          <p:cNvPr id="61" name="文本框 60"/>
          <p:cNvSpPr txBox="1"/>
          <p:nvPr/>
        </p:nvSpPr>
        <p:spPr>
          <a:xfrm>
            <a:off x="7379970" y="1251585"/>
            <a:ext cx="598170" cy="275590"/>
          </a:xfrm>
          <a:prstGeom prst="rect">
            <a:avLst/>
          </a:prstGeom>
          <a:noFill/>
        </p:spPr>
        <p:txBody>
          <a:bodyPr wrap="none" rtlCol="0">
            <a:spAutoFit/>
          </a:bodyPr>
          <a:p>
            <a:r>
              <a:rPr lang="en-US" altLang="zh-CN" sz="1200">
                <a:highlight>
                  <a:srgbClr val="00FF00"/>
                </a:highlight>
              </a:rPr>
              <a:t>OSPF</a:t>
            </a:r>
            <a:endParaRPr lang="en-US" altLang="zh-CN" sz="1200">
              <a:highlight>
                <a:srgbClr val="00FF00"/>
              </a:highlight>
            </a:endParaRPr>
          </a:p>
        </p:txBody>
      </p:sp>
      <p:pic>
        <p:nvPicPr>
          <p:cNvPr id="68" name="图片 67"/>
          <p:cNvPicPr>
            <a:picLocks noChangeAspect="1"/>
          </p:cNvPicPr>
          <p:nvPr/>
        </p:nvPicPr>
        <p:blipFill>
          <a:blip r:embed="rId8"/>
          <a:srcRect t="7799" r="5952" b="1761"/>
          <a:stretch>
            <a:fillRect/>
          </a:stretch>
        </p:blipFill>
        <p:spPr>
          <a:xfrm>
            <a:off x="6722745" y="2197100"/>
            <a:ext cx="501650" cy="456565"/>
          </a:xfrm>
          <a:prstGeom prst="rect">
            <a:avLst/>
          </a:prstGeom>
        </p:spPr>
      </p:pic>
      <p:pic>
        <p:nvPicPr>
          <p:cNvPr id="69" name="图片 68"/>
          <p:cNvPicPr>
            <a:picLocks noChangeAspect="1"/>
          </p:cNvPicPr>
          <p:nvPr/>
        </p:nvPicPr>
        <p:blipFill>
          <a:blip r:embed="rId8"/>
          <a:srcRect t="7799" r="5952" b="1761"/>
          <a:stretch>
            <a:fillRect/>
          </a:stretch>
        </p:blipFill>
        <p:spPr>
          <a:xfrm>
            <a:off x="5085715" y="2197100"/>
            <a:ext cx="501650" cy="456565"/>
          </a:xfrm>
          <a:prstGeom prst="rect">
            <a:avLst/>
          </a:prstGeom>
        </p:spPr>
      </p:pic>
      <p:sp>
        <p:nvSpPr>
          <p:cNvPr id="70" name="圆角矩形 69"/>
          <p:cNvSpPr/>
          <p:nvPr/>
        </p:nvSpPr>
        <p:spPr>
          <a:xfrm>
            <a:off x="2775585" y="3923665"/>
            <a:ext cx="2245360" cy="2661285"/>
          </a:xfrm>
          <a:prstGeom prst="roundRect">
            <a:avLst/>
          </a:prstGeom>
          <a:noFill/>
          <a:ln>
            <a:solidFill>
              <a:schemeClr val="tx1"/>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文本框 70"/>
          <p:cNvSpPr txBox="1"/>
          <p:nvPr/>
        </p:nvSpPr>
        <p:spPr>
          <a:xfrm>
            <a:off x="5835015" y="5833110"/>
            <a:ext cx="572135" cy="275590"/>
          </a:xfrm>
          <a:prstGeom prst="rect">
            <a:avLst/>
          </a:prstGeom>
          <a:noFill/>
        </p:spPr>
        <p:txBody>
          <a:bodyPr wrap="none" rtlCol="0">
            <a:spAutoFit/>
          </a:bodyPr>
          <a:p>
            <a:r>
              <a:rPr lang="zh-CN" altLang="en-US" sz="1200"/>
              <a:t>部门</a:t>
            </a:r>
            <a:r>
              <a:rPr lang="en-US" altLang="zh-CN" sz="1200"/>
              <a:t>1</a:t>
            </a:r>
            <a:endParaRPr lang="en-US" altLang="zh-CN" sz="1200"/>
          </a:p>
        </p:txBody>
      </p:sp>
      <p:sp>
        <p:nvSpPr>
          <p:cNvPr id="72" name="圆角矩形 71"/>
          <p:cNvSpPr/>
          <p:nvPr/>
        </p:nvSpPr>
        <p:spPr>
          <a:xfrm>
            <a:off x="7820660" y="4132580"/>
            <a:ext cx="1235075" cy="1998345"/>
          </a:xfrm>
          <a:prstGeom prst="roundRect">
            <a:avLst/>
          </a:prstGeom>
          <a:noFill/>
          <a:ln>
            <a:solidFill>
              <a:schemeClr val="tx1"/>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文本框 72"/>
          <p:cNvSpPr txBox="1"/>
          <p:nvPr/>
        </p:nvSpPr>
        <p:spPr>
          <a:xfrm>
            <a:off x="8065770" y="5833110"/>
            <a:ext cx="572135" cy="275590"/>
          </a:xfrm>
          <a:prstGeom prst="rect">
            <a:avLst/>
          </a:prstGeom>
          <a:noFill/>
        </p:spPr>
        <p:txBody>
          <a:bodyPr wrap="none" rtlCol="0">
            <a:spAutoFit/>
          </a:bodyPr>
          <a:p>
            <a:r>
              <a:rPr lang="zh-CN" altLang="en-US" sz="1200"/>
              <a:t>部门</a:t>
            </a:r>
            <a:r>
              <a:rPr lang="en-US" altLang="zh-CN" sz="1200"/>
              <a:t>2</a:t>
            </a:r>
            <a:endParaRPr lang="en-US" altLang="zh-CN" sz="1200"/>
          </a:p>
        </p:txBody>
      </p:sp>
      <p:sp>
        <p:nvSpPr>
          <p:cNvPr id="75" name="圆角矩形 74"/>
          <p:cNvSpPr/>
          <p:nvPr/>
        </p:nvSpPr>
        <p:spPr>
          <a:xfrm>
            <a:off x="5613400" y="4131945"/>
            <a:ext cx="1168400" cy="1998980"/>
          </a:xfrm>
          <a:prstGeom prst="roundRect">
            <a:avLst/>
          </a:prstGeom>
          <a:noFill/>
          <a:ln>
            <a:solidFill>
              <a:schemeClr val="tx1"/>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文本框 75"/>
          <p:cNvSpPr txBox="1"/>
          <p:nvPr/>
        </p:nvSpPr>
        <p:spPr>
          <a:xfrm>
            <a:off x="4380865" y="5417820"/>
            <a:ext cx="640080" cy="275590"/>
          </a:xfrm>
          <a:prstGeom prst="rect">
            <a:avLst/>
          </a:prstGeom>
          <a:noFill/>
        </p:spPr>
        <p:txBody>
          <a:bodyPr wrap="none" rtlCol="0">
            <a:spAutoFit/>
          </a:bodyPr>
          <a:p>
            <a:r>
              <a:rPr lang="zh-CN" altLang="en-US" sz="1200"/>
              <a:t>服务器</a:t>
            </a:r>
            <a:endParaRPr lang="zh-CN" altLang="en-US" sz="1200"/>
          </a:p>
        </p:txBody>
      </p:sp>
      <p:sp>
        <p:nvSpPr>
          <p:cNvPr id="3" name="横卷形 2"/>
          <p:cNvSpPr/>
          <p:nvPr/>
        </p:nvSpPr>
        <p:spPr>
          <a:xfrm>
            <a:off x="16510" y="0"/>
            <a:ext cx="3355975" cy="806450"/>
          </a:xfrm>
          <a:prstGeom prst="horizontalScroll">
            <a:avLst/>
          </a:prstGeom>
          <a:gradFill>
            <a:gsLst>
              <a:gs pos="0">
                <a:srgbClr val="7B32B2"/>
              </a:gs>
              <a:gs pos="100000">
                <a:srgbClr val="401A5D"/>
              </a:gs>
            </a:gsLst>
            <a:lin scaled="0"/>
          </a:gradFill>
          <a:ln>
            <a:gradFill>
              <a:gsLst>
                <a:gs pos="0">
                  <a:srgbClr val="7B32B2"/>
                </a:gs>
                <a:gs pos="100000">
                  <a:srgbClr val="401A5D"/>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ln w="6600">
                  <a:solidFill>
                    <a:schemeClr val="accent2"/>
                  </a:solidFill>
                  <a:prstDash val="solid"/>
                </a:ln>
                <a:solidFill>
                  <a:srgbClr val="FFFFFF"/>
                </a:solidFill>
                <a:effectLst>
                  <a:outerShdw dist="38100" dir="2700000" algn="tl" rotWithShape="0">
                    <a:schemeClr val="accent2"/>
                  </a:outerShdw>
                </a:effectLst>
              </a:rPr>
              <a:t>组网</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文本框 10"/>
          <p:cNvSpPr txBox="1"/>
          <p:nvPr/>
        </p:nvSpPr>
        <p:spPr>
          <a:xfrm>
            <a:off x="4363085" y="1388745"/>
            <a:ext cx="640080" cy="275590"/>
          </a:xfrm>
          <a:prstGeom prst="rect">
            <a:avLst/>
          </a:prstGeom>
          <a:noFill/>
        </p:spPr>
        <p:txBody>
          <a:bodyPr wrap="none" rtlCol="0">
            <a:spAutoFit/>
          </a:bodyPr>
          <a:p>
            <a:r>
              <a:rPr lang="zh-CN" altLang="en-US" sz="1200"/>
              <a:t>防火墙</a:t>
            </a:r>
            <a:endParaRPr lang="zh-CN" altLang="en-US" sz="1200"/>
          </a:p>
        </p:txBody>
      </p:sp>
      <p:cxnSp>
        <p:nvCxnSpPr>
          <p:cNvPr id="16" name="直接连接符 15"/>
          <p:cNvCxnSpPr>
            <a:stCxn id="13" idx="2"/>
            <a:endCxn id="12" idx="0"/>
          </p:cNvCxnSpPr>
          <p:nvPr/>
        </p:nvCxnSpPr>
        <p:spPr>
          <a:xfrm flipH="1">
            <a:off x="5150485" y="1009650"/>
            <a:ext cx="2540" cy="2921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直接连接符 30"/>
          <p:cNvCxnSpPr>
            <a:stCxn id="7" idx="2"/>
            <a:endCxn id="14" idx="0"/>
          </p:cNvCxnSpPr>
          <p:nvPr/>
        </p:nvCxnSpPr>
        <p:spPr>
          <a:xfrm>
            <a:off x="7086600" y="1009650"/>
            <a:ext cx="0" cy="292100"/>
          </a:xfrm>
          <a:prstGeom prst="line">
            <a:avLst/>
          </a:prstGeom>
        </p:spPr>
        <p:style>
          <a:lnRef idx="3">
            <a:schemeClr val="accent1"/>
          </a:lnRef>
          <a:fillRef idx="0">
            <a:schemeClr val="accent1"/>
          </a:fillRef>
          <a:effectRef idx="2">
            <a:schemeClr val="accent1"/>
          </a:effectRef>
          <a:fontRef idx="minor">
            <a:schemeClr val="tx1"/>
          </a:fontRef>
        </p:style>
      </p:cxnSp>
      <p:sp>
        <p:nvSpPr>
          <p:cNvPr id="34" name="文本框 33"/>
          <p:cNvSpPr txBox="1"/>
          <p:nvPr/>
        </p:nvSpPr>
        <p:spPr>
          <a:xfrm>
            <a:off x="4129405" y="2268220"/>
            <a:ext cx="944880" cy="275590"/>
          </a:xfrm>
          <a:prstGeom prst="rect">
            <a:avLst/>
          </a:prstGeom>
          <a:noFill/>
        </p:spPr>
        <p:txBody>
          <a:bodyPr wrap="none" rtlCol="0">
            <a:spAutoFit/>
          </a:bodyPr>
          <a:p>
            <a:r>
              <a:rPr lang="zh-CN" altLang="en-US" sz="1200"/>
              <a:t>核心交换机</a:t>
            </a:r>
            <a:endParaRPr lang="zh-CN" altLang="en-US" sz="1200"/>
          </a:p>
        </p:txBody>
      </p:sp>
      <p:sp>
        <p:nvSpPr>
          <p:cNvPr id="40" name="文本框 39"/>
          <p:cNvSpPr txBox="1"/>
          <p:nvPr/>
        </p:nvSpPr>
        <p:spPr>
          <a:xfrm>
            <a:off x="3089910" y="4353560"/>
            <a:ext cx="944880" cy="275590"/>
          </a:xfrm>
          <a:prstGeom prst="rect">
            <a:avLst/>
          </a:prstGeom>
          <a:noFill/>
        </p:spPr>
        <p:txBody>
          <a:bodyPr wrap="none" rtlCol="0">
            <a:spAutoFit/>
          </a:bodyPr>
          <a:p>
            <a:r>
              <a:rPr lang="zh-CN" altLang="en-US" sz="1200"/>
              <a:t>接入交换机</a:t>
            </a:r>
            <a:endParaRPr lang="zh-CN" altLang="en-US" sz="1200"/>
          </a:p>
        </p:txBody>
      </p:sp>
      <p:pic>
        <p:nvPicPr>
          <p:cNvPr id="41" name="图片 40"/>
          <p:cNvPicPr>
            <a:picLocks noChangeAspect="1"/>
          </p:cNvPicPr>
          <p:nvPr/>
        </p:nvPicPr>
        <p:blipFill>
          <a:blip r:embed="rId1"/>
          <a:stretch>
            <a:fillRect/>
          </a:stretch>
        </p:blipFill>
        <p:spPr>
          <a:xfrm>
            <a:off x="3372485" y="5288915"/>
            <a:ext cx="381000" cy="533400"/>
          </a:xfrm>
          <a:prstGeom prst="rect">
            <a:avLst/>
          </a:prstGeom>
        </p:spPr>
      </p:pic>
      <p:cxnSp>
        <p:nvCxnSpPr>
          <p:cNvPr id="48" name="直接连接符 47"/>
          <p:cNvCxnSpPr>
            <a:stCxn id="39" idx="2"/>
            <a:endCxn id="41" idx="0"/>
          </p:cNvCxnSpPr>
          <p:nvPr/>
        </p:nvCxnSpPr>
        <p:spPr>
          <a:xfrm flipH="1">
            <a:off x="3562985" y="4732020"/>
            <a:ext cx="662305" cy="556895"/>
          </a:xfrm>
          <a:prstGeom prst="line">
            <a:avLst/>
          </a:prstGeom>
        </p:spPr>
        <p:style>
          <a:lnRef idx="3">
            <a:schemeClr val="accent1"/>
          </a:lnRef>
          <a:fillRef idx="0">
            <a:schemeClr val="accent1"/>
          </a:fillRef>
          <a:effectRef idx="2">
            <a:schemeClr val="accent1"/>
          </a:effectRef>
          <a:fontRef idx="minor">
            <a:schemeClr val="tx1"/>
          </a:fontRef>
        </p:style>
      </p:cxnSp>
      <p:sp>
        <p:nvSpPr>
          <p:cNvPr id="56" name="文本框 55"/>
          <p:cNvSpPr txBox="1"/>
          <p:nvPr/>
        </p:nvSpPr>
        <p:spPr>
          <a:xfrm>
            <a:off x="2884805" y="6240780"/>
            <a:ext cx="487680" cy="275590"/>
          </a:xfrm>
          <a:prstGeom prst="rect">
            <a:avLst/>
          </a:prstGeom>
          <a:noFill/>
        </p:spPr>
        <p:txBody>
          <a:bodyPr wrap="none" rtlCol="0">
            <a:spAutoFit/>
          </a:bodyPr>
          <a:p>
            <a:r>
              <a:rPr lang="zh-CN" altLang="en-US" sz="1200"/>
              <a:t>机房</a:t>
            </a:r>
            <a:endParaRPr lang="zh-CN" altLang="en-US" sz="1200"/>
          </a:p>
        </p:txBody>
      </p:sp>
      <p:pic>
        <p:nvPicPr>
          <p:cNvPr id="60" name="图片 59"/>
          <p:cNvPicPr>
            <a:picLocks noChangeAspect="1"/>
          </p:cNvPicPr>
          <p:nvPr/>
        </p:nvPicPr>
        <p:blipFill>
          <a:blip r:embed="rId9"/>
          <a:stretch>
            <a:fillRect/>
          </a:stretch>
        </p:blipFill>
        <p:spPr>
          <a:xfrm>
            <a:off x="5269230" y="2992755"/>
            <a:ext cx="485775" cy="466725"/>
          </a:xfrm>
          <a:prstGeom prst="rect">
            <a:avLst/>
          </a:prstGeom>
        </p:spPr>
      </p:pic>
      <p:pic>
        <p:nvPicPr>
          <p:cNvPr id="64" name="图片 63"/>
          <p:cNvPicPr>
            <a:picLocks noChangeAspect="1"/>
          </p:cNvPicPr>
          <p:nvPr/>
        </p:nvPicPr>
        <p:blipFill>
          <a:blip r:embed="rId9"/>
          <a:stretch>
            <a:fillRect/>
          </a:stretch>
        </p:blipFill>
        <p:spPr>
          <a:xfrm>
            <a:off x="6487795" y="2992755"/>
            <a:ext cx="485775" cy="466725"/>
          </a:xfrm>
          <a:prstGeom prst="rect">
            <a:avLst/>
          </a:prstGeom>
        </p:spPr>
      </p:pic>
      <p:cxnSp>
        <p:nvCxnSpPr>
          <p:cNvPr id="65" name="直接连接符 64"/>
          <p:cNvCxnSpPr>
            <a:stCxn id="69" idx="2"/>
            <a:endCxn id="60" idx="0"/>
          </p:cNvCxnSpPr>
          <p:nvPr/>
        </p:nvCxnSpPr>
        <p:spPr>
          <a:xfrm>
            <a:off x="5336540" y="2653665"/>
            <a:ext cx="175895" cy="339090"/>
          </a:xfrm>
          <a:prstGeom prst="line">
            <a:avLst/>
          </a:prstGeom>
        </p:spPr>
        <p:style>
          <a:lnRef idx="3">
            <a:schemeClr val="accent1"/>
          </a:lnRef>
          <a:fillRef idx="0">
            <a:schemeClr val="accent1"/>
          </a:fillRef>
          <a:effectRef idx="2">
            <a:schemeClr val="accent1"/>
          </a:effectRef>
          <a:fontRef idx="minor">
            <a:schemeClr val="tx1"/>
          </a:fontRef>
        </p:style>
      </p:cxnSp>
      <p:cxnSp>
        <p:nvCxnSpPr>
          <p:cNvPr id="66" name="直接连接符 65"/>
          <p:cNvCxnSpPr>
            <a:stCxn id="68" idx="2"/>
            <a:endCxn id="64" idx="0"/>
          </p:cNvCxnSpPr>
          <p:nvPr/>
        </p:nvCxnSpPr>
        <p:spPr>
          <a:xfrm flipH="1">
            <a:off x="6731000" y="2653665"/>
            <a:ext cx="242570" cy="339090"/>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直接连接符 66"/>
          <p:cNvCxnSpPr>
            <a:stCxn id="69" idx="2"/>
            <a:endCxn id="64" idx="0"/>
          </p:cNvCxnSpPr>
          <p:nvPr/>
        </p:nvCxnSpPr>
        <p:spPr>
          <a:xfrm>
            <a:off x="5336540" y="2653665"/>
            <a:ext cx="1394460" cy="339090"/>
          </a:xfrm>
          <a:prstGeom prst="line">
            <a:avLst/>
          </a:prstGeom>
        </p:spPr>
        <p:style>
          <a:lnRef idx="3">
            <a:schemeClr val="accent1"/>
          </a:lnRef>
          <a:fillRef idx="0">
            <a:schemeClr val="accent1"/>
          </a:fillRef>
          <a:effectRef idx="2">
            <a:schemeClr val="accent1"/>
          </a:effectRef>
          <a:fontRef idx="minor">
            <a:schemeClr val="tx1"/>
          </a:fontRef>
        </p:style>
      </p:cxnSp>
      <p:cxnSp>
        <p:nvCxnSpPr>
          <p:cNvPr id="74" name="直接连接符 73"/>
          <p:cNvCxnSpPr>
            <a:stCxn id="60" idx="0"/>
            <a:endCxn id="68" idx="2"/>
          </p:cNvCxnSpPr>
          <p:nvPr/>
        </p:nvCxnSpPr>
        <p:spPr>
          <a:xfrm flipV="1">
            <a:off x="5512435" y="2653665"/>
            <a:ext cx="1461135" cy="339090"/>
          </a:xfrm>
          <a:prstGeom prst="line">
            <a:avLst/>
          </a:prstGeom>
        </p:spPr>
        <p:style>
          <a:lnRef idx="3">
            <a:schemeClr val="accent1"/>
          </a:lnRef>
          <a:fillRef idx="0">
            <a:schemeClr val="accent1"/>
          </a:fillRef>
          <a:effectRef idx="2">
            <a:schemeClr val="accent1"/>
          </a:effectRef>
          <a:fontRef idx="minor">
            <a:schemeClr val="tx1"/>
          </a:fontRef>
        </p:style>
      </p:cxnSp>
      <p:cxnSp>
        <p:nvCxnSpPr>
          <p:cNvPr id="80" name="直接连接符 79"/>
          <p:cNvCxnSpPr>
            <a:stCxn id="60" idx="2"/>
          </p:cNvCxnSpPr>
          <p:nvPr/>
        </p:nvCxnSpPr>
        <p:spPr>
          <a:xfrm flipH="1">
            <a:off x="4225290" y="3459480"/>
            <a:ext cx="1287145" cy="791210"/>
          </a:xfrm>
          <a:prstGeom prst="line">
            <a:avLst/>
          </a:prstGeom>
        </p:spPr>
        <p:style>
          <a:lnRef idx="3">
            <a:schemeClr val="accent1"/>
          </a:lnRef>
          <a:fillRef idx="0">
            <a:schemeClr val="accent1"/>
          </a:fillRef>
          <a:effectRef idx="2">
            <a:schemeClr val="accent1"/>
          </a:effectRef>
          <a:fontRef idx="minor">
            <a:schemeClr val="tx1"/>
          </a:fontRef>
        </p:style>
      </p:cxnSp>
      <p:cxnSp>
        <p:nvCxnSpPr>
          <p:cNvPr id="81" name="直接连接符 80"/>
          <p:cNvCxnSpPr>
            <a:stCxn id="60" idx="2"/>
            <a:endCxn id="10" idx="0"/>
          </p:cNvCxnSpPr>
          <p:nvPr/>
        </p:nvCxnSpPr>
        <p:spPr>
          <a:xfrm>
            <a:off x="5512435" y="3459480"/>
            <a:ext cx="629285" cy="815975"/>
          </a:xfrm>
          <a:prstGeom prst="line">
            <a:avLst/>
          </a:prstGeom>
        </p:spPr>
        <p:style>
          <a:lnRef idx="3">
            <a:schemeClr val="accent1"/>
          </a:lnRef>
          <a:fillRef idx="0">
            <a:schemeClr val="accent1"/>
          </a:fillRef>
          <a:effectRef idx="2">
            <a:schemeClr val="accent1"/>
          </a:effectRef>
          <a:fontRef idx="minor">
            <a:schemeClr val="tx1"/>
          </a:fontRef>
        </p:style>
      </p:cxnSp>
      <p:cxnSp>
        <p:nvCxnSpPr>
          <p:cNvPr id="82" name="直接连接符 81"/>
          <p:cNvCxnSpPr>
            <a:stCxn id="60" idx="2"/>
            <a:endCxn id="47" idx="0"/>
          </p:cNvCxnSpPr>
          <p:nvPr/>
        </p:nvCxnSpPr>
        <p:spPr>
          <a:xfrm>
            <a:off x="5512435" y="3459480"/>
            <a:ext cx="2856230" cy="72834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直接连接符 82"/>
          <p:cNvCxnSpPr>
            <a:stCxn id="64" idx="2"/>
            <a:endCxn id="39" idx="0"/>
          </p:cNvCxnSpPr>
          <p:nvPr/>
        </p:nvCxnSpPr>
        <p:spPr>
          <a:xfrm flipH="1">
            <a:off x="4225290" y="3459480"/>
            <a:ext cx="2505710" cy="791210"/>
          </a:xfrm>
          <a:prstGeom prst="line">
            <a:avLst/>
          </a:prstGeom>
        </p:spPr>
        <p:style>
          <a:lnRef idx="3">
            <a:schemeClr val="accent1"/>
          </a:lnRef>
          <a:fillRef idx="0">
            <a:schemeClr val="accent1"/>
          </a:fillRef>
          <a:effectRef idx="2">
            <a:schemeClr val="accent1"/>
          </a:effectRef>
          <a:fontRef idx="minor">
            <a:schemeClr val="tx1"/>
          </a:fontRef>
        </p:style>
      </p:cxnSp>
      <p:cxnSp>
        <p:nvCxnSpPr>
          <p:cNvPr id="84" name="直接连接符 83"/>
          <p:cNvCxnSpPr>
            <a:stCxn id="64" idx="2"/>
            <a:endCxn id="10" idx="0"/>
          </p:cNvCxnSpPr>
          <p:nvPr/>
        </p:nvCxnSpPr>
        <p:spPr>
          <a:xfrm flipH="1">
            <a:off x="6141720" y="3459480"/>
            <a:ext cx="589280" cy="815975"/>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直接连接符 84"/>
          <p:cNvCxnSpPr>
            <a:stCxn id="47" idx="0"/>
            <a:endCxn id="64" idx="2"/>
          </p:cNvCxnSpPr>
          <p:nvPr/>
        </p:nvCxnSpPr>
        <p:spPr>
          <a:xfrm flipH="1" flipV="1">
            <a:off x="6731000" y="3459480"/>
            <a:ext cx="1637665" cy="728345"/>
          </a:xfrm>
          <a:prstGeom prst="line">
            <a:avLst/>
          </a:prstGeom>
        </p:spPr>
        <p:style>
          <a:lnRef idx="3">
            <a:schemeClr val="accent1"/>
          </a:lnRef>
          <a:fillRef idx="0">
            <a:schemeClr val="accent1"/>
          </a:fillRef>
          <a:effectRef idx="2">
            <a:schemeClr val="accent1"/>
          </a:effectRef>
          <a:fontRef idx="minor">
            <a:schemeClr val="tx1"/>
          </a:fontRef>
        </p:style>
      </p:cxnSp>
      <p:cxnSp>
        <p:nvCxnSpPr>
          <p:cNvPr id="86" name="直接连接符 85"/>
          <p:cNvCxnSpPr>
            <a:stCxn id="69" idx="3"/>
            <a:endCxn id="68" idx="1"/>
          </p:cNvCxnSpPr>
          <p:nvPr/>
        </p:nvCxnSpPr>
        <p:spPr>
          <a:xfrm>
            <a:off x="5587365" y="2425700"/>
            <a:ext cx="113538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直接连接符 86"/>
          <p:cNvCxnSpPr/>
          <p:nvPr/>
        </p:nvCxnSpPr>
        <p:spPr>
          <a:xfrm flipV="1">
            <a:off x="5657215" y="3289300"/>
            <a:ext cx="969645" cy="3810"/>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直接连接符 88"/>
          <p:cNvCxnSpPr/>
          <p:nvPr/>
        </p:nvCxnSpPr>
        <p:spPr>
          <a:xfrm flipV="1">
            <a:off x="5647055" y="3210560"/>
            <a:ext cx="907415" cy="6350"/>
          </a:xfrm>
          <a:prstGeom prst="line">
            <a:avLst/>
          </a:prstGeom>
        </p:spPr>
        <p:style>
          <a:lnRef idx="3">
            <a:schemeClr val="accent1"/>
          </a:lnRef>
          <a:fillRef idx="0">
            <a:schemeClr val="accent1"/>
          </a:fillRef>
          <a:effectRef idx="2">
            <a:schemeClr val="accent1"/>
          </a:effectRef>
          <a:fontRef idx="minor">
            <a:schemeClr val="tx1"/>
          </a:fontRef>
        </p:style>
      </p:cxnSp>
      <p:sp>
        <p:nvSpPr>
          <p:cNvPr id="90" name="文本框 89"/>
          <p:cNvSpPr txBox="1"/>
          <p:nvPr/>
        </p:nvSpPr>
        <p:spPr>
          <a:xfrm>
            <a:off x="4324350" y="3104515"/>
            <a:ext cx="944880" cy="275590"/>
          </a:xfrm>
          <a:prstGeom prst="rect">
            <a:avLst/>
          </a:prstGeom>
          <a:noFill/>
        </p:spPr>
        <p:txBody>
          <a:bodyPr wrap="none" rtlCol="0">
            <a:spAutoFit/>
          </a:bodyPr>
          <a:p>
            <a:r>
              <a:rPr lang="zh-CN" altLang="en-US" sz="1200"/>
              <a:t>汇聚交换机</a:t>
            </a:r>
            <a:endParaRPr lang="zh-CN" altLang="en-US" sz="1200"/>
          </a:p>
        </p:txBody>
      </p:sp>
      <p:pic>
        <p:nvPicPr>
          <p:cNvPr id="91" name="图片 90"/>
          <p:cNvPicPr>
            <a:picLocks noChangeAspect="1"/>
          </p:cNvPicPr>
          <p:nvPr/>
        </p:nvPicPr>
        <p:blipFill>
          <a:blip r:embed="rId10"/>
          <a:srcRect l="9959" r="13244" b="11178"/>
          <a:stretch>
            <a:fillRect/>
          </a:stretch>
        </p:blipFill>
        <p:spPr>
          <a:xfrm>
            <a:off x="3676015" y="6012180"/>
            <a:ext cx="423545" cy="504190"/>
          </a:xfrm>
          <a:prstGeom prst="rect">
            <a:avLst/>
          </a:prstGeom>
        </p:spPr>
      </p:pic>
      <p:cxnSp>
        <p:nvCxnSpPr>
          <p:cNvPr id="92" name="直接连接符 91"/>
          <p:cNvCxnSpPr>
            <a:stCxn id="41" idx="2"/>
            <a:endCxn id="91" idx="0"/>
          </p:cNvCxnSpPr>
          <p:nvPr/>
        </p:nvCxnSpPr>
        <p:spPr>
          <a:xfrm>
            <a:off x="3562985" y="5822315"/>
            <a:ext cx="325120" cy="189865"/>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直接连接符 92"/>
          <p:cNvCxnSpPr>
            <a:stCxn id="91" idx="0"/>
            <a:endCxn id="4" idx="2"/>
          </p:cNvCxnSpPr>
          <p:nvPr/>
        </p:nvCxnSpPr>
        <p:spPr>
          <a:xfrm flipV="1">
            <a:off x="3888105" y="5833110"/>
            <a:ext cx="337185" cy="179070"/>
          </a:xfrm>
          <a:prstGeom prst="line">
            <a:avLst/>
          </a:prstGeom>
        </p:spPr>
        <p:style>
          <a:lnRef idx="3">
            <a:schemeClr val="accent1"/>
          </a:lnRef>
          <a:fillRef idx="0">
            <a:schemeClr val="accent1"/>
          </a:fillRef>
          <a:effectRef idx="2">
            <a:schemeClr val="accent1"/>
          </a:effectRef>
          <a:fontRef idx="minor">
            <a:schemeClr val="tx1"/>
          </a:fontRef>
        </p:style>
      </p:cxnSp>
      <p:sp>
        <p:nvSpPr>
          <p:cNvPr id="94" name="文本框 93"/>
          <p:cNvSpPr txBox="1"/>
          <p:nvPr/>
        </p:nvSpPr>
        <p:spPr>
          <a:xfrm>
            <a:off x="4034790" y="6130925"/>
            <a:ext cx="487680" cy="275590"/>
          </a:xfrm>
          <a:prstGeom prst="rect">
            <a:avLst/>
          </a:prstGeom>
          <a:noFill/>
        </p:spPr>
        <p:txBody>
          <a:bodyPr wrap="square" rtlCol="0">
            <a:spAutoFit/>
          </a:bodyPr>
          <a:p>
            <a:r>
              <a:rPr lang="zh-CN" altLang="en-US" sz="1200"/>
              <a:t>存储</a:t>
            </a:r>
            <a:endParaRPr lang="zh-CN" altLang="en-US" sz="1200"/>
          </a:p>
        </p:txBody>
      </p:sp>
      <p:sp>
        <p:nvSpPr>
          <p:cNvPr id="58" name="圆角矩形 57"/>
          <p:cNvSpPr/>
          <p:nvPr/>
        </p:nvSpPr>
        <p:spPr>
          <a:xfrm>
            <a:off x="4149725" y="1148715"/>
            <a:ext cx="3983355" cy="1804035"/>
          </a:xfrm>
          <a:prstGeom prst="roundRect">
            <a:avLst/>
          </a:prstGeom>
          <a:noFill/>
          <a:ln>
            <a:solidFill>
              <a:schemeClr val="tx1"/>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7" name="直接连接符 96"/>
          <p:cNvCxnSpPr/>
          <p:nvPr/>
        </p:nvCxnSpPr>
        <p:spPr>
          <a:xfrm>
            <a:off x="2037080" y="2653665"/>
            <a:ext cx="6878320"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2037080" y="2992755"/>
            <a:ext cx="6878320"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2026920" y="3479165"/>
            <a:ext cx="6878320"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2047240" y="4198620"/>
            <a:ext cx="6878320"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2037080" y="4756785"/>
            <a:ext cx="6878320"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1909445" y="2257425"/>
            <a:ext cx="792480" cy="337185"/>
          </a:xfrm>
          <a:prstGeom prst="rect">
            <a:avLst/>
          </a:prstGeom>
          <a:noFill/>
        </p:spPr>
        <p:txBody>
          <a:bodyPr wrap="none" rtlCol="0">
            <a:spAutoFit/>
          </a:bodyPr>
          <a:p>
            <a:r>
              <a:rPr lang="zh-CN" altLang="en-US" sz="1600"/>
              <a:t>核心层</a:t>
            </a:r>
            <a:endParaRPr lang="zh-CN" altLang="en-US" sz="1600"/>
          </a:p>
        </p:txBody>
      </p:sp>
      <p:sp>
        <p:nvSpPr>
          <p:cNvPr id="103" name="文本框 102"/>
          <p:cNvSpPr txBox="1"/>
          <p:nvPr/>
        </p:nvSpPr>
        <p:spPr>
          <a:xfrm>
            <a:off x="1909445" y="3087370"/>
            <a:ext cx="792480" cy="337185"/>
          </a:xfrm>
          <a:prstGeom prst="rect">
            <a:avLst/>
          </a:prstGeom>
          <a:noFill/>
        </p:spPr>
        <p:txBody>
          <a:bodyPr wrap="none" rtlCol="0">
            <a:spAutoFit/>
          </a:bodyPr>
          <a:p>
            <a:r>
              <a:rPr lang="zh-CN" altLang="en-US" sz="1600"/>
              <a:t>汇聚层</a:t>
            </a:r>
            <a:endParaRPr lang="zh-CN" altLang="en-US" sz="1600"/>
          </a:p>
        </p:txBody>
      </p:sp>
      <p:sp>
        <p:nvSpPr>
          <p:cNvPr id="104" name="文本框 103"/>
          <p:cNvSpPr txBox="1"/>
          <p:nvPr/>
        </p:nvSpPr>
        <p:spPr>
          <a:xfrm>
            <a:off x="1909445" y="4291965"/>
            <a:ext cx="792480" cy="337185"/>
          </a:xfrm>
          <a:prstGeom prst="rect">
            <a:avLst/>
          </a:prstGeom>
          <a:noFill/>
        </p:spPr>
        <p:txBody>
          <a:bodyPr wrap="none" rtlCol="0">
            <a:spAutoFit/>
          </a:bodyPr>
          <a:p>
            <a:r>
              <a:rPr lang="zh-CN" altLang="en-US" sz="1600"/>
              <a:t>接入层</a:t>
            </a:r>
            <a:endParaRPr lang="zh-CN" altLang="en-US" sz="1600"/>
          </a:p>
        </p:txBody>
      </p:sp>
      <p:cxnSp>
        <p:nvCxnSpPr>
          <p:cNvPr id="105" name="直接连接符 104"/>
          <p:cNvCxnSpPr/>
          <p:nvPr/>
        </p:nvCxnSpPr>
        <p:spPr>
          <a:xfrm>
            <a:off x="2047240" y="2197100"/>
            <a:ext cx="6878320"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down)">
                                      <p:cBhvr>
                                        <p:cTn id="7" dur="500"/>
                                        <p:tgtEl>
                                          <p:spTgt spid="10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wipe(down)">
                                      <p:cBhvr>
                                        <p:cTn id="10" dur="500"/>
                                        <p:tgtEl>
                                          <p:spTgt spid="10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wipe(down)">
                                      <p:cBhvr>
                                        <p:cTn id="13" dur="500"/>
                                        <p:tgtEl>
                                          <p:spTgt spid="10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wipe(down)">
                                      <p:cBhvr>
                                        <p:cTn id="16" dur="500"/>
                                        <p:tgtEl>
                                          <p:spTgt spid="104"/>
                                        </p:tgtEl>
                                      </p:cBhvr>
                                    </p:animEffect>
                                  </p:childTnLst>
                                </p:cTn>
                              </p:par>
                              <p:par>
                                <p:cTn id="17" presetID="22" presetClass="entr" presetSubtype="4" fill="hold" nodeType="with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wipe(down)">
                                      <p:cBhvr>
                                        <p:cTn id="19" dur="500"/>
                                        <p:tgtEl>
                                          <p:spTgt spid="97"/>
                                        </p:tgtEl>
                                      </p:cBhvr>
                                    </p:animEffect>
                                  </p:childTnLst>
                                </p:cTn>
                              </p:par>
                              <p:par>
                                <p:cTn id="20" presetID="22" presetClass="entr" presetSubtype="4" fill="hold" nodeType="with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wipe(down)">
                                      <p:cBhvr>
                                        <p:cTn id="22" dur="500"/>
                                        <p:tgtEl>
                                          <p:spTgt spid="98"/>
                                        </p:tgtEl>
                                      </p:cBhvr>
                                    </p:animEffect>
                                  </p:childTnLst>
                                </p:cTn>
                              </p:par>
                              <p:par>
                                <p:cTn id="23" presetID="22" presetClass="entr" presetSubtype="4" fill="hold" nodeType="withEffect">
                                  <p:stCondLst>
                                    <p:cond delay="0"/>
                                  </p:stCondLst>
                                  <p:childTnLst>
                                    <p:set>
                                      <p:cBhvr>
                                        <p:cTn id="24" dur="1" fill="hold">
                                          <p:stCondLst>
                                            <p:cond delay="0"/>
                                          </p:stCondLst>
                                        </p:cTn>
                                        <p:tgtEl>
                                          <p:spTgt spid="99"/>
                                        </p:tgtEl>
                                        <p:attrNameLst>
                                          <p:attrName>style.visibility</p:attrName>
                                        </p:attrNameLst>
                                      </p:cBhvr>
                                      <p:to>
                                        <p:strVal val="visible"/>
                                      </p:to>
                                    </p:set>
                                    <p:animEffect transition="in" filter="wipe(down)">
                                      <p:cBhvr>
                                        <p:cTn id="25" dur="500"/>
                                        <p:tgtEl>
                                          <p:spTgt spid="99"/>
                                        </p:tgtEl>
                                      </p:cBhvr>
                                    </p:animEffect>
                                  </p:childTnLst>
                                </p:cTn>
                              </p:par>
                              <p:par>
                                <p:cTn id="26" presetID="22" presetClass="entr" presetSubtype="4" fill="hold" nodeType="with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wipe(down)">
                                      <p:cBhvr>
                                        <p:cTn id="28" dur="500"/>
                                        <p:tgtEl>
                                          <p:spTgt spid="100"/>
                                        </p:tgtEl>
                                      </p:cBhvr>
                                    </p:animEffect>
                                  </p:childTnLst>
                                </p:cTn>
                              </p:par>
                              <p:par>
                                <p:cTn id="29" presetID="22" presetClass="entr" presetSubtype="4" fill="hold" nodeType="with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wipe(down)">
                                      <p:cBhvr>
                                        <p:cTn id="31"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p:bldP spid="10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a:stretch>
            <a:fillRect/>
          </a:stretch>
        </p:blipFill>
        <p:spPr>
          <a:xfrm>
            <a:off x="-635" y="0"/>
            <a:ext cx="12192635" cy="6857365"/>
          </a:xfrm>
          <a:prstGeom prst="rect">
            <a:avLst/>
          </a:prstGeom>
          <a:noFill/>
          <a:ln w="9525">
            <a:noFill/>
          </a:ln>
        </p:spPr>
      </p:pic>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7" name="横卷形 6"/>
          <p:cNvSpPr/>
          <p:nvPr/>
        </p:nvSpPr>
        <p:spPr>
          <a:xfrm>
            <a:off x="16510" y="0"/>
            <a:ext cx="3355975" cy="806450"/>
          </a:xfrm>
          <a:prstGeom prst="horizontalScroll">
            <a:avLst/>
          </a:prstGeom>
          <a:noFill/>
          <a:ln>
            <a:gradFill>
              <a:gsLst>
                <a:gs pos="0">
                  <a:srgbClr val="007BD3"/>
                </a:gs>
                <a:gs pos="100000">
                  <a:srgbClr val="034373"/>
                </a:gs>
              </a:gsLst>
            </a:gradFill>
          </a:ln>
          <a:extLst>
            <a:ext uri="{909E8E84-426E-40DD-AFC4-6F175D3DCCD1}">
              <a14:hiddenFill xmlns:a14="http://schemas.microsoft.com/office/drawing/2010/main">
                <a:gradFill>
                  <a:gsLst>
                    <a:gs pos="0">
                      <a:srgbClr val="007BD3"/>
                    </a:gs>
                    <a:gs pos="100000">
                      <a:srgbClr val="034373"/>
                    </a:gs>
                  </a:gsLst>
                  <a:lin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ln w="6600">
                  <a:solidFill>
                    <a:schemeClr val="accent2"/>
                  </a:solidFill>
                  <a:prstDash val="solid"/>
                </a:ln>
                <a:solidFill>
                  <a:srgbClr val="FFFFFF"/>
                </a:solidFill>
                <a:effectLst>
                  <a:outerShdw dist="38100" dir="2700000" algn="tl" rotWithShape="0">
                    <a:schemeClr val="accent2"/>
                  </a:outerShdw>
                </a:effectLst>
              </a:rPr>
              <a:t>网络参考</a:t>
            </a:r>
            <a:r>
              <a:rPr lang="zh-CN" altLang="en-US" sz="2400" b="1">
                <a:ln w="6600">
                  <a:solidFill>
                    <a:schemeClr val="accent2"/>
                  </a:solidFill>
                  <a:prstDash val="solid"/>
                </a:ln>
                <a:solidFill>
                  <a:srgbClr val="FFFFFF"/>
                </a:solidFill>
                <a:effectLst>
                  <a:outerShdw dist="38100" dir="2700000" algn="tl" rotWithShape="0">
                    <a:schemeClr val="accent2"/>
                  </a:outerShdw>
                </a:effectLst>
              </a:rPr>
              <a:t>模型</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8" name="矩形 7"/>
          <p:cNvSpPr/>
          <p:nvPr/>
        </p:nvSpPr>
        <p:spPr>
          <a:xfrm>
            <a:off x="341630" y="3101340"/>
            <a:ext cx="2068830" cy="419100"/>
          </a:xfrm>
          <a:prstGeom prst="rect">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应用层</a:t>
            </a:r>
            <a:endParaRPr lang="zh-CN" altLang="en-US">
              <a:solidFill>
                <a:schemeClr val="tx1"/>
              </a:solidFill>
            </a:endParaRPr>
          </a:p>
        </p:txBody>
      </p:sp>
      <p:sp>
        <p:nvSpPr>
          <p:cNvPr id="9" name="矩形 8"/>
          <p:cNvSpPr/>
          <p:nvPr/>
        </p:nvSpPr>
        <p:spPr>
          <a:xfrm>
            <a:off x="341630" y="4358640"/>
            <a:ext cx="2068830" cy="419100"/>
          </a:xfrm>
          <a:prstGeom prst="rect">
            <a:avLst/>
          </a:prstGeom>
          <a:gradFill>
            <a:gsLst>
              <a:gs pos="0">
                <a:srgbClr val="FE4444"/>
              </a:gs>
              <a:gs pos="100000">
                <a:srgbClr val="832B2B"/>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传输层</a:t>
            </a:r>
            <a:endParaRPr lang="zh-CN" altLang="en-US">
              <a:solidFill>
                <a:schemeClr val="tx1"/>
              </a:solidFill>
            </a:endParaRPr>
          </a:p>
        </p:txBody>
      </p:sp>
      <p:sp>
        <p:nvSpPr>
          <p:cNvPr id="10" name="矩形 9"/>
          <p:cNvSpPr/>
          <p:nvPr/>
        </p:nvSpPr>
        <p:spPr>
          <a:xfrm>
            <a:off x="341630" y="4777740"/>
            <a:ext cx="2068830" cy="419100"/>
          </a:xfrm>
          <a:prstGeom prst="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网络层</a:t>
            </a:r>
            <a:endParaRPr lang="zh-CN" altLang="en-US">
              <a:solidFill>
                <a:schemeClr val="tx1"/>
              </a:solidFill>
            </a:endParaRPr>
          </a:p>
        </p:txBody>
      </p:sp>
      <p:sp>
        <p:nvSpPr>
          <p:cNvPr id="11" name="矩形 10"/>
          <p:cNvSpPr/>
          <p:nvPr/>
        </p:nvSpPr>
        <p:spPr>
          <a:xfrm>
            <a:off x="341630" y="5196840"/>
            <a:ext cx="2068830" cy="419100"/>
          </a:xfrm>
          <a:prstGeom prst="rect">
            <a:avLst/>
          </a:prstGeom>
          <a:gradFill>
            <a:gsLst>
              <a:gs pos="0">
                <a:srgbClr val="14CD68"/>
              </a:gs>
              <a:gs pos="100000">
                <a:srgbClr val="035C7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数据链路层</a:t>
            </a:r>
            <a:endParaRPr lang="zh-CN" altLang="en-US">
              <a:solidFill>
                <a:schemeClr val="tx1"/>
              </a:solidFill>
            </a:endParaRPr>
          </a:p>
        </p:txBody>
      </p:sp>
      <p:sp>
        <p:nvSpPr>
          <p:cNvPr id="12" name="矩形 11"/>
          <p:cNvSpPr/>
          <p:nvPr/>
        </p:nvSpPr>
        <p:spPr>
          <a:xfrm>
            <a:off x="341630" y="5615940"/>
            <a:ext cx="2068830" cy="419100"/>
          </a:xfrm>
          <a:prstGeom prst="rect">
            <a:avLst/>
          </a:prstGeom>
          <a:gradFill>
            <a:gsLst>
              <a:gs pos="0">
                <a:srgbClr val="007BD3"/>
              </a:gs>
              <a:gs pos="100000">
                <a:srgbClr val="03437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物理层</a:t>
            </a:r>
            <a:endParaRPr lang="zh-CN" altLang="en-US">
              <a:solidFill>
                <a:schemeClr val="tx1"/>
              </a:solidFill>
            </a:endParaRPr>
          </a:p>
        </p:txBody>
      </p:sp>
      <p:sp>
        <p:nvSpPr>
          <p:cNvPr id="13" name="文本框 12"/>
          <p:cNvSpPr txBox="1"/>
          <p:nvPr/>
        </p:nvSpPr>
        <p:spPr>
          <a:xfrm>
            <a:off x="934720" y="1759585"/>
            <a:ext cx="1427480" cy="306705"/>
          </a:xfrm>
          <a:prstGeom prst="rect">
            <a:avLst/>
          </a:prstGeom>
          <a:noFill/>
        </p:spPr>
        <p:txBody>
          <a:bodyPr wrap="none" rtlCol="0">
            <a:spAutoFit/>
          </a:bodyPr>
          <a:p>
            <a:r>
              <a:rPr lang="zh-CN" altLang="en-US" sz="1400"/>
              <a:t>计算机网络结构</a:t>
            </a:r>
            <a:endParaRPr lang="zh-CN" altLang="en-US" sz="1400"/>
          </a:p>
        </p:txBody>
      </p:sp>
      <p:sp>
        <p:nvSpPr>
          <p:cNvPr id="14" name="矩形 13"/>
          <p:cNvSpPr/>
          <p:nvPr/>
        </p:nvSpPr>
        <p:spPr>
          <a:xfrm>
            <a:off x="341630" y="3520440"/>
            <a:ext cx="2068830" cy="419100"/>
          </a:xfrm>
          <a:prstGeom prst="rect">
            <a:avLst/>
          </a:prstGeom>
          <a:gradFill>
            <a:gsLst>
              <a:gs pos="0">
                <a:srgbClr val="FBFB11"/>
              </a:gs>
              <a:gs pos="100000">
                <a:srgbClr val="838309"/>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表示层</a:t>
            </a:r>
            <a:endParaRPr lang="zh-CN" altLang="en-US">
              <a:solidFill>
                <a:schemeClr val="tx1"/>
              </a:solidFill>
            </a:endParaRPr>
          </a:p>
        </p:txBody>
      </p:sp>
      <p:sp>
        <p:nvSpPr>
          <p:cNvPr id="15" name="矩形 14"/>
          <p:cNvSpPr/>
          <p:nvPr/>
        </p:nvSpPr>
        <p:spPr>
          <a:xfrm>
            <a:off x="341630" y="3939540"/>
            <a:ext cx="2068830" cy="419100"/>
          </a:xfrm>
          <a:prstGeom prst="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会话层</a:t>
            </a:r>
            <a:endParaRPr lang="zh-CN" altLang="en-US">
              <a:solidFill>
                <a:schemeClr val="tx1"/>
              </a:solidFill>
            </a:endParaRPr>
          </a:p>
        </p:txBody>
      </p:sp>
      <p:sp>
        <p:nvSpPr>
          <p:cNvPr id="16" name="左中括号 15"/>
          <p:cNvSpPr/>
          <p:nvPr/>
        </p:nvSpPr>
        <p:spPr>
          <a:xfrm>
            <a:off x="2362200" y="1252220"/>
            <a:ext cx="99060" cy="1320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7" name="文本框 16"/>
          <p:cNvSpPr txBox="1"/>
          <p:nvPr/>
        </p:nvSpPr>
        <p:spPr>
          <a:xfrm>
            <a:off x="2485390" y="1252220"/>
            <a:ext cx="2841625" cy="306705"/>
          </a:xfrm>
          <a:prstGeom prst="rect">
            <a:avLst/>
          </a:prstGeom>
          <a:noFill/>
        </p:spPr>
        <p:txBody>
          <a:bodyPr wrap="none" rtlCol="0">
            <a:spAutoFit/>
          </a:bodyPr>
          <a:p>
            <a:r>
              <a:rPr lang="en-US" altLang="zh-CN" sz="1400"/>
              <a:t>7</a:t>
            </a:r>
            <a:r>
              <a:rPr lang="zh-CN" altLang="en-US" sz="1400"/>
              <a:t>层</a:t>
            </a:r>
            <a:r>
              <a:rPr lang="en-US" altLang="zh-CN" sz="1400"/>
              <a:t>OSI</a:t>
            </a:r>
            <a:r>
              <a:rPr lang="zh-CN" altLang="en-US" sz="1400"/>
              <a:t>参考模型</a:t>
            </a:r>
            <a:r>
              <a:rPr lang="en-US" altLang="zh-CN" sz="1400"/>
              <a:t>      </a:t>
            </a:r>
            <a:r>
              <a:rPr lang="zh-CN" altLang="en-US" sz="1400"/>
              <a:t>（法定</a:t>
            </a:r>
            <a:r>
              <a:rPr lang="zh-CN" altLang="en-US" sz="1400"/>
              <a:t>标准）</a:t>
            </a:r>
            <a:endParaRPr lang="zh-CN" altLang="en-US" sz="1400"/>
          </a:p>
        </p:txBody>
      </p:sp>
      <p:sp>
        <p:nvSpPr>
          <p:cNvPr id="20" name="文本框 19"/>
          <p:cNvSpPr txBox="1"/>
          <p:nvPr/>
        </p:nvSpPr>
        <p:spPr>
          <a:xfrm>
            <a:off x="2485390" y="2266315"/>
            <a:ext cx="2860675" cy="306705"/>
          </a:xfrm>
          <a:prstGeom prst="rect">
            <a:avLst/>
          </a:prstGeom>
          <a:noFill/>
        </p:spPr>
        <p:txBody>
          <a:bodyPr wrap="none" rtlCol="0">
            <a:spAutoFit/>
          </a:bodyPr>
          <a:p>
            <a:r>
              <a:rPr lang="en-US" altLang="zh-CN" sz="1400"/>
              <a:t>4</a:t>
            </a:r>
            <a:r>
              <a:rPr lang="zh-CN" altLang="en-US" sz="1400"/>
              <a:t>层</a:t>
            </a:r>
            <a:r>
              <a:rPr lang="en-US" altLang="zh-CN" sz="1400"/>
              <a:t>TCP/IP</a:t>
            </a:r>
            <a:r>
              <a:rPr lang="zh-CN" altLang="en-US" sz="1400"/>
              <a:t>参考模型</a:t>
            </a:r>
            <a:r>
              <a:rPr lang="en-US" altLang="zh-CN" sz="1400"/>
              <a:t> </a:t>
            </a:r>
            <a:r>
              <a:rPr lang="zh-CN" altLang="en-US" sz="1400"/>
              <a:t>（事实</a:t>
            </a:r>
            <a:r>
              <a:rPr lang="zh-CN" altLang="en-US" sz="1400"/>
              <a:t>标准）</a:t>
            </a:r>
            <a:endParaRPr lang="zh-CN" altLang="en-US" sz="1400"/>
          </a:p>
        </p:txBody>
      </p:sp>
      <p:sp>
        <p:nvSpPr>
          <p:cNvPr id="21" name="右箭头 20"/>
          <p:cNvSpPr/>
          <p:nvPr/>
        </p:nvSpPr>
        <p:spPr>
          <a:xfrm>
            <a:off x="3161030" y="1818640"/>
            <a:ext cx="1099820" cy="187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4711065" y="1758950"/>
            <a:ext cx="1170940" cy="306705"/>
          </a:xfrm>
          <a:prstGeom prst="rect">
            <a:avLst/>
          </a:prstGeom>
          <a:noFill/>
        </p:spPr>
        <p:txBody>
          <a:bodyPr wrap="none" rtlCol="0">
            <a:spAutoFit/>
          </a:bodyPr>
          <a:p>
            <a:r>
              <a:rPr lang="en-US" altLang="zh-CN" sz="1400"/>
              <a:t>5</a:t>
            </a:r>
            <a:r>
              <a:rPr lang="zh-CN" altLang="en-US" sz="1400"/>
              <a:t>层参考模型</a:t>
            </a:r>
            <a:endParaRPr lang="zh-CN" altLang="en-US" sz="1400"/>
          </a:p>
        </p:txBody>
      </p:sp>
      <p:sp>
        <p:nvSpPr>
          <p:cNvPr id="23" name="矩形 22"/>
          <p:cNvSpPr/>
          <p:nvPr/>
        </p:nvSpPr>
        <p:spPr>
          <a:xfrm>
            <a:off x="3063875" y="4358640"/>
            <a:ext cx="2068830" cy="419100"/>
          </a:xfrm>
          <a:prstGeom prst="rect">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应用层</a:t>
            </a:r>
            <a:endParaRPr lang="zh-CN" altLang="en-US">
              <a:solidFill>
                <a:schemeClr val="tx1"/>
              </a:solidFill>
            </a:endParaRPr>
          </a:p>
        </p:txBody>
      </p:sp>
      <p:sp>
        <p:nvSpPr>
          <p:cNvPr id="24" name="矩形 23"/>
          <p:cNvSpPr/>
          <p:nvPr/>
        </p:nvSpPr>
        <p:spPr>
          <a:xfrm>
            <a:off x="3063875" y="4777740"/>
            <a:ext cx="2068830" cy="419100"/>
          </a:xfrm>
          <a:prstGeom prst="rect">
            <a:avLst/>
          </a:prstGeom>
          <a:gradFill>
            <a:gsLst>
              <a:gs pos="0">
                <a:srgbClr val="FE4444"/>
              </a:gs>
              <a:gs pos="100000">
                <a:srgbClr val="832B2B"/>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传输层</a:t>
            </a:r>
            <a:endParaRPr lang="zh-CN" altLang="en-US">
              <a:solidFill>
                <a:schemeClr val="tx1"/>
              </a:solidFill>
            </a:endParaRPr>
          </a:p>
        </p:txBody>
      </p:sp>
      <p:sp>
        <p:nvSpPr>
          <p:cNvPr id="25" name="矩形 24"/>
          <p:cNvSpPr/>
          <p:nvPr/>
        </p:nvSpPr>
        <p:spPr>
          <a:xfrm>
            <a:off x="3063875" y="5196840"/>
            <a:ext cx="2068830" cy="419100"/>
          </a:xfrm>
          <a:prstGeom prst="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网</a:t>
            </a:r>
            <a:r>
              <a:rPr lang="zh-CN" altLang="en-US">
                <a:solidFill>
                  <a:schemeClr val="tx1"/>
                </a:solidFill>
              </a:rPr>
              <a:t>际层</a:t>
            </a:r>
            <a:endParaRPr lang="zh-CN" altLang="en-US">
              <a:solidFill>
                <a:schemeClr val="tx1"/>
              </a:solidFill>
            </a:endParaRPr>
          </a:p>
        </p:txBody>
      </p:sp>
      <p:sp>
        <p:nvSpPr>
          <p:cNvPr id="26" name="矩形 25"/>
          <p:cNvSpPr/>
          <p:nvPr/>
        </p:nvSpPr>
        <p:spPr>
          <a:xfrm>
            <a:off x="3063875" y="5615940"/>
            <a:ext cx="2068830" cy="419100"/>
          </a:xfrm>
          <a:prstGeom prst="rect">
            <a:avLst/>
          </a:prstGeom>
          <a:gradFill>
            <a:gsLst>
              <a:gs pos="0">
                <a:srgbClr val="007BD3"/>
              </a:gs>
              <a:gs pos="100000">
                <a:srgbClr val="03437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网络</a:t>
            </a:r>
            <a:r>
              <a:rPr lang="zh-CN" altLang="en-US">
                <a:solidFill>
                  <a:schemeClr val="tx1"/>
                </a:solidFill>
              </a:rPr>
              <a:t>接口层</a:t>
            </a:r>
            <a:endParaRPr lang="zh-CN" altLang="en-US">
              <a:solidFill>
                <a:schemeClr val="tx1"/>
              </a:solidFill>
            </a:endParaRPr>
          </a:p>
        </p:txBody>
      </p:sp>
      <p:sp>
        <p:nvSpPr>
          <p:cNvPr id="27" name="矩形 26"/>
          <p:cNvSpPr/>
          <p:nvPr/>
        </p:nvSpPr>
        <p:spPr>
          <a:xfrm>
            <a:off x="5765800" y="3939540"/>
            <a:ext cx="2068830" cy="419100"/>
          </a:xfrm>
          <a:prstGeom prst="rect">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应用层</a:t>
            </a:r>
            <a:endParaRPr lang="zh-CN" altLang="en-US">
              <a:solidFill>
                <a:schemeClr val="tx1"/>
              </a:solidFill>
            </a:endParaRPr>
          </a:p>
        </p:txBody>
      </p:sp>
      <p:sp>
        <p:nvSpPr>
          <p:cNvPr id="28" name="矩形 27"/>
          <p:cNvSpPr/>
          <p:nvPr/>
        </p:nvSpPr>
        <p:spPr>
          <a:xfrm>
            <a:off x="5765800" y="4358640"/>
            <a:ext cx="2068830" cy="419100"/>
          </a:xfrm>
          <a:prstGeom prst="rect">
            <a:avLst/>
          </a:prstGeom>
          <a:gradFill>
            <a:gsLst>
              <a:gs pos="0">
                <a:srgbClr val="FE4444"/>
              </a:gs>
              <a:gs pos="100000">
                <a:srgbClr val="832B2B"/>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传输层</a:t>
            </a:r>
            <a:endParaRPr lang="zh-CN" altLang="en-US">
              <a:solidFill>
                <a:schemeClr val="tx1"/>
              </a:solidFill>
            </a:endParaRPr>
          </a:p>
        </p:txBody>
      </p:sp>
      <p:sp>
        <p:nvSpPr>
          <p:cNvPr id="29" name="矩形 28"/>
          <p:cNvSpPr/>
          <p:nvPr/>
        </p:nvSpPr>
        <p:spPr>
          <a:xfrm>
            <a:off x="5765800" y="4777740"/>
            <a:ext cx="2068830" cy="419100"/>
          </a:xfrm>
          <a:prstGeom prst="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网络层</a:t>
            </a:r>
            <a:endParaRPr lang="zh-CN" altLang="en-US">
              <a:solidFill>
                <a:schemeClr val="tx1"/>
              </a:solidFill>
            </a:endParaRPr>
          </a:p>
        </p:txBody>
      </p:sp>
      <p:sp>
        <p:nvSpPr>
          <p:cNvPr id="30" name="矩形 29"/>
          <p:cNvSpPr/>
          <p:nvPr/>
        </p:nvSpPr>
        <p:spPr>
          <a:xfrm>
            <a:off x="5765800" y="5196840"/>
            <a:ext cx="2068830" cy="419100"/>
          </a:xfrm>
          <a:prstGeom prst="rect">
            <a:avLst/>
          </a:prstGeom>
          <a:gradFill>
            <a:gsLst>
              <a:gs pos="0">
                <a:srgbClr val="14CD68"/>
              </a:gs>
              <a:gs pos="100000">
                <a:srgbClr val="035C7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数据链路层</a:t>
            </a:r>
            <a:endParaRPr lang="zh-CN" altLang="en-US">
              <a:solidFill>
                <a:schemeClr val="tx1"/>
              </a:solidFill>
            </a:endParaRPr>
          </a:p>
        </p:txBody>
      </p:sp>
      <p:sp>
        <p:nvSpPr>
          <p:cNvPr id="31" name="矩形 30"/>
          <p:cNvSpPr/>
          <p:nvPr/>
        </p:nvSpPr>
        <p:spPr>
          <a:xfrm>
            <a:off x="5765800" y="5615940"/>
            <a:ext cx="2068830" cy="419100"/>
          </a:xfrm>
          <a:prstGeom prst="rect">
            <a:avLst/>
          </a:prstGeom>
          <a:gradFill>
            <a:gsLst>
              <a:gs pos="0">
                <a:srgbClr val="007BD3"/>
              </a:gs>
              <a:gs pos="100000">
                <a:srgbClr val="03437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物理层</a:t>
            </a:r>
            <a:endParaRPr lang="zh-CN" altLang="en-US">
              <a:solidFill>
                <a:schemeClr val="tx1"/>
              </a:solidFill>
            </a:endParaRPr>
          </a:p>
        </p:txBody>
      </p:sp>
      <p:sp>
        <p:nvSpPr>
          <p:cNvPr id="34" name="文本框 33"/>
          <p:cNvSpPr txBox="1"/>
          <p:nvPr/>
        </p:nvSpPr>
        <p:spPr>
          <a:xfrm>
            <a:off x="738505" y="6035040"/>
            <a:ext cx="1200785" cy="306705"/>
          </a:xfrm>
          <a:prstGeom prst="rect">
            <a:avLst/>
          </a:prstGeom>
          <a:noFill/>
        </p:spPr>
        <p:txBody>
          <a:bodyPr wrap="none" rtlCol="0">
            <a:spAutoFit/>
          </a:bodyPr>
          <a:p>
            <a:r>
              <a:rPr lang="en-US" altLang="zh-CN" sz="1400">
                <a:solidFill>
                  <a:srgbClr val="FF0000"/>
                </a:solidFill>
              </a:rPr>
              <a:t>OSI</a:t>
            </a:r>
            <a:r>
              <a:rPr lang="zh-CN" altLang="en-US" sz="1400">
                <a:solidFill>
                  <a:srgbClr val="FF0000"/>
                </a:solidFill>
              </a:rPr>
              <a:t>参考模型</a:t>
            </a:r>
            <a:endParaRPr lang="zh-CN" altLang="en-US" sz="1400">
              <a:solidFill>
                <a:srgbClr val="FF0000"/>
              </a:solidFill>
            </a:endParaRPr>
          </a:p>
        </p:txBody>
      </p:sp>
      <p:sp>
        <p:nvSpPr>
          <p:cNvPr id="35" name="文本框 34"/>
          <p:cNvSpPr txBox="1"/>
          <p:nvPr/>
        </p:nvSpPr>
        <p:spPr>
          <a:xfrm>
            <a:off x="3409315" y="6035040"/>
            <a:ext cx="1467485" cy="306705"/>
          </a:xfrm>
          <a:prstGeom prst="rect">
            <a:avLst/>
          </a:prstGeom>
          <a:noFill/>
        </p:spPr>
        <p:txBody>
          <a:bodyPr wrap="none" rtlCol="0">
            <a:spAutoFit/>
          </a:bodyPr>
          <a:p>
            <a:r>
              <a:rPr lang="en-US" altLang="zh-CN" sz="1400">
                <a:solidFill>
                  <a:srgbClr val="FF0000"/>
                </a:solidFill>
              </a:rPr>
              <a:t>TCP/IP</a:t>
            </a:r>
            <a:r>
              <a:rPr lang="zh-CN" altLang="en-US" sz="1400">
                <a:solidFill>
                  <a:srgbClr val="FF0000"/>
                </a:solidFill>
              </a:rPr>
              <a:t>参考模型</a:t>
            </a:r>
            <a:endParaRPr lang="zh-CN" altLang="en-US" sz="1400">
              <a:solidFill>
                <a:srgbClr val="FF0000"/>
              </a:solidFill>
            </a:endParaRPr>
          </a:p>
        </p:txBody>
      </p:sp>
      <p:sp>
        <p:nvSpPr>
          <p:cNvPr id="36" name="文本框 35"/>
          <p:cNvSpPr txBox="1"/>
          <p:nvPr/>
        </p:nvSpPr>
        <p:spPr>
          <a:xfrm>
            <a:off x="6233795" y="6035040"/>
            <a:ext cx="1170940" cy="306705"/>
          </a:xfrm>
          <a:prstGeom prst="rect">
            <a:avLst/>
          </a:prstGeom>
          <a:noFill/>
        </p:spPr>
        <p:txBody>
          <a:bodyPr wrap="none" rtlCol="0">
            <a:spAutoFit/>
          </a:bodyPr>
          <a:p>
            <a:r>
              <a:rPr lang="en-US" altLang="zh-CN" sz="1400">
                <a:solidFill>
                  <a:srgbClr val="FF0000"/>
                </a:solidFill>
              </a:rPr>
              <a:t>5</a:t>
            </a:r>
            <a:r>
              <a:rPr lang="zh-CN" altLang="en-US" sz="1400">
                <a:solidFill>
                  <a:srgbClr val="FF0000"/>
                </a:solidFill>
              </a:rPr>
              <a:t>层参考模型</a:t>
            </a:r>
            <a:endParaRPr lang="zh-CN" altLang="en-US" sz="1400">
              <a:solidFill>
                <a:srgbClr val="FF0000"/>
              </a:solidFill>
            </a:endParaRPr>
          </a:p>
        </p:txBody>
      </p:sp>
      <p:pic>
        <p:nvPicPr>
          <p:cNvPr id="38" name="图片 37"/>
          <p:cNvPicPr>
            <a:picLocks noChangeAspect="1"/>
          </p:cNvPicPr>
          <p:nvPr/>
        </p:nvPicPr>
        <p:blipFill>
          <a:blip r:embed="rId1"/>
          <a:srcRect l="5549" r="14721" b="2051"/>
          <a:stretch>
            <a:fillRect/>
          </a:stretch>
        </p:blipFill>
        <p:spPr>
          <a:xfrm>
            <a:off x="7273925" y="1282700"/>
            <a:ext cx="1313815" cy="727710"/>
          </a:xfrm>
          <a:prstGeom prst="rect">
            <a:avLst/>
          </a:prstGeom>
        </p:spPr>
      </p:pic>
      <p:pic>
        <p:nvPicPr>
          <p:cNvPr id="39" name="图片 38"/>
          <p:cNvPicPr>
            <a:picLocks noChangeAspect="1"/>
          </p:cNvPicPr>
          <p:nvPr/>
        </p:nvPicPr>
        <p:blipFill>
          <a:blip r:embed="rId2"/>
          <a:srcRect t="4636" r="378"/>
          <a:stretch>
            <a:fillRect/>
          </a:stretch>
        </p:blipFill>
        <p:spPr>
          <a:xfrm>
            <a:off x="8669020" y="697230"/>
            <a:ext cx="1840865" cy="1789430"/>
          </a:xfrm>
          <a:prstGeom prst="rect">
            <a:avLst/>
          </a:prstGeom>
        </p:spPr>
      </p:pic>
      <p:pic>
        <p:nvPicPr>
          <p:cNvPr id="40" name="图片 39"/>
          <p:cNvPicPr>
            <a:picLocks noChangeAspect="1"/>
          </p:cNvPicPr>
          <p:nvPr/>
        </p:nvPicPr>
        <p:blipFill>
          <a:blip r:embed="rId3"/>
          <a:srcRect l="10496" t="5574" r="10496" b="6230"/>
          <a:stretch>
            <a:fillRect/>
          </a:stretch>
        </p:blipFill>
        <p:spPr>
          <a:xfrm>
            <a:off x="10870565" y="630555"/>
            <a:ext cx="353695" cy="512445"/>
          </a:xfrm>
          <a:prstGeom prst="rect">
            <a:avLst/>
          </a:prstGeom>
        </p:spPr>
      </p:pic>
      <p:pic>
        <p:nvPicPr>
          <p:cNvPr id="43" name="图片 42"/>
          <p:cNvPicPr>
            <a:picLocks noChangeAspect="1"/>
          </p:cNvPicPr>
          <p:nvPr/>
        </p:nvPicPr>
        <p:blipFill>
          <a:blip r:embed="rId3"/>
          <a:srcRect l="10496" t="5574" r="10496" b="6230"/>
          <a:stretch>
            <a:fillRect/>
          </a:stretch>
        </p:blipFill>
        <p:spPr>
          <a:xfrm>
            <a:off x="11362690" y="1282700"/>
            <a:ext cx="353695" cy="512445"/>
          </a:xfrm>
          <a:prstGeom prst="rect">
            <a:avLst/>
          </a:prstGeom>
        </p:spPr>
      </p:pic>
      <p:pic>
        <p:nvPicPr>
          <p:cNvPr id="44" name="图片 43"/>
          <p:cNvPicPr>
            <a:picLocks noChangeAspect="1"/>
          </p:cNvPicPr>
          <p:nvPr/>
        </p:nvPicPr>
        <p:blipFill>
          <a:blip r:embed="rId3"/>
          <a:srcRect l="10496" t="5574" r="10496" b="6230"/>
          <a:stretch>
            <a:fillRect/>
          </a:stretch>
        </p:blipFill>
        <p:spPr>
          <a:xfrm>
            <a:off x="10718800" y="1390015"/>
            <a:ext cx="353695" cy="512445"/>
          </a:xfrm>
          <a:prstGeom prst="rect">
            <a:avLst/>
          </a:prstGeom>
        </p:spPr>
      </p:pic>
      <p:pic>
        <p:nvPicPr>
          <p:cNvPr id="45" name="图片 44"/>
          <p:cNvPicPr>
            <a:picLocks noChangeAspect="1"/>
          </p:cNvPicPr>
          <p:nvPr/>
        </p:nvPicPr>
        <p:blipFill>
          <a:blip r:embed="rId3"/>
          <a:srcRect l="10496" t="5574" r="10496" b="6230"/>
          <a:stretch>
            <a:fillRect/>
          </a:stretch>
        </p:blipFill>
        <p:spPr>
          <a:xfrm>
            <a:off x="11145520" y="1953895"/>
            <a:ext cx="353695" cy="512445"/>
          </a:xfrm>
          <a:prstGeom prst="rect">
            <a:avLst/>
          </a:prstGeom>
        </p:spPr>
      </p:pic>
      <p:pic>
        <p:nvPicPr>
          <p:cNvPr id="46" name="图片 45"/>
          <p:cNvPicPr>
            <a:picLocks noChangeAspect="1"/>
          </p:cNvPicPr>
          <p:nvPr/>
        </p:nvPicPr>
        <p:blipFill>
          <a:blip r:embed="rId3"/>
          <a:srcRect l="10496" t="5574" r="10496" b="6230"/>
          <a:stretch>
            <a:fillRect/>
          </a:stretch>
        </p:blipFill>
        <p:spPr>
          <a:xfrm>
            <a:off x="11499215" y="466725"/>
            <a:ext cx="353695" cy="512445"/>
          </a:xfrm>
          <a:prstGeom prst="rect">
            <a:avLst/>
          </a:prstGeom>
        </p:spPr>
      </p:pic>
      <p:sp>
        <p:nvSpPr>
          <p:cNvPr id="47" name="圆角矩形标注 46"/>
          <p:cNvSpPr/>
          <p:nvPr/>
        </p:nvSpPr>
        <p:spPr>
          <a:xfrm>
            <a:off x="6739255" y="417195"/>
            <a:ext cx="1322705" cy="611505"/>
          </a:xfrm>
          <a:prstGeom prst="wedgeRoundRectCallout">
            <a:avLst>
              <a:gd name="adj1" fmla="val 33149"/>
              <a:gd name="adj2" fmla="val 86967"/>
              <a:gd name="adj3" fmla="val 1666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提出第一个网络体系</a:t>
            </a:r>
            <a:r>
              <a:rPr lang="zh-CN" altLang="en-US" sz="1200"/>
              <a:t>结构！</a:t>
            </a:r>
            <a:endParaRPr lang="zh-CN" altLang="en-US" sz="1200"/>
          </a:p>
        </p:txBody>
      </p:sp>
      <p:sp>
        <p:nvSpPr>
          <p:cNvPr id="48" name="文本框 47"/>
          <p:cNvSpPr txBox="1"/>
          <p:nvPr/>
        </p:nvSpPr>
        <p:spPr>
          <a:xfrm>
            <a:off x="8152130" y="3560445"/>
            <a:ext cx="3443605" cy="306705"/>
          </a:xfrm>
          <a:prstGeom prst="rect">
            <a:avLst/>
          </a:prstGeom>
          <a:noFill/>
        </p:spPr>
        <p:txBody>
          <a:bodyPr wrap="square" rtlCol="0">
            <a:spAutoFit/>
          </a:bodyPr>
          <a:p>
            <a:r>
              <a:rPr lang="zh-CN" altLang="en-US" sz="1400"/>
              <a:t>为了支持不同的网络体系</a:t>
            </a:r>
            <a:r>
              <a:rPr lang="zh-CN" altLang="en-US" sz="1400"/>
              <a:t>结构的互连</a:t>
            </a:r>
            <a:r>
              <a:rPr lang="zh-CN" altLang="en-US" sz="1400"/>
              <a:t>互通</a:t>
            </a:r>
            <a:endParaRPr lang="zh-CN" altLang="en-US" sz="1400"/>
          </a:p>
        </p:txBody>
      </p:sp>
      <p:sp>
        <p:nvSpPr>
          <p:cNvPr id="49" name="文本框 48"/>
          <p:cNvSpPr txBox="1"/>
          <p:nvPr/>
        </p:nvSpPr>
        <p:spPr>
          <a:xfrm>
            <a:off x="8152130" y="3918585"/>
            <a:ext cx="3531870" cy="521970"/>
          </a:xfrm>
          <a:prstGeom prst="rect">
            <a:avLst/>
          </a:prstGeom>
          <a:noFill/>
        </p:spPr>
        <p:txBody>
          <a:bodyPr wrap="square" rtlCol="0">
            <a:spAutoFit/>
          </a:bodyPr>
          <a:p>
            <a:r>
              <a:rPr lang="zh-CN" altLang="en-US" sz="1400"/>
              <a:t>国际标准化组织（</a:t>
            </a:r>
            <a:r>
              <a:rPr lang="en-US" altLang="zh-CN" sz="1400"/>
              <a:t>ISO</a:t>
            </a:r>
            <a:r>
              <a:rPr lang="zh-CN" altLang="en-US" sz="1400"/>
              <a:t>），提出了</a:t>
            </a:r>
            <a:r>
              <a:rPr lang="zh-CN" altLang="en-US" sz="1400">
                <a:solidFill>
                  <a:srgbClr val="FF0000"/>
                </a:solidFill>
              </a:rPr>
              <a:t>开放</a:t>
            </a:r>
            <a:r>
              <a:rPr lang="zh-CN" altLang="en-US" sz="1400">
                <a:solidFill>
                  <a:schemeClr val="tx2"/>
                </a:solidFill>
              </a:rPr>
              <a:t>系统互连（</a:t>
            </a:r>
            <a:r>
              <a:rPr lang="en-US" altLang="zh-CN" sz="1400">
                <a:solidFill>
                  <a:schemeClr val="tx2"/>
                </a:solidFill>
              </a:rPr>
              <a:t>OSI</a:t>
            </a:r>
            <a:r>
              <a:rPr lang="zh-CN" altLang="en-US" sz="1400">
                <a:solidFill>
                  <a:schemeClr val="tx2"/>
                </a:solidFill>
              </a:rPr>
              <a:t>）参考</a:t>
            </a:r>
            <a:r>
              <a:rPr lang="zh-CN" altLang="en-US" sz="1400">
                <a:solidFill>
                  <a:schemeClr val="tx2"/>
                </a:solidFill>
              </a:rPr>
              <a:t>模型</a:t>
            </a:r>
            <a:endParaRPr lang="zh-CN" altLang="en-US" sz="1400">
              <a:solidFill>
                <a:schemeClr val="tx2"/>
              </a:solidFill>
            </a:endParaRPr>
          </a:p>
        </p:txBody>
      </p:sp>
      <p:pic>
        <p:nvPicPr>
          <p:cNvPr id="51" name="图片 50"/>
          <p:cNvPicPr>
            <a:picLocks noChangeAspect="1"/>
          </p:cNvPicPr>
          <p:nvPr/>
        </p:nvPicPr>
        <p:blipFill>
          <a:blip r:embed="rId4"/>
          <a:stretch>
            <a:fillRect/>
          </a:stretch>
        </p:blipFill>
        <p:spPr>
          <a:xfrm>
            <a:off x="9996170" y="4583430"/>
            <a:ext cx="2080895" cy="1656715"/>
          </a:xfrm>
          <a:prstGeom prst="rect">
            <a:avLst/>
          </a:prstGeom>
        </p:spPr>
      </p:pic>
      <p:sp>
        <p:nvSpPr>
          <p:cNvPr id="50" name="文本框 49"/>
          <p:cNvSpPr txBox="1"/>
          <p:nvPr/>
        </p:nvSpPr>
        <p:spPr>
          <a:xfrm>
            <a:off x="8152130" y="4431665"/>
            <a:ext cx="2428240" cy="306705"/>
          </a:xfrm>
          <a:prstGeom prst="rect">
            <a:avLst/>
          </a:prstGeom>
          <a:noFill/>
        </p:spPr>
        <p:txBody>
          <a:bodyPr wrap="square" rtlCol="0">
            <a:spAutoFit/>
          </a:bodyPr>
          <a:p>
            <a:r>
              <a:rPr lang="zh-CN" altLang="en-US" sz="1400"/>
              <a:t>但是！理论成功，市场</a:t>
            </a:r>
            <a:r>
              <a:rPr lang="zh-CN" altLang="en-US" sz="1400"/>
              <a:t>失败</a:t>
            </a:r>
            <a:endParaRPr lang="zh-CN" altLang="en-US" sz="1400"/>
          </a:p>
        </p:txBody>
      </p:sp>
      <p:sp>
        <p:nvSpPr>
          <p:cNvPr id="52" name="右中括号 51"/>
          <p:cNvSpPr/>
          <p:nvPr/>
        </p:nvSpPr>
        <p:spPr>
          <a:xfrm>
            <a:off x="2454910" y="3201035"/>
            <a:ext cx="85725" cy="1025525"/>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53" name="直接箭头连接符 52"/>
          <p:cNvCxnSpPr>
            <a:stCxn id="52" idx="2"/>
            <a:endCxn id="23" idx="1"/>
          </p:cNvCxnSpPr>
          <p:nvPr/>
        </p:nvCxnSpPr>
        <p:spPr>
          <a:xfrm>
            <a:off x="2540635" y="3714115"/>
            <a:ext cx="523240" cy="854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右中括号 53"/>
          <p:cNvSpPr/>
          <p:nvPr/>
        </p:nvSpPr>
        <p:spPr>
          <a:xfrm>
            <a:off x="2446020" y="5372100"/>
            <a:ext cx="75565" cy="56642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55" name="直接箭头连接符 54"/>
          <p:cNvCxnSpPr>
            <a:stCxn id="54" idx="2"/>
            <a:endCxn id="26" idx="1"/>
          </p:cNvCxnSpPr>
          <p:nvPr/>
        </p:nvCxnSpPr>
        <p:spPr>
          <a:xfrm>
            <a:off x="2521585" y="5655310"/>
            <a:ext cx="542290" cy="170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左中括号 55"/>
          <p:cNvSpPr/>
          <p:nvPr/>
        </p:nvSpPr>
        <p:spPr>
          <a:xfrm>
            <a:off x="5634990" y="5372100"/>
            <a:ext cx="75565" cy="55562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57" name="直接箭头连接符 56"/>
          <p:cNvCxnSpPr>
            <a:stCxn id="56" idx="1"/>
            <a:endCxn id="26" idx="3"/>
          </p:cNvCxnSpPr>
          <p:nvPr/>
        </p:nvCxnSpPr>
        <p:spPr>
          <a:xfrm flipH="1">
            <a:off x="5132705" y="5650230"/>
            <a:ext cx="502285" cy="175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blinds(horizontal)">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blinds(horizontal)">
                                      <p:cBhvr>
                                        <p:cTn id="15" dur="500"/>
                                        <p:tgtEl>
                                          <p:spTgt spid="39"/>
                                        </p:tgtEl>
                                      </p:cBhvr>
                                    </p:animEffect>
                                  </p:childTnLst>
                                </p:cTn>
                              </p:par>
                              <p:par>
                                <p:cTn id="16" presetID="3" presetClass="entr" presetSubtype="10"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blinds(horizontal)">
                                      <p:cBhvr>
                                        <p:cTn id="18" dur="500"/>
                                        <p:tgtEl>
                                          <p:spTgt spid="40"/>
                                        </p:tgtEl>
                                      </p:cBhvr>
                                    </p:animEffect>
                                  </p:childTnLst>
                                </p:cTn>
                              </p:par>
                              <p:par>
                                <p:cTn id="19" presetID="3" presetClass="entr" presetSubtype="1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blinds(horizontal)">
                                      <p:cBhvr>
                                        <p:cTn id="21" dur="500"/>
                                        <p:tgtEl>
                                          <p:spTgt spid="43"/>
                                        </p:tgtEl>
                                      </p:cBhvr>
                                    </p:animEffect>
                                  </p:childTnLst>
                                </p:cTn>
                              </p:par>
                              <p:par>
                                <p:cTn id="22" presetID="3" presetClass="entr" presetSubtype="1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linds(horizontal)">
                                      <p:cBhvr>
                                        <p:cTn id="24" dur="500"/>
                                        <p:tgtEl>
                                          <p:spTgt spid="44"/>
                                        </p:tgtEl>
                                      </p:cBhvr>
                                    </p:animEffect>
                                  </p:childTnLst>
                                </p:cTn>
                              </p:par>
                              <p:par>
                                <p:cTn id="25" presetID="3" presetClass="entr" presetSubtype="1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linds(horizontal)">
                                      <p:cBhvr>
                                        <p:cTn id="27" dur="500"/>
                                        <p:tgtEl>
                                          <p:spTgt spid="45"/>
                                        </p:tgtEl>
                                      </p:cBhvr>
                                    </p:animEffect>
                                  </p:childTnLst>
                                </p:cTn>
                              </p:par>
                              <p:par>
                                <p:cTn id="28" presetID="3" presetClass="entr" presetSubtype="10" fill="hold"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blinds(horizontal)">
                                      <p:cBhvr>
                                        <p:cTn id="30" dur="500"/>
                                        <p:tgtEl>
                                          <p:spTgt spid="4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down)">
                                      <p:cBhvr>
                                        <p:cTn id="35" dur="500"/>
                                        <p:tgtEl>
                                          <p:spTgt spid="4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wipe(down)">
                                      <p:cBhvr>
                                        <p:cTn id="38" dur="500"/>
                                        <p:tgtEl>
                                          <p:spTgt spid="4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linds(horizontal)">
                                      <p:cBhvr>
                                        <p:cTn id="41" dur="500"/>
                                        <p:tgtEl>
                                          <p:spTgt spid="50"/>
                                        </p:tgtEl>
                                      </p:cBhvr>
                                    </p:animEffect>
                                  </p:childTnLst>
                                </p:cTn>
                              </p:par>
                              <p:par>
                                <p:cTn id="42" presetID="3" presetClass="entr" presetSubtype="1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blinds(horizontal)">
                                      <p:cBhvr>
                                        <p:cTn id="4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nimBg="1"/>
      <p:bldP spid="48" grpId="0"/>
      <p:bldP spid="49" grpId="0"/>
      <p:bldP spid="5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横卷形 6"/>
          <p:cNvSpPr/>
          <p:nvPr/>
        </p:nvSpPr>
        <p:spPr>
          <a:xfrm>
            <a:off x="16510" y="0"/>
            <a:ext cx="3355975" cy="806450"/>
          </a:xfrm>
          <a:prstGeom prst="horizontalScroll">
            <a:avLst/>
          </a:prstGeom>
          <a:gradFill>
            <a:gsLst>
              <a:gs pos="0">
                <a:srgbClr val="E30000"/>
              </a:gs>
              <a:gs pos="100000">
                <a:srgbClr val="76030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ln w="6600">
                  <a:solidFill>
                    <a:schemeClr val="accent2"/>
                  </a:solidFill>
                  <a:prstDash val="solid"/>
                </a:ln>
                <a:solidFill>
                  <a:srgbClr val="FFFFFF"/>
                </a:solidFill>
                <a:effectLst>
                  <a:outerShdw dist="38100" dir="2700000" algn="tl" rotWithShape="0">
                    <a:schemeClr val="accent2"/>
                  </a:outerShdw>
                </a:effectLst>
              </a:rPr>
              <a:t>应用层</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文本框 3"/>
          <p:cNvSpPr txBox="1"/>
          <p:nvPr/>
        </p:nvSpPr>
        <p:spPr>
          <a:xfrm>
            <a:off x="387985" y="942340"/>
            <a:ext cx="3078480" cy="583565"/>
          </a:xfrm>
          <a:prstGeom prst="rect">
            <a:avLst/>
          </a:prstGeom>
          <a:noFill/>
        </p:spPr>
        <p:txBody>
          <a:bodyPr wrap="none" rtlCol="0">
            <a:spAutoFit/>
          </a:bodyPr>
          <a:p>
            <a:r>
              <a:rPr lang="zh-CN" altLang="en-US" sz="1400"/>
              <a:t>应用层对应用程序的通信提供服务</a:t>
            </a:r>
            <a:r>
              <a:rPr lang="zh-CN" altLang="en-US"/>
              <a:t>。</a:t>
            </a:r>
            <a:endParaRPr lang="zh-CN" altLang="en-US"/>
          </a:p>
          <a:p>
            <a:r>
              <a:rPr lang="zh-CN" altLang="en-US" sz="1400"/>
              <a:t>传输单位为</a:t>
            </a:r>
            <a:r>
              <a:rPr lang="zh-CN" altLang="en-US" sz="1400">
                <a:gradFill>
                  <a:gsLst>
                    <a:gs pos="0">
                      <a:srgbClr val="E30000"/>
                    </a:gs>
                    <a:gs pos="100000">
                      <a:srgbClr val="760303"/>
                    </a:gs>
                  </a:gsLst>
                  <a:lin scaled="0"/>
                </a:gradFill>
              </a:rPr>
              <a:t>报文</a:t>
            </a:r>
            <a:r>
              <a:rPr lang="zh-CN" altLang="en-US" sz="1400"/>
              <a:t>。</a:t>
            </a:r>
            <a:endParaRPr lang="zh-CN" altLang="en-US" sz="1400"/>
          </a:p>
        </p:txBody>
      </p:sp>
      <p:sp>
        <p:nvSpPr>
          <p:cNvPr id="5" name="文本框 4"/>
          <p:cNvSpPr txBox="1"/>
          <p:nvPr/>
        </p:nvSpPr>
        <p:spPr>
          <a:xfrm>
            <a:off x="5097780" y="1244600"/>
            <a:ext cx="4627880" cy="953135"/>
          </a:xfrm>
          <a:prstGeom prst="rect">
            <a:avLst/>
          </a:prstGeom>
          <a:noFill/>
        </p:spPr>
        <p:txBody>
          <a:bodyPr wrap="none" rtlCol="0">
            <a:spAutoFit/>
          </a:bodyPr>
          <a:p>
            <a:pPr algn="l"/>
            <a:r>
              <a:rPr lang="zh-CN" altLang="en-US" sz="1400">
                <a:gradFill>
                  <a:gsLst>
                    <a:gs pos="0">
                      <a:srgbClr val="E30000"/>
                    </a:gs>
                    <a:gs pos="100000">
                      <a:srgbClr val="760303"/>
                    </a:gs>
                  </a:gsLst>
                  <a:lin scaled="0"/>
                </a:gradFill>
              </a:rPr>
              <a:t>应用层协议定义：</a:t>
            </a:r>
            <a:endParaRPr lang="zh-CN" altLang="en-US" sz="1400">
              <a:gradFill>
                <a:gsLst>
                  <a:gs pos="0">
                    <a:srgbClr val="E30000"/>
                  </a:gs>
                  <a:gs pos="100000">
                    <a:srgbClr val="760303"/>
                  </a:gs>
                </a:gsLst>
                <a:lin scaled="0"/>
              </a:gradFill>
            </a:endParaRPr>
          </a:p>
          <a:p>
            <a:pPr algn="l"/>
            <a:r>
              <a:rPr lang="zh-CN" altLang="en-US" sz="1400"/>
              <a:t>规定应用进程交换报文类型，请求还是响应？</a:t>
            </a:r>
            <a:endParaRPr lang="zh-CN" altLang="en-US" sz="1400"/>
          </a:p>
          <a:p>
            <a:pPr algn="l"/>
            <a:r>
              <a:rPr lang="zh-CN" altLang="en-US" sz="1400"/>
              <a:t>各种报文类型的语法，如报文中各个</a:t>
            </a:r>
            <a:r>
              <a:rPr lang="zh-CN" altLang="en-US" sz="1400">
                <a:sym typeface="+mn-ea"/>
              </a:rPr>
              <a:t>字段中信息的含义。</a:t>
            </a:r>
            <a:endParaRPr lang="zh-CN" altLang="en-US" sz="1400"/>
          </a:p>
          <a:p>
            <a:pPr algn="l"/>
            <a:r>
              <a:rPr lang="zh-CN" altLang="en-US" sz="1400"/>
              <a:t>进程如何发送报文，以及对报文进行响应的规则。</a:t>
            </a:r>
            <a:endParaRPr lang="zh-CN" altLang="en-US" sz="1400"/>
          </a:p>
        </p:txBody>
      </p:sp>
      <p:sp>
        <p:nvSpPr>
          <p:cNvPr id="27" name="矩形 26"/>
          <p:cNvSpPr/>
          <p:nvPr/>
        </p:nvSpPr>
        <p:spPr>
          <a:xfrm>
            <a:off x="1142365" y="2599055"/>
            <a:ext cx="1569720" cy="419100"/>
          </a:xfrm>
          <a:prstGeom prst="rect">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应用层</a:t>
            </a:r>
            <a:endParaRPr lang="zh-CN" altLang="en-US">
              <a:solidFill>
                <a:schemeClr val="tx1"/>
              </a:solidFill>
            </a:endParaRPr>
          </a:p>
        </p:txBody>
      </p:sp>
      <p:sp>
        <p:nvSpPr>
          <p:cNvPr id="28" name="矩形 27"/>
          <p:cNvSpPr/>
          <p:nvPr/>
        </p:nvSpPr>
        <p:spPr>
          <a:xfrm>
            <a:off x="1142365" y="3018155"/>
            <a:ext cx="1569720" cy="4191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传输层</a:t>
            </a:r>
            <a:endParaRPr lang="zh-CN" altLang="en-US">
              <a:solidFill>
                <a:schemeClr val="tx1"/>
              </a:solidFill>
            </a:endParaRPr>
          </a:p>
        </p:txBody>
      </p:sp>
      <p:sp>
        <p:nvSpPr>
          <p:cNvPr id="29" name="矩形 28"/>
          <p:cNvSpPr/>
          <p:nvPr/>
        </p:nvSpPr>
        <p:spPr>
          <a:xfrm>
            <a:off x="1142365" y="3437255"/>
            <a:ext cx="1569720" cy="4191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网络层</a:t>
            </a:r>
            <a:endParaRPr lang="zh-CN" altLang="en-US">
              <a:solidFill>
                <a:schemeClr val="tx1"/>
              </a:solidFill>
            </a:endParaRPr>
          </a:p>
        </p:txBody>
      </p:sp>
      <p:sp>
        <p:nvSpPr>
          <p:cNvPr id="30" name="矩形 29"/>
          <p:cNvSpPr/>
          <p:nvPr/>
        </p:nvSpPr>
        <p:spPr>
          <a:xfrm>
            <a:off x="1142365" y="3856355"/>
            <a:ext cx="1569720" cy="4191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数据链路层</a:t>
            </a:r>
            <a:endParaRPr lang="zh-CN" altLang="en-US">
              <a:solidFill>
                <a:schemeClr val="tx1"/>
              </a:solidFill>
            </a:endParaRPr>
          </a:p>
        </p:txBody>
      </p:sp>
      <p:sp>
        <p:nvSpPr>
          <p:cNvPr id="31" name="矩形 30"/>
          <p:cNvSpPr/>
          <p:nvPr/>
        </p:nvSpPr>
        <p:spPr>
          <a:xfrm>
            <a:off x="1142365" y="4275455"/>
            <a:ext cx="1569720" cy="4191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物理层</a:t>
            </a:r>
            <a:endParaRPr lang="zh-CN" altLang="en-US">
              <a:solidFill>
                <a:schemeClr val="tx1"/>
              </a:solidFill>
            </a:endParaRPr>
          </a:p>
        </p:txBody>
      </p:sp>
      <p:sp>
        <p:nvSpPr>
          <p:cNvPr id="100" name="文本框 99"/>
          <p:cNvSpPr txBox="1"/>
          <p:nvPr/>
        </p:nvSpPr>
        <p:spPr>
          <a:xfrm>
            <a:off x="5097780" y="2499678"/>
            <a:ext cx="5080000" cy="1168400"/>
          </a:xfrm>
          <a:prstGeom prst="rect">
            <a:avLst/>
          </a:prstGeom>
          <a:noFill/>
          <a:ln w="9525">
            <a:noFill/>
          </a:ln>
        </p:spPr>
        <p:txBody>
          <a:bodyPr>
            <a:spAutoFit/>
          </a:bodyPr>
          <a:p>
            <a:pPr indent="0"/>
            <a:r>
              <a:rPr lang="zh-CN" sz="1400" b="0">
                <a:gradFill>
                  <a:gsLst>
                    <a:gs pos="0">
                      <a:srgbClr val="E30000"/>
                    </a:gs>
                    <a:gs pos="100000">
                      <a:srgbClr val="760303"/>
                    </a:gs>
                  </a:gsLst>
                  <a:lin scaled="0"/>
                </a:gradFill>
                <a:latin typeface="+mn-ea"/>
              </a:rPr>
              <a:t>应用层的功能：</a:t>
            </a:r>
            <a:endParaRPr lang="zh-CN" sz="1050" b="0">
              <a:solidFill>
                <a:srgbClr val="000000"/>
              </a:solidFill>
              <a:latin typeface="+mn-ea"/>
            </a:endParaRPr>
          </a:p>
          <a:p>
            <a:pPr indent="0"/>
            <a:r>
              <a:rPr lang="zh-CN" sz="1400" b="0">
                <a:latin typeface="+mn-ea"/>
              </a:rPr>
              <a:t>文件传输、访问和管理电子邮件虚拟终端</a:t>
            </a:r>
            <a:endParaRPr lang="zh-CN" sz="1400" b="0">
              <a:latin typeface="+mn-ea"/>
            </a:endParaRPr>
          </a:p>
          <a:p>
            <a:pPr indent="0"/>
            <a:r>
              <a:rPr lang="zh-CN" altLang="en-US" sz="1400" b="0">
                <a:latin typeface="+mn-ea"/>
              </a:rPr>
              <a:t>查询服务和远程作业登陆</a:t>
            </a:r>
            <a:endParaRPr lang="zh-CN" altLang="en-US" sz="1400" b="0">
              <a:latin typeface="+mn-ea"/>
            </a:endParaRPr>
          </a:p>
        </p:txBody>
      </p:sp>
      <p:sp>
        <p:nvSpPr>
          <p:cNvPr id="6" name="文本框 5"/>
          <p:cNvSpPr txBox="1"/>
          <p:nvPr/>
        </p:nvSpPr>
        <p:spPr>
          <a:xfrm>
            <a:off x="5097780" y="3900805"/>
            <a:ext cx="5080000" cy="1168400"/>
          </a:xfrm>
          <a:prstGeom prst="rect">
            <a:avLst/>
          </a:prstGeom>
          <a:noFill/>
          <a:ln w="9525">
            <a:noFill/>
          </a:ln>
        </p:spPr>
        <p:txBody>
          <a:bodyPr>
            <a:spAutoFit/>
          </a:bodyPr>
          <a:p>
            <a:pPr indent="0"/>
            <a:r>
              <a:rPr lang="zh-CN" sz="1400" b="0">
                <a:gradFill>
                  <a:gsLst>
                    <a:gs pos="0">
                      <a:srgbClr val="E30000"/>
                    </a:gs>
                    <a:gs pos="100000">
                      <a:srgbClr val="760303"/>
                    </a:gs>
                  </a:gsLst>
                  <a:lin scaled="0"/>
                </a:gradFill>
                <a:latin typeface="+mn-ea"/>
                <a:cs typeface="+mn-ea"/>
              </a:rPr>
              <a:t>应用层的重要协议：</a:t>
            </a:r>
            <a:r>
              <a:rPr lang="en-US" sz="1400" b="0">
                <a:solidFill>
                  <a:srgbClr val="000000"/>
                </a:solidFill>
                <a:latin typeface="+mn-ea"/>
                <a:cs typeface="+mn-ea"/>
              </a:rPr>
              <a:t>FTP</a:t>
            </a:r>
            <a:endParaRPr lang="en-US" sz="1400" b="0">
              <a:solidFill>
                <a:srgbClr val="000000"/>
              </a:solidFill>
              <a:latin typeface="+mn-ea"/>
              <a:cs typeface="+mn-ea"/>
            </a:endParaRPr>
          </a:p>
          <a:p>
            <a:pPr indent="0"/>
            <a:r>
              <a:rPr lang="en-US" altLang="en-US" sz="1400" b="0">
                <a:solidFill>
                  <a:srgbClr val="000000"/>
                </a:solidFill>
                <a:latin typeface="+mn-ea"/>
                <a:cs typeface="+mn-ea"/>
              </a:rPr>
              <a:t>SMTP</a:t>
            </a:r>
            <a:endParaRPr lang="en-US" altLang="en-US" sz="1400" b="0">
              <a:solidFill>
                <a:srgbClr val="000000"/>
              </a:solidFill>
              <a:latin typeface="+mn-ea"/>
              <a:cs typeface="+mn-ea"/>
            </a:endParaRPr>
          </a:p>
          <a:p>
            <a:pPr indent="0"/>
            <a:r>
              <a:rPr lang="en-US" altLang="en-US" sz="1400">
                <a:solidFill>
                  <a:srgbClr val="000000"/>
                </a:solidFill>
                <a:latin typeface="+mn-ea"/>
                <a:cs typeface="+mn-ea"/>
                <a:sym typeface="+mn-ea"/>
              </a:rPr>
              <a:t>DNS</a:t>
            </a:r>
            <a:endParaRPr lang="en-US" altLang="en-US" sz="1400" b="0">
              <a:solidFill>
                <a:srgbClr val="000000"/>
              </a:solidFill>
              <a:latin typeface="+mn-ea"/>
              <a:cs typeface="+mn-ea"/>
            </a:endParaRPr>
          </a:p>
          <a:p>
            <a:pPr indent="0"/>
            <a:r>
              <a:rPr lang="en-US" altLang="en-US" sz="1400">
                <a:solidFill>
                  <a:srgbClr val="000000"/>
                </a:solidFill>
                <a:latin typeface="+mn-ea"/>
                <a:cs typeface="+mn-ea"/>
                <a:sym typeface="+mn-ea"/>
              </a:rPr>
              <a:t>HTTP</a:t>
            </a:r>
            <a:endParaRPr lang="en-US" altLang="en-US" sz="1400" b="0">
              <a:solidFill>
                <a:srgbClr val="000000"/>
              </a:solidFill>
              <a:latin typeface="+mn-ea"/>
              <a:cs typeface="+mn-ea"/>
            </a:endParaRPr>
          </a:p>
        </p:txBody>
      </p:sp>
      <p:sp>
        <p:nvSpPr>
          <p:cNvPr id="2" name="文本框 1"/>
          <p:cNvSpPr txBox="1"/>
          <p:nvPr/>
        </p:nvSpPr>
        <p:spPr>
          <a:xfrm>
            <a:off x="5097780" y="5301615"/>
            <a:ext cx="5843270" cy="953135"/>
          </a:xfrm>
          <a:prstGeom prst="rect">
            <a:avLst/>
          </a:prstGeom>
          <a:noFill/>
        </p:spPr>
        <p:txBody>
          <a:bodyPr wrap="none" rtlCol="0">
            <a:spAutoFit/>
          </a:bodyPr>
          <a:p>
            <a:pPr algn="l"/>
            <a:r>
              <a:rPr lang="zh-CN" altLang="en-US" sz="1400">
                <a:gradFill>
                  <a:gsLst>
                    <a:gs pos="0">
                      <a:srgbClr val="E30000"/>
                    </a:gs>
                    <a:gs pos="100000">
                      <a:srgbClr val="760303"/>
                    </a:gs>
                  </a:gsLst>
                  <a:lin scaled="0"/>
                </a:gradFill>
              </a:rPr>
              <a:t>协议的特点：</a:t>
            </a:r>
            <a:endParaRPr lang="zh-CN" altLang="en-US" sz="1400">
              <a:gradFill>
                <a:gsLst>
                  <a:gs pos="0">
                    <a:srgbClr val="E30000"/>
                  </a:gs>
                  <a:gs pos="100000">
                    <a:srgbClr val="760303"/>
                  </a:gs>
                </a:gsLst>
                <a:lin scaled="0"/>
              </a:gradFill>
            </a:endParaRPr>
          </a:p>
          <a:p>
            <a:pPr algn="l"/>
            <a:r>
              <a:rPr lang="zh-CN" altLang="en-US" sz="1400"/>
              <a:t>1</a:t>
            </a:r>
            <a:r>
              <a:rPr lang="en-US" altLang="zh-CN" sz="1400"/>
              <a:t>.</a:t>
            </a:r>
            <a:r>
              <a:rPr lang="zh-CN" altLang="en-US" sz="1400"/>
              <a:t>协议中的每</a:t>
            </a:r>
            <a:r>
              <a:rPr lang="zh-CN" altLang="en-US" sz="1400"/>
              <a:t>方都必须了解协议，并且预先知道所要完成的所有的步骤。</a:t>
            </a:r>
            <a:endParaRPr lang="zh-CN" altLang="en-US" sz="1400"/>
          </a:p>
          <a:p>
            <a:pPr algn="l"/>
            <a:r>
              <a:rPr lang="zh-CN" altLang="en-US" sz="1400"/>
              <a:t>2</a:t>
            </a:r>
            <a:r>
              <a:rPr lang="en-US" altLang="zh-CN" sz="1400"/>
              <a:t>.</a:t>
            </a:r>
            <a:r>
              <a:rPr lang="zh-CN" altLang="en-US" sz="1400"/>
              <a:t>协议中的每</a:t>
            </a:r>
            <a:r>
              <a:rPr lang="zh-CN" altLang="en-US" sz="1400"/>
              <a:t>方都必须同意并遵循它。</a:t>
            </a:r>
            <a:endParaRPr lang="zh-CN" altLang="en-US" sz="1400"/>
          </a:p>
          <a:p>
            <a:pPr algn="l"/>
            <a:r>
              <a:rPr lang="zh-CN" altLang="en-US" sz="1400"/>
              <a:t>3</a:t>
            </a:r>
            <a:r>
              <a:rPr lang="en-US" altLang="zh-CN" sz="1400"/>
              <a:t>.</a:t>
            </a:r>
            <a:r>
              <a:rPr lang="zh-CN" altLang="en-US" sz="1400"/>
              <a:t>协议必须是清楚的，每一步必须明确定义，并且不会引起误解。</a:t>
            </a:r>
            <a:endParaRPr lang="zh-CN" altLang="en-US" sz="1400"/>
          </a:p>
        </p:txBody>
      </p:sp>
      <p:sp>
        <p:nvSpPr>
          <p:cNvPr id="3" name="文本框 2"/>
          <p:cNvSpPr txBox="1"/>
          <p:nvPr/>
        </p:nvSpPr>
        <p:spPr>
          <a:xfrm>
            <a:off x="5192395" y="4933315"/>
            <a:ext cx="381000" cy="368300"/>
          </a:xfrm>
          <a:prstGeom prst="rect">
            <a:avLst/>
          </a:prstGeom>
          <a:noFill/>
        </p:spPr>
        <p:txBody>
          <a:bodyPr wrap="square" rtlCol="0">
            <a:spAutoFit/>
          </a:bodyPr>
          <a:p>
            <a:r>
              <a:rPr lang="en-US" altLang="zh-CN"/>
              <a:t>…</a:t>
            </a:r>
            <a:endParaRPr lang="en-US" altLang="zh-CN"/>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7" name="横卷形 6"/>
          <p:cNvSpPr/>
          <p:nvPr/>
        </p:nvSpPr>
        <p:spPr>
          <a:xfrm>
            <a:off x="16510" y="0"/>
            <a:ext cx="3355975" cy="806450"/>
          </a:xfrm>
          <a:prstGeom prst="horizontalScroll">
            <a:avLst/>
          </a:prstGeom>
          <a:gradFill>
            <a:gsLst>
              <a:gs pos="0">
                <a:srgbClr val="E30000"/>
              </a:gs>
              <a:gs pos="100000">
                <a:srgbClr val="76030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ln w="6600">
                  <a:solidFill>
                    <a:schemeClr val="accent2"/>
                  </a:solidFill>
                  <a:prstDash val="solid"/>
                </a:ln>
                <a:solidFill>
                  <a:srgbClr val="FFFFFF"/>
                </a:solidFill>
                <a:effectLst>
                  <a:outerShdw dist="38100" dir="2700000" algn="tl" rotWithShape="0">
                    <a:schemeClr val="accent2"/>
                  </a:outerShdw>
                </a:effectLst>
              </a:rPr>
              <a:t>DNS</a:t>
            </a:r>
            <a:r>
              <a:rPr lang="zh-CN" altLang="en-US" sz="2400" b="1">
                <a:ln w="6600">
                  <a:solidFill>
                    <a:schemeClr val="accent2"/>
                  </a:solidFill>
                  <a:prstDash val="solid"/>
                </a:ln>
                <a:solidFill>
                  <a:srgbClr val="FFFFFF"/>
                </a:solidFill>
                <a:effectLst>
                  <a:outerShdw dist="38100" dir="2700000" algn="tl" rotWithShape="0">
                    <a:schemeClr val="accent2"/>
                  </a:outerShdw>
                </a:effectLst>
              </a:rPr>
              <a:t>（域名解析</a:t>
            </a:r>
            <a:r>
              <a:rPr lang="zh-CN" altLang="en-US" sz="2400" b="1">
                <a:ln w="6600">
                  <a:solidFill>
                    <a:schemeClr val="accent2"/>
                  </a:solidFill>
                  <a:prstDash val="solid"/>
                </a:ln>
                <a:solidFill>
                  <a:srgbClr val="FFFFFF"/>
                </a:solidFill>
                <a:effectLst>
                  <a:outerShdw dist="38100" dir="2700000" algn="tl" rotWithShape="0">
                    <a:schemeClr val="accent2"/>
                  </a:outerShdw>
                </a:effectLst>
              </a:rPr>
              <a:t>系统）</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pic>
        <p:nvPicPr>
          <p:cNvPr id="4" name="图片 3"/>
          <p:cNvPicPr>
            <a:picLocks noChangeAspect="1"/>
          </p:cNvPicPr>
          <p:nvPr>
            <p:custDataLst>
              <p:tags r:id="rId1"/>
            </p:custDataLst>
          </p:nvPr>
        </p:nvPicPr>
        <p:blipFill>
          <a:blip r:embed="rId2"/>
          <a:stretch>
            <a:fillRect/>
          </a:stretch>
        </p:blipFill>
        <p:spPr>
          <a:xfrm>
            <a:off x="790575" y="1270635"/>
            <a:ext cx="3727450" cy="829310"/>
          </a:xfrm>
          <a:prstGeom prst="rect">
            <a:avLst/>
          </a:prstGeom>
        </p:spPr>
      </p:pic>
      <p:pic>
        <p:nvPicPr>
          <p:cNvPr id="5" name="图片 4"/>
          <p:cNvPicPr>
            <a:picLocks noChangeAspect="1"/>
          </p:cNvPicPr>
          <p:nvPr/>
        </p:nvPicPr>
        <p:blipFill>
          <a:blip r:embed="rId3"/>
          <a:stretch>
            <a:fillRect/>
          </a:stretch>
        </p:blipFill>
        <p:spPr>
          <a:xfrm>
            <a:off x="495300" y="3757295"/>
            <a:ext cx="4317365" cy="1498600"/>
          </a:xfrm>
          <a:prstGeom prst="rect">
            <a:avLst/>
          </a:prstGeom>
        </p:spPr>
      </p:pic>
      <p:sp>
        <p:nvSpPr>
          <p:cNvPr id="6" name="文本框 5"/>
          <p:cNvSpPr txBox="1"/>
          <p:nvPr/>
        </p:nvSpPr>
        <p:spPr>
          <a:xfrm>
            <a:off x="1244600" y="2882265"/>
            <a:ext cx="3703955" cy="306705"/>
          </a:xfrm>
          <a:prstGeom prst="rect">
            <a:avLst/>
          </a:prstGeom>
          <a:noFill/>
        </p:spPr>
        <p:txBody>
          <a:bodyPr wrap="square" rtlCol="0">
            <a:spAutoFit/>
          </a:bodyPr>
          <a:p>
            <a:r>
              <a:rPr lang="zh-CN" altLang="en-US" sz="1400"/>
              <a:t>202.108.22.5</a:t>
            </a:r>
            <a:r>
              <a:rPr lang="en-US" altLang="zh-CN" sz="1400"/>
              <a:t> </a:t>
            </a:r>
            <a:r>
              <a:rPr lang="zh-CN" altLang="en-US" sz="1400">
                <a:latin typeface="Arial" panose="020B0604020202020204" pitchFamily="34" charset="0"/>
                <a:cs typeface="Arial" panose="020B0604020202020204" pitchFamily="34" charset="0"/>
              </a:rPr>
              <a:t>→</a:t>
            </a:r>
            <a:r>
              <a:rPr lang="en-US" altLang="zh-CN" sz="1400">
                <a:latin typeface="Arial" panose="020B0604020202020204" pitchFamily="34" charset="0"/>
                <a:cs typeface="Arial" panose="020B0604020202020204" pitchFamily="34" charset="0"/>
              </a:rPr>
              <a:t> www.ba</a:t>
            </a:r>
            <a:r>
              <a:rPr lang="en-US" altLang="zh-CN" sz="1400">
                <a:latin typeface="Arial" panose="020B0604020202020204" pitchFamily="34" charset="0"/>
                <a:cs typeface="Arial" panose="020B0604020202020204" pitchFamily="34" charset="0"/>
              </a:rPr>
              <a:t>idu.com</a:t>
            </a:r>
            <a:endParaRPr lang="en-US" altLang="zh-CN" sz="1400">
              <a:latin typeface="Arial" panose="020B0604020202020204" pitchFamily="34" charset="0"/>
              <a:cs typeface="Arial" panose="020B0604020202020204" pitchFamily="34" charset="0"/>
            </a:endParaRPr>
          </a:p>
        </p:txBody>
      </p:sp>
      <p:sp>
        <p:nvSpPr>
          <p:cNvPr id="8" name="文本框 7"/>
          <p:cNvSpPr txBox="1"/>
          <p:nvPr/>
        </p:nvSpPr>
        <p:spPr>
          <a:xfrm>
            <a:off x="3035935" y="2574925"/>
            <a:ext cx="538480" cy="306705"/>
          </a:xfrm>
          <a:prstGeom prst="rect">
            <a:avLst/>
          </a:prstGeom>
          <a:noFill/>
        </p:spPr>
        <p:txBody>
          <a:bodyPr wrap="none" rtlCol="0">
            <a:spAutoFit/>
          </a:bodyPr>
          <a:p>
            <a:r>
              <a:rPr lang="zh-CN" altLang="en-US" sz="1400">
                <a:latin typeface="Arial" panose="020B0604020202020204" pitchFamily="34" charset="0"/>
                <a:cs typeface="Arial" panose="020B0604020202020204" pitchFamily="34" charset="0"/>
                <a:sym typeface="+mn-ea"/>
              </a:rPr>
              <a:t>域名</a:t>
            </a:r>
            <a:endParaRPr lang="zh-CN" altLang="en-US" sz="1400">
              <a:latin typeface="Arial" panose="020B0604020202020204" pitchFamily="34" charset="0"/>
              <a:cs typeface="Arial" panose="020B0604020202020204" pitchFamily="34" charset="0"/>
              <a:sym typeface="+mn-ea"/>
            </a:endParaRPr>
          </a:p>
        </p:txBody>
      </p:sp>
      <p:pic>
        <p:nvPicPr>
          <p:cNvPr id="100" name="图片 99"/>
          <p:cNvPicPr/>
          <p:nvPr/>
        </p:nvPicPr>
        <p:blipFill>
          <a:blip r:embed="rId4"/>
          <a:stretch>
            <a:fillRect/>
          </a:stretch>
        </p:blipFill>
        <p:spPr>
          <a:xfrm>
            <a:off x="5448300" y="-1416685"/>
            <a:ext cx="1295400" cy="352425"/>
          </a:xfrm>
          <a:prstGeom prst="rect">
            <a:avLst/>
          </a:prstGeom>
          <a:noFill/>
          <a:ln w="9525">
            <a:noFill/>
          </a:ln>
        </p:spPr>
      </p:pic>
      <p:sp>
        <p:nvSpPr>
          <p:cNvPr id="110" name="文本框 109"/>
          <p:cNvSpPr txBox="1"/>
          <p:nvPr/>
        </p:nvSpPr>
        <p:spPr>
          <a:xfrm>
            <a:off x="5448300" y="3408680"/>
            <a:ext cx="5080000" cy="575945"/>
          </a:xfrm>
          <a:prstGeom prst="rect">
            <a:avLst/>
          </a:prstGeom>
          <a:noFill/>
          <a:ln w="9525">
            <a:noFill/>
          </a:ln>
        </p:spPr>
        <p:txBody>
          <a:bodyPr>
            <a:spAutoFit/>
          </a:bodyPr>
          <a:p>
            <a:pPr indent="0"/>
            <a:r>
              <a:rPr lang="en-US" sz="1050" b="0">
                <a:solidFill>
                  <a:srgbClr val="000000"/>
                </a:solidFill>
                <a:latin typeface="Helvetica" charset="0"/>
                <a:ea typeface="宋体" panose="02010600030101010101" pitchFamily="2" charset="-122"/>
                <a:cs typeface="Helvetica" charset="0"/>
              </a:rPr>
              <a:t> </a:t>
            </a:r>
            <a:r>
              <a:rPr lang="en-US" sz="1050" b="0">
                <a:solidFill>
                  <a:srgbClr val="000000"/>
                </a:solidFill>
                <a:latin typeface="Helvetica" charset="0"/>
                <a:ea typeface="宋体" panose="02010600030101010101" pitchFamily="2" charset="-122"/>
              </a:rPr>
              <a:t> </a:t>
            </a:r>
            <a:endParaRPr lang="zh-CN" altLang="en-US"/>
          </a:p>
        </p:txBody>
      </p:sp>
      <p:sp>
        <p:nvSpPr>
          <p:cNvPr id="14" name="文本框 13"/>
          <p:cNvSpPr txBox="1"/>
          <p:nvPr/>
        </p:nvSpPr>
        <p:spPr>
          <a:xfrm>
            <a:off x="8520430" y="323850"/>
            <a:ext cx="558800" cy="306705"/>
          </a:xfrm>
          <a:prstGeom prst="rect">
            <a:avLst/>
          </a:prstGeom>
          <a:noFill/>
        </p:spPr>
        <p:txBody>
          <a:bodyPr wrap="none" rtlCol="0">
            <a:spAutoFit/>
          </a:bodyPr>
          <a:p>
            <a:r>
              <a:rPr lang="zh-CN" altLang="en-US" sz="1400"/>
              <a:t>根</a:t>
            </a:r>
            <a:r>
              <a:rPr lang="en-US" altLang="zh-CN" sz="1400"/>
              <a:t>   .</a:t>
            </a:r>
            <a:endParaRPr lang="zh-CN" altLang="en-US" sz="1400"/>
          </a:p>
        </p:txBody>
      </p:sp>
      <p:sp>
        <p:nvSpPr>
          <p:cNvPr id="15" name="文本框 14"/>
          <p:cNvSpPr txBox="1"/>
          <p:nvPr/>
        </p:nvSpPr>
        <p:spPr>
          <a:xfrm>
            <a:off x="6628765" y="1268730"/>
            <a:ext cx="4695825" cy="306705"/>
          </a:xfrm>
          <a:prstGeom prst="rect">
            <a:avLst/>
          </a:prstGeom>
          <a:noFill/>
        </p:spPr>
        <p:txBody>
          <a:bodyPr wrap="square" rtlCol="0">
            <a:spAutoFit/>
          </a:bodyPr>
          <a:p>
            <a:r>
              <a:rPr lang="zh-CN" altLang="en-US" sz="1400"/>
              <a:t>顶级域名</a:t>
            </a:r>
            <a:r>
              <a:rPr lang="en-US" altLang="zh-CN" sz="1400"/>
              <a:t>    </a:t>
            </a:r>
            <a:r>
              <a:rPr lang="zh-CN" altLang="en-US" sz="1400"/>
              <a:t>com   …   net</a:t>
            </a:r>
            <a:r>
              <a:rPr lang="en-US" altLang="zh-CN" sz="1400"/>
              <a:t>    </a:t>
            </a:r>
            <a:r>
              <a:rPr lang="zh-CN" altLang="en-US" sz="1400"/>
              <a:t>edu</a:t>
            </a:r>
            <a:r>
              <a:rPr lang="en-US" altLang="zh-CN" sz="1400"/>
              <a:t>    </a:t>
            </a:r>
            <a:r>
              <a:rPr lang="zh-CN" altLang="en-US" sz="1400"/>
              <a:t>gov    cn   </a:t>
            </a:r>
            <a:r>
              <a:rPr lang="en-US" altLang="zh-CN" sz="1400"/>
              <a:t> </a:t>
            </a:r>
            <a:r>
              <a:rPr lang="zh-CN" altLang="en-US" sz="1400"/>
              <a:t>us   …</a:t>
            </a:r>
            <a:endParaRPr lang="zh-CN" altLang="en-US" sz="1400"/>
          </a:p>
        </p:txBody>
      </p:sp>
      <p:sp>
        <p:nvSpPr>
          <p:cNvPr id="16" name="文本框 15"/>
          <p:cNvSpPr txBox="1"/>
          <p:nvPr/>
        </p:nvSpPr>
        <p:spPr>
          <a:xfrm>
            <a:off x="6631305" y="2063115"/>
            <a:ext cx="4504055" cy="306705"/>
          </a:xfrm>
          <a:prstGeom prst="rect">
            <a:avLst/>
          </a:prstGeom>
          <a:noFill/>
        </p:spPr>
        <p:txBody>
          <a:bodyPr wrap="square" rtlCol="0">
            <a:spAutoFit/>
          </a:bodyPr>
          <a:p>
            <a:r>
              <a:rPr lang="zh-CN" altLang="en-US" sz="1400"/>
              <a:t>二级域名    baidu  </a:t>
            </a:r>
            <a:r>
              <a:rPr lang="en-US" altLang="zh-CN" sz="1400"/>
              <a:t>  </a:t>
            </a:r>
            <a:r>
              <a:rPr lang="zh-CN" altLang="en-US" sz="1400"/>
              <a:t>goole</a:t>
            </a:r>
            <a:r>
              <a:rPr lang="en-US" altLang="zh-CN" sz="1400"/>
              <a:t>   </a:t>
            </a:r>
            <a:r>
              <a:rPr lang="zh-CN" altLang="en-US" sz="1400"/>
              <a:t> … </a:t>
            </a:r>
            <a:r>
              <a:rPr lang="en-US" altLang="zh-CN" sz="1400"/>
              <a:t>   </a:t>
            </a:r>
            <a:r>
              <a:rPr lang="zh-CN" altLang="en-US" sz="1400"/>
              <a:t>bj  </a:t>
            </a:r>
            <a:r>
              <a:rPr lang="en-US" altLang="zh-CN" sz="1400"/>
              <a:t>   </a:t>
            </a:r>
            <a:r>
              <a:rPr lang="zh-CN" altLang="en-US" sz="1400"/>
              <a:t>edu</a:t>
            </a:r>
            <a:r>
              <a:rPr lang="en-US" altLang="zh-CN" sz="1400"/>
              <a:t>   </a:t>
            </a:r>
            <a:r>
              <a:rPr lang="zh-CN" altLang="en-US" sz="1400"/>
              <a:t> com</a:t>
            </a:r>
            <a:r>
              <a:rPr lang="en-US" altLang="zh-CN" sz="1400"/>
              <a:t>    </a:t>
            </a:r>
            <a:r>
              <a:rPr lang="zh-CN" altLang="en-US" sz="1400">
                <a:sym typeface="+mn-ea"/>
              </a:rPr>
              <a:t>…</a:t>
            </a:r>
            <a:r>
              <a:rPr lang="en-US" altLang="zh-CN" sz="1400">
                <a:sym typeface="+mn-ea"/>
              </a:rPr>
              <a:t> </a:t>
            </a:r>
            <a:endParaRPr lang="en-US" altLang="zh-CN" sz="1400"/>
          </a:p>
        </p:txBody>
      </p:sp>
      <p:sp>
        <p:nvSpPr>
          <p:cNvPr id="17" name="文本框 16"/>
          <p:cNvSpPr txBox="1"/>
          <p:nvPr/>
        </p:nvSpPr>
        <p:spPr>
          <a:xfrm>
            <a:off x="6631305" y="2857500"/>
            <a:ext cx="4802505" cy="306705"/>
          </a:xfrm>
          <a:prstGeom prst="rect">
            <a:avLst/>
          </a:prstGeom>
          <a:noFill/>
        </p:spPr>
        <p:txBody>
          <a:bodyPr wrap="square" rtlCol="0">
            <a:spAutoFit/>
          </a:bodyPr>
          <a:p>
            <a:r>
              <a:rPr lang="zh-CN" altLang="en-US" sz="1400"/>
              <a:t>三级域名    www</a:t>
            </a:r>
            <a:r>
              <a:rPr lang="en-US" altLang="zh-CN" sz="1400"/>
              <a:t>      </a:t>
            </a:r>
            <a:r>
              <a:rPr lang="en-US" altLang="zh-CN" sz="1400">
                <a:sym typeface="+mn-ea"/>
              </a:rPr>
              <a:t>baike</a:t>
            </a:r>
            <a:r>
              <a:rPr lang="zh-CN" altLang="en-US" sz="1400"/>
              <a:t>                   pku …</a:t>
            </a:r>
            <a:endParaRPr lang="zh-CN" altLang="en-US" sz="1400"/>
          </a:p>
        </p:txBody>
      </p:sp>
      <p:sp>
        <p:nvSpPr>
          <p:cNvPr id="18" name="文本框 17"/>
          <p:cNvSpPr txBox="1"/>
          <p:nvPr/>
        </p:nvSpPr>
        <p:spPr>
          <a:xfrm>
            <a:off x="6631305" y="3598545"/>
            <a:ext cx="4838065" cy="306705"/>
          </a:xfrm>
          <a:prstGeom prst="rect">
            <a:avLst/>
          </a:prstGeom>
          <a:noFill/>
        </p:spPr>
        <p:txBody>
          <a:bodyPr wrap="square" rtlCol="0">
            <a:spAutoFit/>
          </a:bodyPr>
          <a:p>
            <a:r>
              <a:rPr lang="zh-CN" altLang="en-US" sz="1400"/>
              <a:t>四级域名                         </a:t>
            </a:r>
            <a:r>
              <a:rPr lang="en-US" altLang="zh-CN" sz="1400"/>
              <a:t>               </a:t>
            </a:r>
            <a:r>
              <a:rPr lang="zh-CN" altLang="en-US" sz="1400"/>
              <a:t> www            mail</a:t>
            </a:r>
            <a:r>
              <a:rPr lang="en-US" altLang="zh-CN" sz="1400"/>
              <a:t>    </a:t>
            </a:r>
            <a:r>
              <a:rPr lang="zh-CN" altLang="en-US" sz="1400">
                <a:sym typeface="+mn-ea"/>
              </a:rPr>
              <a:t>…</a:t>
            </a:r>
            <a:r>
              <a:rPr lang="en-US" altLang="zh-CN" sz="1400">
                <a:sym typeface="+mn-ea"/>
              </a:rPr>
              <a:t> </a:t>
            </a:r>
            <a:endParaRPr lang="en-US" altLang="zh-CN" sz="1400"/>
          </a:p>
        </p:txBody>
      </p:sp>
      <p:cxnSp>
        <p:nvCxnSpPr>
          <p:cNvPr id="21" name="直接连接符 20"/>
          <p:cNvCxnSpPr/>
          <p:nvPr/>
        </p:nvCxnSpPr>
        <p:spPr>
          <a:xfrm flipH="1">
            <a:off x="7786370" y="620395"/>
            <a:ext cx="1013460" cy="679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8604885" y="622935"/>
            <a:ext cx="168910" cy="70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763000" y="643890"/>
            <a:ext cx="213995" cy="63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763000" y="654685"/>
            <a:ext cx="718820" cy="654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752840" y="633095"/>
            <a:ext cx="1183640" cy="695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763000" y="623570"/>
            <a:ext cx="1595755" cy="695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811770" y="1574165"/>
            <a:ext cx="0" cy="507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802245" y="2345690"/>
            <a:ext cx="10160" cy="581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833360" y="2345690"/>
            <a:ext cx="687070" cy="528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9640570" y="3169920"/>
            <a:ext cx="179070" cy="422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9798685" y="2377440"/>
            <a:ext cx="31750" cy="454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9819640" y="1542415"/>
            <a:ext cx="127000" cy="549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9851390" y="3159125"/>
            <a:ext cx="623570" cy="433705"/>
          </a:xfrm>
          <a:prstGeom prst="line">
            <a:avLst/>
          </a:prstGeom>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272530" y="4519295"/>
            <a:ext cx="1562100" cy="314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根域名服务器</a:t>
            </a:r>
            <a:endParaRPr lang="zh-CN" altLang="en-US" sz="1400"/>
          </a:p>
        </p:txBody>
      </p:sp>
      <p:sp>
        <p:nvSpPr>
          <p:cNvPr id="36" name="矩形 35"/>
          <p:cNvSpPr/>
          <p:nvPr/>
        </p:nvSpPr>
        <p:spPr>
          <a:xfrm>
            <a:off x="6271895" y="5062220"/>
            <a:ext cx="1561465" cy="327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顶级域名服务器</a:t>
            </a:r>
            <a:endParaRPr lang="zh-CN" altLang="en-US" sz="1400"/>
          </a:p>
        </p:txBody>
      </p:sp>
      <p:sp>
        <p:nvSpPr>
          <p:cNvPr id="37" name="矩形 36"/>
          <p:cNvSpPr/>
          <p:nvPr/>
        </p:nvSpPr>
        <p:spPr>
          <a:xfrm>
            <a:off x="6271895" y="5618480"/>
            <a:ext cx="1561465" cy="327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权限域名服务器</a:t>
            </a:r>
            <a:endParaRPr lang="zh-CN" altLang="en-US" sz="1400"/>
          </a:p>
        </p:txBody>
      </p:sp>
      <p:sp>
        <p:nvSpPr>
          <p:cNvPr id="38" name="矩形 37"/>
          <p:cNvSpPr/>
          <p:nvPr/>
        </p:nvSpPr>
        <p:spPr>
          <a:xfrm>
            <a:off x="6271260" y="6174740"/>
            <a:ext cx="1562100" cy="314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本地域名服务器</a:t>
            </a:r>
            <a:endParaRPr lang="zh-CN" altLang="en-US" sz="1400"/>
          </a:p>
        </p:txBody>
      </p:sp>
      <p:sp>
        <p:nvSpPr>
          <p:cNvPr id="40" name="矩形 39"/>
          <p:cNvSpPr/>
          <p:nvPr/>
        </p:nvSpPr>
        <p:spPr>
          <a:xfrm>
            <a:off x="8168640" y="5072380"/>
            <a:ext cx="1482725" cy="3181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edu</a:t>
            </a:r>
            <a:r>
              <a:rPr lang="zh-CN" altLang="en-US" sz="1400">
                <a:solidFill>
                  <a:schemeClr val="tx1"/>
                </a:solidFill>
              </a:rPr>
              <a:t>域名服务器</a:t>
            </a:r>
            <a:endParaRPr lang="zh-CN" altLang="en-US" sz="1400">
              <a:solidFill>
                <a:schemeClr val="tx1"/>
              </a:solidFill>
            </a:endParaRPr>
          </a:p>
        </p:txBody>
      </p:sp>
      <p:sp>
        <p:nvSpPr>
          <p:cNvPr id="41" name="矩形 40"/>
          <p:cNvSpPr/>
          <p:nvPr/>
        </p:nvSpPr>
        <p:spPr>
          <a:xfrm>
            <a:off x="9986645" y="5072380"/>
            <a:ext cx="1482725" cy="31686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com</a:t>
            </a:r>
            <a:r>
              <a:rPr lang="zh-CN" altLang="en-US" sz="1400">
                <a:solidFill>
                  <a:schemeClr val="tx1"/>
                </a:solidFill>
              </a:rPr>
              <a:t>域名服务器</a:t>
            </a:r>
            <a:endParaRPr lang="zh-CN" altLang="en-US" sz="1400">
              <a:solidFill>
                <a:schemeClr val="tx1"/>
              </a:solidFill>
            </a:endParaRPr>
          </a:p>
        </p:txBody>
      </p:sp>
      <p:sp>
        <p:nvSpPr>
          <p:cNvPr id="42" name="文本框 41"/>
          <p:cNvSpPr txBox="1"/>
          <p:nvPr/>
        </p:nvSpPr>
        <p:spPr>
          <a:xfrm>
            <a:off x="11628755" y="5072380"/>
            <a:ext cx="360680" cy="306705"/>
          </a:xfrm>
          <a:prstGeom prst="rect">
            <a:avLst/>
          </a:prstGeom>
          <a:noFill/>
        </p:spPr>
        <p:txBody>
          <a:bodyPr wrap="none" rtlCol="0">
            <a:spAutoFit/>
          </a:bodyPr>
          <a:p>
            <a:r>
              <a:rPr lang="en-US" altLang="zh-CN" sz="1400"/>
              <a:t>…</a:t>
            </a:r>
            <a:endParaRPr lang="en-US" altLang="zh-CN" sz="1400"/>
          </a:p>
        </p:txBody>
      </p:sp>
      <p:sp>
        <p:nvSpPr>
          <p:cNvPr id="43" name="文本框 42"/>
          <p:cNvSpPr txBox="1"/>
          <p:nvPr/>
        </p:nvSpPr>
        <p:spPr>
          <a:xfrm>
            <a:off x="8117205" y="6174740"/>
            <a:ext cx="3872230" cy="521970"/>
          </a:xfrm>
          <a:prstGeom prst="rect">
            <a:avLst/>
          </a:prstGeom>
          <a:noFill/>
        </p:spPr>
        <p:txBody>
          <a:bodyPr wrap="square" rtlCol="0">
            <a:spAutoFit/>
          </a:bodyPr>
          <a:p>
            <a:r>
              <a:rPr lang="zh-CN" altLang="en-US" sz="1400"/>
              <a:t>当主机发出</a:t>
            </a:r>
            <a:r>
              <a:rPr lang="en-US" altLang="zh-CN" sz="1400"/>
              <a:t>DNS</a:t>
            </a:r>
            <a:r>
              <a:rPr lang="zh-CN" altLang="en-US" sz="1400"/>
              <a:t>请求时，首先把查询请求报文发给本地域名</a:t>
            </a:r>
            <a:r>
              <a:rPr lang="zh-CN" altLang="en-US" sz="1400"/>
              <a:t>服务器</a:t>
            </a:r>
            <a:endParaRPr lang="zh-CN" altLang="en-US" sz="1400"/>
          </a:p>
        </p:txBody>
      </p:sp>
      <p:sp>
        <p:nvSpPr>
          <p:cNvPr id="44" name="矩形标注 43"/>
          <p:cNvSpPr/>
          <p:nvPr/>
        </p:nvSpPr>
        <p:spPr>
          <a:xfrm>
            <a:off x="8842375" y="4072255"/>
            <a:ext cx="1341755" cy="761365"/>
          </a:xfrm>
          <a:prstGeom prst="wedgeRectCallout">
            <a:avLst>
              <a:gd name="adj1" fmla="val -99391"/>
              <a:gd name="adj2" fmla="val 339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com IP</a:t>
            </a:r>
            <a:r>
              <a:rPr lang="zh-CN" altLang="en-US" sz="1400"/>
              <a:t>地址</a:t>
            </a:r>
            <a:endParaRPr lang="zh-CN" altLang="en-US" sz="1400"/>
          </a:p>
          <a:p>
            <a:pPr algn="ctr"/>
            <a:r>
              <a:rPr lang="en-US" altLang="zh-CN" sz="1400"/>
              <a:t>edu IP</a:t>
            </a:r>
            <a:r>
              <a:rPr lang="zh-CN" altLang="en-US" sz="1400"/>
              <a:t>地址</a:t>
            </a:r>
            <a:endParaRPr lang="zh-CN" altLang="en-US" sz="1400"/>
          </a:p>
          <a:p>
            <a:pPr algn="ctr"/>
            <a:r>
              <a:rPr lang="en-US" altLang="zh-CN" sz="1400"/>
              <a:t>…</a:t>
            </a:r>
            <a:endParaRPr lang="en-US" altLang="zh-CN" sz="1400"/>
          </a:p>
        </p:txBody>
      </p:sp>
      <p:sp>
        <p:nvSpPr>
          <p:cNvPr id="46" name="矩形标注 45"/>
          <p:cNvSpPr/>
          <p:nvPr/>
        </p:nvSpPr>
        <p:spPr>
          <a:xfrm>
            <a:off x="8505825" y="5511165"/>
            <a:ext cx="2014855" cy="542925"/>
          </a:xfrm>
          <a:prstGeom prst="wedgeRectCallout">
            <a:avLst>
              <a:gd name="adj1" fmla="val -76977"/>
              <a:gd name="adj2" fmla="val 75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baike.baudu</a:t>
            </a:r>
            <a:endParaRPr lang="en-US" altLang="zh-CN" sz="1400"/>
          </a:p>
          <a:p>
            <a:pPr algn="ctr"/>
            <a:r>
              <a:rPr lang="en-US" altLang="zh-CN" sz="1400"/>
              <a:t>zhidao.baudu</a:t>
            </a:r>
            <a:endParaRPr lang="en-US" altLang="zh-CN" sz="1400"/>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par>
                                <p:cTn id="28" presetID="3" presetClass="entr" presetSubtype="1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linds(horizontal)">
                                      <p:cBhvr>
                                        <p:cTn id="30" dur="500"/>
                                        <p:tgtEl>
                                          <p:spTgt spid="21"/>
                                        </p:tgtEl>
                                      </p:cBhvr>
                                    </p:animEffect>
                                  </p:childTnLst>
                                </p:cTn>
                              </p:par>
                              <p:par>
                                <p:cTn id="31" presetID="3" presetClass="entr" presetSubtype="1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linds(horizontal)">
                                      <p:cBhvr>
                                        <p:cTn id="33" dur="500"/>
                                        <p:tgtEl>
                                          <p:spTgt spid="22"/>
                                        </p:tgtEl>
                                      </p:cBhvr>
                                    </p:animEffect>
                                  </p:childTnLst>
                                </p:cTn>
                              </p:par>
                              <p:par>
                                <p:cTn id="34" presetID="3" presetClass="entr" presetSubtype="1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linds(horizontal)">
                                      <p:cBhvr>
                                        <p:cTn id="36" dur="500"/>
                                        <p:tgtEl>
                                          <p:spTgt spid="23"/>
                                        </p:tgtEl>
                                      </p:cBhvr>
                                    </p:animEffect>
                                  </p:childTnLst>
                                </p:cTn>
                              </p:par>
                              <p:par>
                                <p:cTn id="37" presetID="3" presetClass="entr" presetSubtype="1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par>
                                <p:cTn id="40" presetID="3" presetClass="entr" presetSubtype="1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par>
                                <p:cTn id="43" presetID="3" presetClass="entr" presetSubtype="1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blinds(horizontal)">
                                      <p:cBhvr>
                                        <p:cTn id="45" dur="500"/>
                                        <p:tgtEl>
                                          <p:spTgt spid="26"/>
                                        </p:tgtEl>
                                      </p:cBhvr>
                                    </p:animEffect>
                                  </p:childTnLst>
                                </p:cTn>
                              </p:par>
                              <p:par>
                                <p:cTn id="46" presetID="3" presetClass="entr" presetSubtype="1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blinds(horizontal)">
                                      <p:cBhvr>
                                        <p:cTn id="48" dur="500"/>
                                        <p:tgtEl>
                                          <p:spTgt spid="27"/>
                                        </p:tgtEl>
                                      </p:cBhvr>
                                    </p:animEffect>
                                  </p:childTnLst>
                                </p:cTn>
                              </p:par>
                              <p:par>
                                <p:cTn id="49" presetID="3" presetClass="entr" presetSubtype="1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blinds(horizontal)">
                                      <p:cBhvr>
                                        <p:cTn id="51" dur="500"/>
                                        <p:tgtEl>
                                          <p:spTgt spid="28"/>
                                        </p:tgtEl>
                                      </p:cBhvr>
                                    </p:animEffect>
                                  </p:childTnLst>
                                </p:cTn>
                              </p:par>
                              <p:par>
                                <p:cTn id="52" presetID="3" presetClass="entr" presetSubtype="1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blinds(horizontal)">
                                      <p:cBhvr>
                                        <p:cTn id="54" dur="500"/>
                                        <p:tgtEl>
                                          <p:spTgt spid="29"/>
                                        </p:tgtEl>
                                      </p:cBhvr>
                                    </p:animEffect>
                                  </p:childTnLst>
                                </p:cTn>
                              </p:par>
                              <p:par>
                                <p:cTn id="55" presetID="3" presetClass="entr" presetSubtype="1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blinds(horizontal)">
                                      <p:cBhvr>
                                        <p:cTn id="57" dur="500"/>
                                        <p:tgtEl>
                                          <p:spTgt spid="31"/>
                                        </p:tgtEl>
                                      </p:cBhvr>
                                    </p:animEffect>
                                  </p:childTnLst>
                                </p:cTn>
                              </p:par>
                              <p:par>
                                <p:cTn id="58" presetID="3" presetClass="entr" presetSubtype="10" fill="hold"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blinds(horizontal)">
                                      <p:cBhvr>
                                        <p:cTn id="60" dur="500"/>
                                        <p:tgtEl>
                                          <p:spTgt spid="32"/>
                                        </p:tgtEl>
                                      </p:cBhvr>
                                    </p:animEffect>
                                  </p:childTnLst>
                                </p:cTn>
                              </p:par>
                              <p:par>
                                <p:cTn id="61" presetID="3" presetClass="entr" presetSubtype="1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blinds(horizontal)">
                                      <p:cBhvr>
                                        <p:cTn id="63" dur="500"/>
                                        <p:tgtEl>
                                          <p:spTgt spid="33"/>
                                        </p:tgtEl>
                                      </p:cBhvr>
                                    </p:animEffect>
                                  </p:childTnLst>
                                </p:cTn>
                              </p:par>
                              <p:par>
                                <p:cTn id="64" presetID="3" presetClass="entr" presetSubtype="10"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blinds(horizontal)">
                                      <p:cBhvr>
                                        <p:cTn id="66" dur="5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blinds(horizontal)">
                                      <p:cBhvr>
                                        <p:cTn id="71" dur="500"/>
                                        <p:tgtEl>
                                          <p:spTgt spid="35"/>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blinds(horizontal)">
                                      <p:cBhvr>
                                        <p:cTn id="74" dur="500"/>
                                        <p:tgtEl>
                                          <p:spTgt spid="36"/>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linds(horizontal)">
                                      <p:cBhvr>
                                        <p:cTn id="77" dur="500"/>
                                        <p:tgtEl>
                                          <p:spTgt spid="37"/>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blinds(horizontal)">
                                      <p:cBhvr>
                                        <p:cTn id="80" dur="500"/>
                                        <p:tgtEl>
                                          <p:spTgt spid="38"/>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blinds(horizontal)">
                                      <p:cBhvr>
                                        <p:cTn id="83" dur="500"/>
                                        <p:tgtEl>
                                          <p:spTgt spid="40"/>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blinds(horizontal)">
                                      <p:cBhvr>
                                        <p:cTn id="86" dur="500"/>
                                        <p:tgtEl>
                                          <p:spTgt spid="41"/>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blinds(horizontal)">
                                      <p:cBhvr>
                                        <p:cTn id="89" dur="500"/>
                                        <p:tgtEl>
                                          <p:spTgt spid="42"/>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blinds(horizontal)">
                                      <p:cBhvr>
                                        <p:cTn id="92" dur="500"/>
                                        <p:tgtEl>
                                          <p:spTgt spid="43"/>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blinds(horizontal)">
                                      <p:cBhvr>
                                        <p:cTn id="95" dur="500"/>
                                        <p:tgtEl>
                                          <p:spTgt spid="44"/>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blinds(horizontal)">
                                      <p:cBhvr>
                                        <p:cTn id="9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4" grpId="0"/>
      <p:bldP spid="15" grpId="0"/>
      <p:bldP spid="16" grpId="0"/>
      <p:bldP spid="17" grpId="0"/>
      <p:bldP spid="18" grpId="0"/>
      <p:bldP spid="35" grpId="0" animBg="1"/>
      <p:bldP spid="36" grpId="0" animBg="1"/>
      <p:bldP spid="37" grpId="0" animBg="1"/>
      <p:bldP spid="38" grpId="0" animBg="1"/>
      <p:bldP spid="40" grpId="0" animBg="1"/>
      <p:bldP spid="41" grpId="0" animBg="1"/>
      <p:bldP spid="42" grpId="0"/>
      <p:bldP spid="43" grpId="0"/>
      <p:bldP spid="44" grpId="0" animBg="1"/>
      <p:bldP spid="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横卷形 6"/>
          <p:cNvSpPr/>
          <p:nvPr/>
        </p:nvSpPr>
        <p:spPr>
          <a:xfrm>
            <a:off x="16510" y="0"/>
            <a:ext cx="3355975" cy="806450"/>
          </a:xfrm>
          <a:prstGeom prst="horizontalScroll">
            <a:avLst/>
          </a:prstGeom>
          <a:gradFill>
            <a:gsLst>
              <a:gs pos="0">
                <a:srgbClr val="E30000"/>
              </a:gs>
              <a:gs pos="100000">
                <a:srgbClr val="76030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ln w="6600">
                  <a:solidFill>
                    <a:schemeClr val="accent2"/>
                  </a:solidFill>
                  <a:prstDash val="solid"/>
                </a:ln>
                <a:solidFill>
                  <a:srgbClr val="FFFFFF"/>
                </a:solidFill>
                <a:effectLst>
                  <a:outerShdw dist="38100" dir="2700000" algn="tl" rotWithShape="0">
                    <a:schemeClr val="accent2"/>
                  </a:outerShdw>
                </a:effectLst>
              </a:rPr>
              <a:t>HTTP</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文本框 3"/>
          <p:cNvSpPr txBox="1"/>
          <p:nvPr/>
        </p:nvSpPr>
        <p:spPr>
          <a:xfrm>
            <a:off x="761365" y="1095375"/>
            <a:ext cx="7792085" cy="306705"/>
          </a:xfrm>
          <a:prstGeom prst="rect">
            <a:avLst/>
          </a:prstGeom>
          <a:noFill/>
        </p:spPr>
        <p:txBody>
          <a:bodyPr wrap="square" rtlCol="0">
            <a:spAutoFit/>
          </a:bodyPr>
          <a:p>
            <a:r>
              <a:rPr lang="zh-CN" altLang="en-US" sz="1400"/>
              <a:t>万维网</a:t>
            </a:r>
            <a:r>
              <a:rPr lang="en-US" altLang="zh-CN" sz="1400"/>
              <a:t>WWW</a:t>
            </a:r>
            <a:r>
              <a:rPr lang="zh-CN" altLang="en-US" sz="1400"/>
              <a:t>，是一个非常大规模的信息储藏所</a:t>
            </a:r>
            <a:r>
              <a:rPr lang="en-US" altLang="zh-CN" sz="1400"/>
              <a:t>/</a:t>
            </a:r>
            <a:r>
              <a:rPr lang="zh-CN" altLang="en-US" sz="1400"/>
              <a:t>资源空间，无数个网络站点和网页的集合。</a:t>
            </a:r>
            <a:endParaRPr lang="zh-CN" altLang="en-US" sz="1400"/>
          </a:p>
        </p:txBody>
      </p:sp>
      <p:sp>
        <p:nvSpPr>
          <p:cNvPr id="5" name="文本框 4"/>
          <p:cNvSpPr txBox="1"/>
          <p:nvPr/>
        </p:nvSpPr>
        <p:spPr>
          <a:xfrm>
            <a:off x="4542155" y="1497330"/>
            <a:ext cx="4094480" cy="306705"/>
          </a:xfrm>
          <a:prstGeom prst="rect">
            <a:avLst/>
          </a:prstGeom>
          <a:noFill/>
        </p:spPr>
        <p:txBody>
          <a:bodyPr wrap="none" rtlCol="0">
            <a:spAutoFit/>
          </a:bodyPr>
          <a:p>
            <a:r>
              <a:rPr lang="zh-CN" altLang="en-US" sz="1400"/>
              <a:t>资源（文字，视频，图片，音频</a:t>
            </a:r>
            <a:r>
              <a:rPr lang="en-US" altLang="zh-CN" sz="1400"/>
              <a:t>…</a:t>
            </a:r>
            <a:r>
              <a:rPr lang="zh-CN" altLang="en-US" sz="1400"/>
              <a:t>等超文本</a:t>
            </a:r>
            <a:r>
              <a:rPr lang="zh-CN" altLang="en-US" sz="1400"/>
              <a:t>信息）</a:t>
            </a:r>
            <a:endParaRPr lang="zh-CN" altLang="en-US" sz="1400"/>
          </a:p>
        </p:txBody>
      </p:sp>
      <p:sp>
        <p:nvSpPr>
          <p:cNvPr id="6" name="文本框 5"/>
          <p:cNvSpPr txBox="1"/>
          <p:nvPr/>
        </p:nvSpPr>
        <p:spPr>
          <a:xfrm>
            <a:off x="1931670" y="1497330"/>
            <a:ext cx="1960880" cy="306705"/>
          </a:xfrm>
          <a:prstGeom prst="rect">
            <a:avLst/>
          </a:prstGeom>
          <a:noFill/>
        </p:spPr>
        <p:txBody>
          <a:bodyPr wrap="none" rtlCol="0">
            <a:spAutoFit/>
          </a:bodyPr>
          <a:p>
            <a:r>
              <a:rPr lang="zh-CN" altLang="en-US" sz="1400"/>
              <a:t>统一的资源定位符</a:t>
            </a:r>
            <a:r>
              <a:rPr lang="en-US" altLang="zh-CN" sz="1400">
                <a:gradFill>
                  <a:gsLst>
                    <a:gs pos="0">
                      <a:srgbClr val="E30000"/>
                    </a:gs>
                    <a:gs pos="100000">
                      <a:srgbClr val="760303"/>
                    </a:gs>
                  </a:gsLst>
                  <a:lin scaled="0"/>
                </a:gradFill>
              </a:rPr>
              <a:t>URL</a:t>
            </a:r>
            <a:endParaRPr lang="en-US" altLang="zh-CN" sz="1400">
              <a:gradFill>
                <a:gsLst>
                  <a:gs pos="0">
                    <a:srgbClr val="E30000"/>
                  </a:gs>
                  <a:gs pos="100000">
                    <a:srgbClr val="760303"/>
                  </a:gs>
                </a:gsLst>
                <a:lin scaled="0"/>
              </a:gradFill>
            </a:endParaRPr>
          </a:p>
        </p:txBody>
      </p:sp>
      <p:cxnSp>
        <p:nvCxnSpPr>
          <p:cNvPr id="8" name="直接箭头连接符 7"/>
          <p:cNvCxnSpPr/>
          <p:nvPr/>
        </p:nvCxnSpPr>
        <p:spPr>
          <a:xfrm>
            <a:off x="3892550" y="1711960"/>
            <a:ext cx="649605"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9" name="文本框 8"/>
          <p:cNvSpPr txBox="1"/>
          <p:nvPr/>
        </p:nvSpPr>
        <p:spPr>
          <a:xfrm>
            <a:off x="3818890" y="1434465"/>
            <a:ext cx="723265" cy="245110"/>
          </a:xfrm>
          <a:prstGeom prst="rect">
            <a:avLst/>
          </a:prstGeom>
          <a:noFill/>
        </p:spPr>
        <p:txBody>
          <a:bodyPr wrap="square" rtlCol="0">
            <a:spAutoFit/>
          </a:bodyPr>
          <a:p>
            <a:r>
              <a:rPr lang="zh-CN" altLang="en-US" sz="1000"/>
              <a:t>唯一标识</a:t>
            </a:r>
            <a:endParaRPr lang="zh-CN" altLang="en-US" sz="1000"/>
          </a:p>
        </p:txBody>
      </p:sp>
      <p:sp>
        <p:nvSpPr>
          <p:cNvPr id="10" name="文本框 9"/>
          <p:cNvSpPr txBox="1"/>
          <p:nvPr/>
        </p:nvSpPr>
        <p:spPr>
          <a:xfrm>
            <a:off x="1893570" y="2121535"/>
            <a:ext cx="3660775" cy="306705"/>
          </a:xfrm>
          <a:prstGeom prst="rect">
            <a:avLst/>
          </a:prstGeom>
          <a:noFill/>
        </p:spPr>
        <p:txBody>
          <a:bodyPr wrap="square" rtlCol="0">
            <a:spAutoFit/>
          </a:bodyPr>
          <a:p>
            <a:r>
              <a:rPr lang="en-US" altLang="zh-CN" sz="1400"/>
              <a:t>&lt;</a:t>
            </a:r>
            <a:r>
              <a:rPr lang="zh-CN" altLang="en-US" sz="1400"/>
              <a:t>协议</a:t>
            </a:r>
            <a:r>
              <a:rPr lang="en-US" altLang="zh-CN" sz="1400"/>
              <a:t>&gt;://&lt;</a:t>
            </a:r>
            <a:r>
              <a:rPr lang="zh-CN" altLang="en-US" sz="1400"/>
              <a:t>主机</a:t>
            </a:r>
            <a:r>
              <a:rPr lang="en-US" altLang="zh-CN" sz="1400"/>
              <a:t>&gt;</a:t>
            </a:r>
            <a:r>
              <a:rPr lang="zh-CN" altLang="en-US" sz="1400"/>
              <a:t>：</a:t>
            </a:r>
            <a:r>
              <a:rPr lang="en-US" altLang="zh-CN" sz="1400"/>
              <a:t>&lt;</a:t>
            </a:r>
            <a:r>
              <a:rPr lang="zh-CN" altLang="en-US" sz="1400"/>
              <a:t>端口</a:t>
            </a:r>
            <a:r>
              <a:rPr lang="en-US" altLang="zh-CN" sz="1400"/>
              <a:t>&gt;/&lt;</a:t>
            </a:r>
            <a:r>
              <a:rPr lang="zh-CN" altLang="en-US" sz="1400"/>
              <a:t>路径</a:t>
            </a:r>
            <a:r>
              <a:rPr lang="en-US" altLang="zh-CN" sz="1400"/>
              <a:t>&gt;/&lt;</a:t>
            </a:r>
            <a:r>
              <a:rPr lang="zh-CN" altLang="en-US" sz="1400"/>
              <a:t>参数</a:t>
            </a:r>
            <a:r>
              <a:rPr lang="en-US" altLang="zh-CN" sz="1400"/>
              <a:t>&gt;…</a:t>
            </a:r>
            <a:endParaRPr lang="zh-CN" altLang="en-US" sz="1400"/>
          </a:p>
        </p:txBody>
      </p:sp>
      <p:sp>
        <p:nvSpPr>
          <p:cNvPr id="12" name="圆角矩形标注 11"/>
          <p:cNvSpPr/>
          <p:nvPr/>
        </p:nvSpPr>
        <p:spPr>
          <a:xfrm>
            <a:off x="1893570" y="2745740"/>
            <a:ext cx="566420" cy="516890"/>
          </a:xfrm>
          <a:prstGeom prst="wedgeRoundRectCallout">
            <a:avLst>
              <a:gd name="adj1" fmla="val 5269"/>
              <a:gd name="adj2" fmla="val -117321"/>
              <a:gd name="adj3" fmla="val 1666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http</a:t>
            </a:r>
            <a:endParaRPr lang="en-US" altLang="zh-CN" sz="1400"/>
          </a:p>
          <a:p>
            <a:pPr algn="ctr"/>
            <a:r>
              <a:rPr lang="en-US" altLang="zh-CN" sz="1400"/>
              <a:t>ftp</a:t>
            </a:r>
            <a:endParaRPr lang="en-US" altLang="zh-CN" sz="1400"/>
          </a:p>
        </p:txBody>
      </p:sp>
      <p:sp>
        <p:nvSpPr>
          <p:cNvPr id="13" name="圆角矩形标注 12"/>
          <p:cNvSpPr/>
          <p:nvPr/>
        </p:nvSpPr>
        <p:spPr>
          <a:xfrm>
            <a:off x="2684145" y="2745740"/>
            <a:ext cx="831850" cy="516890"/>
          </a:xfrm>
          <a:prstGeom prst="wedgeRoundRectCallout">
            <a:avLst>
              <a:gd name="adj1" fmla="val -15246"/>
              <a:gd name="adj2" fmla="val -113267"/>
              <a:gd name="adj3" fmla="val 1666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域名</a:t>
            </a:r>
            <a:endParaRPr lang="zh-CN" altLang="en-US" sz="1400"/>
          </a:p>
          <a:p>
            <a:pPr algn="ctr"/>
            <a:r>
              <a:rPr lang="en-US" altLang="zh-CN" sz="1400"/>
              <a:t>IP</a:t>
            </a:r>
            <a:r>
              <a:rPr lang="zh-CN" altLang="en-US" sz="1400"/>
              <a:t>地址</a:t>
            </a:r>
            <a:endParaRPr lang="zh-CN" altLang="en-US" sz="1400"/>
          </a:p>
        </p:txBody>
      </p:sp>
      <p:sp>
        <p:nvSpPr>
          <p:cNvPr id="14" name="文本框 13"/>
          <p:cNvSpPr txBox="1"/>
          <p:nvPr/>
        </p:nvSpPr>
        <p:spPr>
          <a:xfrm>
            <a:off x="5800090" y="2121535"/>
            <a:ext cx="2007870" cy="306705"/>
          </a:xfrm>
          <a:prstGeom prst="rect">
            <a:avLst/>
          </a:prstGeom>
          <a:noFill/>
        </p:spPr>
        <p:txBody>
          <a:bodyPr wrap="square" rtlCol="0">
            <a:spAutoFit/>
          </a:bodyPr>
          <a:p>
            <a:r>
              <a:rPr lang="en-US" altLang="zh-CN" sz="1400"/>
              <a:t>http://www.pku.com.cn</a:t>
            </a:r>
            <a:endParaRPr lang="en-US" altLang="zh-CN" sz="1400"/>
          </a:p>
        </p:txBody>
      </p:sp>
      <p:sp>
        <p:nvSpPr>
          <p:cNvPr id="15" name="文本框 14"/>
          <p:cNvSpPr txBox="1"/>
          <p:nvPr/>
        </p:nvSpPr>
        <p:spPr>
          <a:xfrm>
            <a:off x="787400" y="3473450"/>
            <a:ext cx="6692265" cy="306705"/>
          </a:xfrm>
          <a:prstGeom prst="rect">
            <a:avLst/>
          </a:prstGeom>
          <a:noFill/>
        </p:spPr>
        <p:txBody>
          <a:bodyPr wrap="none" rtlCol="0">
            <a:spAutoFit/>
          </a:bodyPr>
          <a:p>
            <a:r>
              <a:rPr lang="zh-CN" altLang="en-US" sz="1400"/>
              <a:t>用户通过点击超链接获取资源，这些资源通过超文本传输协议</a:t>
            </a:r>
            <a:r>
              <a:rPr lang="en-US" altLang="zh-CN" sz="1400">
                <a:gradFill>
                  <a:gsLst>
                    <a:gs pos="0">
                      <a:srgbClr val="E30000"/>
                    </a:gs>
                    <a:gs pos="100000">
                      <a:srgbClr val="760303"/>
                    </a:gs>
                  </a:gsLst>
                  <a:lin scaled="0"/>
                </a:gradFill>
              </a:rPr>
              <a:t>HTTP</a:t>
            </a:r>
            <a:r>
              <a:rPr lang="zh-CN" altLang="en-US" sz="1400"/>
              <a:t>传送给使用者。</a:t>
            </a:r>
            <a:endParaRPr lang="zh-CN" altLang="en-US" sz="1400"/>
          </a:p>
        </p:txBody>
      </p:sp>
      <p:sp>
        <p:nvSpPr>
          <p:cNvPr id="18" name="椭圆 17"/>
          <p:cNvSpPr/>
          <p:nvPr/>
        </p:nvSpPr>
        <p:spPr>
          <a:xfrm>
            <a:off x="3467735" y="4469130"/>
            <a:ext cx="1331595" cy="1334770"/>
          </a:xfrm>
          <a:prstGeom prst="ellipse">
            <a:avLst/>
          </a:prstGeom>
          <a:gradFill>
            <a:gsLst>
              <a:gs pos="0">
                <a:srgbClr val="14CD68"/>
              </a:gs>
              <a:gs pos="100000">
                <a:srgbClr val="0B6E38"/>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浏览器</a:t>
            </a:r>
            <a:endParaRPr lang="zh-CN" altLang="en-US" sz="1400"/>
          </a:p>
        </p:txBody>
      </p:sp>
      <p:sp>
        <p:nvSpPr>
          <p:cNvPr id="19" name="圆角矩形 18"/>
          <p:cNvSpPr/>
          <p:nvPr/>
        </p:nvSpPr>
        <p:spPr>
          <a:xfrm>
            <a:off x="6243955" y="4418330"/>
            <a:ext cx="1299845" cy="1335405"/>
          </a:xfrm>
          <a:prstGeom prst="roundRect">
            <a:avLst/>
          </a:prstGeom>
          <a:gradFill>
            <a:gsLst>
              <a:gs pos="0">
                <a:srgbClr val="012D86"/>
              </a:gs>
              <a:gs pos="100000">
                <a:srgbClr val="0E2557"/>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DNS</a:t>
            </a:r>
            <a:r>
              <a:rPr lang="zh-CN" altLang="en-US" sz="1400"/>
              <a:t>服务器</a:t>
            </a:r>
            <a:endParaRPr lang="zh-CN" altLang="en-US" sz="1400"/>
          </a:p>
        </p:txBody>
      </p:sp>
      <p:sp>
        <p:nvSpPr>
          <p:cNvPr id="20" name="矩形 19"/>
          <p:cNvSpPr/>
          <p:nvPr/>
        </p:nvSpPr>
        <p:spPr>
          <a:xfrm>
            <a:off x="761365" y="4469765"/>
            <a:ext cx="1327785" cy="1340485"/>
          </a:xfrm>
          <a:prstGeom prst="rect">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目的服务器</a:t>
            </a:r>
            <a:endParaRPr lang="zh-CN" altLang="en-US" sz="1400"/>
          </a:p>
        </p:txBody>
      </p:sp>
      <p:sp>
        <p:nvSpPr>
          <p:cNvPr id="27" name="文本框 26"/>
          <p:cNvSpPr txBox="1"/>
          <p:nvPr/>
        </p:nvSpPr>
        <p:spPr>
          <a:xfrm>
            <a:off x="2253615" y="5753735"/>
            <a:ext cx="1050290" cy="245110"/>
          </a:xfrm>
          <a:prstGeom prst="rect">
            <a:avLst/>
          </a:prstGeom>
          <a:noFill/>
        </p:spPr>
        <p:txBody>
          <a:bodyPr wrap="none" rtlCol="0" anchor="t">
            <a:spAutoFit/>
          </a:bodyPr>
          <a:p>
            <a:r>
              <a:rPr lang="en-US" altLang="zh-CN" sz="1000">
                <a:sym typeface="+mn-ea"/>
              </a:rPr>
              <a:t>7.</a:t>
            </a:r>
            <a:r>
              <a:rPr lang="zh-CN" altLang="en-US" sz="1000">
                <a:sym typeface="+mn-ea"/>
              </a:rPr>
              <a:t>释放</a:t>
            </a:r>
            <a:r>
              <a:rPr lang="en-US" altLang="zh-CN" sz="1000">
                <a:sym typeface="+mn-ea"/>
              </a:rPr>
              <a:t>TCP</a:t>
            </a:r>
            <a:r>
              <a:rPr lang="zh-CN" altLang="en-US" sz="1000">
                <a:sym typeface="+mn-ea"/>
              </a:rPr>
              <a:t>连接</a:t>
            </a:r>
            <a:endParaRPr lang="zh-CN" altLang="en-US" sz="1000">
              <a:sym typeface="+mn-ea"/>
            </a:endParaRPr>
          </a:p>
        </p:txBody>
      </p:sp>
      <p:sp>
        <p:nvSpPr>
          <p:cNvPr id="21" name="文本框 20"/>
          <p:cNvSpPr txBox="1"/>
          <p:nvPr/>
        </p:nvSpPr>
        <p:spPr>
          <a:xfrm>
            <a:off x="3736975" y="4603750"/>
            <a:ext cx="798830" cy="245110"/>
          </a:xfrm>
          <a:prstGeom prst="rect">
            <a:avLst/>
          </a:prstGeom>
          <a:solidFill>
            <a:schemeClr val="accent1"/>
          </a:solidFill>
        </p:spPr>
        <p:txBody>
          <a:bodyPr wrap="square" rtlCol="0" anchor="t">
            <a:spAutoFit/>
          </a:bodyPr>
          <a:p>
            <a:r>
              <a:rPr lang="en-US" altLang="zh-CN" sz="1000">
                <a:sym typeface="+mn-ea"/>
              </a:rPr>
              <a:t>1.</a:t>
            </a:r>
            <a:r>
              <a:rPr lang="zh-CN" altLang="en-US" sz="1000">
                <a:sym typeface="+mn-ea"/>
              </a:rPr>
              <a:t>分析</a:t>
            </a:r>
            <a:r>
              <a:rPr lang="en-US" altLang="zh-CN" sz="1000">
                <a:sym typeface="+mn-ea"/>
              </a:rPr>
              <a:t>URL</a:t>
            </a:r>
            <a:endParaRPr lang="en-US" altLang="zh-CN" sz="1000">
              <a:sym typeface="+mn-ea"/>
            </a:endParaRPr>
          </a:p>
        </p:txBody>
      </p:sp>
      <p:sp>
        <p:nvSpPr>
          <p:cNvPr id="37" name="左箭头 36"/>
          <p:cNvSpPr/>
          <p:nvPr/>
        </p:nvSpPr>
        <p:spPr>
          <a:xfrm>
            <a:off x="4719320" y="5274945"/>
            <a:ext cx="1524635" cy="2971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solidFill>
                  <a:schemeClr val="tx1"/>
                </a:solidFill>
                <a:sym typeface="+mn-ea"/>
              </a:rPr>
              <a:t>3.</a:t>
            </a:r>
            <a:r>
              <a:rPr lang="zh-CN" altLang="en-US" sz="1000">
                <a:solidFill>
                  <a:schemeClr val="tx1"/>
                </a:solidFill>
                <a:sym typeface="+mn-ea"/>
              </a:rPr>
              <a:t>解析出</a:t>
            </a:r>
            <a:r>
              <a:rPr lang="en-US" altLang="zh-CN" sz="1000">
                <a:solidFill>
                  <a:schemeClr val="tx1"/>
                </a:solidFill>
                <a:sym typeface="+mn-ea"/>
              </a:rPr>
              <a:t>IP</a:t>
            </a:r>
            <a:r>
              <a:rPr lang="zh-CN" altLang="en-US" sz="1000">
                <a:solidFill>
                  <a:schemeClr val="tx1"/>
                </a:solidFill>
                <a:sym typeface="+mn-ea"/>
              </a:rPr>
              <a:t>地址</a:t>
            </a:r>
            <a:endParaRPr lang="zh-CN" altLang="en-US" sz="1000">
              <a:solidFill>
                <a:schemeClr val="tx1"/>
              </a:solidFill>
              <a:sym typeface="+mn-ea"/>
            </a:endParaRPr>
          </a:p>
        </p:txBody>
      </p:sp>
      <p:sp>
        <p:nvSpPr>
          <p:cNvPr id="39" name="右箭头 38"/>
          <p:cNvSpPr/>
          <p:nvPr/>
        </p:nvSpPr>
        <p:spPr>
          <a:xfrm>
            <a:off x="4719955" y="4551045"/>
            <a:ext cx="1524000" cy="297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solidFill>
                  <a:schemeClr val="tx1"/>
                </a:solidFill>
                <a:sym typeface="+mn-ea"/>
              </a:rPr>
              <a:t>2.</a:t>
            </a:r>
            <a:r>
              <a:rPr lang="zh-CN" altLang="en-US" sz="1000">
                <a:solidFill>
                  <a:schemeClr val="tx1"/>
                </a:solidFill>
                <a:sym typeface="+mn-ea"/>
              </a:rPr>
              <a:t>请求</a:t>
            </a:r>
            <a:r>
              <a:rPr lang="en-US" altLang="zh-CN" sz="1000">
                <a:solidFill>
                  <a:schemeClr val="tx1"/>
                </a:solidFill>
                <a:sym typeface="+mn-ea"/>
              </a:rPr>
              <a:t>IP</a:t>
            </a:r>
            <a:r>
              <a:rPr lang="zh-CN" altLang="en-US" sz="1000">
                <a:solidFill>
                  <a:schemeClr val="tx1"/>
                </a:solidFill>
                <a:sym typeface="+mn-ea"/>
              </a:rPr>
              <a:t>地址解析</a:t>
            </a:r>
            <a:endParaRPr lang="zh-CN" altLang="en-US" sz="1000">
              <a:solidFill>
                <a:schemeClr val="tx1"/>
              </a:solidFill>
              <a:sym typeface="+mn-ea"/>
            </a:endParaRPr>
          </a:p>
        </p:txBody>
      </p:sp>
      <p:sp>
        <p:nvSpPr>
          <p:cNvPr id="42" name="左箭头 41"/>
          <p:cNvSpPr/>
          <p:nvPr/>
        </p:nvSpPr>
        <p:spPr>
          <a:xfrm>
            <a:off x="2089150" y="4551045"/>
            <a:ext cx="1497330" cy="2971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solidFill>
                  <a:schemeClr val="tx1"/>
                </a:solidFill>
                <a:sym typeface="+mn-ea"/>
              </a:rPr>
              <a:t>4.</a:t>
            </a:r>
            <a:r>
              <a:rPr lang="zh-CN" altLang="en-US" sz="1000">
                <a:solidFill>
                  <a:schemeClr val="tx1"/>
                </a:solidFill>
                <a:sym typeface="+mn-ea"/>
              </a:rPr>
              <a:t>建立</a:t>
            </a:r>
            <a:r>
              <a:rPr lang="en-US" altLang="zh-CN" sz="1000">
                <a:solidFill>
                  <a:schemeClr val="tx1"/>
                </a:solidFill>
                <a:sym typeface="+mn-ea"/>
              </a:rPr>
              <a:t>TCP</a:t>
            </a:r>
            <a:r>
              <a:rPr lang="zh-CN" altLang="en-US" sz="1000">
                <a:solidFill>
                  <a:schemeClr val="tx1"/>
                </a:solidFill>
                <a:sym typeface="+mn-ea"/>
              </a:rPr>
              <a:t>连接</a:t>
            </a:r>
            <a:endParaRPr lang="zh-CN" altLang="en-US" sz="1000">
              <a:solidFill>
                <a:schemeClr val="tx1"/>
              </a:solidFill>
              <a:sym typeface="+mn-ea"/>
            </a:endParaRPr>
          </a:p>
        </p:txBody>
      </p:sp>
      <p:sp>
        <p:nvSpPr>
          <p:cNvPr id="44" name="左箭头 43"/>
          <p:cNvSpPr/>
          <p:nvPr/>
        </p:nvSpPr>
        <p:spPr>
          <a:xfrm>
            <a:off x="2090420" y="4979670"/>
            <a:ext cx="1376680" cy="2971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000">
              <a:sym typeface="+mn-ea"/>
            </a:endParaRPr>
          </a:p>
          <a:p>
            <a:pPr algn="ctr"/>
            <a:r>
              <a:rPr lang="en-US" altLang="zh-CN" sz="1000">
                <a:solidFill>
                  <a:schemeClr val="tx1"/>
                </a:solidFill>
                <a:sym typeface="+mn-ea"/>
              </a:rPr>
              <a:t>5.</a:t>
            </a:r>
            <a:r>
              <a:rPr lang="zh-CN" altLang="en-US" sz="1000">
                <a:solidFill>
                  <a:schemeClr val="tx1"/>
                </a:solidFill>
                <a:sym typeface="+mn-ea"/>
              </a:rPr>
              <a:t>发出取信息请求</a:t>
            </a:r>
            <a:endParaRPr lang="zh-CN" altLang="en-US" sz="1000">
              <a:solidFill>
                <a:schemeClr val="tx1"/>
              </a:solidFill>
              <a:sym typeface="+mn-ea"/>
            </a:endParaRPr>
          </a:p>
          <a:p>
            <a:pPr algn="ctr"/>
            <a:endParaRPr lang="zh-CN" altLang="en-US" sz="1000">
              <a:solidFill>
                <a:schemeClr val="tx1"/>
              </a:solidFill>
              <a:sym typeface="+mn-ea"/>
            </a:endParaRPr>
          </a:p>
        </p:txBody>
      </p:sp>
      <p:sp>
        <p:nvSpPr>
          <p:cNvPr id="45" name="右箭头 44"/>
          <p:cNvSpPr/>
          <p:nvPr/>
        </p:nvSpPr>
        <p:spPr>
          <a:xfrm>
            <a:off x="2113915" y="5408295"/>
            <a:ext cx="1482725" cy="297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solidFill>
                  <a:schemeClr val="tx1"/>
                </a:solidFill>
                <a:sym typeface="+mn-ea"/>
              </a:rPr>
              <a:t>6.</a:t>
            </a:r>
            <a:r>
              <a:rPr lang="zh-CN" altLang="en-US" sz="1000">
                <a:solidFill>
                  <a:schemeClr val="tx1"/>
                </a:solidFill>
                <a:sym typeface="+mn-ea"/>
              </a:rPr>
              <a:t>响应请求</a:t>
            </a:r>
            <a:endParaRPr lang="zh-CN" altLang="en-US" sz="1000">
              <a:solidFill>
                <a:schemeClr val="tx1"/>
              </a:solidFill>
              <a:sym typeface="+mn-ea"/>
            </a:endParaRPr>
          </a:p>
        </p:txBody>
      </p:sp>
      <p:sp>
        <p:nvSpPr>
          <p:cNvPr id="46" name="文本框 45"/>
          <p:cNvSpPr txBox="1"/>
          <p:nvPr/>
        </p:nvSpPr>
        <p:spPr>
          <a:xfrm>
            <a:off x="3749040" y="5402580"/>
            <a:ext cx="809625" cy="245110"/>
          </a:xfrm>
          <a:prstGeom prst="rect">
            <a:avLst/>
          </a:prstGeom>
          <a:solidFill>
            <a:schemeClr val="accent1"/>
          </a:solidFill>
        </p:spPr>
        <p:txBody>
          <a:bodyPr wrap="square" rtlCol="0" anchor="t">
            <a:spAutoFit/>
          </a:bodyPr>
          <a:p>
            <a:r>
              <a:rPr lang="en-US" altLang="zh-CN" sz="1000">
                <a:sym typeface="+mn-ea"/>
              </a:rPr>
              <a:t>8.</a:t>
            </a:r>
            <a:r>
              <a:rPr lang="zh-CN" altLang="en-US" sz="1000">
                <a:sym typeface="+mn-ea"/>
              </a:rPr>
              <a:t>显示信息</a:t>
            </a:r>
            <a:endParaRPr lang="zh-CN" altLang="en-US" sz="1000">
              <a:sym typeface="+mn-ea"/>
            </a:endParaRPr>
          </a:p>
        </p:txBody>
      </p:sp>
      <p:sp>
        <p:nvSpPr>
          <p:cNvPr id="3" name="文本框 2"/>
          <p:cNvSpPr txBox="1"/>
          <p:nvPr/>
        </p:nvSpPr>
        <p:spPr>
          <a:xfrm>
            <a:off x="761365" y="1845310"/>
            <a:ext cx="1427480" cy="306705"/>
          </a:xfrm>
          <a:prstGeom prst="rect">
            <a:avLst/>
          </a:prstGeom>
          <a:noFill/>
        </p:spPr>
        <p:txBody>
          <a:bodyPr wrap="none" rtlCol="0">
            <a:spAutoFit/>
          </a:bodyPr>
          <a:p>
            <a:r>
              <a:rPr lang="en-US" altLang="zh-CN" sz="1400"/>
              <a:t>URL</a:t>
            </a:r>
            <a:r>
              <a:rPr lang="zh-CN" altLang="en-US" sz="1400"/>
              <a:t>一般</a:t>
            </a:r>
            <a:r>
              <a:rPr lang="zh-CN" altLang="en-US" sz="1400"/>
              <a:t>形式：</a:t>
            </a:r>
            <a:endParaRPr lang="zh-CN" altLang="en-US" sz="1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blinds(horizontal)">
                                      <p:cBhvr>
                                        <p:cTn id="15" dur="500"/>
                                        <p:tgtEl>
                                          <p:spTgt spid="3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blinds(horizontal)">
                                      <p:cBhvr>
                                        <p:cTn id="28" dur="500"/>
                                        <p:tgtEl>
                                          <p:spTgt spid="4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down)">
                                      <p:cBhvr>
                                        <p:cTn id="36" dur="500"/>
                                        <p:tgtEl>
                                          <p:spTgt spid="4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wipe(down)">
                                      <p:cBhvr>
                                        <p:cTn id="41" dur="500"/>
                                        <p:tgtEl>
                                          <p:spTgt spid="4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1" presetClass="exit" presetSubtype="0" fill="hold" grpId="1" nodeType="withEffect">
                                  <p:stCondLst>
                                    <p:cond delay="0"/>
                                  </p:stCondLst>
                                  <p:childTnLst>
                                    <p:set>
                                      <p:cBhvr>
                                        <p:cTn id="48" dur="1" fill="hold">
                                          <p:stCondLst>
                                            <p:cond delay="0"/>
                                          </p:stCondLst>
                                        </p:cTn>
                                        <p:tgtEl>
                                          <p:spTgt spid="4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wipe(down)">
                                      <p:cBhvr>
                                        <p:cTn id="5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1" grpId="0" bldLvl="0" animBg="1"/>
      <p:bldP spid="39" grpId="0" bldLvl="0" animBg="1"/>
      <p:bldP spid="19" grpId="0" bldLvl="0" animBg="1"/>
      <p:bldP spid="37" grpId="0" bldLvl="0" animBg="1"/>
      <p:bldP spid="42" grpId="0" bldLvl="0" animBg="1"/>
      <p:bldP spid="20" grpId="0" bldLvl="0" animBg="1"/>
      <p:bldP spid="44" grpId="0" bldLvl="0" animBg="1"/>
      <p:bldP spid="45" grpId="0" bldLvl="0" animBg="1"/>
      <p:bldP spid="27" grpId="0"/>
      <p:bldP spid="42" grpId="1" bldLvl="0" animBg="1"/>
      <p:bldP spid="4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横卷形 6"/>
          <p:cNvSpPr/>
          <p:nvPr/>
        </p:nvSpPr>
        <p:spPr>
          <a:xfrm>
            <a:off x="0" y="0"/>
            <a:ext cx="3355975" cy="806450"/>
          </a:xfrm>
          <a:prstGeom prst="horizontalScroll">
            <a:avLst/>
          </a:prstGeom>
          <a:gradFill>
            <a:gsLst>
              <a:gs pos="0">
                <a:srgbClr val="E30000"/>
              </a:gs>
              <a:gs pos="100000">
                <a:srgbClr val="76030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ln w="6600">
                  <a:solidFill>
                    <a:schemeClr val="accent2"/>
                  </a:solidFill>
                  <a:prstDash val="solid"/>
                </a:ln>
                <a:solidFill>
                  <a:srgbClr val="FFFFFF"/>
                </a:solidFill>
                <a:effectLst>
                  <a:outerShdw dist="38100" dir="2700000" algn="tl" rotWithShape="0">
                    <a:schemeClr val="accent2"/>
                  </a:outerShdw>
                </a:effectLst>
              </a:rPr>
              <a:t>HTTPS</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文本框 5"/>
          <p:cNvSpPr txBox="1"/>
          <p:nvPr/>
        </p:nvSpPr>
        <p:spPr>
          <a:xfrm>
            <a:off x="563880" y="1098550"/>
            <a:ext cx="10116185" cy="2030095"/>
          </a:xfrm>
          <a:prstGeom prst="rect">
            <a:avLst/>
          </a:prstGeom>
          <a:noFill/>
        </p:spPr>
        <p:txBody>
          <a:bodyPr wrap="none" rtlCol="0">
            <a:spAutoFit/>
          </a:bodyPr>
          <a:p>
            <a:pPr algn="l"/>
            <a:r>
              <a:rPr lang="zh-CN" altLang="en-US" sz="1400"/>
              <a:t>HTTP 由于是明⽂传输，所谓的明⽂，就是说客户端与服务端通信的信息都是⾁眼可⻅的，使⽤抓包⼯具可以截获通信的内容。</a:t>
            </a:r>
            <a:endParaRPr lang="zh-CN" altLang="en-US" sz="1400"/>
          </a:p>
          <a:p>
            <a:pPr algn="l"/>
            <a:endParaRPr lang="zh-CN" altLang="en-US" sz="1400"/>
          </a:p>
          <a:p>
            <a:pPr algn="l"/>
            <a:r>
              <a:rPr lang="zh-CN" altLang="en-US" sz="1400"/>
              <a:t>安全上存在风险：</a:t>
            </a:r>
            <a:endParaRPr lang="zh-CN" altLang="en-US" sz="1400"/>
          </a:p>
          <a:p>
            <a:pPr algn="l"/>
            <a:endParaRPr lang="zh-CN" altLang="en-US" sz="1400"/>
          </a:p>
          <a:p>
            <a:pPr algn="l"/>
            <a:r>
              <a:rPr lang="en-US" altLang="zh-CN" sz="1400"/>
              <a:t>*</a:t>
            </a:r>
            <a:r>
              <a:rPr lang="zh-CN" altLang="en-US" sz="1400"/>
              <a:t>窃听风险，比如通信链路上可以获取通信内容，⽤户</a:t>
            </a:r>
            <a:r>
              <a:rPr lang="zh-CN" altLang="en-US" sz="1400"/>
              <a:t>帐号容易没。</a:t>
            </a:r>
            <a:endParaRPr lang="zh-CN" altLang="en-US" sz="1400"/>
          </a:p>
          <a:p>
            <a:pPr algn="l"/>
            <a:endParaRPr lang="zh-CN" altLang="en-US" sz="1400"/>
          </a:p>
          <a:p>
            <a:pPr algn="l"/>
            <a:r>
              <a:rPr lang="en-US" altLang="zh-CN" sz="1400"/>
              <a:t>*</a:t>
            </a:r>
            <a:r>
              <a:rPr lang="zh-CN" altLang="en-US" sz="1400"/>
              <a:t>篡改风险，比如强制植⼊垃圾⼴告，污染视觉，⽤户</a:t>
            </a:r>
            <a:r>
              <a:rPr lang="zh-CN" altLang="en-US" sz="1400"/>
              <a:t>眼睛容易瞎。</a:t>
            </a:r>
            <a:endParaRPr lang="zh-CN" altLang="en-US" sz="1400"/>
          </a:p>
          <a:p>
            <a:pPr algn="l"/>
            <a:endParaRPr lang="zh-CN" altLang="en-US" sz="1400"/>
          </a:p>
          <a:p>
            <a:pPr algn="l"/>
            <a:r>
              <a:rPr lang="en-US" altLang="zh-CN" sz="1400"/>
              <a:t>*</a:t>
            </a:r>
            <a:r>
              <a:rPr lang="zh-CN" altLang="en-US" sz="1400"/>
              <a:t>冒充风险，比如冒充淘宝网站，⽤户钱容易没。</a:t>
            </a:r>
            <a:endParaRPr lang="zh-CN" altLang="en-US" sz="1400"/>
          </a:p>
        </p:txBody>
      </p:sp>
      <p:sp>
        <p:nvSpPr>
          <p:cNvPr id="8" name="文本框 7"/>
          <p:cNvSpPr txBox="1"/>
          <p:nvPr/>
        </p:nvSpPr>
        <p:spPr>
          <a:xfrm>
            <a:off x="563880" y="3308350"/>
            <a:ext cx="7364095" cy="2030095"/>
          </a:xfrm>
          <a:prstGeom prst="rect">
            <a:avLst/>
          </a:prstGeom>
          <a:noFill/>
        </p:spPr>
        <p:txBody>
          <a:bodyPr wrap="none" rtlCol="0">
            <a:spAutoFit/>
          </a:bodyPr>
          <a:p>
            <a:pPr algn="l"/>
            <a:r>
              <a:rPr lang="zh-CN" altLang="en-US" sz="1400">
                <a:gradFill>
                  <a:gsLst>
                    <a:gs pos="0">
                      <a:srgbClr val="E30000"/>
                    </a:gs>
                    <a:gs pos="100000">
                      <a:srgbClr val="760303"/>
                    </a:gs>
                  </a:gsLst>
                  <a:lin scaled="0"/>
                </a:gradFill>
              </a:rPr>
              <a:t>HTTPS</a:t>
            </a:r>
            <a:r>
              <a:rPr lang="zh-CN" altLang="en-US" sz="1400"/>
              <a:t> 在 HTTP 与 TCP 层之间加⼊了 TLS 协议，来解决上述的⻛险。</a:t>
            </a:r>
            <a:endParaRPr lang="zh-CN" altLang="en-US" sz="1400"/>
          </a:p>
          <a:p>
            <a:pPr algn="l"/>
            <a:endParaRPr lang="zh-CN" altLang="en-US" sz="1400"/>
          </a:p>
          <a:p>
            <a:pPr algn="l"/>
            <a:r>
              <a:rPr lang="zh-CN" altLang="en-US" sz="1400"/>
              <a:t>TLS 协议是如何解决 HTTP 的⻛险的呢？</a:t>
            </a:r>
            <a:endParaRPr lang="zh-CN" altLang="en-US" sz="1400"/>
          </a:p>
          <a:p>
            <a:pPr algn="l"/>
            <a:endParaRPr lang="zh-CN" altLang="en-US" sz="1400"/>
          </a:p>
          <a:p>
            <a:pPr algn="l"/>
            <a:r>
              <a:rPr lang="en-US" altLang="zh-CN" sz="1400"/>
              <a:t>*</a:t>
            </a:r>
            <a:r>
              <a:rPr lang="zh-CN" altLang="en-US" sz="1400"/>
              <a:t>信息加密：HTTP</a:t>
            </a:r>
            <a:r>
              <a:rPr lang="en-US" altLang="zh-CN" sz="1400"/>
              <a:t>S</a:t>
            </a:r>
            <a:r>
              <a:rPr lang="zh-CN" altLang="en-US" sz="1400"/>
              <a:t> 交互信息是被加密的，第三⽅就⽆法被窃取。</a:t>
            </a:r>
            <a:endParaRPr lang="zh-CN" altLang="en-US" sz="1400"/>
          </a:p>
          <a:p>
            <a:pPr algn="l"/>
            <a:endParaRPr lang="zh-CN" altLang="en-US" sz="1400"/>
          </a:p>
          <a:p>
            <a:pPr algn="l"/>
            <a:r>
              <a:rPr lang="en-US" altLang="zh-CN" sz="1400"/>
              <a:t>*</a:t>
            </a:r>
            <a:r>
              <a:rPr lang="zh-CN" altLang="en-US" sz="1400"/>
              <a:t>校验机制：校验信息传输过程中是否有被第三⽅篡改过，如果被篡改过，则会有警告提示。</a:t>
            </a:r>
            <a:endParaRPr lang="zh-CN" altLang="en-US" sz="1400"/>
          </a:p>
          <a:p>
            <a:pPr algn="l"/>
            <a:endParaRPr lang="zh-CN" altLang="en-US" sz="1400"/>
          </a:p>
          <a:p>
            <a:pPr algn="l"/>
            <a:r>
              <a:rPr lang="en-US" altLang="zh-CN" sz="1400"/>
              <a:t>*</a:t>
            </a:r>
            <a:r>
              <a:rPr lang="zh-CN" altLang="en-US" sz="1400"/>
              <a:t>身份证书：证明淘宝是真的淘宝网。</a:t>
            </a:r>
            <a:endParaRPr lang="zh-CN" altLang="en-US" sz="1400"/>
          </a:p>
        </p:txBody>
      </p:sp>
      <p:pic>
        <p:nvPicPr>
          <p:cNvPr id="2" name="图片 1"/>
          <p:cNvPicPr>
            <a:picLocks noChangeAspect="1"/>
          </p:cNvPicPr>
          <p:nvPr>
            <p:custDataLst>
              <p:tags r:id="rId1"/>
            </p:custDataLst>
          </p:nvPr>
        </p:nvPicPr>
        <p:blipFill>
          <a:blip r:embed="rId2"/>
          <a:stretch>
            <a:fillRect/>
          </a:stretch>
        </p:blipFill>
        <p:spPr>
          <a:xfrm>
            <a:off x="8144510" y="3128645"/>
            <a:ext cx="3286125" cy="298132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横卷形 6"/>
          <p:cNvSpPr/>
          <p:nvPr/>
        </p:nvSpPr>
        <p:spPr>
          <a:xfrm>
            <a:off x="16510" y="0"/>
            <a:ext cx="3355975" cy="806450"/>
          </a:xfrm>
          <a:prstGeom prst="horizontalScroll">
            <a:avLst/>
          </a:prstGeom>
          <a:gradFill>
            <a:gsLst>
              <a:gs pos="0">
                <a:srgbClr val="FE4444"/>
              </a:gs>
              <a:gs pos="100000">
                <a:srgbClr val="832B2B"/>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ln w="6600">
                  <a:solidFill>
                    <a:schemeClr val="accent2"/>
                  </a:solidFill>
                  <a:prstDash val="solid"/>
                </a:ln>
                <a:solidFill>
                  <a:srgbClr val="FFFFFF"/>
                </a:solidFill>
                <a:effectLst>
                  <a:outerShdw dist="38100" dir="2700000" algn="tl" rotWithShape="0">
                    <a:schemeClr val="accent2"/>
                  </a:outerShdw>
                </a:effectLst>
              </a:rPr>
              <a:t>传输层</a:t>
            </a:r>
            <a:endParaRPr lang="zh-CN" altLang="en-US" sz="2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27" name="矩形 26"/>
          <p:cNvSpPr/>
          <p:nvPr/>
        </p:nvSpPr>
        <p:spPr>
          <a:xfrm>
            <a:off x="536575" y="1165860"/>
            <a:ext cx="1569720" cy="4191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应用层</a:t>
            </a:r>
            <a:endParaRPr lang="zh-CN" altLang="en-US">
              <a:solidFill>
                <a:schemeClr val="tx1"/>
              </a:solidFill>
            </a:endParaRPr>
          </a:p>
        </p:txBody>
      </p:sp>
      <p:sp>
        <p:nvSpPr>
          <p:cNvPr id="28" name="矩形 27"/>
          <p:cNvSpPr/>
          <p:nvPr/>
        </p:nvSpPr>
        <p:spPr>
          <a:xfrm>
            <a:off x="536575" y="1584960"/>
            <a:ext cx="1569720" cy="419100"/>
          </a:xfrm>
          <a:prstGeom prst="rect">
            <a:avLst/>
          </a:prstGeom>
          <a:gradFill>
            <a:gsLst>
              <a:gs pos="0">
                <a:srgbClr val="FE4444"/>
              </a:gs>
              <a:gs pos="100000">
                <a:srgbClr val="832B2B"/>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传输层</a:t>
            </a:r>
            <a:endParaRPr lang="zh-CN" altLang="en-US">
              <a:solidFill>
                <a:schemeClr val="tx1"/>
              </a:solidFill>
            </a:endParaRPr>
          </a:p>
        </p:txBody>
      </p:sp>
      <p:sp>
        <p:nvSpPr>
          <p:cNvPr id="29" name="矩形 28"/>
          <p:cNvSpPr/>
          <p:nvPr/>
        </p:nvSpPr>
        <p:spPr>
          <a:xfrm>
            <a:off x="536575" y="2004060"/>
            <a:ext cx="1569720" cy="4191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网络层</a:t>
            </a:r>
            <a:endParaRPr lang="zh-CN" altLang="en-US">
              <a:solidFill>
                <a:schemeClr val="tx1"/>
              </a:solidFill>
            </a:endParaRPr>
          </a:p>
        </p:txBody>
      </p:sp>
      <p:sp>
        <p:nvSpPr>
          <p:cNvPr id="30" name="矩形 29"/>
          <p:cNvSpPr/>
          <p:nvPr/>
        </p:nvSpPr>
        <p:spPr>
          <a:xfrm>
            <a:off x="536575" y="2423160"/>
            <a:ext cx="1569720" cy="4191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数据链路层</a:t>
            </a:r>
            <a:endParaRPr lang="zh-CN" altLang="en-US">
              <a:solidFill>
                <a:schemeClr val="tx1"/>
              </a:solidFill>
            </a:endParaRPr>
          </a:p>
        </p:txBody>
      </p:sp>
      <p:sp>
        <p:nvSpPr>
          <p:cNvPr id="31" name="矩形 30"/>
          <p:cNvSpPr/>
          <p:nvPr/>
        </p:nvSpPr>
        <p:spPr>
          <a:xfrm>
            <a:off x="536575" y="2842260"/>
            <a:ext cx="1569720" cy="4191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物理层</a:t>
            </a:r>
            <a:endParaRPr lang="zh-CN" altLang="en-US">
              <a:solidFill>
                <a:schemeClr val="tx1"/>
              </a:solidFill>
            </a:endParaRPr>
          </a:p>
        </p:txBody>
      </p:sp>
      <p:sp>
        <p:nvSpPr>
          <p:cNvPr id="4" name="文本框 3"/>
          <p:cNvSpPr txBox="1"/>
          <p:nvPr/>
        </p:nvSpPr>
        <p:spPr>
          <a:xfrm>
            <a:off x="2106295" y="1533525"/>
            <a:ext cx="3738880" cy="737235"/>
          </a:xfrm>
          <a:prstGeom prst="rect">
            <a:avLst/>
          </a:prstGeom>
          <a:noFill/>
        </p:spPr>
        <p:txBody>
          <a:bodyPr wrap="none" rtlCol="0">
            <a:spAutoFit/>
          </a:bodyPr>
          <a:p>
            <a:r>
              <a:rPr lang="zh-CN" altLang="en-US" sz="1400"/>
              <a:t>为应用层提供通信服务</a:t>
            </a:r>
            <a:endParaRPr lang="zh-CN" altLang="en-US" sz="1400"/>
          </a:p>
          <a:p>
            <a:r>
              <a:rPr lang="zh-CN" altLang="en-US" sz="1400"/>
              <a:t>使用网络层的服务</a:t>
            </a:r>
            <a:endParaRPr lang="zh-CN" altLang="en-US" sz="1400"/>
          </a:p>
          <a:p>
            <a:r>
              <a:rPr lang="zh-CN" altLang="en-US" sz="1400"/>
              <a:t>传输单位为</a:t>
            </a:r>
            <a:r>
              <a:rPr lang="zh-CN" altLang="en-US" sz="1400">
                <a:gradFill>
                  <a:gsLst>
                    <a:gs pos="0">
                      <a:srgbClr val="FE4444"/>
                    </a:gs>
                    <a:gs pos="100000">
                      <a:srgbClr val="832B2B"/>
                    </a:gs>
                  </a:gsLst>
                  <a:lin scaled="0"/>
                </a:gradFill>
              </a:rPr>
              <a:t>报文段</a:t>
            </a:r>
            <a:r>
              <a:rPr lang="zh-CN" altLang="en-US" sz="1400"/>
              <a:t>（报文数据过大才会</a:t>
            </a:r>
            <a:r>
              <a:rPr lang="zh-CN" altLang="en-US" sz="1400"/>
              <a:t>分段）</a:t>
            </a:r>
            <a:endParaRPr lang="zh-CN" altLang="en-US" sz="1400"/>
          </a:p>
        </p:txBody>
      </p:sp>
      <p:sp>
        <p:nvSpPr>
          <p:cNvPr id="5" name="文本框 4"/>
          <p:cNvSpPr txBox="1"/>
          <p:nvPr/>
        </p:nvSpPr>
        <p:spPr>
          <a:xfrm>
            <a:off x="6574155" y="2710815"/>
            <a:ext cx="3400425" cy="737235"/>
          </a:xfrm>
          <a:prstGeom prst="rect">
            <a:avLst/>
          </a:prstGeom>
          <a:noFill/>
        </p:spPr>
        <p:txBody>
          <a:bodyPr wrap="square" rtlCol="0">
            <a:spAutoFit/>
          </a:bodyPr>
          <a:p>
            <a:pPr algn="l"/>
            <a:r>
              <a:rPr lang="zh-CN" altLang="en-US" sz="1400"/>
              <a:t>2.复用和分用</a:t>
            </a:r>
            <a:endParaRPr lang="zh-CN" altLang="en-US" sz="1400"/>
          </a:p>
          <a:p>
            <a:pPr algn="l"/>
            <a:endParaRPr lang="zh-CN" altLang="en-US" sz="1400"/>
          </a:p>
          <a:p>
            <a:pPr algn="l"/>
            <a:r>
              <a:rPr lang="zh-CN" altLang="en-US" sz="1400"/>
              <a:t>3.对收到的报文进行差错检测</a:t>
            </a:r>
            <a:endParaRPr lang="zh-CN" altLang="en-US" sz="1400"/>
          </a:p>
        </p:txBody>
      </p:sp>
      <p:sp>
        <p:nvSpPr>
          <p:cNvPr id="6" name="文本框 5"/>
          <p:cNvSpPr txBox="1"/>
          <p:nvPr/>
        </p:nvSpPr>
        <p:spPr>
          <a:xfrm>
            <a:off x="6489700" y="1352550"/>
            <a:ext cx="3765550" cy="306705"/>
          </a:xfrm>
          <a:prstGeom prst="rect">
            <a:avLst/>
          </a:prstGeom>
          <a:noFill/>
        </p:spPr>
        <p:txBody>
          <a:bodyPr wrap="square" rtlCol="0">
            <a:spAutoFit/>
          </a:bodyPr>
          <a:p>
            <a:r>
              <a:rPr lang="zh-CN" altLang="en-US" sz="1400">
                <a:sym typeface="+mn-ea"/>
              </a:rPr>
              <a:t>1.传输层提供进程与进程之间的逻辑通信</a:t>
            </a:r>
            <a:endParaRPr lang="zh-CN" altLang="en-US" sz="1400"/>
          </a:p>
        </p:txBody>
      </p:sp>
      <p:pic>
        <p:nvPicPr>
          <p:cNvPr id="8" name="图片 7"/>
          <p:cNvPicPr>
            <a:picLocks noChangeAspect="1"/>
          </p:cNvPicPr>
          <p:nvPr/>
        </p:nvPicPr>
        <p:blipFill>
          <a:blip r:embed="rId1"/>
          <a:stretch>
            <a:fillRect/>
          </a:stretch>
        </p:blipFill>
        <p:spPr>
          <a:xfrm>
            <a:off x="7398385" y="1771650"/>
            <a:ext cx="1428115" cy="687070"/>
          </a:xfrm>
          <a:prstGeom prst="rect">
            <a:avLst/>
          </a:prstGeom>
        </p:spPr>
      </p:pic>
      <p:sp>
        <p:nvSpPr>
          <p:cNvPr id="9" name="文本框 8"/>
          <p:cNvSpPr txBox="1"/>
          <p:nvPr/>
        </p:nvSpPr>
        <p:spPr>
          <a:xfrm>
            <a:off x="6574155" y="933450"/>
            <a:ext cx="1427480" cy="306705"/>
          </a:xfrm>
          <a:prstGeom prst="rect">
            <a:avLst/>
          </a:prstGeom>
          <a:noFill/>
        </p:spPr>
        <p:txBody>
          <a:bodyPr wrap="none" rtlCol="0">
            <a:spAutoFit/>
          </a:bodyPr>
          <a:p>
            <a:r>
              <a:rPr lang="zh-CN" altLang="en-US" sz="1400" b="1"/>
              <a:t>传输层的功能：</a:t>
            </a:r>
            <a:endParaRPr lang="zh-CN" altLang="en-US" sz="1400" b="1"/>
          </a:p>
        </p:txBody>
      </p:sp>
      <p:sp>
        <p:nvSpPr>
          <p:cNvPr id="10" name="文本框 9"/>
          <p:cNvSpPr txBox="1"/>
          <p:nvPr/>
        </p:nvSpPr>
        <p:spPr>
          <a:xfrm>
            <a:off x="284480" y="5440045"/>
            <a:ext cx="849630" cy="306705"/>
          </a:xfrm>
          <a:prstGeom prst="rect">
            <a:avLst/>
          </a:prstGeom>
          <a:noFill/>
        </p:spPr>
        <p:txBody>
          <a:bodyPr wrap="square" rtlCol="0">
            <a:spAutoFit/>
          </a:bodyPr>
          <a:p>
            <a:r>
              <a:rPr lang="zh-CN" altLang="en-US" sz="1400"/>
              <a:t>端口号</a:t>
            </a:r>
            <a:endParaRPr lang="zh-CN" altLang="en-US" sz="1400"/>
          </a:p>
        </p:txBody>
      </p:sp>
      <p:sp>
        <p:nvSpPr>
          <p:cNvPr id="12" name="左中括号 11"/>
          <p:cNvSpPr/>
          <p:nvPr/>
        </p:nvSpPr>
        <p:spPr>
          <a:xfrm>
            <a:off x="1134110" y="4970145"/>
            <a:ext cx="85090" cy="124650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3" name="文本框 12"/>
          <p:cNvSpPr txBox="1"/>
          <p:nvPr/>
        </p:nvSpPr>
        <p:spPr>
          <a:xfrm>
            <a:off x="1256665" y="4817110"/>
            <a:ext cx="1249680" cy="306705"/>
          </a:xfrm>
          <a:prstGeom prst="rect">
            <a:avLst/>
          </a:prstGeom>
          <a:noFill/>
        </p:spPr>
        <p:txBody>
          <a:bodyPr wrap="none" rtlCol="0">
            <a:spAutoFit/>
          </a:bodyPr>
          <a:p>
            <a:r>
              <a:rPr lang="zh-CN" altLang="en-US" sz="1400"/>
              <a:t>服务端端口号</a:t>
            </a:r>
            <a:endParaRPr lang="zh-CN" altLang="en-US" sz="1400"/>
          </a:p>
        </p:txBody>
      </p:sp>
      <p:sp>
        <p:nvSpPr>
          <p:cNvPr id="14" name="文本框 13"/>
          <p:cNvSpPr txBox="1"/>
          <p:nvPr/>
        </p:nvSpPr>
        <p:spPr>
          <a:xfrm>
            <a:off x="1219200" y="6001385"/>
            <a:ext cx="5544820" cy="306705"/>
          </a:xfrm>
          <a:prstGeom prst="rect">
            <a:avLst/>
          </a:prstGeom>
          <a:noFill/>
        </p:spPr>
        <p:txBody>
          <a:bodyPr wrap="none" rtlCol="0">
            <a:spAutoFit/>
          </a:bodyPr>
          <a:p>
            <a:r>
              <a:rPr lang="zh-CN" altLang="en-US" sz="1400"/>
              <a:t>客户端端口号：在客户端进程运行时才会动态选择（</a:t>
            </a:r>
            <a:r>
              <a:rPr lang="en-US" altLang="zh-CN" sz="1400"/>
              <a:t>49152~65535</a:t>
            </a:r>
            <a:r>
              <a:rPr lang="zh-CN" altLang="en-US" sz="1400"/>
              <a:t>）</a:t>
            </a:r>
            <a:endParaRPr lang="zh-CN" altLang="en-US" sz="1400"/>
          </a:p>
        </p:txBody>
      </p:sp>
      <p:sp>
        <p:nvSpPr>
          <p:cNvPr id="15" name="左中括号 14"/>
          <p:cNvSpPr/>
          <p:nvPr/>
        </p:nvSpPr>
        <p:spPr>
          <a:xfrm>
            <a:off x="2430145" y="4563745"/>
            <a:ext cx="76200" cy="81343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6" name="文本框 15"/>
          <p:cNvSpPr txBox="1"/>
          <p:nvPr/>
        </p:nvSpPr>
        <p:spPr>
          <a:xfrm>
            <a:off x="2506345" y="4510405"/>
            <a:ext cx="6334125" cy="306705"/>
          </a:xfrm>
          <a:prstGeom prst="rect">
            <a:avLst/>
          </a:prstGeom>
          <a:noFill/>
        </p:spPr>
        <p:txBody>
          <a:bodyPr wrap="none" rtlCol="0">
            <a:spAutoFit/>
          </a:bodyPr>
          <a:p>
            <a:r>
              <a:rPr lang="zh-CN" altLang="en-US" sz="1400"/>
              <a:t>熟知端口号：给</a:t>
            </a:r>
            <a:r>
              <a:rPr lang="en-US" altLang="zh-CN" sz="1400"/>
              <a:t>TCP/IP</a:t>
            </a:r>
            <a:r>
              <a:rPr lang="zh-CN" altLang="en-US" sz="1400"/>
              <a:t>一些重要的应用程序，让所有用户的都知道（</a:t>
            </a:r>
            <a:r>
              <a:rPr lang="en-US" altLang="zh-CN" sz="1400"/>
              <a:t>0~1023</a:t>
            </a:r>
            <a:r>
              <a:rPr lang="zh-CN" altLang="en-US" sz="1400"/>
              <a:t>）</a:t>
            </a:r>
            <a:endParaRPr lang="zh-CN" altLang="en-US" sz="1400"/>
          </a:p>
        </p:txBody>
      </p:sp>
      <p:sp>
        <p:nvSpPr>
          <p:cNvPr id="17" name="文本框 16"/>
          <p:cNvSpPr txBox="1"/>
          <p:nvPr/>
        </p:nvSpPr>
        <p:spPr>
          <a:xfrm>
            <a:off x="2506345" y="5133340"/>
            <a:ext cx="5267960" cy="306705"/>
          </a:xfrm>
          <a:prstGeom prst="rect">
            <a:avLst/>
          </a:prstGeom>
          <a:noFill/>
        </p:spPr>
        <p:txBody>
          <a:bodyPr wrap="none" rtlCol="0">
            <a:spAutoFit/>
          </a:bodyPr>
          <a:p>
            <a:r>
              <a:rPr lang="zh-CN" altLang="en-US" sz="1400"/>
              <a:t>登记端口号：为没有熟知端口号的应用程序使用（</a:t>
            </a:r>
            <a:r>
              <a:rPr lang="en-US" altLang="zh-CN" sz="1400"/>
              <a:t>1024~49151</a:t>
            </a:r>
            <a:r>
              <a:rPr lang="zh-CN" altLang="en-US" sz="1400"/>
              <a:t>）</a:t>
            </a:r>
            <a:endParaRPr lang="zh-CN" altLang="en-US" sz="1400"/>
          </a:p>
        </p:txBody>
      </p:sp>
      <p:sp>
        <p:nvSpPr>
          <p:cNvPr id="18" name="文本框 17"/>
          <p:cNvSpPr txBox="1"/>
          <p:nvPr/>
        </p:nvSpPr>
        <p:spPr>
          <a:xfrm>
            <a:off x="1134110" y="3962400"/>
            <a:ext cx="7109460" cy="306705"/>
          </a:xfrm>
          <a:prstGeom prst="rect">
            <a:avLst/>
          </a:prstGeom>
          <a:noFill/>
        </p:spPr>
        <p:txBody>
          <a:bodyPr wrap="none" rtlCol="0">
            <a:spAutoFit/>
          </a:bodyPr>
          <a:p>
            <a:r>
              <a:rPr lang="zh-CN" altLang="en-US" sz="1400"/>
              <a:t>端口号长度为</a:t>
            </a:r>
            <a:r>
              <a:rPr lang="en-US" altLang="zh-CN" sz="1400"/>
              <a:t>16bit</a:t>
            </a:r>
            <a:r>
              <a:rPr lang="zh-CN" altLang="en-US" sz="1400"/>
              <a:t>，能表示</a:t>
            </a:r>
            <a:r>
              <a:rPr lang="en-US" altLang="zh-CN" sz="1400"/>
              <a:t>65536</a:t>
            </a:r>
            <a:r>
              <a:rPr lang="zh-CN" altLang="en-US" sz="1400"/>
              <a:t>个不同的端口号，传输层</a:t>
            </a:r>
            <a:r>
              <a:rPr lang="zh-CN" altLang="en-US" sz="1400"/>
              <a:t>用来标识主机中的应用</a:t>
            </a:r>
            <a:r>
              <a:rPr lang="zh-CN" altLang="en-US" sz="1400"/>
              <a:t>进程。</a:t>
            </a:r>
            <a:endParaRPr lang="zh-CN" altLang="en-US" sz="1400"/>
          </a:p>
        </p:txBody>
      </p:sp>
      <p:graphicFrame>
        <p:nvGraphicFramePr>
          <p:cNvPr id="19" name="表格 18"/>
          <p:cNvGraphicFramePr/>
          <p:nvPr>
            <p:custDataLst>
              <p:tags r:id="rId2"/>
            </p:custDataLst>
          </p:nvPr>
        </p:nvGraphicFramePr>
        <p:xfrm>
          <a:off x="8455025" y="4817110"/>
          <a:ext cx="3252470" cy="673100"/>
        </p:xfrm>
        <a:graphic>
          <a:graphicData uri="http://schemas.openxmlformats.org/drawingml/2006/table">
            <a:tbl>
              <a:tblPr firstRow="1" bandRow="1">
                <a:tableStyleId>{5C22544A-7EE6-4342-B048-85BDC9FD1C3A}</a:tableStyleId>
              </a:tblPr>
              <a:tblGrid>
                <a:gridCol w="644525"/>
                <a:gridCol w="917575"/>
                <a:gridCol w="599440"/>
                <a:gridCol w="679450"/>
                <a:gridCol w="411480"/>
              </a:tblGrid>
              <a:tr h="368300">
                <a:tc>
                  <a:txBody>
                    <a:bodyPr/>
                    <a:p>
                      <a:pPr>
                        <a:buNone/>
                      </a:pPr>
                      <a:r>
                        <a:rPr lang="zh-CN" altLang="en-US" sz="1400"/>
                        <a:t>FTP</a:t>
                      </a:r>
                      <a:endParaRPr lang="zh-CN" altLang="en-US" sz="1400"/>
                    </a:p>
                  </a:txBody>
                  <a:tcPr/>
                </a:tc>
                <a:tc>
                  <a:txBody>
                    <a:bodyPr/>
                    <a:p>
                      <a:pPr>
                        <a:buNone/>
                      </a:pPr>
                      <a:r>
                        <a:rPr lang="zh-CN" altLang="en-US" sz="1400"/>
                        <a:t>TELNET</a:t>
                      </a:r>
                      <a:endParaRPr lang="zh-CN" altLang="en-US" sz="1400"/>
                    </a:p>
                  </a:txBody>
                  <a:tcPr/>
                </a:tc>
                <a:tc>
                  <a:txBody>
                    <a:bodyPr/>
                    <a:p>
                      <a:pPr>
                        <a:buNone/>
                      </a:pPr>
                      <a:r>
                        <a:rPr lang="zh-CN" altLang="en-US" sz="1400"/>
                        <a:t>DNS</a:t>
                      </a:r>
                      <a:endParaRPr lang="zh-CN" altLang="en-US" sz="1400"/>
                    </a:p>
                  </a:txBody>
                  <a:tcPr/>
                </a:tc>
                <a:tc>
                  <a:txBody>
                    <a:bodyPr/>
                    <a:p>
                      <a:pPr>
                        <a:buNone/>
                      </a:pPr>
                      <a:r>
                        <a:rPr lang="zh-CN" altLang="en-US" sz="1400"/>
                        <a:t>HTTP</a:t>
                      </a:r>
                      <a:endParaRPr lang="zh-CN" altLang="en-US" sz="1400"/>
                    </a:p>
                  </a:txBody>
                  <a:tcPr/>
                </a:tc>
                <a:tc>
                  <a:txBody>
                    <a:bodyPr/>
                    <a:p>
                      <a:pPr>
                        <a:buNone/>
                      </a:pPr>
                      <a:r>
                        <a:rPr lang="en-US" altLang="zh-CN" sz="1400"/>
                        <a:t>…</a:t>
                      </a:r>
                      <a:endParaRPr lang="en-US" altLang="zh-CN" sz="1400"/>
                    </a:p>
                  </a:txBody>
                  <a:tcPr/>
                </a:tc>
              </a:tr>
              <a:tr h="304800">
                <a:tc>
                  <a:txBody>
                    <a:bodyPr/>
                    <a:p>
                      <a:pPr>
                        <a:buNone/>
                      </a:pPr>
                      <a:r>
                        <a:rPr lang="en-US" altLang="zh-CN" sz="1400"/>
                        <a:t>21</a:t>
                      </a:r>
                      <a:endParaRPr lang="en-US" altLang="zh-CN" sz="1400"/>
                    </a:p>
                  </a:txBody>
                  <a:tcPr/>
                </a:tc>
                <a:tc>
                  <a:txBody>
                    <a:bodyPr/>
                    <a:p>
                      <a:pPr>
                        <a:buNone/>
                      </a:pPr>
                      <a:r>
                        <a:rPr lang="en-US" altLang="zh-CN" sz="1400"/>
                        <a:t>23</a:t>
                      </a:r>
                      <a:endParaRPr lang="en-US" altLang="zh-CN" sz="1400"/>
                    </a:p>
                  </a:txBody>
                  <a:tcPr/>
                </a:tc>
                <a:tc>
                  <a:txBody>
                    <a:bodyPr/>
                    <a:p>
                      <a:pPr>
                        <a:buNone/>
                      </a:pPr>
                      <a:r>
                        <a:rPr lang="en-US" altLang="zh-CN" sz="1400"/>
                        <a:t>53</a:t>
                      </a:r>
                      <a:endParaRPr lang="en-US" altLang="zh-CN" sz="1400"/>
                    </a:p>
                  </a:txBody>
                  <a:tcPr/>
                </a:tc>
                <a:tc>
                  <a:txBody>
                    <a:bodyPr/>
                    <a:p>
                      <a:pPr>
                        <a:buNone/>
                      </a:pPr>
                      <a:r>
                        <a:rPr lang="en-US" altLang="zh-CN" sz="1400"/>
                        <a:t>80</a:t>
                      </a:r>
                      <a:endParaRPr lang="en-US" altLang="zh-CN" sz="1400"/>
                    </a:p>
                  </a:txBody>
                  <a:tcPr/>
                </a:tc>
                <a:tc>
                  <a:txBody>
                    <a:bodyPr/>
                    <a:p>
                      <a:pPr>
                        <a:buNone/>
                      </a:pPr>
                      <a:r>
                        <a:rPr lang="en-US" altLang="zh-CN" sz="1400"/>
                        <a:t>…</a:t>
                      </a:r>
                      <a:endParaRPr lang="en-US" altLang="zh-CN" sz="1400"/>
                    </a:p>
                  </a:txBody>
                  <a:tcPr/>
                </a:tc>
              </a:tr>
            </a:tbl>
          </a:graphicData>
        </a:graphic>
      </p:graphicFrame>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down)">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p:bldP spid="14" grpId="0"/>
      <p:bldP spid="15" grpId="0" animBg="1"/>
      <p:bldP spid="16" grpId="0"/>
      <p:bldP spid="17" grpId="0"/>
      <p:bldP spid="18"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wm#"/>
  <p:tag name="KSO_WM_TEMPLATE_CATEGORY" val="custom"/>
  <p:tag name="KSO_WM_TEMPLATE_INDEX" val="20205176"/>
</p:tagLst>
</file>

<file path=ppt/tags/tag107.xml><?xml version="1.0" encoding="utf-8"?>
<p:tagLst xmlns:p="http://schemas.openxmlformats.org/presentationml/2006/main">
  <p:tag name="KSO_WM_BEAUTIFY_FLAG" val="#wm#"/>
  <p:tag name="KSO_WM_TEMPLATE_CATEGORY" val="custom"/>
  <p:tag name="KSO_WM_TEMPLATE_INDEX" val="20205176"/>
</p:tagLst>
</file>

<file path=ppt/tags/tag108.xml><?xml version="1.0" encoding="utf-8"?>
<p:tagLst xmlns:p="http://schemas.openxmlformats.org/presentationml/2006/main">
  <p:tag name="TABLE_ENDDRAG_ORIGIN_RECT" val="146*30"/>
  <p:tag name="TABLE_ENDDRAG_RECT" val="438*120*146*30"/>
</p:tagLst>
</file>

<file path=ppt/tags/tag109.xml><?xml version="1.0" encoding="utf-8"?>
<p:tagLst xmlns:p="http://schemas.openxmlformats.org/presentationml/2006/main">
  <p:tag name="TABLE_ENDDRAG_ORIGIN_RECT" val="146*30"/>
  <p:tag name="TABLE_ENDDRAG_RECT" val="438*120*146*3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176"/>
</p:tagLst>
</file>

<file path=ppt/tags/tag111.xml><?xml version="1.0" encoding="utf-8"?>
<p:tagLst xmlns:p="http://schemas.openxmlformats.org/presentationml/2006/main">
  <p:tag name="KSO_WM_BEAUTIFY_FLAG" val="#wm#"/>
  <p:tag name="KSO_WM_TEMPLATE_CATEGORY" val="custom"/>
  <p:tag name="KSO_WM_TEMPLATE_INDEX" val="20205176"/>
</p:tagLst>
</file>

<file path=ppt/tags/tag112.xml><?xml version="1.0" encoding="utf-8"?>
<p:tagLst xmlns:p="http://schemas.openxmlformats.org/presentationml/2006/main">
  <p:tag name="KSO_WM_BEAUTIFY_FLAG" val="#wm#"/>
  <p:tag name="KSO_WM_TEMPLATE_CATEGORY" val="custom"/>
  <p:tag name="KSO_WM_TEMPLATE_INDEX" val="20205176"/>
</p:tagLst>
</file>

<file path=ppt/tags/tag113.xml><?xml version="1.0" encoding="utf-8"?>
<p:tagLst xmlns:p="http://schemas.openxmlformats.org/presentationml/2006/main">
  <p:tag name="KSO_WM_BEAUTIFY_FLAG" val="#wm#"/>
  <p:tag name="KSO_WM_TEMPLATE_CATEGORY" val="custom"/>
  <p:tag name="KSO_WM_TEMPLATE_INDEX" val="20205176"/>
</p:tagLst>
</file>

<file path=ppt/tags/tag114.xml><?xml version="1.0" encoding="utf-8"?>
<p:tagLst xmlns:p="http://schemas.openxmlformats.org/presentationml/2006/main">
  <p:tag name="KSO_WM_BEAUTIFY_FLAG" val="#wm#"/>
  <p:tag name="KSO_WM_TEMPLATE_CATEGORY" val="custom"/>
  <p:tag name="KSO_WM_TEMPLATE_INDEX" val="20205176"/>
</p:tagLst>
</file>

<file path=ppt/tags/tag115.xml><?xml version="1.0" encoding="utf-8"?>
<p:tagLst xmlns:p="http://schemas.openxmlformats.org/presentationml/2006/main">
  <p:tag name="KSO_WM_BEAUTIFY_FLAG" val="#wm#"/>
  <p:tag name="KSO_WM_TEMPLATE_CATEGORY" val="custom"/>
  <p:tag name="KSO_WM_TEMPLATE_INDEX" val="20205176"/>
</p:tagLst>
</file>

<file path=ppt/tags/tag116.xml><?xml version="1.0" encoding="utf-8"?>
<p:tagLst xmlns:p="http://schemas.openxmlformats.org/presentationml/2006/main">
  <p:tag name="KSO_WM_BEAUTIFY_FLAG" val="#wm#"/>
  <p:tag name="KSO_WM_TEMPLATE_CATEGORY" val="custom"/>
  <p:tag name="KSO_WM_TEMPLATE_INDEX" val="20205176"/>
</p:tagLst>
</file>

<file path=ppt/tags/tag117.xml><?xml version="1.0" encoding="utf-8"?>
<p:tagLst xmlns:p="http://schemas.openxmlformats.org/presentationml/2006/main">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UNIT_PLACING_PICTURE_USER_VIEWPORT" val="{&quot;height&quot;:5430,&quot;width&quot;:4425}"/>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UNIT_PLACING_PICTURE_USER_VIEWPORT" val="{&quot;height&quot;:2970,&quot;width&quot;:1335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UNIT_PLACING_PICTURE_USER_VIEWPORT" val="{&quot;height&quot;:4695,&quot;width&quot;:5175}"/>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UNIT_TABLE_BEAUTIFY" val="smartTable{eafd6643-adcd-43ef-b422-26b4f40ca32c}"/>
  <p:tag name="TABLE_ENDDRAG_ORIGIN_RECT" val="236*98"/>
  <p:tag name="TABLE_ENDDRAG_RECT" val="649*379*236*98"/>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TABLE_ENDDRAG_ORIGIN_RECT" val="32*301"/>
  <p:tag name="TABLE_ENDDRAG_RECT" val="53*169*32*301"/>
</p:tagLst>
</file>

<file path=ppt/tags/tag81.xml><?xml version="1.0" encoding="utf-8"?>
<p:tagLst xmlns:p="http://schemas.openxmlformats.org/presentationml/2006/main">
  <p:tag name="TABLE_ENDDRAG_ORIGIN_RECT" val="32*301"/>
  <p:tag name="TABLE_ENDDRAG_RECT" val="53*169*32*301"/>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UNIT_TABLE_BEAUTIFY" val="smartTable{00384555-4481-4759-8129-995db4d7d0cc}"/>
  <p:tag name="TABLE_ENDDRAG_ORIGIN_RECT" val="380*120"/>
  <p:tag name="TABLE_ENDDRAG_RECT" val="412*188*380*120"/>
</p:tagLst>
</file>

<file path=ppt/tags/tag87.xml><?xml version="1.0" encoding="utf-8"?>
<p:tagLst xmlns:p="http://schemas.openxmlformats.org/presentationml/2006/main">
  <p:tag name="KSO_WM_UNIT_TABLE_BEAUTIFY" val="smartTable{da72dfdf-9663-49a8-ac88-02184a5d87b5}"/>
  <p:tag name="TABLE_ENDDRAG_ORIGIN_RECT" val="380*120"/>
  <p:tag name="TABLE_ENDDRAG_RECT" val="412*188*380*120"/>
</p:tagLst>
</file>

<file path=ppt/tags/tag88.xml><?xml version="1.0" encoding="utf-8"?>
<p:tagLst xmlns:p="http://schemas.openxmlformats.org/presentationml/2006/main">
  <p:tag name="KSO_WM_UNIT_TABLE_BEAUTIFY" val="smartTable{5c115bea-bbab-48d5-9bc8-f58015be0403}"/>
  <p:tag name="TABLE_ENDDRAG_ORIGIN_RECT" val="263*45"/>
  <p:tag name="TABLE_ENDDRAG_RECT" val="599*324*263*45"/>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UNIT_PLACING_PICTURE_USER_VIEWPORT" val="{&quot;height&quot;:2790,&quot;width&quot;:1755}"/>
</p:tagLst>
</file>

<file path=ppt/tags/tag94.xml><?xml version="1.0" encoding="utf-8"?>
<p:tagLst xmlns:p="http://schemas.openxmlformats.org/presentationml/2006/main">
  <p:tag name="KSO_WM_UNIT_PLACING_PICTURE_USER_VIEWPORT" val="{&quot;height&quot;:2790,&quot;width&quot;:1755}"/>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TABLE_ENDDRAG_ORIGIN_RECT" val="408*32"/>
  <p:tag name="TABLE_ENDDRAG_RECT" val="501*239*408*32"/>
</p:tagLst>
</file>

<file path=ppt/tags/tag98.xml><?xml version="1.0" encoding="utf-8"?>
<p:tagLst xmlns:p="http://schemas.openxmlformats.org/presentationml/2006/main">
  <p:tag name="TABLE_ENDDRAG_ORIGIN_RECT" val="408*35"/>
  <p:tag name="TABLE_ENDDRAG_RECT" val="501*218*408*35"/>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9750</Words>
  <Application>WPS 演示</Application>
  <PresentationFormat>宽屏</PresentationFormat>
  <Paragraphs>1493</Paragraphs>
  <Slides>40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Arial</vt:lpstr>
      <vt:lpstr>宋体</vt:lpstr>
      <vt:lpstr>Wingdings</vt:lpstr>
      <vt:lpstr>Wingdings</vt:lpstr>
      <vt:lpstr>Helvetica</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ch</cp:lastModifiedBy>
  <cp:revision>480</cp:revision>
  <dcterms:created xsi:type="dcterms:W3CDTF">2019-06-19T02:08:00Z</dcterms:created>
  <dcterms:modified xsi:type="dcterms:W3CDTF">2022-05-07T08:53:43Z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2052-11.1.0.11566</vt:lpwstr>
  </property>
  <property fmtid="{D5CDD505-2E9C-101B-9397-08002B2CF9AE}" pid="3" name="ICV">
    <vt:lpwstr>531898E742174444B86FC71B6E082B12</vt:lpwstr>
  </property>
</Properties>
</file>