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20" r:id="rId3"/>
  </p:sldMasterIdLst>
  <p:notesMasterIdLst>
    <p:notesMasterId r:id="rId16"/>
  </p:notesMasterIdLst>
  <p:sldIdLst>
    <p:sldId id="256" r:id="rId4"/>
    <p:sldId id="257" r:id="rId5"/>
    <p:sldId id="261" r:id="rId6"/>
    <p:sldId id="258" r:id="rId7"/>
    <p:sldId id="259" r:id="rId8"/>
    <p:sldId id="260" r:id="rId9"/>
    <p:sldId id="262" r:id="rId10"/>
    <p:sldId id="266" r:id="rId11"/>
    <p:sldId id="267" r:id="rId12"/>
    <p:sldId id="265" r:id="rId13"/>
    <p:sldId id="272" r:id="rId14"/>
    <p:sldId id="264" r:id="rId1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92810-0A0D-4654-8316-7274A8C056A7}" type="datetimeFigureOut">
              <a:rPr lang="es-AR" smtClean="0"/>
              <a:t>14/7/2025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2C45C-67D2-4A1F-833F-71266D650208}" type="slidenum">
              <a:rPr lang="es-AR" smtClean="0"/>
              <a:t>‹Nº›</a:t>
            </a:fld>
            <a:endParaRPr lang="es-AR"/>
          </a:p>
        </p:txBody>
      </p:sp>
    </p:spTree>
    <p:extLst>
      <p:ext uri="{BB962C8B-B14F-4D97-AF65-F5344CB8AC3E}">
        <p14:creationId xmlns:p14="http://schemas.microsoft.com/office/powerpoint/2010/main" val="333138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7A2C45C-67D2-4A1F-833F-71266D650208}" type="slidenum">
              <a:rPr lang="es-AR" smtClean="0"/>
              <a:t>12</a:t>
            </a:fld>
            <a:endParaRPr lang="es-AR"/>
          </a:p>
        </p:txBody>
      </p:sp>
    </p:spTree>
    <p:extLst>
      <p:ext uri="{BB962C8B-B14F-4D97-AF65-F5344CB8AC3E}">
        <p14:creationId xmlns:p14="http://schemas.microsoft.com/office/powerpoint/2010/main" val="3742627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0600B958-864E-4F83-8265-364246BD1B59}" type="datetimeFigureOut">
              <a:rPr lang="es-AR" smtClean="0"/>
              <a:pPr/>
              <a:t>14/7/2025</a:t>
            </a:fld>
            <a:endParaRPr lang="es-AR"/>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60AA7ABB-7CFD-404D-9DD2-D51CD173D68B}"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17" name="16 Marcador de pie de página"/>
          <p:cNvSpPr>
            <a:spLocks noGrp="1"/>
          </p:cNvSpPr>
          <p:nvPr>
            <p:ph type="ftr" sz="quarter" idx="11"/>
          </p:nvPr>
        </p:nvSpPr>
        <p:spPr/>
        <p:txBody>
          <a:bodyPr/>
          <a:lstStyle/>
          <a:p>
            <a:endParaRPr lang="es-AR"/>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0AA7ABB-7CFD-404D-9DD2-D51CD173D68B}" type="slidenum">
              <a:rPr lang="es-AR" smtClean="0"/>
              <a:pPr/>
              <a:t>‹Nº›</a:t>
            </a:fld>
            <a:endParaRPr lang="es-AR"/>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a:xfrm>
            <a:off x="4361688" y="1026372"/>
            <a:ext cx="457200" cy="441325"/>
          </a:xfrm>
        </p:spPr>
        <p:txBody>
          <a:bodyPr/>
          <a:lstStyle/>
          <a:p>
            <a:fld id="{60AA7ABB-7CFD-404D-9DD2-D51CD173D68B}" type="slidenum">
              <a:rPr lang="es-AR" smtClean="0"/>
              <a:pPr/>
              <a:t>‹Nº›</a:t>
            </a:fld>
            <a:endParaRPr lang="es-AR"/>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AR"/>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0AA7ABB-7CFD-404D-9DD2-D51CD173D68B}" type="slidenum">
              <a:rPr lang="es-AR" smtClean="0"/>
              <a:pPr/>
              <a:t>‹Nº›</a:t>
            </a:fld>
            <a:endParaRPr lang="es-AR"/>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8" name="7 Marcador de pie de página"/>
          <p:cNvSpPr>
            <a:spLocks noGrp="1"/>
          </p:cNvSpPr>
          <p:nvPr>
            <p:ph type="ftr" sz="quarter" idx="11"/>
          </p:nvPr>
        </p:nvSpPr>
        <p:spPr>
          <a:xfrm>
            <a:off x="304800" y="6409944"/>
            <a:ext cx="3581400" cy="365760"/>
          </a:xfrm>
        </p:spPr>
        <p:txBody>
          <a:bodyPr/>
          <a:lstStyle/>
          <a:p>
            <a:endParaRPr lang="es-AR"/>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60AA7ABB-7CFD-404D-9DD2-D51CD173D68B}" type="slidenum">
              <a:rPr lang="es-AR" smtClean="0"/>
              <a:pPr/>
              <a:t>‹Nº›</a:t>
            </a:fld>
            <a:endParaRPr lang="es-AR"/>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a:xfrm>
            <a:off x="4343400" y="1036020"/>
            <a:ext cx="457200" cy="441325"/>
          </a:xfrm>
        </p:spPr>
        <p:txBody>
          <a:bodyPr/>
          <a:lstStyle/>
          <a:p>
            <a:fld id="{60AA7ABB-7CFD-404D-9DD2-D51CD173D68B}" type="slidenum">
              <a:rPr lang="es-AR" smtClean="0"/>
              <a:pPr/>
              <a:t>‹Nº›</a:t>
            </a:fld>
            <a:endParaRPr lang="es-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60AA7ABB-7CFD-404D-9DD2-D51CD173D68B}" type="slidenum">
              <a:rPr lang="es-AR" smtClean="0"/>
              <a:pPr/>
              <a:t>‹Nº›</a:t>
            </a:fld>
            <a:endParaRPr lang="es-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0AA7ABB-7CFD-404D-9DD2-D51CD173D68B}" type="slidenum">
              <a:rPr lang="es-AR" smtClean="0"/>
              <a:pPr/>
              <a:t>‹Nº›</a:t>
            </a:fld>
            <a:endParaRPr lang="es-AR"/>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a:xfrm>
            <a:off x="301752" y="6410848"/>
            <a:ext cx="3383280" cy="365760"/>
          </a:xfrm>
        </p:spPr>
        <p:txBody>
          <a:bodyPr/>
          <a:lstStyle/>
          <a:p>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60AA7ABB-7CFD-404D-9DD2-D51CD173D68B}" type="slidenum">
              <a:rPr lang="es-AR" smtClean="0"/>
              <a:pPr/>
              <a:t>‹Nº›</a:t>
            </a:fld>
            <a:endParaRPr lang="es-AR"/>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a:xfrm>
            <a:off x="301752" y="6410848"/>
            <a:ext cx="3584448" cy="365760"/>
          </a:xfrm>
        </p:spPr>
        <p:txBody>
          <a:bodyPr/>
          <a:lstStyle/>
          <a:p>
            <a:endParaRPr lang="es-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60AA7ABB-7CFD-404D-9DD2-D51CD173D68B}" type="slidenum">
              <a:rPr lang="es-AR" smtClean="0"/>
              <a:pPr/>
              <a:t>‹Nº›</a:t>
            </a:fld>
            <a:endParaRPr lang="es-AR"/>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60AA7ABB-7CFD-404D-9DD2-D51CD173D68B}" type="slidenum">
              <a:rPr lang="es-AR" smtClean="0"/>
              <a:pPr/>
              <a:t>‹Nº›</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14/7/2025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0600B958-864E-4F83-8265-364246BD1B59}" type="datetimeFigureOut">
              <a:rPr lang="es-AR" smtClean="0"/>
              <a:pPr/>
              <a:t>14/7/2025</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0600B958-864E-4F83-8265-364246BD1B59}" type="datetimeFigureOut">
              <a:rPr lang="es-AR" smtClean="0"/>
              <a:pPr/>
              <a:t>14/7/2025</a:t>
            </a:fld>
            <a:endParaRPr lang="es-AR"/>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60AA7ABB-7CFD-404D-9DD2-D51CD173D68B}" type="slidenum">
              <a:rPr lang="es-AR" smtClean="0"/>
              <a:pPr/>
              <a:t>‹Nº›</a:t>
            </a:fld>
            <a:endParaRPr lang="es-AR"/>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600B958-864E-4F83-8265-364246BD1B59}" type="datetimeFigureOut">
              <a:rPr lang="es-AR" smtClean="0"/>
              <a:pPr/>
              <a:t>14/7/2025</a:t>
            </a:fld>
            <a:endParaRPr lang="es-AR"/>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AA7ABB-7CFD-404D-9DD2-D51CD173D68B}"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600B958-864E-4F83-8265-364246BD1B59}" type="datetimeFigureOut">
              <a:rPr lang="es-AR" smtClean="0"/>
              <a:pPr/>
              <a:t>14/7/2025</a:t>
            </a:fld>
            <a:endParaRPr lang="es-AR"/>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AR"/>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0AA7ABB-7CFD-404D-9DD2-D51CD173D68B}" type="slidenum">
              <a:rPr lang="es-AR" smtClean="0"/>
              <a:pPr/>
              <a:t>‹Nº›</a:t>
            </a:fld>
            <a:endParaRPr lang="es-AR"/>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00B958-864E-4F83-8265-364246BD1B59}" type="datetimeFigureOut">
              <a:rPr lang="es-AR" smtClean="0"/>
              <a:pPr/>
              <a:t>14/7/2025</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AA7ABB-7CFD-404D-9DD2-D51CD173D68B}" type="slidenum">
              <a:rPr lang="es-AR" smtClean="0"/>
              <a:pPr/>
              <a:t>‹Nº›</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620688"/>
            <a:ext cx="7632848"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endParaRPr lang="es-AR" dirty="0" smtClean="0"/>
          </a:p>
          <a:p>
            <a:pPr algn="ctr"/>
            <a:r>
              <a:rPr lang="es-AR" dirty="0" smtClean="0"/>
              <a:t>Un </a:t>
            </a:r>
            <a:r>
              <a:rPr lang="es-AR" dirty="0"/>
              <a:t>servomotor es un tipo especial de motor que permite controlar la posición del eje en un momento dado. Esta diseñado para moverse determinada cantidad de grados y luego mantenerse fijo en una posición</a:t>
            </a:r>
            <a:r>
              <a:rPr lang="es-AR" dirty="0" smtClean="0"/>
              <a:t>.</a:t>
            </a:r>
          </a:p>
          <a:p>
            <a:endParaRPr lang="es-AR" dirty="0"/>
          </a:p>
        </p:txBody>
      </p:sp>
      <p:pic>
        <p:nvPicPr>
          <p:cNvPr id="11266" name="Picture 2" descr="servomotor"/>
          <p:cNvPicPr>
            <a:picLocks noChangeAspect="1" noChangeArrowheads="1"/>
          </p:cNvPicPr>
          <p:nvPr/>
        </p:nvPicPr>
        <p:blipFill>
          <a:blip r:embed="rId2" cstate="print"/>
          <a:srcRect/>
          <a:stretch>
            <a:fillRect/>
          </a:stretch>
        </p:blipFill>
        <p:spPr bwMode="auto">
          <a:xfrm>
            <a:off x="2915816" y="2276872"/>
            <a:ext cx="5256584" cy="413253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975648" y="2924944"/>
            <a:ext cx="3168352" cy="1231106"/>
          </a:xfrm>
          <a:prstGeom prst="rect">
            <a:avLst/>
          </a:prstGeom>
        </p:spPr>
        <p:txBody>
          <a:bodyPr wrap="square">
            <a:spAutoFit/>
          </a:bodyPr>
          <a:lstStyle/>
          <a:p>
            <a:r>
              <a:rPr lang="es-AR" dirty="0" smtClean="0"/>
              <a:t> </a:t>
            </a:r>
            <a:r>
              <a:rPr lang="es-AR" sz="1400" b="1" dirty="0" smtClean="0">
                <a:solidFill>
                  <a:srgbClr val="FF0000"/>
                </a:solidFill>
              </a:rPr>
              <a:t>Rojo</a:t>
            </a:r>
            <a:r>
              <a:rPr lang="es-AR" sz="1400" dirty="0" smtClean="0"/>
              <a:t> =Alimentación (+)</a:t>
            </a:r>
          </a:p>
          <a:p>
            <a:endParaRPr lang="es-AR" sz="1400" dirty="0" smtClean="0"/>
          </a:p>
          <a:p>
            <a:r>
              <a:rPr lang="es-AR" sz="1400" b="1" dirty="0" smtClean="0">
                <a:solidFill>
                  <a:srgbClr val="663300"/>
                </a:solidFill>
              </a:rPr>
              <a:t>Café</a:t>
            </a:r>
            <a:r>
              <a:rPr lang="es-AR" sz="1400" dirty="0" smtClean="0"/>
              <a:t> = Alimentación (–) o tierra </a:t>
            </a:r>
          </a:p>
          <a:p>
            <a:endParaRPr lang="es-AR" sz="1400" dirty="0" smtClean="0"/>
          </a:p>
          <a:p>
            <a:r>
              <a:rPr lang="es-AR" sz="1400" b="1" dirty="0" smtClean="0">
                <a:solidFill>
                  <a:srgbClr val="FFC000"/>
                </a:solidFill>
              </a:rPr>
              <a:t>Amarillo</a:t>
            </a:r>
            <a:r>
              <a:rPr lang="es-AR" sz="1400" dirty="0" smtClean="0"/>
              <a:t>= Señal PWM   -   Pin N° 9</a:t>
            </a:r>
            <a:endParaRPr lang="es-AR" sz="1400" dirty="0"/>
          </a:p>
        </p:txBody>
      </p:sp>
      <p:pic>
        <p:nvPicPr>
          <p:cNvPr id="2049" name="Picture 1"/>
          <p:cNvPicPr>
            <a:picLocks noChangeAspect="1" noChangeArrowheads="1"/>
          </p:cNvPicPr>
          <p:nvPr/>
        </p:nvPicPr>
        <p:blipFill>
          <a:blip r:embed="rId2" cstate="print"/>
          <a:srcRect/>
          <a:stretch>
            <a:fillRect/>
          </a:stretch>
        </p:blipFill>
        <p:spPr bwMode="auto">
          <a:xfrm>
            <a:off x="755576" y="2348880"/>
            <a:ext cx="5112568" cy="3089003"/>
          </a:xfrm>
          <a:prstGeom prst="rect">
            <a:avLst/>
          </a:prstGeom>
          <a:ln>
            <a:noFill/>
          </a:ln>
          <a:effectLst>
            <a:outerShdw blurRad="190500" algn="tl" rotWithShape="0">
              <a:srgbClr val="000000">
                <a:alpha val="70000"/>
              </a:srgbClr>
            </a:outerShdw>
          </a:effectLst>
        </p:spPr>
      </p:pic>
      <p:sp>
        <p:nvSpPr>
          <p:cNvPr id="10" name="9 Rectángulo"/>
          <p:cNvSpPr/>
          <p:nvPr/>
        </p:nvSpPr>
        <p:spPr>
          <a:xfrm>
            <a:off x="1547664" y="1124744"/>
            <a:ext cx="655272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perspectiveFront"/>
              <a:lightRig rig="threePt" dir="t"/>
            </a:scene3d>
          </a:bodyPr>
          <a:lstStyle/>
          <a:p>
            <a:r>
              <a:rPr lang="es-AR" sz="2800" b="1" dirty="0" smtClean="0">
                <a:solidFill>
                  <a:srgbClr val="0070C0"/>
                </a:solidFill>
                <a:effectLst>
                  <a:outerShdw blurRad="50800" dist="38100" dir="2700000" algn="tl" rotWithShape="0">
                    <a:prstClr val="black">
                      <a:alpha val="40000"/>
                    </a:prstClr>
                  </a:outerShdw>
                </a:effectLst>
              </a:rPr>
              <a:t>Circuito de conexión Servo - </a:t>
            </a:r>
            <a:r>
              <a:rPr lang="es-AR" sz="2800" b="1" dirty="0" err="1" smtClean="0">
                <a:solidFill>
                  <a:srgbClr val="0070C0"/>
                </a:solidFill>
                <a:effectLst>
                  <a:outerShdw blurRad="50800" dist="38100" dir="2700000" algn="tl" rotWithShape="0">
                    <a:prstClr val="black">
                      <a:alpha val="40000"/>
                    </a:prstClr>
                  </a:outerShdw>
                </a:effectLst>
              </a:rPr>
              <a:t>Arduino</a:t>
            </a:r>
            <a:endParaRPr lang="es-AR" dirty="0">
              <a:solidFill>
                <a:srgbClr val="0070C0"/>
              </a:solidFill>
              <a:effectLst>
                <a:outerShdw blurRad="50800" dist="38100" dir="2700000" algn="t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1691680" y="692696"/>
            <a:ext cx="5760640" cy="954107"/>
          </a:xfrm>
          <a:prstGeom prst="rect">
            <a:avLst/>
          </a:prstGeom>
          <a:noFill/>
        </p:spPr>
        <p:txBody>
          <a:bodyPr wrap="square" rtlCol="0">
            <a:spAutoFit/>
          </a:bodyPr>
          <a:lstStyle/>
          <a:p>
            <a:pPr algn="ctr"/>
            <a:r>
              <a:rPr lang="es-AR" sz="2800" dirty="0" smtClean="0"/>
              <a:t>Lenguaje de programación </a:t>
            </a:r>
            <a:r>
              <a:rPr lang="es-AR" sz="2800" dirty="0" err="1" smtClean="0"/>
              <a:t>Arduino</a:t>
            </a:r>
            <a:r>
              <a:rPr lang="es-AR" sz="2800" dirty="0" smtClean="0"/>
              <a:t> IDE</a:t>
            </a:r>
            <a:endParaRPr lang="es-AR" sz="2800" dirty="0"/>
          </a:p>
        </p:txBody>
      </p:sp>
      <p:sp>
        <p:nvSpPr>
          <p:cNvPr id="8" name="7 CuadroTexto"/>
          <p:cNvSpPr txBox="1"/>
          <p:nvPr/>
        </p:nvSpPr>
        <p:spPr>
          <a:xfrm>
            <a:off x="971600" y="2060848"/>
            <a:ext cx="6840760" cy="1200329"/>
          </a:xfrm>
          <a:prstGeom prst="rect">
            <a:avLst/>
          </a:prstGeom>
          <a:noFill/>
        </p:spPr>
        <p:txBody>
          <a:bodyPr wrap="square" rtlCol="0">
            <a:spAutoFit/>
          </a:bodyPr>
          <a:lstStyle/>
          <a:p>
            <a:r>
              <a:rPr lang="es-AR" dirty="0" smtClean="0"/>
              <a:t>Un lenguaje de programación es una estructura compuesta por símbolos, reglas sintácticas y semánticas expresadas en forma de instrucciones y relaciones lógicas mediante las cuales se construye el código fuente de un programa determinado. </a:t>
            </a:r>
            <a:endParaRPr lang="es-AR" dirty="0"/>
          </a:p>
        </p:txBody>
      </p:sp>
      <p:pic>
        <p:nvPicPr>
          <p:cNvPr id="8196" name="Picture 4" descr="estructura del lenguaje de programación"/>
          <p:cNvPicPr>
            <a:picLocks noChangeAspect="1" noChangeArrowheads="1"/>
          </p:cNvPicPr>
          <p:nvPr/>
        </p:nvPicPr>
        <p:blipFill>
          <a:blip r:embed="rId2" cstate="print"/>
          <a:srcRect/>
          <a:stretch>
            <a:fillRect/>
          </a:stretch>
        </p:blipFill>
        <p:spPr bwMode="auto">
          <a:xfrm>
            <a:off x="1043608" y="3645024"/>
            <a:ext cx="6552728" cy="27733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259632" y="1844824"/>
            <a:ext cx="6984776" cy="4464496"/>
          </a:xfrm>
          <a:prstGeom prst="rect">
            <a:avLst/>
          </a:prstGeom>
          <a:noFill/>
          <a:ln w="9525">
            <a:noFill/>
            <a:miter lim="800000"/>
            <a:headEnd/>
            <a:tailEnd/>
          </a:ln>
        </p:spPr>
      </p:pic>
      <p:sp>
        <p:nvSpPr>
          <p:cNvPr id="4" name="3 CuadroTexto"/>
          <p:cNvSpPr txBox="1"/>
          <p:nvPr/>
        </p:nvSpPr>
        <p:spPr>
          <a:xfrm>
            <a:off x="1754609" y="951111"/>
            <a:ext cx="5913735" cy="677108"/>
          </a:xfrm>
          <a:prstGeom prst="rect">
            <a:avLst/>
          </a:prstGeom>
          <a:noFill/>
        </p:spPr>
        <p:txBody>
          <a:bodyPr wrap="none" rtlCol="0">
            <a:spAutoFit/>
          </a:bodyPr>
          <a:lstStyle/>
          <a:p>
            <a:r>
              <a:rPr lang="es-AR" sz="2400" b="1" dirty="0" smtClean="0">
                <a:solidFill>
                  <a:schemeClr val="tx2"/>
                </a:solidFill>
              </a:rPr>
              <a:t>Programación de  Servo en IDE </a:t>
            </a:r>
            <a:r>
              <a:rPr lang="es-AR" sz="2400" b="1" dirty="0" err="1" smtClean="0">
                <a:solidFill>
                  <a:schemeClr val="tx2"/>
                </a:solidFill>
              </a:rPr>
              <a:t>Arduino</a:t>
            </a:r>
            <a:endParaRPr lang="es-AR" sz="2400" b="1" dirty="0" smtClean="0">
              <a:solidFill>
                <a:schemeClr val="tx2"/>
              </a:solidFill>
            </a:endParaRPr>
          </a:p>
          <a:p>
            <a:pPr algn="ctr"/>
            <a:r>
              <a:rPr lang="es-AR" sz="1400" b="1" dirty="0" smtClean="0">
                <a:solidFill>
                  <a:schemeClr val="tx2"/>
                </a:solidFill>
              </a:rPr>
              <a:t>Entorno de Desarrollo Integrado</a:t>
            </a:r>
            <a:endParaRPr lang="es-AR" sz="1400" b="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artes_servomotor"/>
          <p:cNvPicPr>
            <a:picLocks noChangeAspect="1" noChangeArrowheads="1"/>
          </p:cNvPicPr>
          <p:nvPr/>
        </p:nvPicPr>
        <p:blipFill>
          <a:blip r:embed="rId2" cstate="print"/>
          <a:srcRect/>
          <a:stretch>
            <a:fillRect/>
          </a:stretch>
        </p:blipFill>
        <p:spPr bwMode="auto">
          <a:xfrm>
            <a:off x="1043608" y="764704"/>
            <a:ext cx="7062079" cy="5040560"/>
          </a:xfrm>
          <a:prstGeom prst="rect">
            <a:avLst/>
          </a:prstGeom>
          <a:ln>
            <a:noFill/>
          </a:ln>
          <a:effectLst>
            <a:outerShdw blurRad="292100" dist="139700" dir="2700000" algn="tl" rotWithShape="0">
              <a:srgbClr val="333333">
                <a:alpha val="65000"/>
              </a:srgbClr>
            </a:outerShdw>
            <a:softEdge rad="63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como-funciona.co/wp-content/uploads/2018/10/Como-funciona-un-servomotor-Partes.gif"/>
          <p:cNvPicPr>
            <a:picLocks noChangeAspect="1" noChangeArrowheads="1"/>
          </p:cNvPicPr>
          <p:nvPr/>
        </p:nvPicPr>
        <p:blipFill>
          <a:blip r:embed="rId2" cstate="print"/>
          <a:srcRect/>
          <a:stretch>
            <a:fillRect/>
          </a:stretch>
        </p:blipFill>
        <p:spPr bwMode="auto">
          <a:xfrm>
            <a:off x="1259632" y="692696"/>
            <a:ext cx="6735482" cy="49685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195736" y="764704"/>
            <a:ext cx="4464496"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perspectiveFront"/>
              <a:lightRig rig="threePt" dir="t"/>
            </a:scene3d>
          </a:bodyPr>
          <a:lstStyle/>
          <a:p>
            <a:r>
              <a:rPr lang="es-AR" sz="2800" b="1" dirty="0">
                <a:solidFill>
                  <a:srgbClr val="0070C0"/>
                </a:solidFill>
                <a:effectLst>
                  <a:outerShdw blurRad="50800" dist="38100" dir="2700000" algn="tl" rotWithShape="0">
                    <a:prstClr val="black">
                      <a:alpha val="40000"/>
                    </a:prstClr>
                  </a:outerShdw>
                </a:effectLst>
              </a:rPr>
              <a:t>Tipos de </a:t>
            </a:r>
            <a:r>
              <a:rPr lang="es-AR" sz="2800" b="1" dirty="0" smtClean="0">
                <a:solidFill>
                  <a:srgbClr val="0070C0"/>
                </a:solidFill>
                <a:effectLst>
                  <a:outerShdw blurRad="50800" dist="38100" dir="2700000" algn="tl" rotWithShape="0">
                    <a:prstClr val="black">
                      <a:alpha val="40000"/>
                    </a:prstClr>
                  </a:outerShdw>
                </a:effectLst>
              </a:rPr>
              <a:t>servomotores</a:t>
            </a:r>
            <a:endParaRPr lang="es-AR" dirty="0">
              <a:solidFill>
                <a:srgbClr val="0070C0"/>
              </a:solidFill>
              <a:effectLst>
                <a:outerShdw blurRad="50800" dist="38100" dir="2700000" algn="tl" rotWithShape="0">
                  <a:prstClr val="black">
                    <a:alpha val="40000"/>
                  </a:prstClr>
                </a:outerShdw>
              </a:effectLst>
            </a:endParaRPr>
          </a:p>
        </p:txBody>
      </p:sp>
      <p:pic>
        <p:nvPicPr>
          <p:cNvPr id="27650" name="Picture 2" descr="Servomotores de tipo industrial"/>
          <p:cNvPicPr>
            <a:picLocks noChangeAspect="1" noChangeArrowheads="1"/>
          </p:cNvPicPr>
          <p:nvPr/>
        </p:nvPicPr>
        <p:blipFill>
          <a:blip r:embed="rId2" cstate="print"/>
          <a:srcRect/>
          <a:stretch>
            <a:fillRect/>
          </a:stretch>
        </p:blipFill>
        <p:spPr bwMode="auto">
          <a:xfrm>
            <a:off x="971600" y="3212976"/>
            <a:ext cx="6940098" cy="2706639"/>
          </a:xfrm>
          <a:prstGeom prst="rect">
            <a:avLst/>
          </a:prstGeom>
          <a:noFill/>
        </p:spPr>
      </p:pic>
      <p:sp>
        <p:nvSpPr>
          <p:cNvPr id="6" name="5 Rectángulo"/>
          <p:cNvSpPr/>
          <p:nvPr/>
        </p:nvSpPr>
        <p:spPr>
          <a:xfrm>
            <a:off x="1115616" y="1628800"/>
            <a:ext cx="6606480" cy="1477328"/>
          </a:xfrm>
          <a:prstGeom prst="rect">
            <a:avLst/>
          </a:prstGeom>
        </p:spPr>
        <p:txBody>
          <a:bodyPr wrap="square">
            <a:spAutoFit/>
          </a:bodyPr>
          <a:lstStyle/>
          <a:p>
            <a:r>
              <a:rPr lang="es-AR" dirty="0" smtClean="0">
                <a:latin typeface="Arial Narrow" pitchFamily="34" charset="0"/>
              </a:rPr>
              <a:t>Existen servomotores para todo tipo de usos. En la industria, la robótica, en el interior de las impresoras, máquinas CNC, etc. Para los efectos de este post nos interesan los servomotores de modelismo, que son los utilizados en prototipos de robótica. No tomaremos en cuenta los servomotores del tipo industrial.</a:t>
            </a:r>
            <a:endParaRPr lang="es-AR"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panamahitek.com/wp-content/uploads/2016/12/servo_block_diagram.png"/>
          <p:cNvPicPr>
            <a:picLocks noChangeAspect="1" noChangeArrowheads="1"/>
          </p:cNvPicPr>
          <p:nvPr/>
        </p:nvPicPr>
        <p:blipFill>
          <a:blip r:embed="rId2" cstate="print"/>
          <a:srcRect/>
          <a:stretch>
            <a:fillRect/>
          </a:stretch>
        </p:blipFill>
        <p:spPr bwMode="auto">
          <a:xfrm>
            <a:off x="611560" y="908720"/>
            <a:ext cx="7920880" cy="45339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1124744"/>
            <a:ext cx="6552728" cy="461665"/>
          </a:xfrm>
          <a:prstGeom prst="rect">
            <a:avLst/>
          </a:prstGeom>
        </p:spPr>
        <p:txBody>
          <a:bodyPr wrap="square">
            <a:spAutoFit/>
          </a:bodyPr>
          <a:lstStyle/>
          <a:p>
            <a:r>
              <a:rPr lang="pt-BR" sz="2400" b="1" dirty="0" err="1">
                <a:solidFill>
                  <a:srgbClr val="0070C0"/>
                </a:solidFill>
              </a:rPr>
              <a:t>Servomotores</a:t>
            </a:r>
            <a:r>
              <a:rPr lang="pt-BR" sz="2400" b="1" dirty="0">
                <a:solidFill>
                  <a:srgbClr val="0070C0"/>
                </a:solidFill>
              </a:rPr>
              <a:t> de rango de giro limitado:</a:t>
            </a:r>
            <a:r>
              <a:rPr lang="pt-BR" sz="2400" dirty="0">
                <a:solidFill>
                  <a:srgbClr val="0070C0"/>
                </a:solidFill>
              </a:rPr>
              <a:t> </a:t>
            </a:r>
            <a:endParaRPr lang="es-AR" sz="2400" dirty="0">
              <a:solidFill>
                <a:srgbClr val="0070C0"/>
              </a:solidFill>
            </a:endParaRPr>
          </a:p>
        </p:txBody>
      </p:sp>
      <p:sp>
        <p:nvSpPr>
          <p:cNvPr id="3" name="2 Rectángulo"/>
          <p:cNvSpPr/>
          <p:nvPr/>
        </p:nvSpPr>
        <p:spPr>
          <a:xfrm>
            <a:off x="1331640" y="1916832"/>
            <a:ext cx="6768752" cy="646331"/>
          </a:xfrm>
          <a:prstGeom prst="rect">
            <a:avLst/>
          </a:prstGeom>
        </p:spPr>
        <p:txBody>
          <a:bodyPr wrap="square">
            <a:spAutoFit/>
          </a:bodyPr>
          <a:lstStyle/>
          <a:p>
            <a:pPr algn="just"/>
            <a:r>
              <a:rPr lang="es-AR" dirty="0" smtClean="0">
                <a:latin typeface="Arial Narrow" pitchFamily="34" charset="0"/>
              </a:rPr>
              <a:t>Son </a:t>
            </a:r>
            <a:r>
              <a:rPr lang="es-AR" dirty="0">
                <a:latin typeface="Arial Narrow" pitchFamily="34" charset="0"/>
              </a:rPr>
              <a:t>el tipo más común de servomotor. Permiten una rotación de 180 grados, por lo cual son incapaces de completar una vuelta completa.</a:t>
            </a:r>
          </a:p>
        </p:txBody>
      </p:sp>
      <p:sp>
        <p:nvSpPr>
          <p:cNvPr id="4" name="3 Rectángulo"/>
          <p:cNvSpPr/>
          <p:nvPr/>
        </p:nvSpPr>
        <p:spPr>
          <a:xfrm>
            <a:off x="1475656" y="3212976"/>
            <a:ext cx="5354607" cy="461665"/>
          </a:xfrm>
          <a:prstGeom prst="rect">
            <a:avLst/>
          </a:prstGeom>
        </p:spPr>
        <p:txBody>
          <a:bodyPr wrap="none">
            <a:spAutoFit/>
          </a:bodyPr>
          <a:lstStyle/>
          <a:p>
            <a:r>
              <a:rPr lang="es-AR" sz="2400" b="1" dirty="0">
                <a:solidFill>
                  <a:srgbClr val="0070C0"/>
                </a:solidFill>
              </a:rPr>
              <a:t>Servomotores de rotación continua:</a:t>
            </a:r>
            <a:endParaRPr lang="es-AR" sz="2400" dirty="0">
              <a:solidFill>
                <a:srgbClr val="0070C0"/>
              </a:solidFill>
            </a:endParaRPr>
          </a:p>
        </p:txBody>
      </p:sp>
      <p:sp>
        <p:nvSpPr>
          <p:cNvPr id="5" name="4 Rectángulo"/>
          <p:cNvSpPr/>
          <p:nvPr/>
        </p:nvSpPr>
        <p:spPr>
          <a:xfrm>
            <a:off x="1403648" y="3895888"/>
            <a:ext cx="6840760" cy="1200329"/>
          </a:xfrm>
          <a:prstGeom prst="rect">
            <a:avLst/>
          </a:prstGeom>
        </p:spPr>
        <p:txBody>
          <a:bodyPr wrap="square">
            <a:spAutoFit/>
          </a:bodyPr>
          <a:lstStyle/>
          <a:p>
            <a:pPr algn="just"/>
            <a:r>
              <a:rPr lang="es-AR" dirty="0" smtClean="0">
                <a:latin typeface="Arial Narrow" pitchFamily="34" charset="0"/>
              </a:rPr>
              <a:t>Se </a:t>
            </a:r>
            <a:r>
              <a:rPr lang="es-AR" dirty="0">
                <a:latin typeface="Arial Narrow" pitchFamily="34" charset="0"/>
              </a:rPr>
              <a:t>caracterizan por ser capaces de girar 360 grados, es decir, una rotación completa. Su funcionamiento es similar al de un motor convencional, pero con las características propias de un servo. Esto quiere decir que podemos controlar su posición y velocidad de giro en un momento dado.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87624" y="1412776"/>
            <a:ext cx="7025080" cy="43204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980728"/>
            <a:ext cx="3044038" cy="584775"/>
          </a:xfrm>
          <a:prstGeom prst="rect">
            <a:avLst/>
          </a:prstGeom>
        </p:spPr>
        <p:txBody>
          <a:bodyPr wrap="none">
            <a:spAutoFit/>
          </a:bodyPr>
          <a:lstStyle/>
          <a:p>
            <a:r>
              <a:rPr lang="es-AR" sz="3200" b="1" dirty="0" smtClean="0"/>
              <a:t>Características</a:t>
            </a:r>
            <a:endParaRPr lang="es-AR" sz="3200" b="1" dirty="0"/>
          </a:p>
        </p:txBody>
      </p:sp>
      <p:sp>
        <p:nvSpPr>
          <p:cNvPr id="3" name="2 Rectángulo"/>
          <p:cNvSpPr/>
          <p:nvPr/>
        </p:nvSpPr>
        <p:spPr>
          <a:xfrm>
            <a:off x="3995936" y="2060848"/>
            <a:ext cx="4824536" cy="2616101"/>
          </a:xfrm>
          <a:prstGeom prst="rect">
            <a:avLst/>
          </a:prstGeom>
        </p:spPr>
        <p:txBody>
          <a:bodyPr wrap="square">
            <a:spAutoFit/>
          </a:bodyPr>
          <a:lstStyle/>
          <a:p>
            <a:r>
              <a:rPr lang="es-AR" sz="2000" b="1" dirty="0" smtClean="0">
                <a:solidFill>
                  <a:schemeClr val="tx2"/>
                </a:solidFill>
              </a:rPr>
              <a:t>Micro Servo </a:t>
            </a:r>
            <a:r>
              <a:rPr lang="es-AR" sz="2000" b="1" dirty="0" err="1" smtClean="0">
                <a:solidFill>
                  <a:schemeClr val="tx2"/>
                </a:solidFill>
              </a:rPr>
              <a:t>Tower</a:t>
            </a:r>
            <a:r>
              <a:rPr lang="es-AR" sz="2000" b="1" dirty="0" smtClean="0">
                <a:solidFill>
                  <a:schemeClr val="tx2"/>
                </a:solidFill>
              </a:rPr>
              <a:t>-pro</a:t>
            </a:r>
          </a:p>
          <a:p>
            <a:endParaRPr lang="es-AR" dirty="0" smtClean="0"/>
          </a:p>
          <a:p>
            <a:pPr>
              <a:buFont typeface="Arial" pitchFamily="34" charset="0"/>
              <a:buChar char="•"/>
            </a:pPr>
            <a:r>
              <a:rPr lang="es-AR" dirty="0" smtClean="0">
                <a:latin typeface="+mj-lt"/>
              </a:rPr>
              <a:t> </a:t>
            </a:r>
            <a:r>
              <a:rPr lang="es-AR" b="1" dirty="0" smtClean="0">
                <a:latin typeface="+mj-lt"/>
              </a:rPr>
              <a:t>Velocidad: 0.10 </a:t>
            </a:r>
            <a:r>
              <a:rPr lang="es-AR" b="1" dirty="0" err="1" smtClean="0">
                <a:latin typeface="+mj-lt"/>
              </a:rPr>
              <a:t>sec</a:t>
            </a:r>
            <a:r>
              <a:rPr lang="es-AR" b="1" dirty="0" smtClean="0">
                <a:latin typeface="+mj-lt"/>
              </a:rPr>
              <a:t>/60° a 4.8V</a:t>
            </a:r>
          </a:p>
          <a:p>
            <a:pPr>
              <a:buFont typeface="Arial" pitchFamily="34" charset="0"/>
              <a:buChar char="•"/>
            </a:pPr>
            <a:r>
              <a:rPr lang="es-AR" b="1" dirty="0" smtClean="0">
                <a:latin typeface="+mj-lt"/>
              </a:rPr>
              <a:t> Torque: 1.8 Kg-cm a 4.8V</a:t>
            </a:r>
          </a:p>
          <a:p>
            <a:pPr>
              <a:buFont typeface="Arial" pitchFamily="34" charset="0"/>
              <a:buChar char="•"/>
            </a:pPr>
            <a:r>
              <a:rPr lang="es-AR" b="1" dirty="0" smtClean="0">
                <a:latin typeface="+mj-lt"/>
              </a:rPr>
              <a:t> Voltaje de funcionamiento: 3.0  -  7.2V</a:t>
            </a:r>
          </a:p>
          <a:p>
            <a:pPr>
              <a:buFont typeface="Arial" pitchFamily="34" charset="0"/>
              <a:buChar char="•"/>
            </a:pPr>
            <a:r>
              <a:rPr lang="es-AR" b="1" dirty="0" smtClean="0">
                <a:latin typeface="+mj-lt"/>
              </a:rPr>
              <a:t> Temperatura de funcionamiento: -30 ℃ ~ 60 ℃</a:t>
            </a:r>
          </a:p>
          <a:p>
            <a:pPr>
              <a:buFont typeface="Arial" pitchFamily="34" charset="0"/>
              <a:buChar char="•"/>
            </a:pPr>
            <a:r>
              <a:rPr lang="es-AR" b="1" dirty="0" smtClean="0">
                <a:latin typeface="+mj-lt"/>
              </a:rPr>
              <a:t> Ángulo de rotación: 180°</a:t>
            </a:r>
          </a:p>
          <a:p>
            <a:pPr>
              <a:buFont typeface="Arial" pitchFamily="34" charset="0"/>
              <a:buChar char="•"/>
            </a:pPr>
            <a:r>
              <a:rPr lang="es-AR" b="1" dirty="0" smtClean="0">
                <a:latin typeface="+mj-lt"/>
              </a:rPr>
              <a:t> Ancho de pulso: 500-2400 µs</a:t>
            </a:r>
          </a:p>
          <a:p>
            <a:pPr>
              <a:buFont typeface="Arial" pitchFamily="34" charset="0"/>
              <a:buChar char="•"/>
            </a:pPr>
            <a:r>
              <a:rPr lang="es-AR" b="1" dirty="0" smtClean="0">
                <a:latin typeface="+mj-lt"/>
              </a:rPr>
              <a:t> Longitud de cable de conector: 24.5cm</a:t>
            </a:r>
            <a:endParaRPr lang="es-AR" b="1" dirty="0">
              <a:latin typeface="+mj-lt"/>
            </a:endParaRPr>
          </a:p>
        </p:txBody>
      </p:sp>
      <p:pic>
        <p:nvPicPr>
          <p:cNvPr id="49154" name="Picture 2" descr="5pcs SG90 Motor Servo Micro Servo 9G del Motor Servo para RC Brazo del  Robot Helicóptero Avión de Control Remoto descuento / Componentes Activos \  www.oromagazine.cl"/>
          <p:cNvPicPr>
            <a:picLocks noChangeAspect="1" noChangeArrowheads="1"/>
          </p:cNvPicPr>
          <p:nvPr/>
        </p:nvPicPr>
        <p:blipFill>
          <a:blip r:embed="rId2" cstate="print"/>
          <a:srcRect/>
          <a:stretch>
            <a:fillRect/>
          </a:stretch>
        </p:blipFill>
        <p:spPr bwMode="auto">
          <a:xfrm>
            <a:off x="971600" y="2276872"/>
            <a:ext cx="2503165" cy="250316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764704"/>
            <a:ext cx="3168352"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AR" sz="4800" dirty="0" smtClean="0"/>
              <a:t>Lección 1</a:t>
            </a:r>
            <a:endParaRPr lang="es-AR" sz="4800" dirty="0"/>
          </a:p>
        </p:txBody>
      </p:sp>
      <p:sp>
        <p:nvSpPr>
          <p:cNvPr id="3" name="2 CuadroTexto"/>
          <p:cNvSpPr txBox="1"/>
          <p:nvPr/>
        </p:nvSpPr>
        <p:spPr>
          <a:xfrm>
            <a:off x="1619672" y="2636912"/>
            <a:ext cx="2617383" cy="369332"/>
          </a:xfrm>
          <a:prstGeom prst="rect">
            <a:avLst/>
          </a:prstGeom>
          <a:noFill/>
        </p:spPr>
        <p:txBody>
          <a:bodyPr wrap="none" rtlCol="0">
            <a:spAutoFit/>
          </a:bodyPr>
          <a:lstStyle/>
          <a:p>
            <a:r>
              <a:rPr lang="es-AR" dirty="0" smtClean="0"/>
              <a:t>Accionamiento  de servo</a:t>
            </a:r>
            <a:endParaRPr lang="es-AR" dirty="0"/>
          </a:p>
        </p:txBody>
      </p:sp>
      <p:sp>
        <p:nvSpPr>
          <p:cNvPr id="4" name="3 CuadroTexto"/>
          <p:cNvSpPr txBox="1"/>
          <p:nvPr/>
        </p:nvSpPr>
        <p:spPr>
          <a:xfrm>
            <a:off x="2267744" y="3573016"/>
            <a:ext cx="1536574" cy="369332"/>
          </a:xfrm>
          <a:prstGeom prst="rect">
            <a:avLst/>
          </a:prstGeom>
          <a:noFill/>
        </p:spPr>
        <p:txBody>
          <a:bodyPr wrap="none" rtlCol="0">
            <a:spAutoFit/>
          </a:bodyPr>
          <a:lstStyle/>
          <a:p>
            <a:r>
              <a:rPr lang="es-AR" dirty="0" smtClean="0"/>
              <a:t>por programa</a:t>
            </a:r>
            <a:endParaRPr lang="es-AR" dirty="0"/>
          </a:p>
        </p:txBody>
      </p:sp>
      <p:pic>
        <p:nvPicPr>
          <p:cNvPr id="27650" name="Picture 2" descr="▷ Como usar un Servomotor con Arduino (180° y 360°) - [agosto, 2022 ]"/>
          <p:cNvPicPr>
            <a:picLocks noChangeAspect="1" noChangeArrowheads="1"/>
          </p:cNvPicPr>
          <p:nvPr/>
        </p:nvPicPr>
        <p:blipFill>
          <a:blip r:embed="rId2" cstate="print"/>
          <a:srcRect/>
          <a:stretch>
            <a:fillRect/>
          </a:stretch>
        </p:blipFill>
        <p:spPr bwMode="auto">
          <a:xfrm>
            <a:off x="5580112" y="980728"/>
            <a:ext cx="2980165" cy="22322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orthographicFront"/>
            <a:lightRig rig="threePt" dir="t"/>
          </a:scene3d>
          <a:sp3d>
            <a:bevelT prst="angle"/>
            <a:bevelB prst="angle"/>
          </a:sp3d>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644</TotalTime>
  <Words>263</Words>
  <Application>Microsoft Office PowerPoint</Application>
  <PresentationFormat>Presentación en pantalla (4:3)</PresentationFormat>
  <Paragraphs>32</Paragraphs>
  <Slides>12</Slides>
  <Notes>1</Notes>
  <HiddenSlides>0</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12</vt:i4>
      </vt:variant>
    </vt:vector>
  </HeadingPairs>
  <TitlesOfParts>
    <vt:vector size="25" baseType="lpstr">
      <vt:lpstr>Arial</vt:lpstr>
      <vt:lpstr>Arial Narrow</vt:lpstr>
      <vt:lpstr>Calibri</vt:lpstr>
      <vt:lpstr>Constantia</vt:lpstr>
      <vt:lpstr>Georgia</vt:lpstr>
      <vt:lpstr>Lucida Sans Unicode</vt:lpstr>
      <vt:lpstr>Verdana</vt:lpstr>
      <vt:lpstr>Wingdings</vt:lpstr>
      <vt:lpstr>Wingdings 2</vt:lpstr>
      <vt:lpstr>Wingdings 3</vt:lpstr>
      <vt:lpstr>Concurrencia</vt:lpstr>
      <vt:lpstr>Civil</vt:lpstr>
      <vt:lpstr>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Sergio Contreras</dc:creator>
  <cp:lastModifiedBy>Sergio David</cp:lastModifiedBy>
  <cp:revision>48</cp:revision>
  <dcterms:created xsi:type="dcterms:W3CDTF">2019-06-26T14:16:32Z</dcterms:created>
  <dcterms:modified xsi:type="dcterms:W3CDTF">2025-07-14T16:42:37Z</dcterms:modified>
</cp:coreProperties>
</file>