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9" r:id="rId5"/>
    <p:sldId id="262" r:id="rId6"/>
    <p:sldId id="257"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3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94660"/>
  </p:normalViewPr>
  <p:slideViewPr>
    <p:cSldViewPr snapToGrid="0" snapToObjects="1">
      <p:cViewPr varScale="1">
        <p:scale>
          <a:sx n="119" d="100"/>
          <a:sy n="119"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FC609-3DAC-4942-8288-6B0142E03C7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78CA6F3A-BDA0-1E4E-8A17-86A0E2872F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DB411AA9-E770-724D-A7A2-D06BBA78D2EF}"/>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C16984EC-0035-9D45-BD84-CD180E78CEA3}"/>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293D8EA8-4CD9-F044-831C-3FAA6087653A}"/>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120497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9B94E3-038E-5946-B219-0B86FB88886E}"/>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5653A471-9752-C14F-A7C7-3444299BCE09}"/>
              </a:ext>
            </a:extLst>
          </p:cNvPr>
          <p:cNvSpPr>
            <a:spLocks noGrp="1"/>
          </p:cNvSpPr>
          <p:nvPr>
            <p:ph type="body" orient="vert" idx="1"/>
          </p:nvPr>
        </p:nvSpPr>
        <p:spPr/>
        <p:txBody>
          <a:bodyPr vert="eaVert"/>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CFAA313A-0A67-C24D-AAAD-DF9CA6C7BD00}"/>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73EC3CA8-5E40-D743-9AA1-B4E9852BD97E}"/>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B00B182-D7B2-0940-8AFE-0CD207D1CBCA}"/>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22559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660EF83-2D16-D540-8138-036ACC29A42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BEDCEDAD-16AC-EB4E-BEAC-474651E117EF}"/>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0773C20B-26FF-AC41-A4F4-9EB92669B501}"/>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E32528F0-789C-7A46-BB61-63CB9179B0E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6ADA108-1760-3348-9912-6CF266FCB604}"/>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78121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2FE592-137B-3048-AEFB-08BE11ADC3E0}"/>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ADA5B6C-F7D6-674A-A3D6-E86346B544B2}"/>
              </a:ext>
            </a:extLst>
          </p:cNvPr>
          <p:cNvSpPr>
            <a:spLocks noGrp="1"/>
          </p:cNvSpPr>
          <p:nvPr>
            <p:ph idx="1"/>
          </p:nvPr>
        </p:nvSpPr>
        <p:spPr/>
        <p:txBody>
          <a:bodyPr/>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668A94BA-5076-EC44-8EC0-641CB6A857CF}"/>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5DC59622-934B-BD44-908C-AF62ACADB0EB}"/>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FCE524D-FA4B-5C48-BEFA-AEA627535102}"/>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28550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647BC8-C248-0F40-9CC2-138E3F3E91C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A1C434C3-8767-5C47-AAF4-D003F6259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78F1C32A-6AAC-BD4E-B6F9-CB4F3C4D7F6F}"/>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A45DAC1A-0DED-434C-AC12-34180929958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9550CAC-C933-B845-9E9A-CE8E4ECDB50D}"/>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6390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AB9B28-8FE1-2348-8374-27CDAF12007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445CEA95-A840-0F4E-AFB6-E6504FCF7803}"/>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endParaRPr lang="en-GB"/>
          </a:p>
        </p:txBody>
      </p:sp>
      <p:sp>
        <p:nvSpPr>
          <p:cNvPr id="4" name="Inhaltsplatzhalter 3">
            <a:extLst>
              <a:ext uri="{FF2B5EF4-FFF2-40B4-BE49-F238E27FC236}">
                <a16:creationId xmlns:a16="http://schemas.microsoft.com/office/drawing/2014/main" id="{A8EDA115-59EF-F443-8C87-D07F2BA0623E}"/>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endParaRPr lang="en-GB"/>
          </a:p>
        </p:txBody>
      </p:sp>
      <p:sp>
        <p:nvSpPr>
          <p:cNvPr id="5" name="Datumsplatzhalter 4">
            <a:extLst>
              <a:ext uri="{FF2B5EF4-FFF2-40B4-BE49-F238E27FC236}">
                <a16:creationId xmlns:a16="http://schemas.microsoft.com/office/drawing/2014/main" id="{710A9F3D-7063-E345-92B1-DEB13E119AC4}"/>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6" name="Fußzeilenplatzhalter 5">
            <a:extLst>
              <a:ext uri="{FF2B5EF4-FFF2-40B4-BE49-F238E27FC236}">
                <a16:creationId xmlns:a16="http://schemas.microsoft.com/office/drawing/2014/main" id="{CF810E0A-6C40-1041-AF1C-57821D826922}"/>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F631E63A-4CB5-BA4C-A921-BD95F4919B3B}"/>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49652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7193C8-8633-BD49-8882-7636A3EB8705}"/>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4A64B78D-D398-9049-898B-FFAAD4519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GB"/>
          </a:p>
        </p:txBody>
      </p:sp>
      <p:sp>
        <p:nvSpPr>
          <p:cNvPr id="4" name="Inhaltsplatzhalter 3">
            <a:extLst>
              <a:ext uri="{FF2B5EF4-FFF2-40B4-BE49-F238E27FC236}">
                <a16:creationId xmlns:a16="http://schemas.microsoft.com/office/drawing/2014/main" id="{E7CF95D8-5566-8C48-ABC0-06053B8ED484}"/>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endParaRPr lang="en-GB"/>
          </a:p>
        </p:txBody>
      </p:sp>
      <p:sp>
        <p:nvSpPr>
          <p:cNvPr id="5" name="Textplatzhalter 4">
            <a:extLst>
              <a:ext uri="{FF2B5EF4-FFF2-40B4-BE49-F238E27FC236}">
                <a16:creationId xmlns:a16="http://schemas.microsoft.com/office/drawing/2014/main" id="{227C2B38-9B9B-AB49-A3A0-B141E69AA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endParaRPr lang="en-GB"/>
          </a:p>
        </p:txBody>
      </p:sp>
      <p:sp>
        <p:nvSpPr>
          <p:cNvPr id="6" name="Inhaltsplatzhalter 5">
            <a:extLst>
              <a:ext uri="{FF2B5EF4-FFF2-40B4-BE49-F238E27FC236}">
                <a16:creationId xmlns:a16="http://schemas.microsoft.com/office/drawing/2014/main" id="{DA6B69F8-1B64-6C49-AF52-07FB0930A438}"/>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endParaRPr lang="en-GB"/>
          </a:p>
        </p:txBody>
      </p:sp>
      <p:sp>
        <p:nvSpPr>
          <p:cNvPr id="7" name="Datumsplatzhalter 6">
            <a:extLst>
              <a:ext uri="{FF2B5EF4-FFF2-40B4-BE49-F238E27FC236}">
                <a16:creationId xmlns:a16="http://schemas.microsoft.com/office/drawing/2014/main" id="{5F1F4274-70AB-A847-9DA9-62FF7E86AC26}"/>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8" name="Fußzeilenplatzhalter 7">
            <a:extLst>
              <a:ext uri="{FF2B5EF4-FFF2-40B4-BE49-F238E27FC236}">
                <a16:creationId xmlns:a16="http://schemas.microsoft.com/office/drawing/2014/main" id="{12420539-FC25-7A43-9AF4-965211F989E8}"/>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19059A35-EB72-A64A-861E-B86D91F1E7D3}"/>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19792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79E46E-671A-5B42-8EFC-D5451C17DBDE}"/>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9DF01D33-B615-9F40-8EE8-602773D21CB9}"/>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4" name="Fußzeilenplatzhalter 3">
            <a:extLst>
              <a:ext uri="{FF2B5EF4-FFF2-40B4-BE49-F238E27FC236}">
                <a16:creationId xmlns:a16="http://schemas.microsoft.com/office/drawing/2014/main" id="{91781024-E127-5F4B-B4CC-BEFFAFD78390}"/>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24CA5A80-2682-1B4E-8BCB-6D1FD0E31437}"/>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19877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92E8338-3C9A-644D-815B-90E67C05D2C6}"/>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3" name="Fußzeilenplatzhalter 2">
            <a:extLst>
              <a:ext uri="{FF2B5EF4-FFF2-40B4-BE49-F238E27FC236}">
                <a16:creationId xmlns:a16="http://schemas.microsoft.com/office/drawing/2014/main" id="{AE95E908-7003-734E-9A0A-C51CDB708372}"/>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C3EF8B04-41C8-3C43-B54A-06BECD937DD5}"/>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78033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D7EA11-C0C1-F048-A839-6FD105353C6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0A3ECD10-0BF1-574D-91D1-5057537FF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endParaRPr lang="en-GB"/>
          </a:p>
        </p:txBody>
      </p:sp>
      <p:sp>
        <p:nvSpPr>
          <p:cNvPr id="4" name="Textplatzhalter 3">
            <a:extLst>
              <a:ext uri="{FF2B5EF4-FFF2-40B4-BE49-F238E27FC236}">
                <a16:creationId xmlns:a16="http://schemas.microsoft.com/office/drawing/2014/main" id="{147BD925-07EF-7342-996A-51FFCB132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GB"/>
          </a:p>
        </p:txBody>
      </p:sp>
      <p:sp>
        <p:nvSpPr>
          <p:cNvPr id="5" name="Datumsplatzhalter 4">
            <a:extLst>
              <a:ext uri="{FF2B5EF4-FFF2-40B4-BE49-F238E27FC236}">
                <a16:creationId xmlns:a16="http://schemas.microsoft.com/office/drawing/2014/main" id="{771756DB-4A88-BF4C-B1BC-0B59516B80E6}"/>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6" name="Fußzeilenplatzhalter 5">
            <a:extLst>
              <a:ext uri="{FF2B5EF4-FFF2-40B4-BE49-F238E27FC236}">
                <a16:creationId xmlns:a16="http://schemas.microsoft.com/office/drawing/2014/main" id="{D8042D54-BD6B-3E4B-848E-0C1A664CF65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A14BE016-E6A5-464A-84F4-1D37BA8F2E0E}"/>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423924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5A1A9B-BD49-414B-98D5-DCA765160A2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592CEACE-522C-854B-AC9A-9C205CBCA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EB454AAD-ACA4-134F-8E60-FB158D377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endParaRPr lang="en-GB"/>
          </a:p>
        </p:txBody>
      </p:sp>
      <p:sp>
        <p:nvSpPr>
          <p:cNvPr id="5" name="Datumsplatzhalter 4">
            <a:extLst>
              <a:ext uri="{FF2B5EF4-FFF2-40B4-BE49-F238E27FC236}">
                <a16:creationId xmlns:a16="http://schemas.microsoft.com/office/drawing/2014/main" id="{6AB3AB03-BB17-D849-98F9-66692E8FB1D8}"/>
              </a:ext>
            </a:extLst>
          </p:cNvPr>
          <p:cNvSpPr>
            <a:spLocks noGrp="1"/>
          </p:cNvSpPr>
          <p:nvPr>
            <p:ph type="dt" sz="half" idx="10"/>
          </p:nvPr>
        </p:nvSpPr>
        <p:spPr/>
        <p:txBody>
          <a:bodyPr/>
          <a:lstStyle/>
          <a:p>
            <a:fld id="{B4F1A0AE-A6F4-8D4C-A768-EB9C2A4BFD9B}" type="datetimeFigureOut">
              <a:rPr lang="en-GB" smtClean="0"/>
              <a:t>13/02/2020</a:t>
            </a:fld>
            <a:endParaRPr lang="en-GB"/>
          </a:p>
        </p:txBody>
      </p:sp>
      <p:sp>
        <p:nvSpPr>
          <p:cNvPr id="6" name="Fußzeilenplatzhalter 5">
            <a:extLst>
              <a:ext uri="{FF2B5EF4-FFF2-40B4-BE49-F238E27FC236}">
                <a16:creationId xmlns:a16="http://schemas.microsoft.com/office/drawing/2014/main" id="{DF655ABF-F86C-FA42-8126-A4ED17152290}"/>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077B525F-5A39-BD4B-90C6-4D4EAC266D01}"/>
              </a:ext>
            </a:extLst>
          </p:cNvPr>
          <p:cNvSpPr>
            <a:spLocks noGrp="1"/>
          </p:cNvSpPr>
          <p:nvPr>
            <p:ph type="sldNum" sz="quarter" idx="12"/>
          </p:nvPr>
        </p:nvSpPr>
        <p:spPr/>
        <p:txBody>
          <a:bodyPr/>
          <a:lstStyle/>
          <a:p>
            <a:fld id="{FB920F9C-D812-5C45-A134-520EFDED22AB}" type="slidenum">
              <a:rPr lang="en-GB" smtClean="0"/>
              <a:t>‹Nr.›</a:t>
            </a:fld>
            <a:endParaRPr lang="en-GB"/>
          </a:p>
        </p:txBody>
      </p:sp>
    </p:spTree>
    <p:extLst>
      <p:ext uri="{BB962C8B-B14F-4D97-AF65-F5344CB8AC3E}">
        <p14:creationId xmlns:p14="http://schemas.microsoft.com/office/powerpoint/2010/main" val="209014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A38A0B0-2BDF-FE48-B807-B68CF225A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FDB7CEFE-0504-0A41-8AA0-C5C731E362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endParaRPr lang="en-GB"/>
          </a:p>
        </p:txBody>
      </p:sp>
      <p:sp>
        <p:nvSpPr>
          <p:cNvPr id="4" name="Datumsplatzhalter 3">
            <a:extLst>
              <a:ext uri="{FF2B5EF4-FFF2-40B4-BE49-F238E27FC236}">
                <a16:creationId xmlns:a16="http://schemas.microsoft.com/office/drawing/2014/main" id="{F2DE458B-3A3D-D14E-93F3-E9ABE0CE3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1A0AE-A6F4-8D4C-A768-EB9C2A4BFD9B}" type="datetimeFigureOut">
              <a:rPr lang="en-GB" smtClean="0"/>
              <a:t>13/02/2020</a:t>
            </a:fld>
            <a:endParaRPr lang="en-GB"/>
          </a:p>
        </p:txBody>
      </p:sp>
      <p:sp>
        <p:nvSpPr>
          <p:cNvPr id="5" name="Fußzeilenplatzhalter 4">
            <a:extLst>
              <a:ext uri="{FF2B5EF4-FFF2-40B4-BE49-F238E27FC236}">
                <a16:creationId xmlns:a16="http://schemas.microsoft.com/office/drawing/2014/main" id="{F3AE3BBC-838C-CC44-B742-7B70E40E73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E771DD03-B757-A04D-BE00-F53425045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20F9C-D812-5C45-A134-520EFDED22AB}" type="slidenum">
              <a:rPr lang="en-GB" smtClean="0"/>
              <a:t>‹Nr.›</a:t>
            </a:fld>
            <a:endParaRPr lang="en-GB"/>
          </a:p>
        </p:txBody>
      </p:sp>
    </p:spTree>
    <p:extLst>
      <p:ext uri="{BB962C8B-B14F-4D97-AF65-F5344CB8AC3E}">
        <p14:creationId xmlns:p14="http://schemas.microsoft.com/office/powerpoint/2010/main" val="187041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emayer/WS19_Python_for_Psychologists/blob/master/session11/PsychoPy_session2_exp_empty.p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pic>
        <p:nvPicPr>
          <p:cNvPr id="1026" name="Picture 2" descr="ildergebnis für python programming">
            <a:extLst>
              <a:ext uri="{FF2B5EF4-FFF2-40B4-BE49-F238E27FC236}">
                <a16:creationId xmlns:a16="http://schemas.microsoft.com/office/drawing/2014/main" id="{7BF10231-7BD5-1247-85DC-CB936C5B0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015" y="2301689"/>
            <a:ext cx="8763000"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Rechteck 3">
            <a:extLst>
              <a:ext uri="{FF2B5EF4-FFF2-40B4-BE49-F238E27FC236}">
                <a16:creationId xmlns:a16="http://schemas.microsoft.com/office/drawing/2014/main" id="{00E1B19A-28B1-0749-9BD9-42271A2CABE5}"/>
              </a:ext>
            </a:extLst>
          </p:cNvPr>
          <p:cNvSpPr/>
          <p:nvPr/>
        </p:nvSpPr>
        <p:spPr>
          <a:xfrm>
            <a:off x="9459558" y="5524500"/>
            <a:ext cx="6096000" cy="1754326"/>
          </a:xfrm>
          <a:prstGeom prst="rect">
            <a:avLst/>
          </a:prstGeom>
        </p:spPr>
        <p:txBody>
          <a:bodyPr>
            <a:spAutoFit/>
          </a:bodyPr>
          <a:lstStyle/>
          <a:p>
            <a:r>
              <a:rPr lang="de-DE" b="1" dirty="0">
                <a:solidFill>
                  <a:srgbClr val="FFFFFF"/>
                </a:solidFill>
                <a:latin typeface="Calibri" panose="020F0502020204030204" pitchFamily="34" charset="0"/>
              </a:rPr>
              <a:t>Rebecca Mayer</a:t>
            </a:r>
            <a:endParaRPr lang="de-DE" b="1" dirty="0"/>
          </a:p>
          <a:p>
            <a:r>
              <a:rPr lang="de-DE" b="1" dirty="0">
                <a:solidFill>
                  <a:srgbClr val="FFFFFF"/>
                </a:solidFill>
                <a:latin typeface="Calibri" panose="020F0502020204030204" pitchFamily="34" charset="0"/>
              </a:rPr>
              <a:t>Dominik Kraft</a:t>
            </a:r>
            <a:endParaRPr lang="de-DE" b="1" dirty="0"/>
          </a:p>
          <a:p>
            <a:r>
              <a:rPr lang="de-DE" b="1" dirty="0">
                <a:solidFill>
                  <a:srgbClr val="FFFFFF"/>
                </a:solidFill>
                <a:latin typeface="Calibri" panose="020F0502020204030204" pitchFamily="34" charset="0"/>
              </a:rPr>
              <a:t>WS 19/20</a:t>
            </a:r>
            <a:endParaRPr lang="de-DE" b="1" dirty="0"/>
          </a:p>
          <a:p>
            <a:br>
              <a:rPr lang="de-DE" b="1" dirty="0"/>
            </a:br>
            <a:br>
              <a:rPr lang="de-DE" b="1" dirty="0"/>
            </a:br>
            <a:endParaRPr lang="en-GB" b="1" dirty="0"/>
          </a:p>
        </p:txBody>
      </p:sp>
      <p:sp>
        <p:nvSpPr>
          <p:cNvPr id="5" name="Rechteck 4">
            <a:extLst>
              <a:ext uri="{FF2B5EF4-FFF2-40B4-BE49-F238E27FC236}">
                <a16:creationId xmlns:a16="http://schemas.microsoft.com/office/drawing/2014/main" id="{324A95B4-B93B-F443-8337-F5B11ADDA9FF}"/>
              </a:ext>
            </a:extLst>
          </p:cNvPr>
          <p:cNvSpPr/>
          <p:nvPr/>
        </p:nvSpPr>
        <p:spPr>
          <a:xfrm>
            <a:off x="2951182" y="568545"/>
            <a:ext cx="6096000" cy="1200329"/>
          </a:xfrm>
          <a:prstGeom prst="rect">
            <a:avLst/>
          </a:prstGeom>
        </p:spPr>
        <p:txBody>
          <a:bodyPr>
            <a:spAutoFit/>
          </a:bodyPr>
          <a:lstStyle/>
          <a:p>
            <a:pPr algn="ctr"/>
            <a:r>
              <a:rPr lang="de-DE" sz="2800" dirty="0">
                <a:solidFill>
                  <a:srgbClr val="B3C6E7"/>
                </a:solidFill>
                <a:latin typeface="Calibri" panose="020F0502020204030204" pitchFamily="34" charset="0"/>
              </a:rPr>
              <a:t>PsyMSc4 Kog - Praxismodul </a:t>
            </a:r>
            <a:br>
              <a:rPr lang="de-DE" sz="2800" dirty="0">
                <a:solidFill>
                  <a:srgbClr val="FFDE57"/>
                </a:solidFill>
                <a:latin typeface="Calibri" panose="020F0502020204030204" pitchFamily="34" charset="0"/>
              </a:rPr>
            </a:br>
            <a:r>
              <a:rPr lang="de-DE" sz="4400" b="1" dirty="0">
                <a:solidFill>
                  <a:srgbClr val="FFDE57"/>
                </a:solidFill>
                <a:latin typeface="Calibri" panose="020F0502020204030204" pitchFamily="34" charset="0"/>
              </a:rPr>
              <a:t>Python </a:t>
            </a:r>
            <a:r>
              <a:rPr lang="de-DE" sz="4400" b="1" dirty="0" err="1">
                <a:solidFill>
                  <a:srgbClr val="FFDE57"/>
                </a:solidFill>
                <a:latin typeface="Calibri" panose="020F0502020204030204" pitchFamily="34" charset="0"/>
              </a:rPr>
              <a:t>for</a:t>
            </a:r>
            <a:r>
              <a:rPr lang="de-DE" sz="4400" b="1" dirty="0">
                <a:solidFill>
                  <a:srgbClr val="FFDE57"/>
                </a:solidFill>
                <a:latin typeface="Calibri" panose="020F0502020204030204" pitchFamily="34" charset="0"/>
              </a:rPr>
              <a:t> </a:t>
            </a:r>
            <a:r>
              <a:rPr lang="de-DE" sz="4400" b="1" dirty="0" err="1">
                <a:solidFill>
                  <a:srgbClr val="FFDE57"/>
                </a:solidFill>
                <a:latin typeface="Calibri" panose="020F0502020204030204" pitchFamily="34" charset="0"/>
              </a:rPr>
              <a:t>Psychologists</a:t>
            </a:r>
            <a:endParaRPr lang="de-DE" sz="2800" dirty="0">
              <a:effectLst/>
            </a:endParaRPr>
          </a:p>
        </p:txBody>
      </p:sp>
    </p:spTree>
    <p:extLst>
      <p:ext uri="{BB962C8B-B14F-4D97-AF65-F5344CB8AC3E}">
        <p14:creationId xmlns:p14="http://schemas.microsoft.com/office/powerpoint/2010/main" val="53890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Create dialogue boxes</a:t>
            </a:r>
          </a:p>
        </p:txBody>
      </p:sp>
      <p:sp>
        <p:nvSpPr>
          <p:cNvPr id="8" name="Textfeld 7">
            <a:extLst>
              <a:ext uri="{FF2B5EF4-FFF2-40B4-BE49-F238E27FC236}">
                <a16:creationId xmlns:a16="http://schemas.microsoft.com/office/drawing/2014/main" id="{2F90EFD2-38DB-5445-9642-E10B10EEDD76}"/>
              </a:ext>
            </a:extLst>
          </p:cNvPr>
          <p:cNvSpPr txBox="1"/>
          <p:nvPr/>
        </p:nvSpPr>
        <p:spPr>
          <a:xfrm>
            <a:off x="4180114" y="5152311"/>
            <a:ext cx="7472238" cy="646331"/>
          </a:xfrm>
          <a:prstGeom prst="rect">
            <a:avLst/>
          </a:prstGeom>
          <a:noFill/>
        </p:spPr>
        <p:txBody>
          <a:bodyPr wrap="none" rtlCol="0">
            <a:spAutoFit/>
          </a:bodyPr>
          <a:lstStyle/>
          <a:p>
            <a:r>
              <a:rPr lang="en-GB" b="1" dirty="0">
                <a:solidFill>
                  <a:schemeClr val="bg1"/>
                </a:solidFill>
              </a:rPr>
              <a:t>Task 1: Try to rebuild this dialogue box! Add it to the experiment script from </a:t>
            </a:r>
          </a:p>
          <a:p>
            <a:r>
              <a:rPr lang="en-GB" b="1" dirty="0">
                <a:solidFill>
                  <a:schemeClr val="bg1"/>
                </a:solidFill>
              </a:rPr>
              <a:t>             last session</a:t>
            </a:r>
            <a:r>
              <a:rPr lang="en-GB" sz="1200" dirty="0">
                <a:solidFill>
                  <a:schemeClr val="bg1"/>
                </a:solidFill>
              </a:rPr>
              <a:t> (also lying in session11 folder, called “</a:t>
            </a:r>
            <a:r>
              <a:rPr lang="de-DE" sz="1200" dirty="0">
                <a:solidFill>
                  <a:schemeClr val="bg1"/>
                </a:solidFill>
                <a:hlinkClick r:id="rId2" tooltip="PsychoPy_session2_exp_empty.py">
                  <a:extLst>
                    <a:ext uri="{A12FA001-AC4F-418D-AE19-62706E023703}">
                      <ahyp:hlinkClr xmlns:ahyp="http://schemas.microsoft.com/office/drawing/2018/hyperlinkcolor" val="tx"/>
                    </a:ext>
                  </a:extLst>
                </a:hlinkClick>
              </a:rPr>
              <a:t>PsychoPy_session2_exp_empty.py</a:t>
            </a:r>
            <a:r>
              <a:rPr lang="en-GB" sz="1200" dirty="0">
                <a:solidFill>
                  <a:schemeClr val="bg1"/>
                </a:solidFill>
              </a:rPr>
              <a:t>”)</a:t>
            </a:r>
            <a:r>
              <a:rPr lang="en-GB" dirty="0">
                <a:solidFill>
                  <a:schemeClr val="bg1"/>
                </a:solidFill>
              </a:rPr>
              <a:t>.</a:t>
            </a:r>
          </a:p>
        </p:txBody>
      </p:sp>
      <p:sp>
        <p:nvSpPr>
          <p:cNvPr id="9" name="Textfeld 8">
            <a:extLst>
              <a:ext uri="{FF2B5EF4-FFF2-40B4-BE49-F238E27FC236}">
                <a16:creationId xmlns:a16="http://schemas.microsoft.com/office/drawing/2014/main" id="{511454BE-36CF-0240-9B0A-C3F1CAC74D8F}"/>
              </a:ext>
            </a:extLst>
          </p:cNvPr>
          <p:cNvSpPr txBox="1"/>
          <p:nvPr/>
        </p:nvSpPr>
        <p:spPr>
          <a:xfrm>
            <a:off x="4180114" y="5779226"/>
            <a:ext cx="5963043" cy="646331"/>
          </a:xfrm>
          <a:prstGeom prst="rect">
            <a:avLst/>
          </a:prstGeom>
          <a:noFill/>
        </p:spPr>
        <p:txBody>
          <a:bodyPr wrap="none" rtlCol="0">
            <a:spAutoFit/>
          </a:bodyPr>
          <a:lstStyle/>
          <a:p>
            <a:r>
              <a:rPr lang="en-GB" b="1" dirty="0">
                <a:solidFill>
                  <a:schemeClr val="bg1"/>
                </a:solidFill>
              </a:rPr>
              <a:t>Task 2: If the cancel button has been pressed, have </a:t>
            </a:r>
            <a:r>
              <a:rPr lang="en-GB" b="1" dirty="0" err="1">
                <a:solidFill>
                  <a:schemeClr val="bg1"/>
                </a:solidFill>
              </a:rPr>
              <a:t>PsychoPy</a:t>
            </a:r>
            <a:endParaRPr lang="en-GB" b="1" dirty="0">
              <a:solidFill>
                <a:schemeClr val="bg1"/>
              </a:solidFill>
            </a:endParaRPr>
          </a:p>
          <a:p>
            <a:r>
              <a:rPr lang="en-GB" b="1" dirty="0">
                <a:solidFill>
                  <a:schemeClr val="bg1"/>
                </a:solidFill>
              </a:rPr>
              <a:t>             stop the experiment ( to stop: </a:t>
            </a:r>
            <a:r>
              <a:rPr lang="en-GB" b="1" dirty="0" err="1">
                <a:solidFill>
                  <a:schemeClr val="accent4">
                    <a:lumMod val="60000"/>
                    <a:lumOff val="40000"/>
                  </a:schemeClr>
                </a:solidFill>
              </a:rPr>
              <a:t>core.quit</a:t>
            </a:r>
            <a:r>
              <a:rPr lang="en-GB" b="1" dirty="0">
                <a:solidFill>
                  <a:schemeClr val="accent4">
                    <a:lumMod val="60000"/>
                    <a:lumOff val="40000"/>
                  </a:schemeClr>
                </a:solidFill>
              </a:rPr>
              <a:t>() </a:t>
            </a:r>
            <a:r>
              <a:rPr lang="en-GB" b="1" dirty="0">
                <a:solidFill>
                  <a:schemeClr val="bg1"/>
                </a:solidFill>
              </a:rPr>
              <a:t>)!</a:t>
            </a:r>
          </a:p>
        </p:txBody>
      </p:sp>
      <p:sp>
        <p:nvSpPr>
          <p:cNvPr id="4" name="Rechteck 3">
            <a:extLst>
              <a:ext uri="{FF2B5EF4-FFF2-40B4-BE49-F238E27FC236}">
                <a16:creationId xmlns:a16="http://schemas.microsoft.com/office/drawing/2014/main" id="{4C7EC43E-7724-9544-9228-F0A49761F700}"/>
              </a:ext>
            </a:extLst>
          </p:cNvPr>
          <p:cNvSpPr/>
          <p:nvPr/>
        </p:nvSpPr>
        <p:spPr>
          <a:xfrm>
            <a:off x="652620" y="1350174"/>
            <a:ext cx="4025276" cy="305723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bg1"/>
                </a:solidFill>
              </a:rPr>
              <a:t>What?</a:t>
            </a:r>
          </a:p>
          <a:p>
            <a:r>
              <a:rPr lang="en-GB" dirty="0">
                <a:solidFill>
                  <a:schemeClr val="bg1"/>
                </a:solidFill>
              </a:rPr>
              <a:t>Creates a little dialogue box that asks for certain inputs from the experimenter.</a:t>
            </a:r>
          </a:p>
          <a:p>
            <a:endParaRPr lang="en-GB" u="sng" dirty="0">
              <a:solidFill>
                <a:schemeClr val="bg1"/>
              </a:solidFill>
            </a:endParaRPr>
          </a:p>
          <a:p>
            <a:r>
              <a:rPr lang="en-GB" u="sng" dirty="0">
                <a:solidFill>
                  <a:schemeClr val="bg1"/>
                </a:solidFill>
              </a:rPr>
              <a:t>Why?</a:t>
            </a:r>
          </a:p>
          <a:p>
            <a:r>
              <a:rPr lang="en-GB" dirty="0">
                <a:solidFill>
                  <a:schemeClr val="bg1"/>
                </a:solidFill>
              </a:rPr>
              <a:t>Experiments usually need input from the experimenter:</a:t>
            </a:r>
          </a:p>
          <a:p>
            <a:pPr marL="285750" indent="-285750">
              <a:buFont typeface="Arial" panose="020B0604020202020204" pitchFamily="34" charset="0"/>
              <a:buChar char="•"/>
            </a:pPr>
            <a:r>
              <a:rPr lang="en-GB" dirty="0">
                <a:solidFill>
                  <a:schemeClr val="bg1"/>
                </a:solidFill>
              </a:rPr>
              <a:t>subject-ID</a:t>
            </a:r>
          </a:p>
          <a:p>
            <a:pPr marL="285750" indent="-285750">
              <a:buFont typeface="Arial" panose="020B0604020202020204" pitchFamily="34" charset="0"/>
              <a:buChar char="•"/>
            </a:pPr>
            <a:r>
              <a:rPr lang="en-GB" dirty="0">
                <a:solidFill>
                  <a:schemeClr val="bg1"/>
                </a:solidFill>
              </a:rPr>
              <a:t>condition</a:t>
            </a:r>
          </a:p>
          <a:p>
            <a:r>
              <a:rPr lang="en-GB" dirty="0">
                <a:solidFill>
                  <a:schemeClr val="bg1"/>
                </a:solidFill>
              </a:rPr>
              <a:t>…</a:t>
            </a:r>
          </a:p>
        </p:txBody>
      </p:sp>
      <p:sp>
        <p:nvSpPr>
          <p:cNvPr id="5" name="Textfeld 4">
            <a:extLst>
              <a:ext uri="{FF2B5EF4-FFF2-40B4-BE49-F238E27FC236}">
                <a16:creationId xmlns:a16="http://schemas.microsoft.com/office/drawing/2014/main" id="{316F99FC-9B4F-D64C-A29B-D66B73FC6B54}"/>
              </a:ext>
            </a:extLst>
          </p:cNvPr>
          <p:cNvSpPr txBox="1"/>
          <p:nvPr/>
        </p:nvSpPr>
        <p:spPr>
          <a:xfrm>
            <a:off x="4677896" y="1509186"/>
            <a:ext cx="7273145" cy="2739211"/>
          </a:xfrm>
          <a:prstGeom prst="rect">
            <a:avLst/>
          </a:prstGeom>
          <a:solidFill>
            <a:schemeClr val="accent4">
              <a:lumMod val="60000"/>
              <a:lumOff val="40000"/>
            </a:schemeClr>
          </a:solidFill>
          <a:ln w="38100">
            <a:solidFill>
              <a:schemeClr val="bg1"/>
            </a:solidFill>
          </a:ln>
        </p:spPr>
        <p:txBody>
          <a:bodyPr wrap="non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gui.DlgFromDict</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a:latin typeface="Euphemia UCAS" panose="020B0503040102020104" pitchFamily="34" charset="-79"/>
                <a:ea typeface="Apple Color Emoji" pitchFamily="2" charset="0"/>
                <a:cs typeface="Euphemia UCAS" panose="020B0503040102020104" pitchFamily="34" charset="-79"/>
              </a:rPr>
              <a:t>dictionary</a:t>
            </a:r>
            <a:r>
              <a:rPr lang="en-GB" sz="20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 </a:t>
            </a:r>
            <a:r>
              <a:rPr lang="en-GB" sz="1400" dirty="0">
                <a:latin typeface="Euphemia UCAS" panose="020B0503040102020104" pitchFamily="34" charset="-79"/>
                <a:ea typeface="Apple Color Emoji" pitchFamily="2" charset="0"/>
                <a:cs typeface="Euphemia UCAS" panose="020B0503040102020104" pitchFamily="34" charset="-79"/>
              </a:rPr>
              <a:t>title=“</a:t>
            </a:r>
            <a:r>
              <a:rPr lang="en-GB" sz="1400" dirty="0" err="1">
                <a:latin typeface="Euphemia UCAS" panose="020B0503040102020104" pitchFamily="34" charset="-79"/>
                <a:ea typeface="Apple Color Emoji" pitchFamily="2" charset="0"/>
                <a:cs typeface="Euphemia UCAS" panose="020B0503040102020104" pitchFamily="34" charset="-79"/>
              </a:rPr>
              <a:t>title_of_the_window</a:t>
            </a:r>
            <a:r>
              <a:rPr lang="en-GB" sz="1400" dirty="0">
                <a:latin typeface="Euphemia UCAS" panose="020B0503040102020104" pitchFamily="34" charset="-79"/>
                <a:ea typeface="Apple Color Emoji" pitchFamily="2" charset="0"/>
                <a:cs typeface="Euphemia UCAS" panose="020B0503040102020104" pitchFamily="34" charset="-79"/>
              </a:rPr>
              <a:t>”, </a:t>
            </a:r>
          </a:p>
          <a:p>
            <a:r>
              <a:rPr lang="en-GB" sz="1400" dirty="0">
                <a:latin typeface="Euphemia UCAS" panose="020B0503040102020104" pitchFamily="34" charset="-79"/>
                <a:ea typeface="Apple Color Emoji" pitchFamily="2" charset="0"/>
                <a:cs typeface="Euphemia UCAS" panose="020B0503040102020104" pitchFamily="34" charset="-79"/>
              </a:rPr>
              <a:t>order=[</a:t>
            </a:r>
            <a:r>
              <a:rPr lang="en-GB" sz="1400" dirty="0" err="1">
                <a:latin typeface="Euphemia UCAS" panose="020B0503040102020104" pitchFamily="34" charset="-79"/>
                <a:ea typeface="Apple Color Emoji" pitchFamily="2" charset="0"/>
                <a:cs typeface="Euphemia UCAS" panose="020B0503040102020104" pitchFamily="34" charset="-79"/>
              </a:rPr>
              <a:t>list_of_fieldnames_in_order</a:t>
            </a:r>
            <a:r>
              <a:rPr lang="en-GB" sz="1400" dirty="0">
                <a:latin typeface="Euphemia UCAS" panose="020B0503040102020104" pitchFamily="34" charset="-79"/>
                <a:ea typeface="Apple Color Emoji" pitchFamily="2" charset="0"/>
                <a:cs typeface="Euphemia UCAS" panose="020B0503040102020104" pitchFamily="34" charset="-79"/>
              </a:rPr>
              <a:t>], fixed=[</a:t>
            </a:r>
            <a:r>
              <a:rPr lang="en-GB" sz="1400" dirty="0" err="1">
                <a:latin typeface="Euphemia UCAS" panose="020B0503040102020104" pitchFamily="34" charset="-79"/>
                <a:ea typeface="Apple Color Emoji" pitchFamily="2" charset="0"/>
                <a:cs typeface="Euphemia UCAS" panose="020B0503040102020104" pitchFamily="34" charset="-79"/>
              </a:rPr>
              <a:t>list_of_unchangeable_fields</a:t>
            </a:r>
            <a:r>
              <a:rPr lang="en-GB" sz="14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creates a dialogue box</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pass a dictionary with the following forms “allowed”:</a:t>
            </a:r>
          </a:p>
          <a:p>
            <a:pPr lvl="2"/>
            <a:r>
              <a:rPr lang="en-GB" sz="1200" dirty="0">
                <a:latin typeface="Euphemia UCAS" panose="020B0503040102020104" pitchFamily="34" charset="-79"/>
                <a:ea typeface="Apple Color Emoji" pitchFamily="2" charset="0"/>
                <a:cs typeface="Euphemia UCAS" panose="020B0503040102020104" pitchFamily="34" charset="-79"/>
              </a:rPr>
              <a:t>{“field1_name”:[“drop”, “down”, “menu”]}  </a:t>
            </a:r>
          </a:p>
          <a:p>
            <a:pPr lvl="2"/>
            <a:r>
              <a:rPr lang="en-GB" sz="1200" dirty="0">
                <a:latin typeface="Euphemia UCAS" panose="020B0503040102020104" pitchFamily="34" charset="-79"/>
                <a:ea typeface="Apple Color Emoji" pitchFamily="2" charset="0"/>
                <a:cs typeface="Euphemia UCAS" panose="020B0503040102020104" pitchFamily="34" charset="-79"/>
              </a:rPr>
              <a:t>{“field2_name”: “”}</a:t>
            </a:r>
          </a:p>
          <a:p>
            <a:pPr lvl="2"/>
            <a:r>
              <a:rPr lang="en-GB" sz="1200" dirty="0">
                <a:latin typeface="Euphemia UCAS" panose="020B0503040102020104" pitchFamily="34" charset="-79"/>
                <a:ea typeface="Apple Color Emoji" pitchFamily="2" charset="0"/>
                <a:cs typeface="Euphemia UCAS" panose="020B0503040102020104" pitchFamily="34" charset="-79"/>
              </a:rPr>
              <a:t>{“field3_name”: “pre-set value”}</a:t>
            </a:r>
          </a:p>
          <a:p>
            <a:pPr lvl="2"/>
            <a:r>
              <a:rPr lang="en-GB" sz="1200" dirty="0">
                <a:latin typeface="Euphemia UCAS" panose="020B0503040102020104" pitchFamily="34" charset="-79"/>
                <a:ea typeface="Apple Color Emoji" pitchFamily="2" charset="0"/>
                <a:cs typeface="Euphemia UCAS" panose="020B0503040102020104" pitchFamily="34" charset="-79"/>
              </a:rPr>
              <a:t>{“field4_name”: True}</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important attributes:</a:t>
            </a:r>
          </a:p>
          <a:p>
            <a:pPr lvl="2"/>
            <a:r>
              <a:rPr lang="en-GB" sz="1200" dirty="0">
                <a:latin typeface="Euphemia UCAS" panose="020B0503040102020104" pitchFamily="34" charset="-79"/>
                <a:ea typeface="Apple Color Emoji" pitchFamily="2" charset="0"/>
                <a:cs typeface="Euphemia UCAS" panose="020B0503040102020104" pitchFamily="34" charset="-79"/>
              </a:rPr>
              <a:t>.dictionary --&gt; contains the filled-in dictionary</a:t>
            </a:r>
          </a:p>
          <a:p>
            <a:pPr lvl="2"/>
            <a:r>
              <a:rPr lang="en-GB" sz="1200" dirty="0">
                <a:latin typeface="Euphemia UCAS" panose="020B0503040102020104" pitchFamily="34" charset="-79"/>
                <a:ea typeface="Apple Color Emoji" pitchFamily="2" charset="0"/>
                <a:cs typeface="Euphemia UCAS" panose="020B0503040102020104" pitchFamily="34" charset="-79"/>
              </a:rPr>
              <a:t>.OK  --&gt; returns True or False, depending on whether dialogue box was ended </a:t>
            </a:r>
          </a:p>
          <a:p>
            <a:pPr lvl="2"/>
            <a:r>
              <a:rPr lang="en-GB" sz="1200" dirty="0">
                <a:latin typeface="Euphemia UCAS" panose="020B0503040102020104" pitchFamily="34" charset="-79"/>
                <a:ea typeface="Apple Color Emoji" pitchFamily="2" charset="0"/>
                <a:cs typeface="Euphemia UCAS" panose="020B0503040102020104" pitchFamily="34" charset="-79"/>
              </a:rPr>
              <a:t>via “ok” button press or not</a:t>
            </a:r>
          </a:p>
        </p:txBody>
      </p:sp>
      <p:pic>
        <p:nvPicPr>
          <p:cNvPr id="2" name="Grafik 1">
            <a:extLst>
              <a:ext uri="{FF2B5EF4-FFF2-40B4-BE49-F238E27FC236}">
                <a16:creationId xmlns:a16="http://schemas.microsoft.com/office/drawing/2014/main" id="{62BE91B4-5F0A-7C47-84E5-52C103DF2665}"/>
              </a:ext>
            </a:extLst>
          </p:cNvPr>
          <p:cNvPicPr>
            <a:picLocks noChangeAspect="1"/>
          </p:cNvPicPr>
          <p:nvPr/>
        </p:nvPicPr>
        <p:blipFill>
          <a:blip r:embed="rId3"/>
          <a:stretch>
            <a:fillRect/>
          </a:stretch>
        </p:blipFill>
        <p:spPr>
          <a:xfrm>
            <a:off x="652620" y="4572000"/>
            <a:ext cx="3409918" cy="2060346"/>
          </a:xfrm>
          <a:prstGeom prst="rect">
            <a:avLst/>
          </a:prstGeom>
        </p:spPr>
      </p:pic>
    </p:spTree>
    <p:extLst>
      <p:ext uri="{BB962C8B-B14F-4D97-AF65-F5344CB8AC3E}">
        <p14:creationId xmlns:p14="http://schemas.microsoft.com/office/powerpoint/2010/main" val="251397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Set global event keys</a:t>
            </a:r>
          </a:p>
        </p:txBody>
      </p:sp>
      <p:sp>
        <p:nvSpPr>
          <p:cNvPr id="9" name="Rechteck 8">
            <a:extLst>
              <a:ext uri="{FF2B5EF4-FFF2-40B4-BE49-F238E27FC236}">
                <a16:creationId xmlns:a16="http://schemas.microsoft.com/office/drawing/2014/main" id="{F2C6907C-B016-E549-9EEB-89A96403E27B}"/>
              </a:ext>
            </a:extLst>
          </p:cNvPr>
          <p:cNvSpPr/>
          <p:nvPr/>
        </p:nvSpPr>
        <p:spPr>
          <a:xfrm>
            <a:off x="485502" y="1371810"/>
            <a:ext cx="456982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u="sng" dirty="0">
                <a:solidFill>
                  <a:schemeClr val="bg1"/>
                </a:solidFill>
              </a:rPr>
              <a:t>What?</a:t>
            </a:r>
          </a:p>
          <a:p>
            <a:r>
              <a:rPr lang="en-GB" dirty="0">
                <a:solidFill>
                  <a:schemeClr val="bg1"/>
                </a:solidFill>
              </a:rPr>
              <a:t>Global keys are keys that are always automatically checked for at any time in the experiment. Once, the key is pressed, ANY function you want will be executed immediately. </a:t>
            </a:r>
            <a:endParaRPr lang="en-GB" u="sng" dirty="0">
              <a:solidFill>
                <a:schemeClr val="bg1"/>
              </a:solidFill>
            </a:endParaRPr>
          </a:p>
          <a:p>
            <a:endParaRPr lang="en-GB" u="sng" dirty="0">
              <a:solidFill>
                <a:schemeClr val="bg1"/>
              </a:solidFill>
            </a:endParaRPr>
          </a:p>
          <a:p>
            <a:r>
              <a:rPr lang="en-GB" u="sng" dirty="0">
                <a:solidFill>
                  <a:schemeClr val="bg1"/>
                </a:solidFill>
              </a:rPr>
              <a:t>Why?</a:t>
            </a:r>
          </a:p>
          <a:p>
            <a:r>
              <a:rPr lang="en-GB" dirty="0">
                <a:solidFill>
                  <a:schemeClr val="bg1"/>
                </a:solidFill>
              </a:rPr>
              <a:t>For example, because we need to be able to exit the experiment at any point in time. </a:t>
            </a:r>
          </a:p>
          <a:p>
            <a:endParaRPr lang="en-GB" dirty="0">
              <a:solidFill>
                <a:schemeClr val="bg1"/>
              </a:solidFill>
            </a:endParaRPr>
          </a:p>
        </p:txBody>
      </p:sp>
      <p:sp>
        <p:nvSpPr>
          <p:cNvPr id="10" name="Textfeld 9">
            <a:extLst>
              <a:ext uri="{FF2B5EF4-FFF2-40B4-BE49-F238E27FC236}">
                <a16:creationId xmlns:a16="http://schemas.microsoft.com/office/drawing/2014/main" id="{9275B6FA-446F-5240-84F9-A9981945A9C0}"/>
              </a:ext>
            </a:extLst>
          </p:cNvPr>
          <p:cNvSpPr txBox="1"/>
          <p:nvPr/>
        </p:nvSpPr>
        <p:spPr>
          <a:xfrm>
            <a:off x="4860776" y="1535312"/>
            <a:ext cx="6974173" cy="1138773"/>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event.globalKeys.add</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a:latin typeface="Euphemia UCAS" panose="020B0503040102020104" pitchFamily="34" charset="-79"/>
                <a:ea typeface="Apple Color Emoji" pitchFamily="2" charset="0"/>
                <a:cs typeface="Euphemia UCAS" panose="020B0503040102020104" pitchFamily="34" charset="-79"/>
              </a:rPr>
              <a:t>key</a:t>
            </a:r>
            <a:r>
              <a:rPr lang="en-GB" sz="20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 </a:t>
            </a:r>
            <a:r>
              <a:rPr lang="en-GB" sz="1400" dirty="0" err="1">
                <a:latin typeface="Euphemia UCAS" panose="020B0503040102020104" pitchFamily="34" charset="-79"/>
                <a:ea typeface="Apple Color Emoji" pitchFamily="2" charset="0"/>
                <a:cs typeface="Euphemia UCAS" panose="020B0503040102020104" pitchFamily="34" charset="-79"/>
              </a:rPr>
              <a:t>func</a:t>
            </a:r>
            <a:r>
              <a:rPr lang="en-GB" sz="1400" dirty="0">
                <a:latin typeface="Euphemia UCAS" panose="020B0503040102020104" pitchFamily="34" charset="-79"/>
                <a:ea typeface="Apple Color Emoji" pitchFamily="2" charset="0"/>
                <a:cs typeface="Euphemia UCAS" panose="020B0503040102020104" pitchFamily="34" charset="-79"/>
              </a:rPr>
              <a:t>, name</a:t>
            </a:r>
            <a:r>
              <a:rPr lang="en-GB" sz="2000" b="1" dirty="0">
                <a:latin typeface="Euphemia UCAS" panose="020B0503040102020104" pitchFamily="34" charset="-79"/>
                <a:ea typeface="Apple Color Emoji" pitchFamily="2" charset="0"/>
                <a:cs typeface="Euphemia UCAS" panose="020B0503040102020104" pitchFamily="34" charset="-79"/>
              </a:rPr>
              <a:t>) </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Defines new global keys</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Needs the key (as a string) and the function to run as inputs</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1" name="Textfeld 10">
            <a:extLst>
              <a:ext uri="{FF2B5EF4-FFF2-40B4-BE49-F238E27FC236}">
                <a16:creationId xmlns:a16="http://schemas.microsoft.com/office/drawing/2014/main" id="{27F4F111-F810-104C-B6B9-ADBEE14D8494}"/>
              </a:ext>
            </a:extLst>
          </p:cNvPr>
          <p:cNvSpPr txBox="1"/>
          <p:nvPr/>
        </p:nvSpPr>
        <p:spPr>
          <a:xfrm>
            <a:off x="4860775" y="2836670"/>
            <a:ext cx="6974173" cy="646331"/>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event.globalKeys.clear</a:t>
            </a:r>
            <a:r>
              <a:rPr lang="en-GB" sz="2000" b="1" dirty="0">
                <a:latin typeface="Euphemia UCAS" panose="020B0503040102020104" pitchFamily="34" charset="-79"/>
                <a:ea typeface="Apple Color Emoji" pitchFamily="2" charset="0"/>
                <a:cs typeface="Euphemia UCAS" panose="020B0503040102020104" pitchFamily="34" charset="-79"/>
              </a:rPr>
              <a:t>() </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Clears all previously set global keys</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2" name="Textfeld 11">
            <a:extLst>
              <a:ext uri="{FF2B5EF4-FFF2-40B4-BE49-F238E27FC236}">
                <a16:creationId xmlns:a16="http://schemas.microsoft.com/office/drawing/2014/main" id="{9B241AC7-59A3-9A40-8507-79F7382BFA92}"/>
              </a:ext>
            </a:extLst>
          </p:cNvPr>
          <p:cNvSpPr txBox="1"/>
          <p:nvPr/>
        </p:nvSpPr>
        <p:spPr>
          <a:xfrm>
            <a:off x="4860772" y="4454502"/>
            <a:ext cx="6974173" cy="646331"/>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a:t>
            </a:r>
            <a:endParaRPr lang="en-GB" sz="2000" b="1" dirty="0">
              <a:latin typeface="Euphemia UCAS" panose="020B0503040102020104" pitchFamily="34" charset="-79"/>
              <a:ea typeface="Apple Color Emoji" pitchFamily="2" charset="0"/>
              <a:cs typeface="Euphemia UCAS" panose="020B0503040102020104" pitchFamily="34" charset="-79"/>
            </a:endParaRP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Returns the global keys currently set</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3" name="Textfeld 12">
            <a:extLst>
              <a:ext uri="{FF2B5EF4-FFF2-40B4-BE49-F238E27FC236}">
                <a16:creationId xmlns:a16="http://schemas.microsoft.com/office/drawing/2014/main" id="{FE76EFD1-EB11-1F4E-A4EC-8E347AE45EA1}"/>
              </a:ext>
            </a:extLst>
          </p:cNvPr>
          <p:cNvSpPr txBox="1"/>
          <p:nvPr/>
        </p:nvSpPr>
        <p:spPr>
          <a:xfrm>
            <a:off x="4860773" y="3645586"/>
            <a:ext cx="6974173" cy="646331"/>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event.globalKeys.remove</a:t>
            </a:r>
            <a:r>
              <a:rPr lang="en-GB" sz="2000" b="1" dirty="0">
                <a:latin typeface="Euphemia UCAS" panose="020B0503040102020104" pitchFamily="34" charset="-79"/>
                <a:ea typeface="Apple Color Emoji" pitchFamily="2" charset="0"/>
                <a:cs typeface="Euphemia UCAS" panose="020B0503040102020104" pitchFamily="34" charset="-79"/>
              </a:rPr>
              <a:t>(key) </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Remove single key settings</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14" name="Textfeld 13">
            <a:extLst>
              <a:ext uri="{FF2B5EF4-FFF2-40B4-BE49-F238E27FC236}">
                <a16:creationId xmlns:a16="http://schemas.microsoft.com/office/drawing/2014/main" id="{AA02D909-78AC-6747-BFA2-45243B034926}"/>
              </a:ext>
            </a:extLst>
          </p:cNvPr>
          <p:cNvSpPr txBox="1"/>
          <p:nvPr/>
        </p:nvSpPr>
        <p:spPr>
          <a:xfrm>
            <a:off x="485502" y="6227434"/>
            <a:ext cx="11531234" cy="369332"/>
          </a:xfrm>
          <a:prstGeom prst="rect">
            <a:avLst/>
          </a:prstGeom>
          <a:noFill/>
        </p:spPr>
        <p:txBody>
          <a:bodyPr wrap="none" rtlCol="0">
            <a:spAutoFit/>
          </a:bodyPr>
          <a:lstStyle/>
          <a:p>
            <a:r>
              <a:rPr lang="en-GB" b="1" dirty="0">
                <a:solidFill>
                  <a:schemeClr val="bg1"/>
                </a:solidFill>
              </a:rPr>
              <a:t>Task 3: Define such a global key named “shutdown”, that simply quits when it is hit. Clear all existing global keys before.</a:t>
            </a:r>
          </a:p>
        </p:txBody>
      </p:sp>
    </p:spTree>
    <p:extLst>
      <p:ext uri="{BB962C8B-B14F-4D97-AF65-F5344CB8AC3E}">
        <p14:creationId xmlns:p14="http://schemas.microsoft.com/office/powerpoint/2010/main" val="232268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Logging data: Python “standard”</a:t>
            </a:r>
          </a:p>
        </p:txBody>
      </p:sp>
      <p:sp>
        <p:nvSpPr>
          <p:cNvPr id="4" name="Textfeld 3">
            <a:extLst>
              <a:ext uri="{FF2B5EF4-FFF2-40B4-BE49-F238E27FC236}">
                <a16:creationId xmlns:a16="http://schemas.microsoft.com/office/drawing/2014/main" id="{E68E50D4-F089-C846-9DE6-7885B40B061A}"/>
              </a:ext>
            </a:extLst>
          </p:cNvPr>
          <p:cNvSpPr txBox="1"/>
          <p:nvPr/>
        </p:nvSpPr>
        <p:spPr>
          <a:xfrm>
            <a:off x="4926091" y="2777461"/>
            <a:ext cx="6974172" cy="707886"/>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a:latin typeface="Euphemia UCAS" panose="020B0503040102020104" pitchFamily="34" charset="-79"/>
                <a:ea typeface="Apple Color Emoji" pitchFamily="2" charset="0"/>
                <a:cs typeface="Euphemia UCAS" panose="020B0503040102020104" pitchFamily="34" charset="-79"/>
              </a:rPr>
              <a:t>with open(</a:t>
            </a:r>
            <a:r>
              <a:rPr lang="en-GB" sz="2000" dirty="0" err="1">
                <a:latin typeface="Euphemia UCAS" panose="020B0503040102020104" pitchFamily="34" charset="-79"/>
                <a:ea typeface="Apple Color Emoji" pitchFamily="2" charset="0"/>
                <a:cs typeface="Euphemia UCAS" panose="020B0503040102020104" pitchFamily="34" charset="-79"/>
              </a:rPr>
              <a:t>logfile_name</a:t>
            </a:r>
            <a:r>
              <a:rPr lang="en-GB" sz="2000" dirty="0">
                <a:latin typeface="Euphemia UCAS" panose="020B0503040102020104" pitchFamily="34" charset="-79"/>
                <a:ea typeface="Apple Color Emoji" pitchFamily="2" charset="0"/>
                <a:cs typeface="Euphemia UCAS" panose="020B0503040102020104" pitchFamily="34" charset="-79"/>
              </a:rPr>
              <a:t>, mode=‘a’/’w’/’r’) as </a:t>
            </a:r>
            <a:r>
              <a:rPr lang="en-GB" sz="2000" dirty="0" err="1">
                <a:latin typeface="Euphemia UCAS" panose="020B0503040102020104" pitchFamily="34" charset="-79"/>
                <a:ea typeface="Apple Color Emoji" pitchFamily="2" charset="0"/>
                <a:cs typeface="Euphemia UCAS" panose="020B0503040102020104" pitchFamily="34" charset="-79"/>
              </a:rPr>
              <a:t>some_var</a:t>
            </a:r>
            <a:r>
              <a:rPr lang="en-GB" sz="2000" dirty="0">
                <a:latin typeface="Euphemia UCAS" panose="020B0503040102020104" pitchFamily="34" charset="-79"/>
                <a:ea typeface="Apple Color Emoji" pitchFamily="2" charset="0"/>
                <a:cs typeface="Euphemia UCAS" panose="020B0503040102020104" pitchFamily="34" charset="-79"/>
              </a:rPr>
              <a:t>:</a:t>
            </a:r>
          </a:p>
          <a:p>
            <a:r>
              <a:rPr lang="en-GB" sz="2000" dirty="0">
                <a:latin typeface="Euphemia UCAS" panose="020B0503040102020104" pitchFamily="34" charset="-79"/>
                <a:ea typeface="Apple Color Emoji" pitchFamily="2" charset="0"/>
                <a:cs typeface="Euphemia UCAS" panose="020B0503040102020104" pitchFamily="34" charset="-79"/>
              </a:rPr>
              <a:t>	print(“some string!”, file=</a:t>
            </a:r>
            <a:r>
              <a:rPr lang="en-GB" sz="2000" dirty="0" err="1">
                <a:latin typeface="Euphemia UCAS" panose="020B0503040102020104" pitchFamily="34" charset="-79"/>
                <a:ea typeface="Apple Color Emoji" pitchFamily="2" charset="0"/>
                <a:cs typeface="Euphemia UCAS" panose="020B0503040102020104" pitchFamily="34" charset="-79"/>
              </a:rPr>
              <a:t>some_var</a:t>
            </a:r>
            <a:r>
              <a:rPr lang="en-GB" sz="2000" dirty="0">
                <a:latin typeface="Euphemia UCAS" panose="020B0503040102020104" pitchFamily="34" charset="-79"/>
                <a:ea typeface="Apple Color Emoji" pitchFamily="2" charset="0"/>
                <a:cs typeface="Euphemia UCAS" panose="020B0503040102020104" pitchFamily="34" charset="-79"/>
              </a:rPr>
              <a:t>)</a:t>
            </a:r>
            <a:endParaRPr lang="en-GB" sz="1200" dirty="0">
              <a:latin typeface="Euphemia UCAS" panose="020B0503040102020104" pitchFamily="34" charset="-79"/>
              <a:ea typeface="Apple Color Emoji" pitchFamily="2" charset="0"/>
              <a:cs typeface="Euphemia UCAS" panose="020B0503040102020104" pitchFamily="34" charset="-79"/>
            </a:endParaRPr>
          </a:p>
        </p:txBody>
      </p:sp>
      <p:sp>
        <p:nvSpPr>
          <p:cNvPr id="8" name="Textfeld 7">
            <a:extLst>
              <a:ext uri="{FF2B5EF4-FFF2-40B4-BE49-F238E27FC236}">
                <a16:creationId xmlns:a16="http://schemas.microsoft.com/office/drawing/2014/main" id="{2650EAE9-9D0D-2442-A975-7A7ABAD32353}"/>
              </a:ext>
            </a:extLst>
          </p:cNvPr>
          <p:cNvSpPr txBox="1"/>
          <p:nvPr/>
        </p:nvSpPr>
        <p:spPr>
          <a:xfrm>
            <a:off x="4926091" y="5441806"/>
            <a:ext cx="6974172" cy="923330"/>
          </a:xfrm>
          <a:prstGeom prst="rect">
            <a:avLst/>
          </a:prstGeom>
          <a:noFill/>
        </p:spPr>
        <p:txBody>
          <a:bodyPr wrap="square" rtlCol="0">
            <a:spAutoFit/>
          </a:bodyPr>
          <a:lstStyle/>
          <a:p>
            <a:r>
              <a:rPr lang="en-GB" b="1" dirty="0">
                <a:solidFill>
                  <a:schemeClr val="bg1"/>
                </a:solidFill>
              </a:rPr>
              <a:t>Task 4: Create a logfile and first write the subject-ID down. After each trial, write the key press of the respective trial into the logfile (also misses as “miss”). Also, make the subject-ID part of the file name. </a:t>
            </a:r>
          </a:p>
        </p:txBody>
      </p:sp>
      <p:sp>
        <p:nvSpPr>
          <p:cNvPr id="2" name="Textfeld 1">
            <a:extLst>
              <a:ext uri="{FF2B5EF4-FFF2-40B4-BE49-F238E27FC236}">
                <a16:creationId xmlns:a16="http://schemas.microsoft.com/office/drawing/2014/main" id="{4F010F15-331E-3E42-A385-2758C6139BF4}"/>
              </a:ext>
            </a:extLst>
          </p:cNvPr>
          <p:cNvSpPr txBox="1"/>
          <p:nvPr/>
        </p:nvSpPr>
        <p:spPr>
          <a:xfrm>
            <a:off x="4926091" y="1684904"/>
            <a:ext cx="6974172" cy="923330"/>
          </a:xfrm>
          <a:prstGeom prst="rect">
            <a:avLst/>
          </a:prstGeom>
          <a:noFill/>
          <a:ln w="38100">
            <a:solidFill>
              <a:schemeClr val="bg1"/>
            </a:solidFill>
          </a:ln>
        </p:spPr>
        <p:txBody>
          <a:bodyPr wrap="square" rtlCol="0">
            <a:spAutoFit/>
          </a:bodyPr>
          <a:lstStyle/>
          <a:p>
            <a:r>
              <a:rPr lang="en-GB" dirty="0">
                <a:solidFill>
                  <a:schemeClr val="bg1"/>
                </a:solidFill>
              </a:rPr>
              <a:t>We can simply use python’s built-in commands to write data to a file. That is, the way of logging data shown on this slide is not at all specific to </a:t>
            </a:r>
            <a:r>
              <a:rPr lang="en-GB" dirty="0" err="1">
                <a:solidFill>
                  <a:schemeClr val="bg1"/>
                </a:solidFill>
              </a:rPr>
              <a:t>PsychoPy</a:t>
            </a:r>
            <a:r>
              <a:rPr lang="en-GB" dirty="0">
                <a:solidFill>
                  <a:schemeClr val="bg1"/>
                </a:solidFill>
              </a:rPr>
              <a:t>.</a:t>
            </a:r>
          </a:p>
        </p:txBody>
      </p:sp>
      <p:sp>
        <p:nvSpPr>
          <p:cNvPr id="7" name="Rechteck 6">
            <a:extLst>
              <a:ext uri="{FF2B5EF4-FFF2-40B4-BE49-F238E27FC236}">
                <a16:creationId xmlns:a16="http://schemas.microsoft.com/office/drawing/2014/main" id="{CBCBF461-5740-6545-9F4A-1AAE10BAED14}"/>
              </a:ext>
            </a:extLst>
          </p:cNvPr>
          <p:cNvSpPr/>
          <p:nvPr/>
        </p:nvSpPr>
        <p:spPr>
          <a:xfrm>
            <a:off x="485502" y="1371810"/>
            <a:ext cx="420406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u="sng" dirty="0">
                <a:solidFill>
                  <a:schemeClr val="bg1"/>
                </a:solidFill>
              </a:rPr>
              <a:t>What?</a:t>
            </a:r>
          </a:p>
          <a:p>
            <a:r>
              <a:rPr lang="en-GB" dirty="0">
                <a:solidFill>
                  <a:schemeClr val="bg1"/>
                </a:solidFill>
              </a:rPr>
              <a:t>Create a logfile to store all </a:t>
            </a:r>
            <a:r>
              <a:rPr lang="en-GB" dirty="0" err="1">
                <a:solidFill>
                  <a:schemeClr val="bg1"/>
                </a:solidFill>
              </a:rPr>
              <a:t>infos</a:t>
            </a:r>
            <a:r>
              <a:rPr lang="en-GB" dirty="0">
                <a:solidFill>
                  <a:schemeClr val="bg1"/>
                </a:solidFill>
              </a:rPr>
              <a:t> like RTs and key presses.</a:t>
            </a:r>
            <a:endParaRPr lang="en-GB" u="sng" dirty="0">
              <a:solidFill>
                <a:schemeClr val="bg1"/>
              </a:solidFill>
            </a:endParaRPr>
          </a:p>
          <a:p>
            <a:endParaRPr lang="en-GB" u="sng" dirty="0">
              <a:solidFill>
                <a:schemeClr val="bg1"/>
              </a:solidFill>
            </a:endParaRPr>
          </a:p>
          <a:p>
            <a:r>
              <a:rPr lang="en-GB" u="sng" dirty="0">
                <a:solidFill>
                  <a:schemeClr val="bg1"/>
                </a:solidFill>
              </a:rPr>
              <a:t>Why?</a:t>
            </a:r>
          </a:p>
          <a:p>
            <a:r>
              <a:rPr lang="en-GB" dirty="0">
                <a:solidFill>
                  <a:schemeClr val="bg1"/>
                </a:solidFill>
              </a:rPr>
              <a:t>For analysis!</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19617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Logging data: the </a:t>
            </a:r>
            <a:r>
              <a:rPr lang="en-GB" b="1" dirty="0" err="1">
                <a:solidFill>
                  <a:schemeClr val="accent4">
                    <a:lumMod val="60000"/>
                    <a:lumOff val="40000"/>
                  </a:schemeClr>
                </a:solidFill>
                <a:latin typeface="Euphemia UCAS" panose="020B0503040102020104" pitchFamily="34" charset="-79"/>
                <a:cs typeface="Euphemia UCAS" panose="020B0503040102020104" pitchFamily="34" charset="-79"/>
              </a:rPr>
              <a:t>PsychoPy</a:t>
            </a:r>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 way</a:t>
            </a:r>
          </a:p>
        </p:txBody>
      </p:sp>
      <p:sp>
        <p:nvSpPr>
          <p:cNvPr id="4" name="Textfeld 3">
            <a:extLst>
              <a:ext uri="{FF2B5EF4-FFF2-40B4-BE49-F238E27FC236}">
                <a16:creationId xmlns:a16="http://schemas.microsoft.com/office/drawing/2014/main" id="{E68E50D4-F089-C846-9DE6-7885B40B061A}"/>
              </a:ext>
            </a:extLst>
          </p:cNvPr>
          <p:cNvSpPr txBox="1"/>
          <p:nvPr/>
        </p:nvSpPr>
        <p:spPr>
          <a:xfrm>
            <a:off x="4926091" y="1496123"/>
            <a:ext cx="6974172" cy="1384995"/>
          </a:xfrm>
          <a:prstGeom prst="rect">
            <a:avLst/>
          </a:prstGeom>
          <a:solidFill>
            <a:schemeClr val="accent4">
              <a:lumMod val="60000"/>
              <a:lumOff val="40000"/>
            </a:schemeClr>
          </a:solidFill>
          <a:ln w="38100">
            <a:solidFill>
              <a:schemeClr val="bg1"/>
            </a:solidFill>
          </a:ln>
        </p:spPr>
        <p:txBody>
          <a:bodyPr wrap="square" rtlCol="0">
            <a:spAutoFit/>
          </a:bodyPr>
          <a:lstStyle/>
          <a:p>
            <a:r>
              <a:rPr lang="en-GB" sz="2000" dirty="0" err="1">
                <a:latin typeface="Euphemia UCAS" panose="020B0503040102020104" pitchFamily="34" charset="-79"/>
                <a:ea typeface="Apple Color Emoji" pitchFamily="2" charset="0"/>
                <a:cs typeface="Euphemia UCAS" panose="020B0503040102020104" pitchFamily="34" charset="-79"/>
              </a:rPr>
              <a:t>psychopy.</a:t>
            </a:r>
            <a:r>
              <a:rPr lang="en-GB" sz="2000" b="1" dirty="0" err="1">
                <a:latin typeface="Euphemia UCAS" panose="020B0503040102020104" pitchFamily="34" charset="-79"/>
                <a:ea typeface="Apple Color Emoji" pitchFamily="2" charset="0"/>
                <a:cs typeface="Euphemia UCAS" panose="020B0503040102020104" pitchFamily="34" charset="-79"/>
              </a:rPr>
              <a:t>logging.LogFile</a:t>
            </a:r>
            <a:r>
              <a:rPr lang="en-GB" sz="2000" b="1" dirty="0">
                <a:latin typeface="Euphemia UCAS" panose="020B0503040102020104" pitchFamily="34" charset="-79"/>
                <a:ea typeface="Apple Color Emoji" pitchFamily="2" charset="0"/>
                <a:cs typeface="Euphemia UCAS" panose="020B0503040102020104" pitchFamily="34" charset="-79"/>
              </a:rPr>
              <a:t>(</a:t>
            </a:r>
            <a:r>
              <a:rPr lang="en-GB" sz="1400" dirty="0">
                <a:latin typeface="Euphemia UCAS" panose="020B0503040102020104" pitchFamily="34" charset="-79"/>
                <a:ea typeface="Apple Color Emoji" pitchFamily="2" charset="0"/>
                <a:cs typeface="Euphemia UCAS" panose="020B0503040102020104" pitchFamily="34" charset="-79"/>
              </a:rPr>
              <a:t>f=“filename”</a:t>
            </a:r>
            <a:r>
              <a:rPr lang="en-GB" sz="2000" dirty="0">
                <a:latin typeface="Euphemia UCAS" panose="020B0503040102020104" pitchFamily="34" charset="-79"/>
                <a:ea typeface="Apple Color Emoji" pitchFamily="2" charset="0"/>
                <a:cs typeface="Euphemia UCAS" panose="020B0503040102020104" pitchFamily="34" charset="-79"/>
              </a:rPr>
              <a:t>,</a:t>
            </a:r>
            <a:r>
              <a:rPr lang="en-GB" sz="2000" b="1" dirty="0">
                <a:latin typeface="Euphemia UCAS" panose="020B0503040102020104" pitchFamily="34" charset="-79"/>
                <a:ea typeface="Apple Color Emoji" pitchFamily="2" charset="0"/>
                <a:cs typeface="Euphemia UCAS" panose="020B0503040102020104" pitchFamily="34" charset="-79"/>
              </a:rPr>
              <a:t> </a:t>
            </a:r>
            <a:r>
              <a:rPr lang="en-GB" sz="1400" dirty="0">
                <a:latin typeface="Euphemia UCAS" panose="020B0503040102020104" pitchFamily="34" charset="-79"/>
                <a:ea typeface="Apple Color Emoji" pitchFamily="2" charset="0"/>
                <a:cs typeface="Euphemia UCAS" panose="020B0503040102020104" pitchFamily="34" charset="-79"/>
              </a:rPr>
              <a:t>level=</a:t>
            </a:r>
            <a:r>
              <a:rPr lang="en-GB" sz="1400" dirty="0" err="1">
                <a:latin typeface="Euphemia UCAS" panose="020B0503040102020104" pitchFamily="34" charset="-79"/>
                <a:ea typeface="Apple Color Emoji" pitchFamily="2" charset="0"/>
                <a:cs typeface="Euphemia UCAS" panose="020B0503040102020104" pitchFamily="34" charset="-79"/>
              </a:rPr>
              <a:t>logging.SOME_LEVEL</a:t>
            </a:r>
            <a:r>
              <a:rPr lang="en-GB" sz="1400" dirty="0">
                <a:latin typeface="Euphemia UCAS" panose="020B0503040102020104" pitchFamily="34" charset="-79"/>
                <a:ea typeface="Apple Color Emoji" pitchFamily="2" charset="0"/>
                <a:cs typeface="Euphemia UCAS" panose="020B0503040102020104" pitchFamily="34" charset="-79"/>
              </a:rPr>
              <a:t>, </a:t>
            </a:r>
          </a:p>
          <a:p>
            <a:r>
              <a:rPr lang="en-GB" sz="1400" dirty="0" err="1">
                <a:latin typeface="Euphemia UCAS" panose="020B0503040102020104" pitchFamily="34" charset="-79"/>
                <a:ea typeface="Apple Color Emoji" pitchFamily="2" charset="0"/>
                <a:cs typeface="Euphemia UCAS" panose="020B0503040102020104" pitchFamily="34" charset="-79"/>
              </a:rPr>
              <a:t>filemode</a:t>
            </a:r>
            <a:r>
              <a:rPr lang="en-GB" sz="1400" dirty="0">
                <a:latin typeface="Euphemia UCAS" panose="020B0503040102020104" pitchFamily="34" charset="-79"/>
                <a:ea typeface="Apple Color Emoji" pitchFamily="2" charset="0"/>
                <a:cs typeface="Euphemia UCAS" panose="020B0503040102020104" pitchFamily="34" charset="-79"/>
              </a:rPr>
              <a:t>=[“a”, “w”]…</a:t>
            </a:r>
            <a:r>
              <a:rPr lang="en-GB" sz="2000" b="1" dirty="0">
                <a:latin typeface="Euphemia UCAS" panose="020B0503040102020104" pitchFamily="34" charset="-79"/>
                <a:ea typeface="Apple Color Emoji" pitchFamily="2" charset="0"/>
                <a:cs typeface="Euphemia UCAS" panose="020B0503040102020104" pitchFamily="34" charset="-79"/>
              </a:rPr>
              <a:t>)</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creates a new logfile that saves events</a:t>
            </a:r>
          </a:p>
          <a:p>
            <a:pPr marL="742950" lvl="1" indent="-285750">
              <a:buFont typeface="Arial" panose="020B0604020202020204" pitchFamily="34" charset="0"/>
              <a:buChar char="•"/>
            </a:pPr>
            <a:r>
              <a:rPr lang="en-GB" sz="1600" dirty="0">
                <a:latin typeface="Euphemia UCAS" panose="020B0503040102020104" pitchFamily="34" charset="-79"/>
                <a:ea typeface="Apple Color Emoji" pitchFamily="2" charset="0"/>
                <a:cs typeface="Euphemia UCAS" panose="020B0503040102020104" pitchFamily="34" charset="-79"/>
              </a:rPr>
              <a:t>relevant method:</a:t>
            </a:r>
          </a:p>
          <a:p>
            <a:pPr marL="1085850" lvl="2" indent="-171450">
              <a:buFont typeface="Arial" panose="020B0604020202020204" pitchFamily="34" charset="0"/>
              <a:buChar char="•"/>
            </a:pPr>
            <a:r>
              <a:rPr lang="en-GB" sz="1200" dirty="0">
                <a:latin typeface="Euphemia UCAS" panose="020B0503040102020104" pitchFamily="34" charset="-79"/>
                <a:ea typeface="Apple Color Emoji" pitchFamily="2" charset="0"/>
                <a:cs typeface="Euphemia UCAS" panose="020B0503040102020104" pitchFamily="34" charset="-79"/>
              </a:rPr>
              <a:t>.write(“Some text message”)</a:t>
            </a:r>
          </a:p>
        </p:txBody>
      </p:sp>
      <p:sp>
        <p:nvSpPr>
          <p:cNvPr id="5" name="Rechteck 4">
            <a:extLst>
              <a:ext uri="{FF2B5EF4-FFF2-40B4-BE49-F238E27FC236}">
                <a16:creationId xmlns:a16="http://schemas.microsoft.com/office/drawing/2014/main" id="{5D3C2D06-2063-2C4E-91A7-CCE2AC365D75}"/>
              </a:ext>
            </a:extLst>
          </p:cNvPr>
          <p:cNvSpPr/>
          <p:nvPr/>
        </p:nvSpPr>
        <p:spPr>
          <a:xfrm>
            <a:off x="485502" y="1371810"/>
            <a:ext cx="4204064" cy="370964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u="sng" dirty="0">
                <a:solidFill>
                  <a:schemeClr val="bg1"/>
                </a:solidFill>
              </a:rPr>
              <a:t>What?</a:t>
            </a:r>
          </a:p>
          <a:p>
            <a:r>
              <a:rPr lang="en-GB" dirty="0">
                <a:solidFill>
                  <a:schemeClr val="bg1"/>
                </a:solidFill>
              </a:rPr>
              <a:t>Creates a logfile that (potentially) logs all relevant events.</a:t>
            </a:r>
            <a:endParaRPr lang="en-GB" u="sng" dirty="0">
              <a:solidFill>
                <a:schemeClr val="bg1"/>
              </a:solidFill>
            </a:endParaRPr>
          </a:p>
          <a:p>
            <a:endParaRPr lang="en-GB" u="sng" dirty="0">
              <a:solidFill>
                <a:schemeClr val="bg1"/>
              </a:solidFill>
            </a:endParaRPr>
          </a:p>
          <a:p>
            <a:r>
              <a:rPr lang="en-GB" u="sng" dirty="0">
                <a:solidFill>
                  <a:schemeClr val="bg1"/>
                </a:solidFill>
              </a:rPr>
              <a:t>Why?</a:t>
            </a:r>
          </a:p>
          <a:p>
            <a:r>
              <a:rPr lang="en-GB" dirty="0">
                <a:solidFill>
                  <a:schemeClr val="bg1"/>
                </a:solidFill>
              </a:rPr>
              <a:t>For analysis!</a:t>
            </a:r>
          </a:p>
          <a:p>
            <a:endParaRPr lang="en-GB" dirty="0">
              <a:solidFill>
                <a:schemeClr val="bg1"/>
              </a:solidFill>
            </a:endParaRPr>
          </a:p>
          <a:p>
            <a:endParaRPr lang="en-GB" dirty="0">
              <a:solidFill>
                <a:schemeClr val="bg1"/>
              </a:solidFill>
            </a:endParaRPr>
          </a:p>
          <a:p>
            <a:r>
              <a:rPr lang="en-GB" dirty="0">
                <a:solidFill>
                  <a:schemeClr val="bg1"/>
                </a:solidFill>
              </a:rPr>
              <a:t>Logging levels:</a:t>
            </a:r>
          </a:p>
          <a:p>
            <a:pPr marL="285750" indent="-285750">
              <a:buFont typeface="Arial" panose="020B0604020202020204" pitchFamily="34" charset="0"/>
              <a:buChar char="•"/>
            </a:pPr>
            <a:r>
              <a:rPr lang="en-GB" dirty="0">
                <a:solidFill>
                  <a:schemeClr val="bg1"/>
                </a:solidFill>
              </a:rPr>
              <a:t>ERROR</a:t>
            </a:r>
          </a:p>
          <a:p>
            <a:pPr marL="285750" indent="-285750">
              <a:buFont typeface="Arial" panose="020B0604020202020204" pitchFamily="34" charset="0"/>
              <a:buChar char="•"/>
            </a:pPr>
            <a:r>
              <a:rPr lang="en-GB" dirty="0">
                <a:solidFill>
                  <a:schemeClr val="bg1"/>
                </a:solidFill>
              </a:rPr>
              <a:t>WARNING</a:t>
            </a:r>
          </a:p>
          <a:p>
            <a:pPr marL="285750" indent="-285750">
              <a:buFont typeface="Arial" panose="020B0604020202020204" pitchFamily="34" charset="0"/>
              <a:buChar char="•"/>
            </a:pPr>
            <a:r>
              <a:rPr lang="en-GB" dirty="0">
                <a:solidFill>
                  <a:schemeClr val="bg1"/>
                </a:solidFill>
              </a:rPr>
              <a:t>DATA</a:t>
            </a:r>
          </a:p>
          <a:p>
            <a:pPr marL="285750" indent="-285750">
              <a:buFont typeface="Arial" panose="020B0604020202020204" pitchFamily="34" charset="0"/>
              <a:buChar char="•"/>
            </a:pPr>
            <a:r>
              <a:rPr lang="en-GB" dirty="0">
                <a:solidFill>
                  <a:schemeClr val="bg1"/>
                </a:solidFill>
              </a:rPr>
              <a:t>EXP</a:t>
            </a:r>
          </a:p>
          <a:p>
            <a:pPr marL="285750" indent="-285750">
              <a:buFont typeface="Arial" panose="020B0604020202020204" pitchFamily="34" charset="0"/>
              <a:buChar char="•"/>
            </a:pPr>
            <a:r>
              <a:rPr lang="en-GB" dirty="0">
                <a:solidFill>
                  <a:schemeClr val="bg1"/>
                </a:solidFill>
              </a:rPr>
              <a:t>INFO</a:t>
            </a:r>
          </a:p>
          <a:p>
            <a:pPr marL="285750" indent="-285750">
              <a:buFont typeface="Arial" panose="020B0604020202020204" pitchFamily="34" charset="0"/>
              <a:buChar char="•"/>
            </a:pPr>
            <a:r>
              <a:rPr lang="en-GB" dirty="0">
                <a:solidFill>
                  <a:schemeClr val="bg1"/>
                </a:solidFill>
              </a:rPr>
              <a:t>DEBUG</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8" name="Textfeld 7">
            <a:extLst>
              <a:ext uri="{FF2B5EF4-FFF2-40B4-BE49-F238E27FC236}">
                <a16:creationId xmlns:a16="http://schemas.microsoft.com/office/drawing/2014/main" id="{2650EAE9-9D0D-2442-A975-7A7ABAD32353}"/>
              </a:ext>
            </a:extLst>
          </p:cNvPr>
          <p:cNvSpPr txBox="1"/>
          <p:nvPr/>
        </p:nvSpPr>
        <p:spPr>
          <a:xfrm>
            <a:off x="4926091" y="5441806"/>
            <a:ext cx="6974172" cy="923330"/>
          </a:xfrm>
          <a:prstGeom prst="rect">
            <a:avLst/>
          </a:prstGeom>
          <a:noFill/>
        </p:spPr>
        <p:txBody>
          <a:bodyPr wrap="square" rtlCol="0">
            <a:spAutoFit/>
          </a:bodyPr>
          <a:lstStyle/>
          <a:p>
            <a:r>
              <a:rPr lang="en-GB" b="1" dirty="0">
                <a:solidFill>
                  <a:schemeClr val="bg1"/>
                </a:solidFill>
              </a:rPr>
              <a:t>Task 5: Create a new logfile with level </a:t>
            </a:r>
            <a:r>
              <a:rPr lang="en-GB" b="1" dirty="0" err="1">
                <a:solidFill>
                  <a:schemeClr val="bg1"/>
                </a:solidFill>
              </a:rPr>
              <a:t>logging.INFO</a:t>
            </a:r>
            <a:r>
              <a:rPr lang="en-GB" b="1" dirty="0">
                <a:solidFill>
                  <a:schemeClr val="bg1"/>
                </a:solidFill>
              </a:rPr>
              <a:t>. Also, set the </a:t>
            </a:r>
            <a:r>
              <a:rPr lang="en-GB" b="1" dirty="0" err="1">
                <a:solidFill>
                  <a:schemeClr val="bg1"/>
                </a:solidFill>
              </a:rPr>
              <a:t>autoLog</a:t>
            </a:r>
            <a:r>
              <a:rPr lang="en-GB" b="1" dirty="0">
                <a:solidFill>
                  <a:schemeClr val="bg1"/>
                </a:solidFill>
              </a:rPr>
              <a:t> parameter to True for both your window and your </a:t>
            </a:r>
            <a:r>
              <a:rPr lang="en-GB" b="1" dirty="0" err="1">
                <a:solidFill>
                  <a:schemeClr val="bg1"/>
                </a:solidFill>
              </a:rPr>
              <a:t>TextStim</a:t>
            </a:r>
            <a:r>
              <a:rPr lang="en-GB" b="1" dirty="0">
                <a:solidFill>
                  <a:schemeClr val="bg1"/>
                </a:solidFill>
              </a:rPr>
              <a:t> object. Then, run the experiment and take a look at the logfile. </a:t>
            </a:r>
          </a:p>
        </p:txBody>
      </p:sp>
      <p:sp>
        <p:nvSpPr>
          <p:cNvPr id="2" name="Textfeld 1">
            <a:extLst>
              <a:ext uri="{FF2B5EF4-FFF2-40B4-BE49-F238E27FC236}">
                <a16:creationId xmlns:a16="http://schemas.microsoft.com/office/drawing/2014/main" id="{4F010F15-331E-3E42-A385-2758C6139BF4}"/>
              </a:ext>
            </a:extLst>
          </p:cNvPr>
          <p:cNvSpPr txBox="1"/>
          <p:nvPr/>
        </p:nvSpPr>
        <p:spPr>
          <a:xfrm>
            <a:off x="4926091" y="3252862"/>
            <a:ext cx="6974172" cy="1754326"/>
          </a:xfrm>
          <a:prstGeom prst="rect">
            <a:avLst/>
          </a:prstGeom>
          <a:noFill/>
          <a:ln w="38100">
            <a:solidFill>
              <a:schemeClr val="bg1"/>
            </a:solidFill>
          </a:ln>
        </p:spPr>
        <p:txBody>
          <a:bodyPr wrap="square" rtlCol="0">
            <a:spAutoFit/>
          </a:bodyPr>
          <a:lstStyle/>
          <a:p>
            <a:r>
              <a:rPr lang="en-GB" b="1" u="sng" dirty="0">
                <a:solidFill>
                  <a:schemeClr val="bg1"/>
                </a:solidFill>
              </a:rPr>
              <a:t>NOTE:</a:t>
            </a:r>
          </a:p>
          <a:p>
            <a:r>
              <a:rPr lang="en-GB" dirty="0">
                <a:solidFill>
                  <a:schemeClr val="bg1"/>
                </a:solidFill>
              </a:rPr>
              <a:t>Many objects (like windows or stimulus objects) have an </a:t>
            </a:r>
            <a:r>
              <a:rPr lang="en-GB" dirty="0" err="1">
                <a:solidFill>
                  <a:schemeClr val="bg1"/>
                </a:solidFill>
              </a:rPr>
              <a:t>autoLog</a:t>
            </a:r>
            <a:r>
              <a:rPr lang="en-GB" dirty="0">
                <a:solidFill>
                  <a:schemeClr val="bg1"/>
                </a:solidFill>
              </a:rPr>
              <a:t> parameter which, when set to True, makes the logfile record all events happening with respect to this object. Response times can later be calculating by subtracting stimulus onset times and the DATA input (i.e., key press, etc.) times. </a:t>
            </a:r>
          </a:p>
        </p:txBody>
      </p:sp>
    </p:spTree>
    <p:extLst>
      <p:ext uri="{BB962C8B-B14F-4D97-AF65-F5344CB8AC3E}">
        <p14:creationId xmlns:p14="http://schemas.microsoft.com/office/powerpoint/2010/main" val="246666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3537A"/>
        </a:solidFill>
        <a:effectLst/>
      </p:bgPr>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39080D7-639A-8743-9560-B2A024EFF8FF}"/>
              </a:ext>
            </a:extLst>
          </p:cNvPr>
          <p:cNvSpPr>
            <a:spLocks noGrp="1"/>
          </p:cNvSpPr>
          <p:nvPr>
            <p:ph type="title"/>
          </p:nvPr>
        </p:nvSpPr>
        <p:spPr/>
        <p:txBody>
          <a:bodyPr/>
          <a:lstStyle/>
          <a:p>
            <a:r>
              <a:rPr lang="en-GB" b="1" dirty="0">
                <a:solidFill>
                  <a:schemeClr val="accent4">
                    <a:lumMod val="60000"/>
                    <a:lumOff val="40000"/>
                  </a:schemeClr>
                </a:solidFill>
                <a:latin typeface="Euphemia UCAS" panose="020B0503040102020104" pitchFamily="34" charset="-79"/>
                <a:cs typeface="Euphemia UCAS" panose="020B0503040102020104" pitchFamily="34" charset="-79"/>
              </a:rPr>
              <a:t>Refresh rate</a:t>
            </a:r>
          </a:p>
        </p:txBody>
      </p:sp>
      <p:pic>
        <p:nvPicPr>
          <p:cNvPr id="5" name="Grafik 4">
            <a:extLst>
              <a:ext uri="{FF2B5EF4-FFF2-40B4-BE49-F238E27FC236}">
                <a16:creationId xmlns:a16="http://schemas.microsoft.com/office/drawing/2014/main" id="{65E909A1-7119-C14A-BCA4-347FBF5EA8E0}"/>
              </a:ext>
            </a:extLst>
          </p:cNvPr>
          <p:cNvPicPr>
            <a:picLocks noChangeAspect="1"/>
          </p:cNvPicPr>
          <p:nvPr/>
        </p:nvPicPr>
        <p:blipFill>
          <a:blip r:embed="rId2"/>
          <a:stretch>
            <a:fillRect/>
          </a:stretch>
        </p:blipFill>
        <p:spPr>
          <a:xfrm>
            <a:off x="6541119" y="1534542"/>
            <a:ext cx="3098203" cy="3336527"/>
          </a:xfrm>
          <a:prstGeom prst="rect">
            <a:avLst/>
          </a:prstGeom>
        </p:spPr>
      </p:pic>
      <p:sp>
        <p:nvSpPr>
          <p:cNvPr id="8" name="Textfeld 7">
            <a:extLst>
              <a:ext uri="{FF2B5EF4-FFF2-40B4-BE49-F238E27FC236}">
                <a16:creationId xmlns:a16="http://schemas.microsoft.com/office/drawing/2014/main" id="{87EA846B-CD37-FE4F-A238-60F53C1485E1}"/>
              </a:ext>
            </a:extLst>
          </p:cNvPr>
          <p:cNvSpPr txBox="1"/>
          <p:nvPr/>
        </p:nvSpPr>
        <p:spPr>
          <a:xfrm>
            <a:off x="6541119" y="4871069"/>
            <a:ext cx="4918334" cy="230832"/>
          </a:xfrm>
          <a:prstGeom prst="rect">
            <a:avLst/>
          </a:prstGeom>
          <a:noFill/>
        </p:spPr>
        <p:txBody>
          <a:bodyPr wrap="none" rtlCol="0">
            <a:spAutoFit/>
          </a:bodyPr>
          <a:lstStyle/>
          <a:p>
            <a:r>
              <a:rPr lang="en-GB" sz="900" dirty="0">
                <a:solidFill>
                  <a:schemeClr val="bg1"/>
                </a:solidFill>
                <a:latin typeface="Euphemia UCAS" panose="020B0503040102020104" pitchFamily="34" charset="-79"/>
                <a:cs typeface="Euphemia UCAS" panose="020B0503040102020104" pitchFamily="34" charset="-79"/>
              </a:rPr>
              <a:t>https://</a:t>
            </a:r>
            <a:r>
              <a:rPr lang="en-GB" sz="900" dirty="0" err="1">
                <a:solidFill>
                  <a:schemeClr val="bg1"/>
                </a:solidFill>
                <a:latin typeface="Euphemia UCAS" panose="020B0503040102020104" pitchFamily="34" charset="-79"/>
                <a:cs typeface="Euphemia UCAS" panose="020B0503040102020104" pitchFamily="34" charset="-79"/>
              </a:rPr>
              <a:t>en.wikipedia.org</a:t>
            </a:r>
            <a:r>
              <a:rPr lang="en-GB" sz="900" dirty="0">
                <a:solidFill>
                  <a:schemeClr val="bg1"/>
                </a:solidFill>
                <a:latin typeface="Euphemia UCAS" panose="020B0503040102020104" pitchFamily="34" charset="-79"/>
                <a:cs typeface="Euphemia UCAS" panose="020B0503040102020104" pitchFamily="34" charset="-79"/>
              </a:rPr>
              <a:t>/wiki/</a:t>
            </a:r>
            <a:r>
              <a:rPr lang="en-GB" sz="900" dirty="0" err="1">
                <a:solidFill>
                  <a:schemeClr val="bg1"/>
                </a:solidFill>
                <a:latin typeface="Euphemia UCAS" panose="020B0503040102020104" pitchFamily="34" charset="-79"/>
                <a:cs typeface="Euphemia UCAS" panose="020B0503040102020104" pitchFamily="34" charset="-79"/>
              </a:rPr>
              <a:t>Refresh_rate</a:t>
            </a:r>
            <a:r>
              <a:rPr lang="en-GB" sz="900" dirty="0">
                <a:solidFill>
                  <a:schemeClr val="bg1"/>
                </a:solidFill>
                <a:latin typeface="Euphemia UCAS" panose="020B0503040102020104" pitchFamily="34" charset="-79"/>
                <a:cs typeface="Euphemia UCAS" panose="020B0503040102020104" pitchFamily="34" charset="-79"/>
              </a:rPr>
              <a:t>#/media/</a:t>
            </a:r>
            <a:r>
              <a:rPr lang="en-GB" sz="900" dirty="0" err="1">
                <a:solidFill>
                  <a:schemeClr val="bg1"/>
                </a:solidFill>
                <a:latin typeface="Euphemia UCAS" panose="020B0503040102020104" pitchFamily="34" charset="-79"/>
                <a:cs typeface="Euphemia UCAS" panose="020B0503040102020104" pitchFamily="34" charset="-79"/>
              </a:rPr>
              <a:t>File:Waveform_video_comparison.gif</a:t>
            </a:r>
            <a:endParaRPr lang="en-GB" sz="900" dirty="0">
              <a:solidFill>
                <a:schemeClr val="bg1"/>
              </a:solidFill>
              <a:latin typeface="Euphemia UCAS" panose="020B0503040102020104" pitchFamily="34" charset="-79"/>
              <a:cs typeface="Euphemia UCAS" panose="020B0503040102020104" pitchFamily="34" charset="-79"/>
            </a:endParaRPr>
          </a:p>
        </p:txBody>
      </p:sp>
      <p:sp>
        <p:nvSpPr>
          <p:cNvPr id="9" name="Rechteck 8">
            <a:extLst>
              <a:ext uri="{FF2B5EF4-FFF2-40B4-BE49-F238E27FC236}">
                <a16:creationId xmlns:a16="http://schemas.microsoft.com/office/drawing/2014/main" id="{F6F79DE1-5ACF-6D43-A056-63C9A7C436D0}"/>
              </a:ext>
            </a:extLst>
          </p:cNvPr>
          <p:cNvSpPr/>
          <p:nvPr/>
        </p:nvSpPr>
        <p:spPr>
          <a:xfrm>
            <a:off x="510814" y="1534542"/>
            <a:ext cx="4569824" cy="462958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The refresh rate refers to the number of times per second that a display hardware device updates its buffer</a:t>
            </a:r>
          </a:p>
          <a:p>
            <a:endParaRPr lang="en-GB" dirty="0">
              <a:solidFill>
                <a:schemeClr val="bg1"/>
              </a:solidFill>
            </a:endParaRPr>
          </a:p>
          <a:p>
            <a:r>
              <a:rPr lang="en-GB" dirty="0">
                <a:solidFill>
                  <a:schemeClr val="bg1"/>
                </a:solidFill>
              </a:rPr>
              <a:t>Most monitors you will be working with will have a refresh rate of 60 Hz which corresponds to a screen update every 16.67 </a:t>
            </a:r>
            <a:r>
              <a:rPr lang="en-GB" dirty="0" err="1">
                <a:solidFill>
                  <a:schemeClr val="bg1"/>
                </a:solidFill>
              </a:rPr>
              <a:t>ms</a:t>
            </a:r>
            <a:r>
              <a:rPr lang="en-GB" dirty="0">
                <a:solidFill>
                  <a:schemeClr val="bg1"/>
                </a:solidFill>
              </a:rPr>
              <a:t> .</a:t>
            </a:r>
          </a:p>
          <a:p>
            <a:endParaRPr lang="en-GB" dirty="0">
              <a:solidFill>
                <a:schemeClr val="bg1"/>
              </a:solidFill>
            </a:endParaRPr>
          </a:p>
          <a:p>
            <a:r>
              <a:rPr lang="en-GB" dirty="0">
                <a:solidFill>
                  <a:schemeClr val="bg1"/>
                </a:solidFill>
              </a:rPr>
              <a:t>The refresh rate limits the points in time at which you can present a stimulus. For example, it will be impossible to display a stimulus for exactly 225 </a:t>
            </a:r>
            <a:r>
              <a:rPr lang="en-GB" dirty="0" err="1">
                <a:solidFill>
                  <a:schemeClr val="bg1"/>
                </a:solidFill>
              </a:rPr>
              <a:t>ms</a:t>
            </a:r>
            <a:r>
              <a:rPr lang="en-GB" dirty="0">
                <a:solidFill>
                  <a:schemeClr val="bg1"/>
                </a:solidFill>
              </a:rPr>
              <a:t>, as 225 is not a multiple of 16.67; only 216.71 or 233.38 </a:t>
            </a:r>
            <a:r>
              <a:rPr lang="en-GB" dirty="0" err="1">
                <a:solidFill>
                  <a:schemeClr val="bg1"/>
                </a:solidFill>
              </a:rPr>
              <a:t>ms</a:t>
            </a:r>
            <a:r>
              <a:rPr lang="en-GB" dirty="0">
                <a:solidFill>
                  <a:schemeClr val="bg1"/>
                </a:solidFill>
              </a:rPr>
              <a:t> are possible.</a:t>
            </a:r>
          </a:p>
        </p:txBody>
      </p:sp>
    </p:spTree>
    <p:extLst>
      <p:ext uri="{BB962C8B-B14F-4D97-AF65-F5344CB8AC3E}">
        <p14:creationId xmlns:p14="http://schemas.microsoft.com/office/powerpoint/2010/main" val="391102324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{89611617-A34C-7247-8104-4D2BDADB523A}tf10001120</Template>
  <TotalTime>0</TotalTime>
  <Words>834</Words>
  <Application>Microsoft Macintosh PowerPoint</Application>
  <PresentationFormat>Breitbild</PresentationFormat>
  <Paragraphs>92</Paragraphs>
  <Slides>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vt:i4>
      </vt:variant>
    </vt:vector>
  </HeadingPairs>
  <TitlesOfParts>
    <vt:vector size="12" baseType="lpstr">
      <vt:lpstr>Apple Color Emoji</vt:lpstr>
      <vt:lpstr>Arial</vt:lpstr>
      <vt:lpstr>Calibri</vt:lpstr>
      <vt:lpstr>Calibri Light</vt:lpstr>
      <vt:lpstr>Euphemia UCAS</vt:lpstr>
      <vt:lpstr>Office</vt:lpstr>
      <vt:lpstr>PowerPoint-Präsentation</vt:lpstr>
      <vt:lpstr>Create dialogue boxes</vt:lpstr>
      <vt:lpstr>Set global event keys</vt:lpstr>
      <vt:lpstr>Logging data: Python “standard”</vt:lpstr>
      <vt:lpstr>Logging data: the PsychoPy way</vt:lpstr>
      <vt:lpstr>Refresh rate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Microsoft Office User</cp:lastModifiedBy>
  <cp:revision>56</cp:revision>
  <dcterms:created xsi:type="dcterms:W3CDTF">2020-01-07T12:41:58Z</dcterms:created>
  <dcterms:modified xsi:type="dcterms:W3CDTF">2020-02-13T10:40:33Z</dcterms:modified>
</cp:coreProperties>
</file>