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wEXeOPmc02b3m09vvsFK5lzUq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5956DC2-FAF9-4FEE-9F99-533BA99A4F25}">
  <a:tblStyle styleId="{F5956DC2-FAF9-4FEE-9F99-533BA99A4F2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3b20b5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633b20b50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vertikaler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kaler Titel u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überschrift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leich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mit Beschriftung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it Beschriftung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547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ldergebnis für python programming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546" y="2767676"/>
            <a:ext cx="7720202" cy="368854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551708" y="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C6E7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rgbClr val="B3C6E7"/>
                </a:solidFill>
                <a:latin typeface="Calibri"/>
                <a:ea typeface="Calibri"/>
                <a:cs typeface="Calibri"/>
                <a:sym typeface="Calibri"/>
              </a:rPr>
              <a:t>PsyMSc4 Kog - Praxismodul </a:t>
            </a:r>
            <a:br>
              <a:rPr b="0" i="0" lang="en-GB" sz="4400" u="none" cap="none" strike="noStrike">
                <a:solidFill>
                  <a:srgbClr val="FFDE5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6600" u="none" cap="none" strike="noStrike">
                <a:solidFill>
                  <a:srgbClr val="FFDE57"/>
                </a:solidFill>
                <a:latin typeface="Calibri"/>
                <a:ea typeface="Calibri"/>
                <a:cs typeface="Calibri"/>
                <a:sym typeface="Calibri"/>
              </a:rPr>
              <a:t>Python for Psychologists</a:t>
            </a:r>
            <a:endParaRPr b="1" i="0" sz="6600" u="none" cap="none" strike="noStrike">
              <a:solidFill>
                <a:srgbClr val="FFDE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9799375" y="5471100"/>
            <a:ext cx="28803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Rebecca Mayer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Dominik Kraft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WS 19/20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2"/>
          <p:cNvGraphicFramePr/>
          <p:nvPr/>
        </p:nvGraphicFramePr>
        <p:xfrm>
          <a:off x="476066" y="193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{F5956DC2-FAF9-4FEE-9F99-533BA99A4F25}</a:tableStyleId>
              </a:tblPr>
              <a:tblGrid>
                <a:gridCol w="874750"/>
                <a:gridCol w="2105900"/>
                <a:gridCol w="5762675"/>
                <a:gridCol w="2439200"/>
              </a:tblGrid>
              <a:tr h="30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u="none" cap="none" strike="noStrike"/>
                        <a:t>Session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Topic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Content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Assignment</a:t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35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17.10.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Introduction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class </a:t>
                      </a:r>
                      <a:r>
                        <a:rPr lang="en-GB" sz="1300"/>
                        <a:t>content, general principles, data types, </a:t>
                      </a:r>
                      <a:r>
                        <a:rPr lang="en-GB" sz="1300"/>
                        <a:t>variables, lists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until 22.10. 23:59</a:t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361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24.10.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Data structures I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dictionaries, errors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/>
                        <a:t>until 29.10. </a:t>
                      </a:r>
                      <a:r>
                        <a:rPr lang="en-GB" sz="1300"/>
                        <a:t>23:59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361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31.10.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 sz="1300"/>
                        <a:t>Data structures II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 sz="1300"/>
                        <a:t>tuples, </a:t>
                      </a:r>
                      <a:r>
                        <a:rPr lang="en-GB" sz="1300"/>
                        <a:t>sets, data frames, pandas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/>
                        <a:t>until 05.11. </a:t>
                      </a:r>
                      <a:r>
                        <a:rPr lang="en-GB" sz="1300"/>
                        <a:t>23:59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1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07.11.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Functions, modules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handy</a:t>
                      </a:r>
                      <a:r>
                        <a:rPr lang="en-GB" sz="1300"/>
                        <a:t> functions for strings and numbers (.format, .lower(), range()), zip()), custom functions, numpy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/>
                        <a:t>until 12.11. </a:t>
                      </a:r>
                      <a:r>
                        <a:rPr lang="en-GB" sz="1300"/>
                        <a:t>23:59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361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14.11.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Control Flow Ops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 sz="1300"/>
                        <a:t>for-loop, list comprehension, if statements, logical operators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/>
                        <a:t>until 19.11. </a:t>
                      </a:r>
                      <a:r>
                        <a:rPr lang="en-GB" sz="1300"/>
                        <a:t>23:59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21.11.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Classes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/>
                        <a:t>until 26.11. </a:t>
                      </a:r>
                      <a:r>
                        <a:rPr lang="en-GB" sz="1300"/>
                        <a:t>23:59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1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28.11.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 sz="1300"/>
                        <a:t>Handling data in data frames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 sz="1300"/>
                        <a:t>example with response times; reading in data files; query(), groupby();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 sz="1300"/>
                        <a:t>inference: correlation, t-test; descriptives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/>
                        <a:t>until 03.12. </a:t>
                      </a:r>
                      <a:r>
                        <a:rPr lang="en-GB" sz="1300"/>
                        <a:t>23:59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1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05.12.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/>
                        <a:t>Visualization 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/>
                        <a:t>until 10.12. </a:t>
                      </a:r>
                      <a:r>
                        <a:rPr lang="en-GB" sz="1300"/>
                        <a:t>23:59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1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12.12.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PsychoPy I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/>
                        <a:t>until 17.12. </a:t>
                      </a:r>
                      <a:r>
                        <a:rPr lang="en-GB" sz="1300"/>
                        <a:t>23:59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1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19.12.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PsychoPy II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/>
                        <a:t>until 14.01. </a:t>
                      </a:r>
                      <a:r>
                        <a:rPr lang="en-GB" sz="1300"/>
                        <a:t>23:59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3300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/>
                        <a:t>Holidays</a:t>
                      </a:r>
                      <a:endParaRPr b="1" sz="1300"/>
                    </a:p>
                  </a:txBody>
                  <a:tcPr marT="45725" marB="45725" marR="91450" marL="91450">
                    <a:solidFill>
                      <a:srgbClr val="F4B081"/>
                    </a:solidFill>
                  </a:tcPr>
                </a:tc>
                <a:tc hMerge="1"/>
                <a:tc hMerge="1"/>
                <a:tc hMerge="1"/>
              </a:tr>
              <a:tr h="361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GB" sz="1300"/>
                        <a:t>16.01.</a:t>
                      </a:r>
                      <a:endParaRPr i="0"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GB" sz="1300"/>
                        <a:t>PsychoPy III</a:t>
                      </a:r>
                      <a:endParaRPr i="0"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/>
                        <a:t>until 21.01. </a:t>
                      </a:r>
                      <a:r>
                        <a:rPr lang="en-GB" sz="1300"/>
                        <a:t>23:59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1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23.01.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300"/>
                        <a:t>Visualization II</a:t>
                      </a:r>
                      <a:endParaRPr i="1"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/>
                        <a:t>until 28.01. </a:t>
                      </a:r>
                      <a:r>
                        <a:rPr lang="en-GB" sz="1300"/>
                        <a:t>23:59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1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30.01.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300">
                          <a:solidFill>
                            <a:schemeClr val="dk1"/>
                          </a:solidFill>
                        </a:rPr>
                        <a:t>Programming: Theoretical</a:t>
                      </a:r>
                      <a:r>
                        <a:rPr i="1" lang="en-GB" sz="1300">
                          <a:solidFill>
                            <a:schemeClr val="dk1"/>
                          </a:solidFill>
                        </a:rPr>
                        <a:t> background</a:t>
                      </a:r>
                      <a:endParaRPr i="1" sz="13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300"/>
                        <a:t>all different, but all the same: run R code in jupyter notebook; </a:t>
                      </a:r>
                      <a:r>
                        <a:rPr i="1" lang="en-GB" sz="1300"/>
                        <a:t>programming languages; python interpreter; jupyter notebooks</a:t>
                      </a:r>
                      <a:endParaRPr i="1"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/>
                        <a:t>until 04.02. </a:t>
                      </a:r>
                      <a:r>
                        <a:rPr lang="en-GB" sz="1300"/>
                        <a:t>23:59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9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06.02.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Reproducibility </a:t>
                      </a:r>
                      <a:endParaRPr i="1"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/>
                        <a:t>until 11.01. </a:t>
                      </a:r>
                      <a:r>
                        <a:rPr lang="en-GB" sz="1300"/>
                        <a:t>23:59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1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13.02.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/>
                        <a:t>Final remarks/questions/”fun” coding</a:t>
                      </a:r>
                      <a:r>
                        <a:rPr lang="en-GB" sz="1300"/>
                        <a:t> challenges/</a:t>
                      </a:r>
                      <a:r>
                        <a:rPr lang="en-GB" sz="1300"/>
                        <a:t>use</a:t>
                      </a:r>
                      <a:r>
                        <a:rPr lang="en-GB" sz="1300"/>
                        <a:t> cases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no assignment</a:t>
                      </a:r>
                      <a:endParaRPr sz="13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Assignments &amp; Grading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565564"/>
            <a:ext cx="10515600" cy="507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Sessions </a:t>
            </a:r>
            <a:r>
              <a:rPr lang="en-GB" sz="1800"/>
              <a:t>(find course material here: https://github.com/remayer/WS19_Python_for_Psychologists)</a:t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1h 15 + 15 min homework  (do the rest at home)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Assignments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every week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necessary to pass the class!!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bonus exercise optional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2 x absence from class allowed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2 x assignment “joker”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Grading (Deadline 03.03.2020, 3 pm)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small analysis of RT data obtained from a custom made PsychoPy experiment + report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33b20b501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Major vs. Minor (KOG)</a:t>
            </a:r>
            <a:endParaRPr/>
          </a:p>
        </p:txBody>
      </p:sp>
      <p:sp>
        <p:nvSpPr>
          <p:cNvPr id="103" name="Google Shape;103;g633b20b501_0_0"/>
          <p:cNvSpPr txBox="1"/>
          <p:nvPr>
            <p:ph idx="1" type="body"/>
          </p:nvPr>
        </p:nvSpPr>
        <p:spPr>
          <a:xfrm>
            <a:off x="838200" y="1565564"/>
            <a:ext cx="10515600" cy="5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GB" sz="2000"/>
              <a:t>You are a major (KOG) student?</a:t>
            </a:r>
            <a:endParaRPr b="1" sz="2000"/>
          </a:p>
          <a:p>
            <a:pPr indent="-241300" lvl="1" marL="6858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f</a:t>
            </a:r>
            <a:r>
              <a:rPr lang="en-GB" sz="2000"/>
              <a:t>inal assignment (small analysis of RT data obtained from a custom made PsychoPy experiment + report as jupyter notebook)</a:t>
            </a:r>
            <a:endParaRPr sz="2000"/>
          </a:p>
          <a:p>
            <a:pPr indent="-241300" lvl="1" marL="6858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we need your “M.Sc. 4 (Kog) Formblatt” not later than in our last session</a:t>
            </a:r>
            <a:endParaRPr sz="2000"/>
          </a:p>
          <a:p>
            <a:pPr indent="-241300" lvl="1" marL="6858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we will provide you with an example notebook throughout the course 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GB" sz="2000"/>
              <a:t>You are a minor (KOG) student?</a:t>
            </a:r>
            <a:endParaRPr b="1" sz="20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if you are attending (or plan to attend) two M.Sc. (Kog) 4 seminars → see major (KOG)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if you are attending (or plan to attend) this M.Sc. (Kog) 4 seminar and any other 3B/C seminar to finish your module → no final assignment, you need to do the “Prüfungsleistung” in your 3B/3C seminar, but the weekly assignments are mandatory 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6858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Why programming in psychology?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automatic and flexible handling of every tasks &amp; your data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increases reproducibility and </a:t>
            </a:r>
            <a:r>
              <a:rPr lang="en-GB"/>
              <a:t>transparency</a:t>
            </a:r>
            <a:r>
              <a:rPr lang="en-GB"/>
              <a:t> of your work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Helps you while doing a M.Sc. / PhD (e.g. create your own experiments)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Most programming languages are free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Most languages (e.g. Python, R) provide libraries for almost anything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General rules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It’s impossible to break something!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Use commenting (#) and markdown to make sure that you will understand your code when looking at it again 4 months later!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Not sure how something works?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/>
              <a:t>Just try!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/>
              <a:t>Google!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/>
              <a:t>Ask your instructors :)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-89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Dealing with errors/getting help</a:t>
            </a:r>
            <a:endParaRPr/>
          </a:p>
        </p:txBody>
      </p:sp>
      <p:sp>
        <p:nvSpPr>
          <p:cNvPr id="121" name="Google Shape;121;p6"/>
          <p:cNvSpPr txBox="1"/>
          <p:nvPr/>
        </p:nvSpPr>
        <p:spPr>
          <a:xfrm>
            <a:off x="2931002" y="2544523"/>
            <a:ext cx="57419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198" y="2321747"/>
            <a:ext cx="3375314" cy="1278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ldergebnis für stackoverflow" id="123" name="Google Shape;12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3852" y="936354"/>
            <a:ext cx="2582141" cy="1009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"/>
          <p:cNvSpPr txBox="1"/>
          <p:nvPr/>
        </p:nvSpPr>
        <p:spPr>
          <a:xfrm>
            <a:off x="7734339" y="2660672"/>
            <a:ext cx="24309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ldergebnis für python" id="125" name="Google Shape;12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0874" y="1982821"/>
            <a:ext cx="677851" cy="67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/>
          <p:cNvPicPr preferRelativeResize="0"/>
          <p:nvPr/>
        </p:nvPicPr>
        <p:blipFill rotWithShape="1">
          <a:blip r:embed="rId6">
            <a:alphaModFix/>
          </a:blip>
          <a:srcRect b="0" l="0" r="46801" t="0"/>
          <a:stretch/>
        </p:blipFill>
        <p:spPr>
          <a:xfrm>
            <a:off x="3505198" y="3822555"/>
            <a:ext cx="3662412" cy="156911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2931002" y="3821331"/>
            <a:ext cx="57419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6"/>
          <p:cNvCxnSpPr>
            <a:endCxn id="123" idx="1"/>
          </p:cNvCxnSpPr>
          <p:nvPr/>
        </p:nvCxnSpPr>
        <p:spPr>
          <a:xfrm flipH="1" rot="10800000">
            <a:off x="6880552" y="1441306"/>
            <a:ext cx="753300" cy="1335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p6"/>
          <p:cNvCxnSpPr>
            <a:endCxn id="124" idx="1"/>
          </p:cNvCxnSpPr>
          <p:nvPr/>
        </p:nvCxnSpPr>
        <p:spPr>
          <a:xfrm flipH="1" rot="10800000">
            <a:off x="6959439" y="2845338"/>
            <a:ext cx="774900" cy="53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p6"/>
          <p:cNvCxnSpPr/>
          <p:nvPr/>
        </p:nvCxnSpPr>
        <p:spPr>
          <a:xfrm>
            <a:off x="6959563" y="3188060"/>
            <a:ext cx="774776" cy="25724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p6"/>
          <p:cNvSpPr txBox="1"/>
          <p:nvPr/>
        </p:nvSpPr>
        <p:spPr>
          <a:xfrm>
            <a:off x="7734339" y="3110132"/>
            <a:ext cx="4331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2931002" y="5674584"/>
            <a:ext cx="57419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7257182" y="4345503"/>
            <a:ext cx="37026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function_name?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3505198" y="5843861"/>
            <a:ext cx="29061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your instructors :)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2019-09-27T12:28:30Z</dcterms:created>
  <dc:creator>Microsoft Office-Anwender</dc:creator>
</cp:coreProperties>
</file>