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9" r:id="rId6"/>
    <p:sldId id="262" r:id="rId7"/>
    <p:sldId id="263" r:id="rId8"/>
    <p:sldId id="264" r:id="rId9"/>
    <p:sldId id="260" r:id="rId10"/>
    <p:sldId id="265" r:id="rId11"/>
    <p:sldId id="266"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206A"/>
    <a:srgbClr val="030359"/>
    <a:srgbClr val="528071"/>
    <a:srgbClr val="C77DFF"/>
    <a:srgbClr val="F77F00"/>
    <a:srgbClr val="FF0054"/>
    <a:srgbClr val="6A994E"/>
    <a:srgbClr val="BC3908"/>
    <a:srgbClr val="92D05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CFE8-1F3B-470A-A3E6-B4F060806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BEE422-A397-4B50-9ED5-8450CAF9B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10AC2D-CB6E-4792-87E5-19D30839D014}"/>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95C1DAEF-E2D6-4FF9-8116-19DD28C7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E62BF-AE18-47DE-874F-BFA03EA5CC3C}"/>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9391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7C94-2054-4A75-AD71-93AA43A10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70E0C-3726-428E-97A6-D822E33F8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3DDA-58A1-4190-8244-A9E7A5B34B5A}"/>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89DF17FD-3B5A-4E0F-9300-0A31B8E19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4D6E6-0273-44A6-99C6-5DFDC9686C48}"/>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63291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EF102-8972-477F-B4D8-5E603A5859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82405-338E-41DC-BD25-485652F33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C1201-3173-474D-836B-F3644BA5A4C0}"/>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B17D5C02-B257-4EE4-AE42-E1EEDF342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F8900-D247-49FA-B85B-DEDAEB69C4AD}"/>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197678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2B62-95BB-4D6A-8457-B54302F9D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AE148-2A5D-4363-A95F-2CBCB46B41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DC9AB-A287-4F84-BBCC-A1A64128D0D8}"/>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991E2184-F5F1-464F-A928-3A233D452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C631A-A959-413B-88F6-1D9586A1266F}"/>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8857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76FA-F9CF-4EE2-B1CF-67E0BD3419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AA67C-9959-4FFD-A16B-63F17C539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1B076-E19C-4236-9E68-44A0790DF429}"/>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61BBC14C-1F3D-41E3-B44F-92B21046A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0B751-8DBB-48D8-84D0-528D0390291D}"/>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403028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2728-F374-4AF5-AAD2-9302D07F7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60C42-4D54-4D2B-9CD8-518661DC0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0BB01-B376-42F1-8EBE-800438526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67D89F-D2AD-4113-AFE6-07BF22C93465}"/>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6" name="Footer Placeholder 5">
            <a:extLst>
              <a:ext uri="{FF2B5EF4-FFF2-40B4-BE49-F238E27FC236}">
                <a16:creationId xmlns:a16="http://schemas.microsoft.com/office/drawing/2014/main" id="{3C5C1909-3180-400F-A3A7-2DE8BCD06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12EA1-62CC-44F4-9DE1-CDADD3F5EEC6}"/>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02924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BA4F-4F57-4603-AB08-478D37E32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0752C-177A-46C3-9E7C-986B68527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1DAFE-6E5D-4A53-BAC7-C2815E00D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169F0-E7D0-4A90-B535-5801C4130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63E0F-5468-4313-B472-FF0771A8F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5B889-65E3-4F6C-AAB4-E8052892856C}"/>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8" name="Footer Placeholder 7">
            <a:extLst>
              <a:ext uri="{FF2B5EF4-FFF2-40B4-BE49-F238E27FC236}">
                <a16:creationId xmlns:a16="http://schemas.microsoft.com/office/drawing/2014/main" id="{49A59953-73F2-43C1-81C6-351155FC6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B3072-E004-40FD-9D42-7BF2CAAA23A1}"/>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66139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E787-629E-4DCB-BB3E-317E0695B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F031C-BD97-4A99-A5E8-A8E546428F20}"/>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4" name="Footer Placeholder 3">
            <a:extLst>
              <a:ext uri="{FF2B5EF4-FFF2-40B4-BE49-F238E27FC236}">
                <a16:creationId xmlns:a16="http://schemas.microsoft.com/office/drawing/2014/main" id="{829D8357-6E71-49FB-8AAB-787DC9002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D150F-51AA-4F88-A581-97C7B2D950A5}"/>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122308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26623-3F7E-4CEC-A5EB-3D0489D6DACF}"/>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3" name="Footer Placeholder 2">
            <a:extLst>
              <a:ext uri="{FF2B5EF4-FFF2-40B4-BE49-F238E27FC236}">
                <a16:creationId xmlns:a16="http://schemas.microsoft.com/office/drawing/2014/main" id="{48EBA11D-55BA-4AB2-8B7F-06C736E535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CFAD13-4497-47F3-9A7C-B8005C07CF8D}"/>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83628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152F-FC31-4A5C-A541-6CAF2745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58869-1370-4B9F-9390-A84D2E29E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C4D3ED-3EBB-45F5-98FA-670F38F85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4DDEF-847B-4E15-B4BF-B105417B1FBD}"/>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6" name="Footer Placeholder 5">
            <a:extLst>
              <a:ext uri="{FF2B5EF4-FFF2-40B4-BE49-F238E27FC236}">
                <a16:creationId xmlns:a16="http://schemas.microsoft.com/office/drawing/2014/main" id="{90412685-A427-4D7D-BFE7-5DA8C5404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0AC63-61F2-4942-9779-02F1EE116D90}"/>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338613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9F1E-30CA-443A-B17E-58C73B64D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A4CAB3-B7EB-4EA5-B0AA-46E0D1CE0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72C43B-68B1-432E-8446-ADCAAA109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B33BF-B9D6-4E19-97D1-922B4F4A788A}"/>
              </a:ext>
            </a:extLst>
          </p:cNvPr>
          <p:cNvSpPr>
            <a:spLocks noGrp="1"/>
          </p:cNvSpPr>
          <p:nvPr>
            <p:ph type="dt" sz="half" idx="10"/>
          </p:nvPr>
        </p:nvSpPr>
        <p:spPr/>
        <p:txBody>
          <a:bodyPr/>
          <a:lstStyle/>
          <a:p>
            <a:fld id="{F8C1807F-07DE-4F0A-B2D7-87C3B49C9BBE}" type="datetimeFigureOut">
              <a:rPr lang="en-US" smtClean="0"/>
              <a:t>8/14/2024</a:t>
            </a:fld>
            <a:endParaRPr lang="en-US"/>
          </a:p>
        </p:txBody>
      </p:sp>
      <p:sp>
        <p:nvSpPr>
          <p:cNvPr id="6" name="Footer Placeholder 5">
            <a:extLst>
              <a:ext uri="{FF2B5EF4-FFF2-40B4-BE49-F238E27FC236}">
                <a16:creationId xmlns:a16="http://schemas.microsoft.com/office/drawing/2014/main" id="{AA594AC8-626A-4E25-B570-78A9BA79F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56536-78DD-4475-84A1-A42059E75087}"/>
              </a:ext>
            </a:extLst>
          </p:cNvPr>
          <p:cNvSpPr>
            <a:spLocks noGrp="1"/>
          </p:cNvSpPr>
          <p:nvPr>
            <p:ph type="sldNum" sz="quarter" idx="12"/>
          </p:nvPr>
        </p:nvSpPr>
        <p:spPr/>
        <p:txBody>
          <a:bodyPr/>
          <a:lstStyle/>
          <a:p>
            <a:fld id="{B3387731-B95D-47FA-A7BE-897E375F8370}" type="slidenum">
              <a:rPr lang="en-US" smtClean="0"/>
              <a:t>‹#›</a:t>
            </a:fld>
            <a:endParaRPr lang="en-US"/>
          </a:p>
        </p:txBody>
      </p:sp>
    </p:spTree>
    <p:extLst>
      <p:ext uri="{BB962C8B-B14F-4D97-AF65-F5344CB8AC3E}">
        <p14:creationId xmlns:p14="http://schemas.microsoft.com/office/powerpoint/2010/main" val="137995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F98EB-F93F-48EB-AEBC-1B4BA7B5B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2FB0B-8FDB-4A87-8178-F2AF1D1A0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495EA-1ACD-4586-95D3-9C8EBB7A3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1807F-07DE-4F0A-B2D7-87C3B49C9BBE}" type="datetimeFigureOut">
              <a:rPr lang="en-US" smtClean="0"/>
              <a:t>8/14/2024</a:t>
            </a:fld>
            <a:endParaRPr lang="en-US"/>
          </a:p>
        </p:txBody>
      </p:sp>
      <p:sp>
        <p:nvSpPr>
          <p:cNvPr id="5" name="Footer Placeholder 4">
            <a:extLst>
              <a:ext uri="{FF2B5EF4-FFF2-40B4-BE49-F238E27FC236}">
                <a16:creationId xmlns:a16="http://schemas.microsoft.com/office/drawing/2014/main" id="{8EFCEB80-E64E-4CAE-94A0-E2D79218F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43B496-73BD-4392-BE5E-67B1536FB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87731-B95D-47FA-A7BE-897E375F8370}" type="slidenum">
              <a:rPr lang="en-US" smtClean="0"/>
              <a:t>‹#›</a:t>
            </a:fld>
            <a:endParaRPr lang="en-US"/>
          </a:p>
        </p:txBody>
      </p:sp>
    </p:spTree>
    <p:extLst>
      <p:ext uri="{BB962C8B-B14F-4D97-AF65-F5344CB8AC3E}">
        <p14:creationId xmlns:p14="http://schemas.microsoft.com/office/powerpoint/2010/main" val="289322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37" name="Hexagon 36">
            <a:extLst>
              <a:ext uri="{FF2B5EF4-FFF2-40B4-BE49-F238E27FC236}">
                <a16:creationId xmlns:a16="http://schemas.microsoft.com/office/drawing/2014/main" id="{1D2096AE-7B2A-42C9-952A-4FF6A78393A3}"/>
              </a:ext>
            </a:extLst>
          </p:cNvPr>
          <p:cNvSpPr/>
          <p:nvPr/>
        </p:nvSpPr>
        <p:spPr>
          <a:xfrm rot="5400000">
            <a:off x="5372724" y="6007260"/>
            <a:ext cx="633047" cy="522674"/>
          </a:xfrm>
          <a:prstGeom prst="hexagon">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8231D3B-0E41-4A3A-B708-5826FBD6C89D}"/>
              </a:ext>
            </a:extLst>
          </p:cNvPr>
          <p:cNvGrpSpPr/>
          <p:nvPr/>
        </p:nvGrpSpPr>
        <p:grpSpPr>
          <a:xfrm>
            <a:off x="4862352" y="-430308"/>
            <a:ext cx="8651951" cy="7935002"/>
            <a:chOff x="4862352" y="-430308"/>
            <a:chExt cx="8651951" cy="7935002"/>
          </a:xfrm>
          <a:blipFill>
            <a:blip r:embed="rId2"/>
            <a:stretch>
              <a:fillRect/>
            </a:stretch>
          </a:blipFill>
        </p:grpSpPr>
        <p:grpSp>
          <p:nvGrpSpPr>
            <p:cNvPr id="8" name="Group 7">
              <a:extLst>
                <a:ext uri="{FF2B5EF4-FFF2-40B4-BE49-F238E27FC236}">
                  <a16:creationId xmlns:a16="http://schemas.microsoft.com/office/drawing/2014/main" id="{E43FC08A-4504-4859-81C0-EE340036C271}"/>
                </a:ext>
              </a:extLst>
            </p:cNvPr>
            <p:cNvGrpSpPr/>
            <p:nvPr/>
          </p:nvGrpSpPr>
          <p:grpSpPr>
            <a:xfrm>
              <a:off x="4862352" y="1062316"/>
              <a:ext cx="7677037" cy="1936379"/>
              <a:chOff x="1130794" y="981633"/>
              <a:chExt cx="7677037" cy="1936379"/>
            </a:xfrm>
            <a:grpFill/>
          </p:grpSpPr>
          <p:sp>
            <p:nvSpPr>
              <p:cNvPr id="4" name="Hexagon 3">
                <a:extLst>
                  <a:ext uri="{FF2B5EF4-FFF2-40B4-BE49-F238E27FC236}">
                    <a16:creationId xmlns:a16="http://schemas.microsoft.com/office/drawing/2014/main" id="{875428CF-CB1A-4758-97C4-2B2D37E188EB}"/>
                  </a:ext>
                </a:extLst>
              </p:cNvPr>
              <p:cNvSpPr/>
              <p:nvPr/>
            </p:nvSpPr>
            <p:spPr>
              <a:xfrm rot="5400000">
                <a:off x="1090454" y="1021976"/>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BB75986A-C3A0-447A-85BB-7D1F9F5674E7}"/>
                  </a:ext>
                </a:extLst>
              </p:cNvPr>
              <p:cNvSpPr/>
              <p:nvPr/>
            </p:nvSpPr>
            <p:spPr>
              <a:xfrm rot="5400000">
                <a:off x="3040280" y="1021975"/>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ED93C5A9-CF02-4B05-83C2-C0DF9DDC6FD7}"/>
                  </a:ext>
                </a:extLst>
              </p:cNvPr>
              <p:cNvSpPr/>
              <p:nvPr/>
            </p:nvSpPr>
            <p:spPr>
              <a:xfrm rot="5400000">
                <a:off x="4961970" y="1021974"/>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0D242B91-35D2-422D-9890-2F703083FD24}"/>
                  </a:ext>
                </a:extLst>
              </p:cNvPr>
              <p:cNvSpPr/>
              <p:nvPr/>
            </p:nvSpPr>
            <p:spPr>
              <a:xfrm rot="5400000">
                <a:off x="6911796" y="1021973"/>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B8B7E33-339E-4C94-B76A-9AA2CC5BC371}"/>
                </a:ext>
              </a:extLst>
            </p:cNvPr>
            <p:cNvGrpSpPr/>
            <p:nvPr/>
          </p:nvGrpSpPr>
          <p:grpSpPr>
            <a:xfrm>
              <a:off x="5804268" y="2554936"/>
              <a:ext cx="7662969" cy="1936379"/>
              <a:chOff x="1144862" y="981633"/>
              <a:chExt cx="7662969" cy="1936379"/>
            </a:xfrm>
            <a:grpFill/>
          </p:grpSpPr>
          <p:sp>
            <p:nvSpPr>
              <p:cNvPr id="10" name="Hexagon 9">
                <a:extLst>
                  <a:ext uri="{FF2B5EF4-FFF2-40B4-BE49-F238E27FC236}">
                    <a16:creationId xmlns:a16="http://schemas.microsoft.com/office/drawing/2014/main" id="{9F4E0549-94F2-4E37-9777-F46803AF1BBE}"/>
                  </a:ext>
                </a:extLst>
              </p:cNvPr>
              <p:cNvSpPr/>
              <p:nvPr/>
            </p:nvSpPr>
            <p:spPr>
              <a:xfrm rot="5400000">
                <a:off x="1104522" y="1021976"/>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3D8E8A78-AAC2-4DDA-B2CB-97909D398DED}"/>
                  </a:ext>
                </a:extLst>
              </p:cNvPr>
              <p:cNvSpPr/>
              <p:nvPr/>
            </p:nvSpPr>
            <p:spPr>
              <a:xfrm rot="5400000">
                <a:off x="3040280" y="1021975"/>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AB7FC0DE-AEB5-489D-AA93-92D6B7B3D338}"/>
                  </a:ext>
                </a:extLst>
              </p:cNvPr>
              <p:cNvSpPr/>
              <p:nvPr/>
            </p:nvSpPr>
            <p:spPr>
              <a:xfrm rot="5400000">
                <a:off x="4961970" y="1021974"/>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F3869C68-03C2-4791-BE89-6F7F5D5C35A2}"/>
                  </a:ext>
                </a:extLst>
              </p:cNvPr>
              <p:cNvSpPr/>
              <p:nvPr/>
            </p:nvSpPr>
            <p:spPr>
              <a:xfrm rot="5400000">
                <a:off x="6911796" y="1021973"/>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1341512-DAB3-4F5C-95FD-6CA6204C1A23}"/>
                </a:ext>
              </a:extLst>
            </p:cNvPr>
            <p:cNvGrpSpPr/>
            <p:nvPr/>
          </p:nvGrpSpPr>
          <p:grpSpPr>
            <a:xfrm>
              <a:off x="5865401" y="-430308"/>
              <a:ext cx="7648901" cy="1936379"/>
              <a:chOff x="1158930" y="981633"/>
              <a:chExt cx="7648901" cy="1936379"/>
            </a:xfrm>
            <a:grpFill/>
          </p:grpSpPr>
          <p:sp>
            <p:nvSpPr>
              <p:cNvPr id="15" name="Hexagon 14">
                <a:extLst>
                  <a:ext uri="{FF2B5EF4-FFF2-40B4-BE49-F238E27FC236}">
                    <a16:creationId xmlns:a16="http://schemas.microsoft.com/office/drawing/2014/main" id="{8EB5D213-3DDF-461F-BA49-20C004EF905B}"/>
                  </a:ext>
                </a:extLst>
              </p:cNvPr>
              <p:cNvSpPr/>
              <p:nvPr/>
            </p:nvSpPr>
            <p:spPr>
              <a:xfrm rot="5400000">
                <a:off x="1118590" y="1021976"/>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C5CE7512-00FF-4A5B-AA74-B38D1190B8BB}"/>
                  </a:ext>
                </a:extLst>
              </p:cNvPr>
              <p:cNvSpPr/>
              <p:nvPr/>
            </p:nvSpPr>
            <p:spPr>
              <a:xfrm rot="5400000">
                <a:off x="3040280" y="1021975"/>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B2175875-4748-4282-BDB6-EC21F4BF8D79}"/>
                  </a:ext>
                </a:extLst>
              </p:cNvPr>
              <p:cNvSpPr/>
              <p:nvPr/>
            </p:nvSpPr>
            <p:spPr>
              <a:xfrm rot="5400000">
                <a:off x="4961970" y="1021974"/>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5143F903-4B23-4935-8B9D-73E28BD944D3}"/>
                  </a:ext>
                </a:extLst>
              </p:cNvPr>
              <p:cNvSpPr/>
              <p:nvPr/>
            </p:nvSpPr>
            <p:spPr>
              <a:xfrm rot="5400000">
                <a:off x="6911796" y="1021973"/>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AE57004-AED1-46CA-9A04-8E1269E2D7ED}"/>
                </a:ext>
              </a:extLst>
            </p:cNvPr>
            <p:cNvGrpSpPr/>
            <p:nvPr/>
          </p:nvGrpSpPr>
          <p:grpSpPr>
            <a:xfrm>
              <a:off x="4871559" y="4047560"/>
              <a:ext cx="7620765" cy="1950445"/>
              <a:chOff x="1187066" y="981633"/>
              <a:chExt cx="7620765" cy="1950445"/>
            </a:xfrm>
            <a:grpFill/>
          </p:grpSpPr>
          <p:sp>
            <p:nvSpPr>
              <p:cNvPr id="20" name="Hexagon 19">
                <a:extLst>
                  <a:ext uri="{FF2B5EF4-FFF2-40B4-BE49-F238E27FC236}">
                    <a16:creationId xmlns:a16="http://schemas.microsoft.com/office/drawing/2014/main" id="{63C3BEAB-9FF8-4312-859B-53A76AECAAA3}"/>
                  </a:ext>
                </a:extLst>
              </p:cNvPr>
              <p:cNvSpPr/>
              <p:nvPr/>
            </p:nvSpPr>
            <p:spPr>
              <a:xfrm rot="5400000">
                <a:off x="1146726" y="1021976"/>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9E5A677C-C9A8-48AB-882C-71EE77A72F5B}"/>
                  </a:ext>
                </a:extLst>
              </p:cNvPr>
              <p:cNvSpPr/>
              <p:nvPr/>
            </p:nvSpPr>
            <p:spPr>
              <a:xfrm rot="5400000">
                <a:off x="3040280" y="1021975"/>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06505072-4952-4E63-B4B6-E00EA4348D18}"/>
                  </a:ext>
                </a:extLst>
              </p:cNvPr>
              <p:cNvSpPr/>
              <p:nvPr/>
            </p:nvSpPr>
            <p:spPr>
              <a:xfrm rot="5400000">
                <a:off x="4990106" y="1036042"/>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721C4D11-CF65-4C80-9378-5E64390A0532}"/>
                  </a:ext>
                </a:extLst>
              </p:cNvPr>
              <p:cNvSpPr/>
              <p:nvPr/>
            </p:nvSpPr>
            <p:spPr>
              <a:xfrm rot="5400000">
                <a:off x="6911796" y="1021973"/>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588D9AA7-D890-420E-A7EF-171BABE8B4F9}"/>
                </a:ext>
              </a:extLst>
            </p:cNvPr>
            <p:cNvGrpSpPr/>
            <p:nvPr/>
          </p:nvGrpSpPr>
          <p:grpSpPr>
            <a:xfrm>
              <a:off x="5809130" y="5540179"/>
              <a:ext cx="7705173" cy="1964515"/>
              <a:chOff x="1102658" y="981633"/>
              <a:chExt cx="7705173" cy="1964515"/>
            </a:xfrm>
            <a:grpFill/>
          </p:grpSpPr>
          <p:sp>
            <p:nvSpPr>
              <p:cNvPr id="25" name="Hexagon 24">
                <a:extLst>
                  <a:ext uri="{FF2B5EF4-FFF2-40B4-BE49-F238E27FC236}">
                    <a16:creationId xmlns:a16="http://schemas.microsoft.com/office/drawing/2014/main" id="{E0411324-30C1-41C0-AC0C-AFD8DEBA1B86}"/>
                  </a:ext>
                </a:extLst>
              </p:cNvPr>
              <p:cNvSpPr/>
              <p:nvPr/>
            </p:nvSpPr>
            <p:spPr>
              <a:xfrm rot="5400000">
                <a:off x="1062318" y="1050112"/>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E1991672-AC03-49F7-94AC-14BEBA549411}"/>
                  </a:ext>
                </a:extLst>
              </p:cNvPr>
              <p:cNvSpPr/>
              <p:nvPr/>
            </p:nvSpPr>
            <p:spPr>
              <a:xfrm rot="5400000">
                <a:off x="3012144" y="1021975"/>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5943F9F4-5DBA-4AE0-A8D6-5A040B4D8502}"/>
                  </a:ext>
                </a:extLst>
              </p:cNvPr>
              <p:cNvSpPr/>
              <p:nvPr/>
            </p:nvSpPr>
            <p:spPr>
              <a:xfrm rot="5400000">
                <a:off x="4961970" y="1021974"/>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259C1C06-9246-4258-8F2F-5757A1068DAA}"/>
                  </a:ext>
                </a:extLst>
              </p:cNvPr>
              <p:cNvSpPr/>
              <p:nvPr/>
            </p:nvSpPr>
            <p:spPr>
              <a:xfrm rot="5400000">
                <a:off x="6911796" y="1021973"/>
                <a:ext cx="1936376" cy="1855695"/>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 name="TextBox 30">
            <a:extLst>
              <a:ext uri="{FF2B5EF4-FFF2-40B4-BE49-F238E27FC236}">
                <a16:creationId xmlns:a16="http://schemas.microsoft.com/office/drawing/2014/main" id="{FD86471E-BF9A-4AAC-9D7B-E901FF9CDE8A}"/>
              </a:ext>
            </a:extLst>
          </p:cNvPr>
          <p:cNvSpPr txBox="1"/>
          <p:nvPr/>
        </p:nvSpPr>
        <p:spPr>
          <a:xfrm>
            <a:off x="707915" y="5540178"/>
            <a:ext cx="3133165" cy="646331"/>
          </a:xfrm>
          <a:prstGeom prst="rect">
            <a:avLst/>
          </a:prstGeom>
          <a:noFill/>
        </p:spPr>
        <p:txBody>
          <a:bodyPr wrap="square" rtlCol="0">
            <a:spAutoFit/>
          </a:bodyPr>
          <a:lstStyle/>
          <a:p>
            <a:r>
              <a:rPr lang="en-US" b="1" dirty="0">
                <a:latin typeface="Baskerville Old Face" panose="02020602080505020303" pitchFamily="18" charset="0"/>
              </a:rPr>
              <a:t>MAT NO: ALT/SOD/023/0702</a:t>
            </a:r>
          </a:p>
        </p:txBody>
      </p:sp>
      <p:sp>
        <p:nvSpPr>
          <p:cNvPr id="32" name="TextBox 31">
            <a:extLst>
              <a:ext uri="{FF2B5EF4-FFF2-40B4-BE49-F238E27FC236}">
                <a16:creationId xmlns:a16="http://schemas.microsoft.com/office/drawing/2014/main" id="{7076C494-CEB5-4F2B-9BB7-8EC79DFF97CA}"/>
              </a:ext>
            </a:extLst>
          </p:cNvPr>
          <p:cNvSpPr txBox="1"/>
          <p:nvPr/>
        </p:nvSpPr>
        <p:spPr>
          <a:xfrm>
            <a:off x="707915" y="4511853"/>
            <a:ext cx="3133165" cy="646331"/>
          </a:xfrm>
          <a:prstGeom prst="rect">
            <a:avLst/>
          </a:prstGeom>
          <a:noFill/>
        </p:spPr>
        <p:txBody>
          <a:bodyPr wrap="square" rtlCol="0">
            <a:spAutoFit/>
          </a:bodyPr>
          <a:lstStyle/>
          <a:p>
            <a:r>
              <a:rPr lang="en-US" b="1" dirty="0">
                <a:solidFill>
                  <a:srgbClr val="002060"/>
                </a:solidFill>
                <a:latin typeface="Baskerville Old Face" panose="02020602080505020303" pitchFamily="18" charset="0"/>
              </a:rPr>
              <a:t>By: </a:t>
            </a:r>
          </a:p>
          <a:p>
            <a:r>
              <a:rPr lang="en-US" b="1" dirty="0">
                <a:solidFill>
                  <a:srgbClr val="002060"/>
                </a:solidFill>
                <a:latin typeface="Baskerville Old Face" panose="02020602080505020303" pitchFamily="18" charset="0"/>
              </a:rPr>
              <a:t>OJOH CHIEMELE DAVID</a:t>
            </a:r>
          </a:p>
        </p:txBody>
      </p:sp>
      <p:sp>
        <p:nvSpPr>
          <p:cNvPr id="33" name="TextBox 32">
            <a:extLst>
              <a:ext uri="{FF2B5EF4-FFF2-40B4-BE49-F238E27FC236}">
                <a16:creationId xmlns:a16="http://schemas.microsoft.com/office/drawing/2014/main" id="{A6B83041-1D49-454B-9DDA-0A8948D19BA4}"/>
              </a:ext>
            </a:extLst>
          </p:cNvPr>
          <p:cNvSpPr txBox="1"/>
          <p:nvPr/>
        </p:nvSpPr>
        <p:spPr>
          <a:xfrm>
            <a:off x="875738" y="2784953"/>
            <a:ext cx="4185399" cy="1569660"/>
          </a:xfrm>
          <a:prstGeom prst="rect">
            <a:avLst/>
          </a:prstGeom>
          <a:noFill/>
        </p:spPr>
        <p:txBody>
          <a:bodyPr wrap="square" rtlCol="0">
            <a:spAutoFit/>
          </a:bodyPr>
          <a:lstStyle/>
          <a:p>
            <a:pPr algn="ctr"/>
            <a:r>
              <a:rPr lang="en-US" sz="3200" b="1" dirty="0">
                <a:latin typeface="Baskerville Old Face" panose="02020602080505020303" pitchFamily="18" charset="0"/>
              </a:rPr>
              <a:t>TOKYO 2020 SUMMER OLYMPICS GAMES</a:t>
            </a:r>
          </a:p>
        </p:txBody>
      </p:sp>
      <p:sp>
        <p:nvSpPr>
          <p:cNvPr id="34" name="TextBox 33">
            <a:extLst>
              <a:ext uri="{FF2B5EF4-FFF2-40B4-BE49-F238E27FC236}">
                <a16:creationId xmlns:a16="http://schemas.microsoft.com/office/drawing/2014/main" id="{B6AC3223-4A49-47AE-9E39-CFD45F4F06FC}"/>
              </a:ext>
            </a:extLst>
          </p:cNvPr>
          <p:cNvSpPr txBox="1"/>
          <p:nvPr/>
        </p:nvSpPr>
        <p:spPr>
          <a:xfrm>
            <a:off x="707915" y="27320"/>
            <a:ext cx="4185399" cy="1077218"/>
          </a:xfrm>
          <a:prstGeom prst="rect">
            <a:avLst/>
          </a:prstGeom>
          <a:noFill/>
        </p:spPr>
        <p:txBody>
          <a:bodyPr wrap="square" rtlCol="0">
            <a:spAutoFit/>
          </a:bodyPr>
          <a:lstStyle/>
          <a:p>
            <a:r>
              <a:rPr lang="en-US" sz="3200" b="1" dirty="0">
                <a:latin typeface="Baskerville Old Face" panose="02020602080505020303" pitchFamily="18" charset="0"/>
              </a:rPr>
              <a:t>ALTSCHOOL OF </a:t>
            </a:r>
          </a:p>
          <a:p>
            <a:r>
              <a:rPr lang="en-US" sz="3200" b="1" dirty="0">
                <a:latin typeface="Baskerville Old Face" panose="02020602080505020303" pitchFamily="18" charset="0"/>
              </a:rPr>
              <a:t>DATA ANALYSIS</a:t>
            </a:r>
          </a:p>
        </p:txBody>
      </p:sp>
      <p:sp>
        <p:nvSpPr>
          <p:cNvPr id="35" name="TextBox 34">
            <a:extLst>
              <a:ext uri="{FF2B5EF4-FFF2-40B4-BE49-F238E27FC236}">
                <a16:creationId xmlns:a16="http://schemas.microsoft.com/office/drawing/2014/main" id="{F1858A5F-1532-4EE7-AA24-01AFB154605F}"/>
              </a:ext>
            </a:extLst>
          </p:cNvPr>
          <p:cNvSpPr txBox="1"/>
          <p:nvPr/>
        </p:nvSpPr>
        <p:spPr>
          <a:xfrm>
            <a:off x="707915" y="1658262"/>
            <a:ext cx="3873253" cy="400110"/>
          </a:xfrm>
          <a:prstGeom prst="rect">
            <a:avLst/>
          </a:prstGeom>
          <a:noFill/>
        </p:spPr>
        <p:txBody>
          <a:bodyPr wrap="square" rtlCol="0">
            <a:spAutoFit/>
          </a:bodyPr>
          <a:lstStyle/>
          <a:p>
            <a:r>
              <a:rPr lang="en-US" sz="2000" b="1" dirty="0">
                <a:latin typeface="Baskerville Old Face" panose="02020602080505020303" pitchFamily="18" charset="0"/>
              </a:rPr>
              <a:t>CAPSTONE PROJECT REPORT</a:t>
            </a:r>
          </a:p>
        </p:txBody>
      </p:sp>
      <p:sp>
        <p:nvSpPr>
          <p:cNvPr id="36" name="TextBox 35">
            <a:extLst>
              <a:ext uri="{FF2B5EF4-FFF2-40B4-BE49-F238E27FC236}">
                <a16:creationId xmlns:a16="http://schemas.microsoft.com/office/drawing/2014/main" id="{911298FE-F61B-4B70-99B8-B5E266724723}"/>
              </a:ext>
            </a:extLst>
          </p:cNvPr>
          <p:cNvSpPr txBox="1"/>
          <p:nvPr/>
        </p:nvSpPr>
        <p:spPr>
          <a:xfrm>
            <a:off x="707915" y="2262279"/>
            <a:ext cx="1559858" cy="400110"/>
          </a:xfrm>
          <a:prstGeom prst="rect">
            <a:avLst/>
          </a:prstGeom>
          <a:noFill/>
        </p:spPr>
        <p:txBody>
          <a:bodyPr wrap="square" rtlCol="0">
            <a:spAutoFit/>
          </a:bodyPr>
          <a:lstStyle/>
          <a:p>
            <a:r>
              <a:rPr lang="en-US" sz="2000" b="1" dirty="0">
                <a:latin typeface="Baskerville Old Face" panose="02020602080505020303" pitchFamily="18" charset="0"/>
              </a:rPr>
              <a:t>ON</a:t>
            </a:r>
          </a:p>
        </p:txBody>
      </p:sp>
    </p:spTree>
    <p:extLst>
      <p:ext uri="{BB962C8B-B14F-4D97-AF65-F5344CB8AC3E}">
        <p14:creationId xmlns:p14="http://schemas.microsoft.com/office/powerpoint/2010/main" val="229258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7" name="Hexagon 16">
            <a:extLst>
              <a:ext uri="{FF2B5EF4-FFF2-40B4-BE49-F238E27FC236}">
                <a16:creationId xmlns:a16="http://schemas.microsoft.com/office/drawing/2014/main" id="{433B8443-7250-4E68-870A-A1BE0807C2A0}"/>
              </a:ext>
            </a:extLst>
          </p:cNvPr>
          <p:cNvSpPr/>
          <p:nvPr/>
        </p:nvSpPr>
        <p:spPr>
          <a:xfrm rot="5400000">
            <a:off x="9773323" y="-63694"/>
            <a:ext cx="832749" cy="773719"/>
          </a:xfrm>
          <a:prstGeom prst="hexagon">
            <a:avLst/>
          </a:prstGeom>
          <a:noFill/>
          <a:ln w="22225">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17375" y="930286"/>
            <a:ext cx="7859115" cy="5674490"/>
          </a:xfrm>
          <a:prstGeom prst="round2DiagRect">
            <a:avLst/>
          </a:prstGeom>
          <a:solidFill>
            <a:srgbClr val="7030A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449325" y="323165"/>
            <a:ext cx="781386" cy="6225742"/>
          </a:xfrm>
          <a:prstGeom prst="round2DiagRect">
            <a:avLst/>
          </a:prstGeom>
          <a:solidFill>
            <a:srgbClr val="7030A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ANALYSIS &amp; INSIGHTS</a:t>
            </a:r>
          </a:p>
        </p:txBody>
      </p:sp>
      <p:sp>
        <p:nvSpPr>
          <p:cNvPr id="7" name="Hexagon 6">
            <a:extLst>
              <a:ext uri="{FF2B5EF4-FFF2-40B4-BE49-F238E27FC236}">
                <a16:creationId xmlns:a16="http://schemas.microsoft.com/office/drawing/2014/main" id="{49024E10-6F49-463D-BFDA-69FE893BB15C}"/>
              </a:ext>
            </a:extLst>
          </p:cNvPr>
          <p:cNvSpPr/>
          <p:nvPr/>
        </p:nvSpPr>
        <p:spPr>
          <a:xfrm>
            <a:off x="9810423" y="2287399"/>
            <a:ext cx="2121877" cy="2088383"/>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4" name="Group 23">
            <a:extLst>
              <a:ext uri="{FF2B5EF4-FFF2-40B4-BE49-F238E27FC236}">
                <a16:creationId xmlns:a16="http://schemas.microsoft.com/office/drawing/2014/main" id="{878CE3D6-7FD3-431A-86B5-094F2ACA0E5A}"/>
              </a:ext>
            </a:extLst>
          </p:cNvPr>
          <p:cNvGrpSpPr/>
          <p:nvPr/>
        </p:nvGrpSpPr>
        <p:grpSpPr>
          <a:xfrm>
            <a:off x="11499188" y="4997619"/>
            <a:ext cx="1385623" cy="1696221"/>
            <a:chOff x="11331538" y="5320576"/>
            <a:chExt cx="1385623" cy="1696221"/>
          </a:xfrm>
        </p:grpSpPr>
        <p:sp>
          <p:nvSpPr>
            <p:cNvPr id="9" name="Hexagon 8">
              <a:extLst>
                <a:ext uri="{FF2B5EF4-FFF2-40B4-BE49-F238E27FC236}">
                  <a16:creationId xmlns:a16="http://schemas.microsoft.com/office/drawing/2014/main" id="{2CFBF25B-05C5-4488-B4CD-868E369F095D}"/>
                </a:ext>
              </a:extLst>
            </p:cNvPr>
            <p:cNvSpPr/>
            <p:nvPr/>
          </p:nvSpPr>
          <p:spPr>
            <a:xfrm rot="5400000">
              <a:off x="11324504" y="6067228"/>
              <a:ext cx="956603" cy="942536"/>
            </a:xfrm>
            <a:prstGeom prst="hexagon">
              <a:avLst/>
            </a:prstGeom>
            <a:solidFill>
              <a:srgbClr val="C77DFF"/>
            </a:solidFill>
            <a:ln w="34925">
              <a:solidFill>
                <a:srgbClr val="C77D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CA0B71BF-6FD0-4B3A-BDE9-B505CED8AFA5}"/>
                </a:ext>
              </a:extLst>
            </p:cNvPr>
            <p:cNvSpPr/>
            <p:nvPr/>
          </p:nvSpPr>
          <p:spPr>
            <a:xfrm rot="5400000">
              <a:off x="11767591" y="5327610"/>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Hexagon 22">
            <a:extLst>
              <a:ext uri="{FF2B5EF4-FFF2-40B4-BE49-F238E27FC236}">
                <a16:creationId xmlns:a16="http://schemas.microsoft.com/office/drawing/2014/main" id="{DE5F2E1E-0C18-480F-9693-C210AF0DE897}"/>
              </a:ext>
            </a:extLst>
          </p:cNvPr>
          <p:cNvSpPr/>
          <p:nvPr/>
        </p:nvSpPr>
        <p:spPr>
          <a:xfrm rot="5400000">
            <a:off x="11443849" y="5330278"/>
            <a:ext cx="533429" cy="422754"/>
          </a:xfrm>
          <a:prstGeom prst="hexagon">
            <a:avLst>
              <a:gd name="adj" fmla="val 24913"/>
              <a:gd name="vf" fmla="val 115470"/>
            </a:avLst>
          </a:prstGeom>
          <a:solidFill>
            <a:schemeClr val="bg1"/>
          </a:solidFill>
          <a:ln w="15875">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9</a:t>
            </a:r>
          </a:p>
        </p:txBody>
      </p:sp>
      <p:sp>
        <p:nvSpPr>
          <p:cNvPr id="12" name="TextBox 11">
            <a:extLst>
              <a:ext uri="{FF2B5EF4-FFF2-40B4-BE49-F238E27FC236}">
                <a16:creationId xmlns:a16="http://schemas.microsoft.com/office/drawing/2014/main" id="{B93FBC6A-A133-42F5-93BA-4D360DE1C5B6}"/>
              </a:ext>
            </a:extLst>
          </p:cNvPr>
          <p:cNvSpPr txBox="1"/>
          <p:nvPr/>
        </p:nvSpPr>
        <p:spPr>
          <a:xfrm>
            <a:off x="1209822" y="1871004"/>
            <a:ext cx="3416914" cy="4247317"/>
          </a:xfrm>
          <a:prstGeom prst="rect">
            <a:avLst/>
          </a:prstGeom>
          <a:noFill/>
        </p:spPr>
        <p:txBody>
          <a:bodyPr wrap="square" rtlCol="0">
            <a:spAutoFit/>
          </a:bodyPr>
          <a:lstStyle/>
          <a:p>
            <a:pPr algn="ctr"/>
            <a:r>
              <a:rPr lang="en-US" sz="1800" b="1" i="0" dirty="0">
                <a:solidFill>
                  <a:schemeClr val="bg1">
                    <a:lumMod val="85000"/>
                  </a:schemeClr>
                </a:solidFill>
                <a:effectLst/>
                <a:latin typeface="Bahnschrift Condensed" panose="020B0502040204020203" pitchFamily="34" charset="0"/>
              </a:rPr>
              <a:t>The 2020 Summer Olympic Games had the record of Participation by Countries and Races, as 206 Nations and Recognized Territories were represented in at least 1 Olympic Sporting Event, either as an Athlete, Coach or an Official.</a:t>
            </a:r>
          </a:p>
          <a:p>
            <a:pPr algn="ctr"/>
            <a:endParaRPr lang="en-US" b="1" dirty="0">
              <a:solidFill>
                <a:schemeClr val="bg1">
                  <a:lumMod val="85000"/>
                </a:schemeClr>
              </a:solidFill>
              <a:latin typeface="Bahnschrift Condensed" panose="020B0502040204020203" pitchFamily="34" charset="0"/>
            </a:endParaRPr>
          </a:p>
          <a:p>
            <a:pPr algn="ctr"/>
            <a:r>
              <a:rPr lang="en-US" b="1" dirty="0">
                <a:solidFill>
                  <a:schemeClr val="bg1">
                    <a:lumMod val="85000"/>
                  </a:schemeClr>
                </a:solidFill>
                <a:latin typeface="Bahnschrift Condensed" panose="020B0502040204020203" pitchFamily="34" charset="0"/>
              </a:rPr>
              <a:t>The Overall hosting and safety measures implemented across the entire Olympic games to ensure a covid-19 FREE event, by the host Nation Japan were HIGHLY COMMENDABLE despite the delay in hosting the event for 1 year, as the world was battling one of the toughest Pandemic (Covid-19) in nearly 200 years. </a:t>
            </a:r>
            <a:endParaRPr lang="en-US" dirty="0">
              <a:solidFill>
                <a:schemeClr val="bg1">
                  <a:lumMod val="85000"/>
                </a:schemeClr>
              </a:solidFill>
              <a:latin typeface="Bahnschrift Condensed" panose="020B0502040204020203" pitchFamily="34" charset="0"/>
            </a:endParaRPr>
          </a:p>
        </p:txBody>
      </p:sp>
      <p:pic>
        <p:nvPicPr>
          <p:cNvPr id="25" name="Picture 24">
            <a:extLst>
              <a:ext uri="{FF2B5EF4-FFF2-40B4-BE49-F238E27FC236}">
                <a16:creationId xmlns:a16="http://schemas.microsoft.com/office/drawing/2014/main" id="{7936F2FE-5128-408B-8A58-295A66CE8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71" y="1105547"/>
            <a:ext cx="1161892" cy="653565"/>
          </a:xfrm>
          <a:prstGeom prst="rect">
            <a:avLst/>
          </a:prstGeom>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7AB4C20C-1ADD-41BF-93E7-85A72D01F6D1}"/>
              </a:ext>
            </a:extLst>
          </p:cNvPr>
          <p:cNvPicPr>
            <a:picLocks noChangeAspect="1"/>
          </p:cNvPicPr>
          <p:nvPr/>
        </p:nvPicPr>
        <p:blipFill>
          <a:blip r:embed="rId4"/>
          <a:stretch>
            <a:fillRect/>
          </a:stretch>
        </p:blipFill>
        <p:spPr>
          <a:xfrm>
            <a:off x="4927623" y="2036370"/>
            <a:ext cx="4412126" cy="3675117"/>
          </a:xfrm>
          <a:prstGeom prst="rect">
            <a:avLst/>
          </a:prstGeom>
          <a:ln>
            <a:solidFill>
              <a:schemeClr val="tx1"/>
            </a:solidFill>
          </a:ln>
          <a:effectLst>
            <a:outerShdw blurRad="50800" dist="38100" dir="2700000" sx="102000" sy="102000" algn="tl" rotWithShape="0">
              <a:prstClr val="black">
                <a:alpha val="40000"/>
              </a:prstClr>
            </a:outerShdw>
            <a:softEdge rad="25400"/>
          </a:effectLst>
        </p:spPr>
      </p:pic>
    </p:spTree>
    <p:extLst>
      <p:ext uri="{BB962C8B-B14F-4D97-AF65-F5344CB8AC3E}">
        <p14:creationId xmlns:p14="http://schemas.microsoft.com/office/powerpoint/2010/main" val="40171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9" name="Hexagon 8">
            <a:extLst>
              <a:ext uri="{FF2B5EF4-FFF2-40B4-BE49-F238E27FC236}">
                <a16:creationId xmlns:a16="http://schemas.microsoft.com/office/drawing/2014/main" id="{2CFBF25B-05C5-4488-B4CD-868E369F095D}"/>
              </a:ext>
            </a:extLst>
          </p:cNvPr>
          <p:cNvSpPr/>
          <p:nvPr/>
        </p:nvSpPr>
        <p:spPr>
          <a:xfrm rot="5400000">
            <a:off x="7691783" y="5908431"/>
            <a:ext cx="956603" cy="942536"/>
          </a:xfrm>
          <a:prstGeom prst="hexagon">
            <a:avLst/>
          </a:prstGeom>
          <a:solidFill>
            <a:srgbClr val="C77DFF"/>
          </a:solidFill>
          <a:ln w="34925">
            <a:solidFill>
              <a:srgbClr val="C77D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CA0B71BF-6FD0-4B3A-BDE9-B505CED8AFA5}"/>
              </a:ext>
            </a:extLst>
          </p:cNvPr>
          <p:cNvSpPr/>
          <p:nvPr/>
        </p:nvSpPr>
        <p:spPr>
          <a:xfrm rot="5400000">
            <a:off x="10832984" y="3989936"/>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33B8443-7250-4E68-870A-A1BE0807C2A0}"/>
              </a:ext>
            </a:extLst>
          </p:cNvPr>
          <p:cNvSpPr/>
          <p:nvPr/>
        </p:nvSpPr>
        <p:spPr>
          <a:xfrm rot="5400000">
            <a:off x="9943552" y="862328"/>
            <a:ext cx="832749" cy="773719"/>
          </a:xfrm>
          <a:prstGeom prst="hexagon">
            <a:avLst/>
          </a:prstGeom>
          <a:noFill/>
          <a:ln w="22225">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310969" y="949747"/>
            <a:ext cx="7859115" cy="5674490"/>
          </a:xfrm>
          <a:prstGeom prst="round2DiagRect">
            <a:avLst/>
          </a:prstGeom>
          <a:solidFill>
            <a:srgbClr val="5B9BD5"/>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449325" y="323165"/>
            <a:ext cx="781386" cy="6225742"/>
          </a:xfrm>
          <a:prstGeom prst="round2DiagRect">
            <a:avLst/>
          </a:prstGeom>
          <a:solidFill>
            <a:srgbClr val="5B9BD5"/>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CONCLUSION</a:t>
            </a:r>
          </a:p>
        </p:txBody>
      </p:sp>
      <p:sp>
        <p:nvSpPr>
          <p:cNvPr id="7" name="Hexagon 6">
            <a:extLst>
              <a:ext uri="{FF2B5EF4-FFF2-40B4-BE49-F238E27FC236}">
                <a16:creationId xmlns:a16="http://schemas.microsoft.com/office/drawing/2014/main" id="{49024E10-6F49-463D-BFDA-69FE893BB15C}"/>
              </a:ext>
            </a:extLst>
          </p:cNvPr>
          <p:cNvSpPr/>
          <p:nvPr/>
        </p:nvSpPr>
        <p:spPr>
          <a:xfrm>
            <a:off x="9771324" y="2287399"/>
            <a:ext cx="2121877" cy="2088383"/>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Hexagon 22">
            <a:extLst>
              <a:ext uri="{FF2B5EF4-FFF2-40B4-BE49-F238E27FC236}">
                <a16:creationId xmlns:a16="http://schemas.microsoft.com/office/drawing/2014/main" id="{DE5F2E1E-0C18-480F-9693-C210AF0DE897}"/>
              </a:ext>
            </a:extLst>
          </p:cNvPr>
          <p:cNvSpPr/>
          <p:nvPr/>
        </p:nvSpPr>
        <p:spPr>
          <a:xfrm rot="5400000">
            <a:off x="11651631" y="6184733"/>
            <a:ext cx="533429" cy="422754"/>
          </a:xfrm>
          <a:prstGeom prst="hexagon">
            <a:avLst>
              <a:gd name="adj" fmla="val 24913"/>
              <a:gd name="vf" fmla="val 115470"/>
            </a:avLst>
          </a:prstGeom>
          <a:solidFill>
            <a:schemeClr val="bg1"/>
          </a:solidFill>
          <a:ln w="15875">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10</a:t>
            </a:r>
          </a:p>
        </p:txBody>
      </p:sp>
      <p:pic>
        <p:nvPicPr>
          <p:cNvPr id="18" name="Picture 17">
            <a:extLst>
              <a:ext uri="{FF2B5EF4-FFF2-40B4-BE49-F238E27FC236}">
                <a16:creationId xmlns:a16="http://schemas.microsoft.com/office/drawing/2014/main" id="{61F8A49F-8AFE-454E-8E35-4331350B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257" y="1011997"/>
            <a:ext cx="1161892" cy="653565"/>
          </a:xfrm>
          <a:prstGeom prst="rect">
            <a:avLst/>
          </a:prstGeom>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DC655A32-7DD6-4F05-BB52-3442993D1D0E}"/>
              </a:ext>
            </a:extLst>
          </p:cNvPr>
          <p:cNvPicPr>
            <a:picLocks noChangeAspect="1"/>
          </p:cNvPicPr>
          <p:nvPr/>
        </p:nvPicPr>
        <p:blipFill>
          <a:blip r:embed="rId4"/>
          <a:stretch>
            <a:fillRect/>
          </a:stretch>
        </p:blipFill>
        <p:spPr>
          <a:xfrm>
            <a:off x="4957136" y="1754450"/>
            <a:ext cx="4329025" cy="3650206"/>
          </a:xfrm>
          <a:prstGeom prst="rect">
            <a:avLst/>
          </a:prstGeom>
          <a:ln>
            <a:solidFill>
              <a:schemeClr val="tx1"/>
            </a:solidFill>
          </a:ln>
          <a:effectLst>
            <a:outerShdw blurRad="50800" dist="38100" dir="2700000" sx="102000" sy="102000" algn="tl" rotWithShape="0">
              <a:prstClr val="black">
                <a:alpha val="40000"/>
              </a:prstClr>
            </a:outerShdw>
            <a:softEdge rad="12700"/>
          </a:effectLst>
        </p:spPr>
      </p:pic>
      <p:pic>
        <p:nvPicPr>
          <p:cNvPr id="6" name="Picture 5">
            <a:extLst>
              <a:ext uri="{FF2B5EF4-FFF2-40B4-BE49-F238E27FC236}">
                <a16:creationId xmlns:a16="http://schemas.microsoft.com/office/drawing/2014/main" id="{02C5DFAD-C58D-4FA5-8DC5-8030ACB4749A}"/>
              </a:ext>
            </a:extLst>
          </p:cNvPr>
          <p:cNvPicPr>
            <a:picLocks noChangeAspect="1"/>
          </p:cNvPicPr>
          <p:nvPr/>
        </p:nvPicPr>
        <p:blipFill>
          <a:blip r:embed="rId5"/>
          <a:stretch>
            <a:fillRect/>
          </a:stretch>
        </p:blipFill>
        <p:spPr>
          <a:xfrm>
            <a:off x="8024677" y="1754450"/>
            <a:ext cx="1228896" cy="342948"/>
          </a:xfrm>
          <a:prstGeom prst="rect">
            <a:avLst/>
          </a:prstGeom>
        </p:spPr>
      </p:pic>
      <p:sp>
        <p:nvSpPr>
          <p:cNvPr id="8" name="TextBox 7">
            <a:extLst>
              <a:ext uri="{FF2B5EF4-FFF2-40B4-BE49-F238E27FC236}">
                <a16:creationId xmlns:a16="http://schemas.microsoft.com/office/drawing/2014/main" id="{E8ECBC76-4DB2-4212-8307-31B3CBDA818E}"/>
              </a:ext>
            </a:extLst>
          </p:cNvPr>
          <p:cNvSpPr txBox="1"/>
          <p:nvPr/>
        </p:nvSpPr>
        <p:spPr>
          <a:xfrm>
            <a:off x="954755" y="1574550"/>
            <a:ext cx="3733595" cy="4570482"/>
          </a:xfrm>
          <a:prstGeom prst="rect">
            <a:avLst/>
          </a:prstGeom>
          <a:noFill/>
        </p:spPr>
        <p:txBody>
          <a:bodyPr wrap="square" rtlCol="0">
            <a:spAutoFit/>
          </a:bodyPr>
          <a:lstStyle/>
          <a:p>
            <a:pPr algn="ctr"/>
            <a:endParaRPr lang="en-US" sz="1600" b="1" i="0" dirty="0">
              <a:solidFill>
                <a:srgbClr val="252423"/>
              </a:solidFill>
              <a:effectLst/>
              <a:latin typeface="Bahnschrift Condensed" panose="020B0502040204020203" pitchFamily="34" charset="0"/>
            </a:endParaRPr>
          </a:p>
          <a:p>
            <a:pPr algn="ctr"/>
            <a:r>
              <a:rPr lang="en-US" sz="1600" b="1" i="0" dirty="0">
                <a:solidFill>
                  <a:srgbClr val="252423"/>
                </a:solidFill>
                <a:effectLst/>
                <a:latin typeface="Bahnschrift Condensed" panose="020B0502040204020203" pitchFamily="34" charset="0"/>
              </a:rPr>
              <a:t>Majority of the Medals were won by Western &amp; Asian Countries, and they also have the highest numbers in athlete</a:t>
            </a:r>
            <a:r>
              <a:rPr lang="en-US" sz="1600" b="1" dirty="0">
                <a:solidFill>
                  <a:srgbClr val="252423"/>
                </a:solidFill>
                <a:latin typeface="Bahnschrift Condensed" panose="020B0502040204020203" pitchFamily="34" charset="0"/>
              </a:rPr>
              <a:t>’s participation</a:t>
            </a:r>
            <a:r>
              <a:rPr lang="en-US" sz="1600" b="1" i="0" dirty="0">
                <a:solidFill>
                  <a:srgbClr val="252423"/>
                </a:solidFill>
                <a:effectLst/>
                <a:latin typeface="Bahnschrift Condensed" panose="020B0502040204020203" pitchFamily="34" charset="0"/>
              </a:rPr>
              <a:t> as they have interest in diverse Sporting activities, not just common sports like Football, Swimming and Tennis, thus their Governments and agencies invest heavily in sporting facilities, to ensure that their athletes a well drilled and trained for competitive events like the Olympic Games.</a:t>
            </a:r>
          </a:p>
          <a:p>
            <a:pPr algn="ctr"/>
            <a:endParaRPr lang="en-US" sz="1600" b="1" i="0" dirty="0">
              <a:solidFill>
                <a:srgbClr val="252423"/>
              </a:solidFill>
              <a:effectLst/>
              <a:latin typeface="Bahnschrift Condensed" panose="020B0502040204020203" pitchFamily="34" charset="0"/>
            </a:endParaRPr>
          </a:p>
          <a:p>
            <a:pPr algn="ctr"/>
            <a:r>
              <a:rPr lang="en-US" b="1" dirty="0">
                <a:solidFill>
                  <a:srgbClr val="252423"/>
                </a:solidFill>
                <a:latin typeface="Bahnschrift Condensed" panose="020B0502040204020203" pitchFamily="34" charset="0"/>
              </a:rPr>
              <a:t>Overall, The Tokyo 2020 was a huge success as it served as a platform for the entire world to come together once again in oneness after a Global Devastation caused by the Covid-19 Pandemic. </a:t>
            </a:r>
          </a:p>
          <a:p>
            <a:pPr algn="ctr"/>
            <a:endParaRPr lang="en-US" sz="900" b="0" i="0" dirty="0">
              <a:solidFill>
                <a:srgbClr val="252423"/>
              </a:solidFill>
              <a:effectLst/>
              <a:latin typeface="Bahnschrift Condensed" panose="020B0502040204020203" pitchFamily="34" charset="0"/>
            </a:endParaRPr>
          </a:p>
          <a:p>
            <a:pPr algn="ctr"/>
            <a:endParaRPr lang="en-US" sz="1600" dirty="0">
              <a:latin typeface="Bahnschrift Condensed" panose="020B0502040204020203" pitchFamily="34" charset="0"/>
            </a:endParaRPr>
          </a:p>
        </p:txBody>
      </p:sp>
      <p:sp>
        <p:nvSpPr>
          <p:cNvPr id="3" name="TextBox 2">
            <a:extLst>
              <a:ext uri="{FF2B5EF4-FFF2-40B4-BE49-F238E27FC236}">
                <a16:creationId xmlns:a16="http://schemas.microsoft.com/office/drawing/2014/main" id="{3BF0A3E0-6987-4DD2-A2DD-ACEF2F961E6E}"/>
              </a:ext>
            </a:extLst>
          </p:cNvPr>
          <p:cNvSpPr txBox="1"/>
          <p:nvPr/>
        </p:nvSpPr>
        <p:spPr>
          <a:xfrm>
            <a:off x="5317309" y="5042647"/>
            <a:ext cx="3324043" cy="400110"/>
          </a:xfrm>
          <a:prstGeom prst="rect">
            <a:avLst/>
          </a:prstGeom>
          <a:noFill/>
        </p:spPr>
        <p:txBody>
          <a:bodyPr wrap="square" rtlCol="0">
            <a:spAutoFit/>
          </a:bodyPr>
          <a:lstStyle/>
          <a:p>
            <a:r>
              <a:rPr lang="en-US" sz="1000" dirty="0">
                <a:solidFill>
                  <a:srgbClr val="BC3908"/>
                </a:solidFill>
              </a:rPr>
              <a:t>South American and Particularly African Countries won the least amount of medals</a:t>
            </a:r>
          </a:p>
        </p:txBody>
      </p:sp>
    </p:spTree>
    <p:extLst>
      <p:ext uri="{BB962C8B-B14F-4D97-AF65-F5344CB8AC3E}">
        <p14:creationId xmlns:p14="http://schemas.microsoft.com/office/powerpoint/2010/main" val="385143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60" name="Rectangle: Diagonal Corners Rounded 59">
            <a:extLst>
              <a:ext uri="{FF2B5EF4-FFF2-40B4-BE49-F238E27FC236}">
                <a16:creationId xmlns:a16="http://schemas.microsoft.com/office/drawing/2014/main" id="{10B83963-DC51-4547-B221-7D07DA615269}"/>
              </a:ext>
            </a:extLst>
          </p:cNvPr>
          <p:cNvSpPr/>
          <p:nvPr/>
        </p:nvSpPr>
        <p:spPr>
          <a:xfrm>
            <a:off x="53067" y="946658"/>
            <a:ext cx="12031246" cy="4893739"/>
          </a:xfrm>
          <a:prstGeom prst="round2DiagRect">
            <a:avLst/>
          </a:prstGeom>
          <a:solidFill>
            <a:srgbClr val="5B9BD5"/>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CA0B71BF-6FD0-4B3A-BDE9-B505CED8AFA5}"/>
              </a:ext>
            </a:extLst>
          </p:cNvPr>
          <p:cNvSpPr/>
          <p:nvPr/>
        </p:nvSpPr>
        <p:spPr>
          <a:xfrm rot="5400000">
            <a:off x="11001800" y="3989936"/>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33B8443-7250-4E68-870A-A1BE0807C2A0}"/>
              </a:ext>
            </a:extLst>
          </p:cNvPr>
          <p:cNvSpPr/>
          <p:nvPr/>
        </p:nvSpPr>
        <p:spPr>
          <a:xfrm rot="5400000">
            <a:off x="10036138" y="522861"/>
            <a:ext cx="832749" cy="773719"/>
          </a:xfrm>
          <a:prstGeom prst="hexagon">
            <a:avLst/>
          </a:prstGeom>
          <a:noFill/>
          <a:ln w="22225">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RECOMMENDATIONS</a:t>
            </a:r>
          </a:p>
        </p:txBody>
      </p:sp>
      <p:sp>
        <p:nvSpPr>
          <p:cNvPr id="7" name="Hexagon 6">
            <a:extLst>
              <a:ext uri="{FF2B5EF4-FFF2-40B4-BE49-F238E27FC236}">
                <a16:creationId xmlns:a16="http://schemas.microsoft.com/office/drawing/2014/main" id="{49024E10-6F49-463D-BFDA-69FE893BB15C}"/>
              </a:ext>
            </a:extLst>
          </p:cNvPr>
          <p:cNvSpPr/>
          <p:nvPr/>
        </p:nvSpPr>
        <p:spPr>
          <a:xfrm>
            <a:off x="44667" y="95412"/>
            <a:ext cx="1303002" cy="1362131"/>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Hexagon 22">
            <a:extLst>
              <a:ext uri="{FF2B5EF4-FFF2-40B4-BE49-F238E27FC236}">
                <a16:creationId xmlns:a16="http://schemas.microsoft.com/office/drawing/2014/main" id="{DE5F2E1E-0C18-480F-9693-C210AF0DE897}"/>
              </a:ext>
            </a:extLst>
          </p:cNvPr>
          <p:cNvSpPr/>
          <p:nvPr/>
        </p:nvSpPr>
        <p:spPr>
          <a:xfrm rot="5400000">
            <a:off x="11651631" y="6184733"/>
            <a:ext cx="533429" cy="422754"/>
          </a:xfrm>
          <a:prstGeom prst="hexagon">
            <a:avLst>
              <a:gd name="adj" fmla="val 24913"/>
              <a:gd name="vf" fmla="val 115470"/>
            </a:avLst>
          </a:prstGeom>
          <a:solidFill>
            <a:schemeClr val="bg1"/>
          </a:solidFill>
          <a:ln w="15875">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11</a:t>
            </a:r>
          </a:p>
        </p:txBody>
      </p:sp>
      <p:pic>
        <p:nvPicPr>
          <p:cNvPr id="18" name="Picture 17">
            <a:extLst>
              <a:ext uri="{FF2B5EF4-FFF2-40B4-BE49-F238E27FC236}">
                <a16:creationId xmlns:a16="http://schemas.microsoft.com/office/drawing/2014/main" id="{61F8A49F-8AFE-454E-8E35-4331350B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841" y="866361"/>
            <a:ext cx="1161892" cy="653565"/>
          </a:xfrm>
          <a:prstGeom prst="rect">
            <a:avLst/>
          </a:prstGeom>
          <a:effectLst>
            <a:outerShdw blurRad="50800" dist="38100" dir="2700000" algn="tl" rotWithShape="0">
              <a:prstClr val="black">
                <a:alpha val="40000"/>
              </a:prstClr>
            </a:outerShdw>
          </a:effectLst>
        </p:spPr>
      </p:pic>
      <p:grpSp>
        <p:nvGrpSpPr>
          <p:cNvPr id="21" name="Group 20">
            <a:extLst>
              <a:ext uri="{FF2B5EF4-FFF2-40B4-BE49-F238E27FC236}">
                <a16:creationId xmlns:a16="http://schemas.microsoft.com/office/drawing/2014/main" id="{28AB2AEE-5F5B-4A7B-BC1C-CD46566C66CC}"/>
              </a:ext>
            </a:extLst>
          </p:cNvPr>
          <p:cNvGrpSpPr/>
          <p:nvPr/>
        </p:nvGrpSpPr>
        <p:grpSpPr>
          <a:xfrm>
            <a:off x="192095" y="1579828"/>
            <a:ext cx="11892218" cy="3723692"/>
            <a:chOff x="456460" y="2249707"/>
            <a:chExt cx="11279080" cy="2772298"/>
          </a:xfrm>
        </p:grpSpPr>
        <p:sp>
          <p:nvSpPr>
            <p:cNvPr id="24" name="Freeform: Shape 23">
              <a:extLst>
                <a:ext uri="{FF2B5EF4-FFF2-40B4-BE49-F238E27FC236}">
                  <a16:creationId xmlns:a16="http://schemas.microsoft.com/office/drawing/2014/main" id="{3B49768B-7CBA-4033-8B76-DE277412B227}"/>
                </a:ext>
              </a:extLst>
            </p:cNvPr>
            <p:cNvSpPr/>
            <p:nvPr/>
          </p:nvSpPr>
          <p:spPr>
            <a:xfrm>
              <a:off x="456460" y="2402924"/>
              <a:ext cx="2378860" cy="2619081"/>
            </a:xfrm>
            <a:custGeom>
              <a:avLst/>
              <a:gdLst>
                <a:gd name="connsiteX0" fmla="*/ 2086551 w 2378860"/>
                <a:gd name="connsiteY0" fmla="*/ 864748 h 2619081"/>
                <a:gd name="connsiteX1" fmla="*/ 1513533 w 2378860"/>
                <a:gd name="connsiteY1" fmla="*/ 291973 h 2619081"/>
                <a:gd name="connsiteX2" fmla="*/ 1593593 w 2378860"/>
                <a:gd name="connsiteY2" fmla="*/ -249 h 2619081"/>
                <a:gd name="connsiteX3" fmla="*/ 405879 w 2378860"/>
                <a:gd name="connsiteY3" fmla="*/ -249 h 2619081"/>
                <a:gd name="connsiteX4" fmla="*/ -142 w 2378860"/>
                <a:gd name="connsiteY4" fmla="*/ 405772 h 2619081"/>
                <a:gd name="connsiteX5" fmla="*/ -142 w 2378860"/>
                <a:gd name="connsiteY5" fmla="*/ 2212678 h 2619081"/>
                <a:gd name="connsiteX6" fmla="*/ 405879 w 2378860"/>
                <a:gd name="connsiteY6" fmla="*/ 2618833 h 2619081"/>
                <a:gd name="connsiteX7" fmla="*/ 1972698 w 2378860"/>
                <a:gd name="connsiteY7" fmla="*/ 2618833 h 2619081"/>
                <a:gd name="connsiteX8" fmla="*/ 2378719 w 2378860"/>
                <a:gd name="connsiteY8" fmla="*/ 2212745 h 2619081"/>
                <a:gd name="connsiteX9" fmla="*/ 2378719 w 2378860"/>
                <a:gd name="connsiteY9" fmla="*/ 784675 h 2619081"/>
                <a:gd name="connsiteX10" fmla="*/ 2086551 w 2378860"/>
                <a:gd name="connsiteY10" fmla="*/ 864748 h 261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8860" h="2619081">
                  <a:moveTo>
                    <a:pt x="2086551" y="864748"/>
                  </a:moveTo>
                  <a:cubicBezTo>
                    <a:pt x="1770145" y="864816"/>
                    <a:pt x="1513600" y="608378"/>
                    <a:pt x="1513533" y="291973"/>
                  </a:cubicBezTo>
                  <a:cubicBezTo>
                    <a:pt x="1513513" y="189149"/>
                    <a:pt x="1541168" y="88209"/>
                    <a:pt x="1593593" y="-249"/>
                  </a:cubicBezTo>
                  <a:lnTo>
                    <a:pt x="405879" y="-249"/>
                  </a:lnTo>
                  <a:cubicBezTo>
                    <a:pt x="181733" y="-27"/>
                    <a:pt x="80" y="181626"/>
                    <a:pt x="-142" y="405772"/>
                  </a:cubicBezTo>
                  <a:lnTo>
                    <a:pt x="-142" y="2212678"/>
                  </a:lnTo>
                  <a:cubicBezTo>
                    <a:pt x="47" y="2436863"/>
                    <a:pt x="181693" y="2618570"/>
                    <a:pt x="405879" y="2618833"/>
                  </a:cubicBezTo>
                  <a:lnTo>
                    <a:pt x="1972698" y="2618833"/>
                  </a:lnTo>
                  <a:cubicBezTo>
                    <a:pt x="2196857" y="2618570"/>
                    <a:pt x="2378496" y="2436904"/>
                    <a:pt x="2378719" y="2212745"/>
                  </a:cubicBezTo>
                  <a:lnTo>
                    <a:pt x="2378719" y="784675"/>
                  </a:lnTo>
                  <a:cubicBezTo>
                    <a:pt x="2290342" y="837241"/>
                    <a:pt x="2189381" y="864910"/>
                    <a:pt x="2086551" y="864748"/>
                  </a:cubicBezTo>
                  <a:close/>
                </a:path>
              </a:pathLst>
            </a:custGeom>
            <a:solidFill>
              <a:srgbClr val="7030A0"/>
            </a:solidFill>
            <a:ln w="6729" cap="flat">
              <a:noFill/>
              <a:prstDash val="solid"/>
              <a:miter/>
            </a:ln>
          </p:spPr>
          <p:txBody>
            <a:bodyPr rtlCol="0" anchor="ctr"/>
            <a:lstStyle/>
            <a:p>
              <a:endParaRPr lang="en-US"/>
            </a:p>
          </p:txBody>
        </p:sp>
        <p:grpSp>
          <p:nvGrpSpPr>
            <p:cNvPr id="25" name="Graphic 5">
              <a:extLst>
                <a:ext uri="{FF2B5EF4-FFF2-40B4-BE49-F238E27FC236}">
                  <a16:creationId xmlns:a16="http://schemas.microsoft.com/office/drawing/2014/main" id="{DF626E32-E8A6-49D8-820E-18E9C5120BAF}"/>
                </a:ext>
              </a:extLst>
            </p:cNvPr>
            <p:cNvGrpSpPr/>
            <p:nvPr/>
          </p:nvGrpSpPr>
          <p:grpSpPr>
            <a:xfrm>
              <a:off x="2098240" y="2249707"/>
              <a:ext cx="1261933" cy="890297"/>
              <a:chOff x="2098979" y="2249707"/>
              <a:chExt cx="1261933" cy="890297"/>
            </a:xfrm>
            <a:solidFill>
              <a:schemeClr val="accent2"/>
            </a:solidFill>
          </p:grpSpPr>
          <p:sp>
            <p:nvSpPr>
              <p:cNvPr id="58" name="Freeform: Shape 57">
                <a:extLst>
                  <a:ext uri="{FF2B5EF4-FFF2-40B4-BE49-F238E27FC236}">
                    <a16:creationId xmlns:a16="http://schemas.microsoft.com/office/drawing/2014/main" id="{E9A34D66-268A-4960-9675-450BAE8F8FEF}"/>
                  </a:ext>
                </a:extLst>
              </p:cNvPr>
              <p:cNvSpPr/>
              <p:nvPr/>
            </p:nvSpPr>
            <p:spPr>
              <a:xfrm>
                <a:off x="2098979" y="2249775"/>
                <a:ext cx="890230" cy="890230"/>
              </a:xfrm>
              <a:custGeom>
                <a:avLst/>
                <a:gdLst>
                  <a:gd name="connsiteX0" fmla="*/ 890231 w 890230"/>
                  <a:gd name="connsiteY0" fmla="*/ 445115 h 890230"/>
                  <a:gd name="connsiteX1" fmla="*/ 445115 w 890230"/>
                  <a:gd name="connsiteY1" fmla="*/ 890231 h 890230"/>
                  <a:gd name="connsiteX2" fmla="*/ 0 w 890230"/>
                  <a:gd name="connsiteY2" fmla="*/ 445115 h 890230"/>
                  <a:gd name="connsiteX3" fmla="*/ 445115 w 890230"/>
                  <a:gd name="connsiteY3" fmla="*/ 0 h 890230"/>
                  <a:gd name="connsiteX4" fmla="*/ 890231 w 890230"/>
                  <a:gd name="connsiteY4" fmla="*/ 445115 h 89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230" h="890230">
                    <a:moveTo>
                      <a:pt x="890231" y="445115"/>
                    </a:moveTo>
                    <a:cubicBezTo>
                      <a:pt x="890231" y="690946"/>
                      <a:pt x="690946" y="890231"/>
                      <a:pt x="445115" y="890231"/>
                    </a:cubicBezTo>
                    <a:cubicBezTo>
                      <a:pt x="199285" y="890231"/>
                      <a:pt x="0" y="690946"/>
                      <a:pt x="0" y="445115"/>
                    </a:cubicBezTo>
                    <a:cubicBezTo>
                      <a:pt x="0" y="199285"/>
                      <a:pt x="199285" y="0"/>
                      <a:pt x="445115" y="0"/>
                    </a:cubicBezTo>
                    <a:cubicBezTo>
                      <a:pt x="690946" y="0"/>
                      <a:pt x="890231" y="199285"/>
                      <a:pt x="890231" y="445115"/>
                    </a:cubicBezTo>
                    <a:close/>
                  </a:path>
                </a:pathLst>
              </a:custGeom>
              <a:solidFill>
                <a:srgbClr val="7030A0"/>
              </a:solidFill>
              <a:ln w="672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5F6E1BF-6077-464B-AF29-B31E52247587}"/>
                  </a:ext>
                </a:extLst>
              </p:cNvPr>
              <p:cNvSpPr/>
              <p:nvPr/>
            </p:nvSpPr>
            <p:spPr>
              <a:xfrm>
                <a:off x="2759552" y="2249707"/>
                <a:ext cx="601359" cy="334896"/>
              </a:xfrm>
              <a:custGeom>
                <a:avLst/>
                <a:gdLst>
                  <a:gd name="connsiteX0" fmla="*/ -142 w 601359"/>
                  <a:gd name="connsiteY0" fmla="*/ -249 h 334896"/>
                  <a:gd name="connsiteX1" fmla="*/ 266322 w 601359"/>
                  <a:gd name="connsiteY1" fmla="*/ 334647 h 334896"/>
                  <a:gd name="connsiteX2" fmla="*/ 601218 w 601359"/>
                  <a:gd name="connsiteY2" fmla="*/ -249 h 334896"/>
                </a:gdLst>
                <a:ahLst/>
                <a:cxnLst>
                  <a:cxn ang="0">
                    <a:pos x="connsiteX0" y="connsiteY0"/>
                  </a:cxn>
                  <a:cxn ang="0">
                    <a:pos x="connsiteX1" y="connsiteY1"/>
                  </a:cxn>
                  <a:cxn ang="0">
                    <a:pos x="connsiteX2" y="connsiteY2"/>
                  </a:cxn>
                </a:cxnLst>
                <a:rect l="l" t="t" r="r" b="b"/>
                <a:pathLst>
                  <a:path w="601359" h="334896">
                    <a:moveTo>
                      <a:pt x="-142" y="-249"/>
                    </a:moveTo>
                    <a:cubicBezTo>
                      <a:pt x="134812" y="65270"/>
                      <a:pt x="232799" y="188422"/>
                      <a:pt x="266322" y="334647"/>
                    </a:cubicBezTo>
                    <a:lnTo>
                      <a:pt x="601218" y="-249"/>
                    </a:lnTo>
                    <a:close/>
                  </a:path>
                </a:pathLst>
              </a:custGeom>
              <a:solidFill>
                <a:srgbClr val="7030A0"/>
              </a:solidFill>
              <a:ln w="6729"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4BF6E125-6537-46E8-84B9-1C9F9737BCFA}"/>
                </a:ext>
              </a:extLst>
            </p:cNvPr>
            <p:cNvSpPr txBox="1"/>
            <p:nvPr/>
          </p:nvSpPr>
          <p:spPr>
            <a:xfrm>
              <a:off x="2259266" y="2434378"/>
              <a:ext cx="569387" cy="523220"/>
            </a:xfrm>
            <a:prstGeom prst="rect">
              <a:avLst/>
            </a:prstGeom>
            <a:noFill/>
          </p:spPr>
          <p:txBody>
            <a:bodyPr wrap="none" rtlCol="0">
              <a:spAutoFit/>
            </a:bodyPr>
            <a:lstStyle/>
            <a:p>
              <a:pPr algn="ctr"/>
              <a:r>
                <a:rPr lang="en-US" sz="2800" b="1" spc="0" baseline="0" dirty="0">
                  <a:ln/>
                  <a:solidFill>
                    <a:schemeClr val="bg1"/>
                  </a:solidFill>
                  <a:latin typeface="Montserrat" panose="00000500000000000000" pitchFamily="2" charset="0"/>
                  <a:cs typeface="Arial"/>
                  <a:sym typeface="Arial"/>
                  <a:rtl val="0"/>
                </a:rPr>
                <a:t>01</a:t>
              </a:r>
            </a:p>
          </p:txBody>
        </p:sp>
        <p:sp>
          <p:nvSpPr>
            <p:cNvPr id="27" name="Freeform: Shape 26">
              <a:extLst>
                <a:ext uri="{FF2B5EF4-FFF2-40B4-BE49-F238E27FC236}">
                  <a16:creationId xmlns:a16="http://schemas.microsoft.com/office/drawing/2014/main" id="{30E9CDBD-6BDF-480D-B0FC-B227D38FE9AE}"/>
                </a:ext>
              </a:extLst>
            </p:cNvPr>
            <p:cNvSpPr/>
            <p:nvPr/>
          </p:nvSpPr>
          <p:spPr>
            <a:xfrm>
              <a:off x="597767" y="2544230"/>
              <a:ext cx="2096247" cy="2336468"/>
            </a:xfrm>
            <a:custGeom>
              <a:avLst/>
              <a:gdLst>
                <a:gd name="connsiteX0" fmla="*/ 1945244 w 2096247"/>
                <a:gd name="connsiteY0" fmla="*/ 595593 h 2336468"/>
                <a:gd name="connsiteX1" fmla="*/ 1500062 w 2096247"/>
                <a:gd name="connsiteY1" fmla="*/ 150276 h 2336468"/>
                <a:gd name="connsiteX2" fmla="*/ 1526304 w 2096247"/>
                <a:gd name="connsiteY2" fmla="*/ -249 h 2336468"/>
                <a:gd name="connsiteX3" fmla="*/ 264572 w 2096247"/>
                <a:gd name="connsiteY3" fmla="*/ -249 h 2336468"/>
                <a:gd name="connsiteX4" fmla="*/ -142 w 2096247"/>
                <a:gd name="connsiteY4" fmla="*/ 264465 h 2336468"/>
                <a:gd name="connsiteX5" fmla="*/ -142 w 2096247"/>
                <a:gd name="connsiteY5" fmla="*/ 2071371 h 2336468"/>
                <a:gd name="connsiteX6" fmla="*/ 264438 w 2096247"/>
                <a:gd name="connsiteY6" fmla="*/ 2336220 h 2336468"/>
                <a:gd name="connsiteX7" fmla="*/ 264572 w 2096247"/>
                <a:gd name="connsiteY7" fmla="*/ 2336220 h 2336468"/>
                <a:gd name="connsiteX8" fmla="*/ 1831392 w 2096247"/>
                <a:gd name="connsiteY8" fmla="*/ 2336220 h 2336468"/>
                <a:gd name="connsiteX9" fmla="*/ 2096106 w 2096247"/>
                <a:gd name="connsiteY9" fmla="*/ 2071505 h 2336468"/>
                <a:gd name="connsiteX10" fmla="*/ 2096106 w 2096247"/>
                <a:gd name="connsiteY10" fmla="*/ 2071438 h 2336468"/>
                <a:gd name="connsiteX11" fmla="*/ 2096106 w 2096247"/>
                <a:gd name="connsiteY11" fmla="*/ 569351 h 2336468"/>
                <a:gd name="connsiteX12" fmla="*/ 1945244 w 2096247"/>
                <a:gd name="connsiteY12" fmla="*/ 595593 h 233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6247" h="2336468">
                  <a:moveTo>
                    <a:pt x="1945244" y="595593"/>
                  </a:moveTo>
                  <a:cubicBezTo>
                    <a:pt x="1699337" y="595553"/>
                    <a:pt x="1500028" y="396176"/>
                    <a:pt x="1500062" y="150276"/>
                  </a:cubicBezTo>
                  <a:cubicBezTo>
                    <a:pt x="1500075" y="98962"/>
                    <a:pt x="1508951" y="48038"/>
                    <a:pt x="1526304" y="-249"/>
                  </a:cubicBezTo>
                  <a:lnTo>
                    <a:pt x="264572" y="-249"/>
                  </a:lnTo>
                  <a:cubicBezTo>
                    <a:pt x="118374" y="-249"/>
                    <a:pt x="-142" y="118267"/>
                    <a:pt x="-142" y="264465"/>
                  </a:cubicBezTo>
                  <a:lnTo>
                    <a:pt x="-142" y="2071371"/>
                  </a:lnTo>
                  <a:cubicBezTo>
                    <a:pt x="-216" y="2217569"/>
                    <a:pt x="118239" y="2336146"/>
                    <a:pt x="264438" y="2336220"/>
                  </a:cubicBezTo>
                  <a:cubicBezTo>
                    <a:pt x="264485" y="2336220"/>
                    <a:pt x="264525" y="2336220"/>
                    <a:pt x="264572" y="2336220"/>
                  </a:cubicBezTo>
                  <a:lnTo>
                    <a:pt x="1831392" y="2336220"/>
                  </a:lnTo>
                  <a:cubicBezTo>
                    <a:pt x="1977590" y="2336220"/>
                    <a:pt x="2096106" y="2217704"/>
                    <a:pt x="2096106" y="2071505"/>
                  </a:cubicBezTo>
                  <a:cubicBezTo>
                    <a:pt x="2096106" y="2071485"/>
                    <a:pt x="2096106" y="2071459"/>
                    <a:pt x="2096106" y="2071438"/>
                  </a:cubicBezTo>
                  <a:lnTo>
                    <a:pt x="2096106" y="569351"/>
                  </a:lnTo>
                  <a:cubicBezTo>
                    <a:pt x="2047718" y="586779"/>
                    <a:pt x="1996673" y="595660"/>
                    <a:pt x="1945244" y="595593"/>
                  </a:cubicBezTo>
                  <a:close/>
                </a:path>
              </a:pathLst>
            </a:custGeom>
            <a:solidFill>
              <a:srgbClr val="FCFCFC"/>
            </a:solidFill>
            <a:ln w="672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F441C1A-7EC6-46F5-BBC6-B82CB2932A47}"/>
                </a:ext>
              </a:extLst>
            </p:cNvPr>
            <p:cNvSpPr/>
            <p:nvPr/>
          </p:nvSpPr>
          <p:spPr>
            <a:xfrm>
              <a:off x="3248272" y="2402924"/>
              <a:ext cx="2378995" cy="2619081"/>
            </a:xfrm>
            <a:custGeom>
              <a:avLst/>
              <a:gdLst>
                <a:gd name="connsiteX0" fmla="*/ 2086685 w 2378995"/>
                <a:gd name="connsiteY0" fmla="*/ 864748 h 2619081"/>
                <a:gd name="connsiteX1" fmla="*/ 1513735 w 2378995"/>
                <a:gd name="connsiteY1" fmla="*/ 291905 h 2619081"/>
                <a:gd name="connsiteX2" fmla="*/ 1593795 w 2378995"/>
                <a:gd name="connsiteY2" fmla="*/ -249 h 2619081"/>
                <a:gd name="connsiteX3" fmla="*/ 405879 w 2378995"/>
                <a:gd name="connsiteY3" fmla="*/ -249 h 2619081"/>
                <a:gd name="connsiteX4" fmla="*/ -142 w 2378995"/>
                <a:gd name="connsiteY4" fmla="*/ 405772 h 2619081"/>
                <a:gd name="connsiteX5" fmla="*/ -142 w 2378995"/>
                <a:gd name="connsiteY5" fmla="*/ 2212678 h 2619081"/>
                <a:gd name="connsiteX6" fmla="*/ 405879 w 2378995"/>
                <a:gd name="connsiteY6" fmla="*/ 2618833 h 2619081"/>
                <a:gd name="connsiteX7" fmla="*/ 1972833 w 2378995"/>
                <a:gd name="connsiteY7" fmla="*/ 2618833 h 2619081"/>
                <a:gd name="connsiteX8" fmla="*/ 2378853 w 2378995"/>
                <a:gd name="connsiteY8" fmla="*/ 2212745 h 2619081"/>
                <a:gd name="connsiteX9" fmla="*/ 2378853 w 2378995"/>
                <a:gd name="connsiteY9" fmla="*/ 784675 h 2619081"/>
                <a:gd name="connsiteX10" fmla="*/ 2086685 w 2378995"/>
                <a:gd name="connsiteY10" fmla="*/ 864748 h 261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8995" h="2619081">
                  <a:moveTo>
                    <a:pt x="2086685" y="864748"/>
                  </a:moveTo>
                  <a:cubicBezTo>
                    <a:pt x="1770280" y="864775"/>
                    <a:pt x="1513762" y="608311"/>
                    <a:pt x="1513735" y="291905"/>
                  </a:cubicBezTo>
                  <a:cubicBezTo>
                    <a:pt x="1513728" y="189102"/>
                    <a:pt x="1541377" y="88189"/>
                    <a:pt x="1593795" y="-249"/>
                  </a:cubicBezTo>
                  <a:lnTo>
                    <a:pt x="405879" y="-249"/>
                  </a:lnTo>
                  <a:cubicBezTo>
                    <a:pt x="181733" y="-27"/>
                    <a:pt x="80" y="181626"/>
                    <a:pt x="-142" y="405772"/>
                  </a:cubicBezTo>
                  <a:lnTo>
                    <a:pt x="-142" y="2212678"/>
                  </a:lnTo>
                  <a:cubicBezTo>
                    <a:pt x="47" y="2436863"/>
                    <a:pt x="181693" y="2618570"/>
                    <a:pt x="405879" y="2618833"/>
                  </a:cubicBezTo>
                  <a:lnTo>
                    <a:pt x="1972833" y="2618833"/>
                  </a:lnTo>
                  <a:cubicBezTo>
                    <a:pt x="2196992" y="2618570"/>
                    <a:pt x="2378631" y="2436904"/>
                    <a:pt x="2378853" y="2212745"/>
                  </a:cubicBezTo>
                  <a:lnTo>
                    <a:pt x="2378853" y="784675"/>
                  </a:lnTo>
                  <a:cubicBezTo>
                    <a:pt x="2290470" y="837241"/>
                    <a:pt x="2189516" y="864903"/>
                    <a:pt x="2086685" y="864748"/>
                  </a:cubicBezTo>
                  <a:close/>
                </a:path>
              </a:pathLst>
            </a:custGeom>
            <a:solidFill>
              <a:schemeClr val="accent1"/>
            </a:solidFill>
            <a:ln w="6729" cap="flat">
              <a:noFill/>
              <a:prstDash val="solid"/>
              <a:miter/>
            </a:ln>
          </p:spPr>
          <p:txBody>
            <a:bodyPr rtlCol="0" anchor="ctr"/>
            <a:lstStyle/>
            <a:p>
              <a:endParaRPr lang="en-US"/>
            </a:p>
          </p:txBody>
        </p:sp>
        <p:grpSp>
          <p:nvGrpSpPr>
            <p:cNvPr id="29" name="Graphic 5">
              <a:extLst>
                <a:ext uri="{FF2B5EF4-FFF2-40B4-BE49-F238E27FC236}">
                  <a16:creationId xmlns:a16="http://schemas.microsoft.com/office/drawing/2014/main" id="{4DF4535C-8A76-4A5C-955D-C7F3DFC0449B}"/>
                </a:ext>
              </a:extLst>
            </p:cNvPr>
            <p:cNvGrpSpPr/>
            <p:nvPr/>
          </p:nvGrpSpPr>
          <p:grpSpPr>
            <a:xfrm>
              <a:off x="4890051" y="2249707"/>
              <a:ext cx="1261933" cy="890297"/>
              <a:chOff x="4890790" y="2249707"/>
              <a:chExt cx="1261933" cy="890297"/>
            </a:xfrm>
            <a:solidFill>
              <a:schemeClr val="accent1"/>
            </a:solidFill>
          </p:grpSpPr>
          <p:sp>
            <p:nvSpPr>
              <p:cNvPr id="56" name="Freeform: Shape 55">
                <a:extLst>
                  <a:ext uri="{FF2B5EF4-FFF2-40B4-BE49-F238E27FC236}">
                    <a16:creationId xmlns:a16="http://schemas.microsoft.com/office/drawing/2014/main" id="{E1E5C748-56CE-4F88-8B9F-1CEDC633DD4B}"/>
                  </a:ext>
                </a:extLst>
              </p:cNvPr>
              <p:cNvSpPr/>
              <p:nvPr/>
            </p:nvSpPr>
            <p:spPr>
              <a:xfrm>
                <a:off x="4890790" y="2249775"/>
                <a:ext cx="890230" cy="890230"/>
              </a:xfrm>
              <a:custGeom>
                <a:avLst/>
                <a:gdLst>
                  <a:gd name="connsiteX0" fmla="*/ 890231 w 890230"/>
                  <a:gd name="connsiteY0" fmla="*/ 445115 h 890230"/>
                  <a:gd name="connsiteX1" fmla="*/ 445115 w 890230"/>
                  <a:gd name="connsiteY1" fmla="*/ 890231 h 890230"/>
                  <a:gd name="connsiteX2" fmla="*/ 0 w 890230"/>
                  <a:gd name="connsiteY2" fmla="*/ 445115 h 890230"/>
                  <a:gd name="connsiteX3" fmla="*/ 445115 w 890230"/>
                  <a:gd name="connsiteY3" fmla="*/ 0 h 890230"/>
                  <a:gd name="connsiteX4" fmla="*/ 890231 w 890230"/>
                  <a:gd name="connsiteY4" fmla="*/ 445115 h 89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230" h="890230">
                    <a:moveTo>
                      <a:pt x="890231" y="445115"/>
                    </a:moveTo>
                    <a:cubicBezTo>
                      <a:pt x="890231" y="690946"/>
                      <a:pt x="690946" y="890231"/>
                      <a:pt x="445115" y="890231"/>
                    </a:cubicBezTo>
                    <a:cubicBezTo>
                      <a:pt x="199285" y="890231"/>
                      <a:pt x="0" y="690946"/>
                      <a:pt x="0" y="445115"/>
                    </a:cubicBezTo>
                    <a:cubicBezTo>
                      <a:pt x="0" y="199285"/>
                      <a:pt x="199285" y="0"/>
                      <a:pt x="445115" y="0"/>
                    </a:cubicBezTo>
                    <a:cubicBezTo>
                      <a:pt x="690946" y="0"/>
                      <a:pt x="890231" y="199285"/>
                      <a:pt x="890231" y="445115"/>
                    </a:cubicBezTo>
                    <a:close/>
                  </a:path>
                </a:pathLst>
              </a:custGeom>
              <a:grpFill/>
              <a:ln w="672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8F7A0EF-FF5F-483F-BFEF-6C370127E3FD}"/>
                  </a:ext>
                </a:extLst>
              </p:cNvPr>
              <p:cNvSpPr/>
              <p:nvPr/>
            </p:nvSpPr>
            <p:spPr>
              <a:xfrm>
                <a:off x="5551701" y="2249707"/>
                <a:ext cx="601023" cy="334896"/>
              </a:xfrm>
              <a:custGeom>
                <a:avLst/>
                <a:gdLst>
                  <a:gd name="connsiteX0" fmla="*/ -142 w 601023"/>
                  <a:gd name="connsiteY0" fmla="*/ -249 h 334896"/>
                  <a:gd name="connsiteX1" fmla="*/ 266322 w 601023"/>
                  <a:gd name="connsiteY1" fmla="*/ 334647 h 334896"/>
                  <a:gd name="connsiteX2" fmla="*/ 600882 w 601023"/>
                  <a:gd name="connsiteY2" fmla="*/ -249 h 334896"/>
                </a:gdLst>
                <a:ahLst/>
                <a:cxnLst>
                  <a:cxn ang="0">
                    <a:pos x="connsiteX0" y="connsiteY0"/>
                  </a:cxn>
                  <a:cxn ang="0">
                    <a:pos x="connsiteX1" y="connsiteY1"/>
                  </a:cxn>
                  <a:cxn ang="0">
                    <a:pos x="connsiteX2" y="connsiteY2"/>
                  </a:cxn>
                </a:cxnLst>
                <a:rect l="l" t="t" r="r" b="b"/>
                <a:pathLst>
                  <a:path w="601023" h="334896">
                    <a:moveTo>
                      <a:pt x="-142" y="-249"/>
                    </a:moveTo>
                    <a:cubicBezTo>
                      <a:pt x="134813" y="65270"/>
                      <a:pt x="232798" y="188422"/>
                      <a:pt x="266322" y="334647"/>
                    </a:cubicBezTo>
                    <a:lnTo>
                      <a:pt x="600882" y="-249"/>
                    </a:lnTo>
                    <a:close/>
                  </a:path>
                </a:pathLst>
              </a:custGeom>
              <a:grpFill/>
              <a:ln w="6729" cap="flat">
                <a:noFill/>
                <a:prstDash val="solid"/>
                <a:miter/>
              </a:ln>
            </p:spPr>
            <p:txBody>
              <a:bodyPr rtlCol="0" anchor="ctr"/>
              <a:lstStyle/>
              <a:p>
                <a:endParaRPr lang="en-US"/>
              </a:p>
            </p:txBody>
          </p:sp>
        </p:grpSp>
        <p:sp>
          <p:nvSpPr>
            <p:cNvPr id="30" name="TextBox 29">
              <a:extLst>
                <a:ext uri="{FF2B5EF4-FFF2-40B4-BE49-F238E27FC236}">
                  <a16:creationId xmlns:a16="http://schemas.microsoft.com/office/drawing/2014/main" id="{617E45FD-0335-4D6E-94D1-34B9057BF11A}"/>
                </a:ext>
              </a:extLst>
            </p:cNvPr>
            <p:cNvSpPr txBox="1"/>
            <p:nvPr/>
          </p:nvSpPr>
          <p:spPr>
            <a:xfrm>
              <a:off x="5026646" y="2434378"/>
              <a:ext cx="639919" cy="523220"/>
            </a:xfrm>
            <a:prstGeom prst="rect">
              <a:avLst/>
            </a:prstGeom>
            <a:noFill/>
          </p:spPr>
          <p:txBody>
            <a:bodyPr wrap="none" rtlCol="0">
              <a:spAutoFit/>
            </a:bodyPr>
            <a:lstStyle/>
            <a:p>
              <a:pPr algn="ctr"/>
              <a:r>
                <a:rPr lang="en-US" sz="2800" b="1" spc="0" baseline="0">
                  <a:ln/>
                  <a:solidFill>
                    <a:schemeClr val="bg1"/>
                  </a:solidFill>
                  <a:latin typeface="Montserrat" panose="00000500000000000000" pitchFamily="2" charset="0"/>
                  <a:cs typeface="Arial"/>
                  <a:sym typeface="Arial"/>
                  <a:rtl val="0"/>
                </a:rPr>
                <a:t>02</a:t>
              </a:r>
            </a:p>
          </p:txBody>
        </p:sp>
        <p:sp>
          <p:nvSpPr>
            <p:cNvPr id="31" name="Freeform: Shape 30">
              <a:extLst>
                <a:ext uri="{FF2B5EF4-FFF2-40B4-BE49-F238E27FC236}">
                  <a16:creationId xmlns:a16="http://schemas.microsoft.com/office/drawing/2014/main" id="{22A5AA6B-956F-411E-9DA9-80B9DE6C4A81}"/>
                </a:ext>
              </a:extLst>
            </p:cNvPr>
            <p:cNvSpPr/>
            <p:nvPr/>
          </p:nvSpPr>
          <p:spPr>
            <a:xfrm>
              <a:off x="3389578" y="2544230"/>
              <a:ext cx="2096382" cy="2336468"/>
            </a:xfrm>
            <a:custGeom>
              <a:avLst/>
              <a:gdLst>
                <a:gd name="connsiteX0" fmla="*/ 1945379 w 2096382"/>
                <a:gd name="connsiteY0" fmla="*/ 595593 h 2336468"/>
                <a:gd name="connsiteX1" fmla="*/ 1500264 w 2096382"/>
                <a:gd name="connsiteY1" fmla="*/ 150209 h 2336468"/>
                <a:gd name="connsiteX2" fmla="*/ 1526506 w 2096382"/>
                <a:gd name="connsiteY2" fmla="*/ -249 h 2336468"/>
                <a:gd name="connsiteX3" fmla="*/ 264572 w 2096382"/>
                <a:gd name="connsiteY3" fmla="*/ -249 h 2336468"/>
                <a:gd name="connsiteX4" fmla="*/ -142 w 2096382"/>
                <a:gd name="connsiteY4" fmla="*/ 264465 h 2336468"/>
                <a:gd name="connsiteX5" fmla="*/ -142 w 2096382"/>
                <a:gd name="connsiteY5" fmla="*/ 2071371 h 2336468"/>
                <a:gd name="connsiteX6" fmla="*/ 264438 w 2096382"/>
                <a:gd name="connsiteY6" fmla="*/ 2336220 h 2336468"/>
                <a:gd name="connsiteX7" fmla="*/ 264572 w 2096382"/>
                <a:gd name="connsiteY7" fmla="*/ 2336220 h 2336468"/>
                <a:gd name="connsiteX8" fmla="*/ 1831526 w 2096382"/>
                <a:gd name="connsiteY8" fmla="*/ 2336220 h 2336468"/>
                <a:gd name="connsiteX9" fmla="*/ 2096241 w 2096382"/>
                <a:gd name="connsiteY9" fmla="*/ 2071505 h 2336468"/>
                <a:gd name="connsiteX10" fmla="*/ 2096241 w 2096382"/>
                <a:gd name="connsiteY10" fmla="*/ 2071438 h 2336468"/>
                <a:gd name="connsiteX11" fmla="*/ 2096241 w 2096382"/>
                <a:gd name="connsiteY11" fmla="*/ 569351 h 2336468"/>
                <a:gd name="connsiteX12" fmla="*/ 1945379 w 2096382"/>
                <a:gd name="connsiteY12" fmla="*/ 595593 h 233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6382" h="2336468">
                  <a:moveTo>
                    <a:pt x="1945379" y="595593"/>
                  </a:moveTo>
                  <a:cubicBezTo>
                    <a:pt x="1699472" y="595519"/>
                    <a:pt x="1500189" y="396109"/>
                    <a:pt x="1500264" y="150209"/>
                  </a:cubicBezTo>
                  <a:cubicBezTo>
                    <a:pt x="1500284" y="98914"/>
                    <a:pt x="1509159" y="48017"/>
                    <a:pt x="1526506" y="-249"/>
                  </a:cubicBezTo>
                  <a:lnTo>
                    <a:pt x="264572" y="-249"/>
                  </a:lnTo>
                  <a:cubicBezTo>
                    <a:pt x="118374" y="-249"/>
                    <a:pt x="-142" y="118267"/>
                    <a:pt x="-142" y="264465"/>
                  </a:cubicBezTo>
                  <a:lnTo>
                    <a:pt x="-142" y="2071371"/>
                  </a:lnTo>
                  <a:cubicBezTo>
                    <a:pt x="-216" y="2217569"/>
                    <a:pt x="118239" y="2336146"/>
                    <a:pt x="264438" y="2336220"/>
                  </a:cubicBezTo>
                  <a:cubicBezTo>
                    <a:pt x="264485" y="2336220"/>
                    <a:pt x="264525" y="2336220"/>
                    <a:pt x="264572" y="2336220"/>
                  </a:cubicBezTo>
                  <a:lnTo>
                    <a:pt x="1831526" y="2336220"/>
                  </a:lnTo>
                  <a:cubicBezTo>
                    <a:pt x="1977725" y="2336220"/>
                    <a:pt x="2096241" y="2217704"/>
                    <a:pt x="2096241" y="2071505"/>
                  </a:cubicBezTo>
                  <a:cubicBezTo>
                    <a:pt x="2096241" y="2071485"/>
                    <a:pt x="2096241" y="2071459"/>
                    <a:pt x="2096241" y="2071438"/>
                  </a:cubicBezTo>
                  <a:lnTo>
                    <a:pt x="2096241" y="569351"/>
                  </a:lnTo>
                  <a:cubicBezTo>
                    <a:pt x="2047853" y="586779"/>
                    <a:pt x="1996808" y="595660"/>
                    <a:pt x="1945379" y="595593"/>
                  </a:cubicBezTo>
                  <a:close/>
                </a:path>
              </a:pathLst>
            </a:custGeom>
            <a:solidFill>
              <a:srgbClr val="FCFCFC"/>
            </a:solidFill>
            <a:ln w="672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1D3A4B9-5E1C-4914-8E1B-57EE994D8EB7}"/>
                </a:ext>
              </a:extLst>
            </p:cNvPr>
            <p:cNvSpPr/>
            <p:nvPr/>
          </p:nvSpPr>
          <p:spPr>
            <a:xfrm>
              <a:off x="6039815" y="2402924"/>
              <a:ext cx="2378927" cy="2619081"/>
            </a:xfrm>
            <a:custGeom>
              <a:avLst/>
              <a:gdLst>
                <a:gd name="connsiteX0" fmla="*/ 2086954 w 2378927"/>
                <a:gd name="connsiteY0" fmla="*/ 864748 h 2619081"/>
                <a:gd name="connsiteX1" fmla="*/ 1513990 w 2378927"/>
                <a:gd name="connsiteY1" fmla="*/ 291785 h 2619081"/>
                <a:gd name="connsiteX2" fmla="*/ 1593997 w 2378927"/>
                <a:gd name="connsiteY2" fmla="*/ -249 h 2619081"/>
                <a:gd name="connsiteX3" fmla="*/ 405946 w 2378927"/>
                <a:gd name="connsiteY3" fmla="*/ -249 h 2619081"/>
                <a:gd name="connsiteX4" fmla="*/ -142 w 2378927"/>
                <a:gd name="connsiteY4" fmla="*/ 405772 h 2619081"/>
                <a:gd name="connsiteX5" fmla="*/ -142 w 2378927"/>
                <a:gd name="connsiteY5" fmla="*/ 2212678 h 2619081"/>
                <a:gd name="connsiteX6" fmla="*/ 405946 w 2378927"/>
                <a:gd name="connsiteY6" fmla="*/ 2618833 h 2619081"/>
                <a:gd name="connsiteX7" fmla="*/ 1972765 w 2378927"/>
                <a:gd name="connsiteY7" fmla="*/ 2618833 h 2619081"/>
                <a:gd name="connsiteX8" fmla="*/ 2378785 w 2378927"/>
                <a:gd name="connsiteY8" fmla="*/ 2212745 h 2619081"/>
                <a:gd name="connsiteX9" fmla="*/ 2378785 w 2378927"/>
                <a:gd name="connsiteY9" fmla="*/ 784675 h 2619081"/>
                <a:gd name="connsiteX10" fmla="*/ 2086954 w 2378927"/>
                <a:gd name="connsiteY10" fmla="*/ 864748 h 261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8927" h="2619081">
                  <a:moveTo>
                    <a:pt x="2086954" y="864748"/>
                  </a:moveTo>
                  <a:cubicBezTo>
                    <a:pt x="1770495" y="864748"/>
                    <a:pt x="1513990" y="608230"/>
                    <a:pt x="1513990" y="291785"/>
                  </a:cubicBezTo>
                  <a:cubicBezTo>
                    <a:pt x="1513990" y="189028"/>
                    <a:pt x="1541646" y="88162"/>
                    <a:pt x="1593997" y="-249"/>
                  </a:cubicBezTo>
                  <a:lnTo>
                    <a:pt x="405946" y="-249"/>
                  </a:lnTo>
                  <a:cubicBezTo>
                    <a:pt x="181787" y="-27"/>
                    <a:pt x="121" y="181612"/>
                    <a:pt x="-142" y="405772"/>
                  </a:cubicBezTo>
                  <a:lnTo>
                    <a:pt x="-142" y="2212678"/>
                  </a:lnTo>
                  <a:cubicBezTo>
                    <a:pt x="46" y="2436890"/>
                    <a:pt x="181733" y="2618610"/>
                    <a:pt x="405946" y="2618833"/>
                  </a:cubicBezTo>
                  <a:lnTo>
                    <a:pt x="1972765" y="2618833"/>
                  </a:lnTo>
                  <a:cubicBezTo>
                    <a:pt x="2196904" y="2618570"/>
                    <a:pt x="2378584" y="2436904"/>
                    <a:pt x="2378785" y="2212745"/>
                  </a:cubicBezTo>
                  <a:lnTo>
                    <a:pt x="2378785" y="784675"/>
                  </a:lnTo>
                  <a:cubicBezTo>
                    <a:pt x="2290502" y="837180"/>
                    <a:pt x="2189637" y="864843"/>
                    <a:pt x="2086954" y="864748"/>
                  </a:cubicBezTo>
                  <a:close/>
                </a:path>
              </a:pathLst>
            </a:custGeom>
            <a:solidFill>
              <a:schemeClr val="accent3"/>
            </a:solidFill>
            <a:ln w="6729" cap="flat">
              <a:noFill/>
              <a:prstDash val="solid"/>
              <a:miter/>
            </a:ln>
          </p:spPr>
          <p:txBody>
            <a:bodyPr rtlCol="0" anchor="ctr"/>
            <a:lstStyle/>
            <a:p>
              <a:endParaRPr lang="en-US"/>
            </a:p>
          </p:txBody>
        </p:sp>
        <p:grpSp>
          <p:nvGrpSpPr>
            <p:cNvPr id="33" name="Graphic 5">
              <a:extLst>
                <a:ext uri="{FF2B5EF4-FFF2-40B4-BE49-F238E27FC236}">
                  <a16:creationId xmlns:a16="http://schemas.microsoft.com/office/drawing/2014/main" id="{ED2E0B82-7CC8-4C95-8AF0-84A16BC1059C}"/>
                </a:ext>
              </a:extLst>
            </p:cNvPr>
            <p:cNvGrpSpPr/>
            <p:nvPr/>
          </p:nvGrpSpPr>
          <p:grpSpPr>
            <a:xfrm>
              <a:off x="7681795" y="2249707"/>
              <a:ext cx="1261933" cy="890297"/>
              <a:chOff x="7682534" y="2249707"/>
              <a:chExt cx="1261933" cy="890297"/>
            </a:xfrm>
            <a:solidFill>
              <a:schemeClr val="accent3"/>
            </a:solidFill>
          </p:grpSpPr>
          <p:sp>
            <p:nvSpPr>
              <p:cNvPr id="54" name="Freeform: Shape 53">
                <a:extLst>
                  <a:ext uri="{FF2B5EF4-FFF2-40B4-BE49-F238E27FC236}">
                    <a16:creationId xmlns:a16="http://schemas.microsoft.com/office/drawing/2014/main" id="{4307CCFA-92E7-4C5F-845C-451303647D5E}"/>
                  </a:ext>
                </a:extLst>
              </p:cNvPr>
              <p:cNvSpPr/>
              <p:nvPr/>
            </p:nvSpPr>
            <p:spPr>
              <a:xfrm>
                <a:off x="7682534" y="2249775"/>
                <a:ext cx="890230" cy="890230"/>
              </a:xfrm>
              <a:custGeom>
                <a:avLst/>
                <a:gdLst>
                  <a:gd name="connsiteX0" fmla="*/ 890230 w 890230"/>
                  <a:gd name="connsiteY0" fmla="*/ 445115 h 890230"/>
                  <a:gd name="connsiteX1" fmla="*/ 445115 w 890230"/>
                  <a:gd name="connsiteY1" fmla="*/ 890231 h 890230"/>
                  <a:gd name="connsiteX2" fmla="*/ -1 w 890230"/>
                  <a:gd name="connsiteY2" fmla="*/ 445115 h 890230"/>
                  <a:gd name="connsiteX3" fmla="*/ 445115 w 890230"/>
                  <a:gd name="connsiteY3" fmla="*/ 0 h 890230"/>
                  <a:gd name="connsiteX4" fmla="*/ 890230 w 890230"/>
                  <a:gd name="connsiteY4" fmla="*/ 445115 h 89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230" h="890230">
                    <a:moveTo>
                      <a:pt x="890230" y="445115"/>
                    </a:moveTo>
                    <a:cubicBezTo>
                      <a:pt x="890230" y="690946"/>
                      <a:pt x="690946" y="890231"/>
                      <a:pt x="445115" y="890231"/>
                    </a:cubicBezTo>
                    <a:cubicBezTo>
                      <a:pt x="199284" y="890231"/>
                      <a:pt x="-1" y="690946"/>
                      <a:pt x="-1" y="445115"/>
                    </a:cubicBezTo>
                    <a:cubicBezTo>
                      <a:pt x="-1" y="199285"/>
                      <a:pt x="199284" y="0"/>
                      <a:pt x="445115" y="0"/>
                    </a:cubicBezTo>
                    <a:cubicBezTo>
                      <a:pt x="690946" y="0"/>
                      <a:pt x="890230" y="199285"/>
                      <a:pt x="890230" y="445115"/>
                    </a:cubicBezTo>
                    <a:close/>
                  </a:path>
                </a:pathLst>
              </a:custGeom>
              <a:grpFill/>
              <a:ln w="672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189767C-887E-4084-B7D6-7A1DA1F713D5}"/>
                  </a:ext>
                </a:extLst>
              </p:cNvPr>
              <p:cNvSpPr/>
              <p:nvPr/>
            </p:nvSpPr>
            <p:spPr>
              <a:xfrm>
                <a:off x="8343176" y="2249707"/>
                <a:ext cx="601292" cy="334896"/>
              </a:xfrm>
              <a:custGeom>
                <a:avLst/>
                <a:gdLst>
                  <a:gd name="connsiteX0" fmla="*/ -142 w 601292"/>
                  <a:gd name="connsiteY0" fmla="*/ -249 h 334896"/>
                  <a:gd name="connsiteX1" fmla="*/ 266322 w 601292"/>
                  <a:gd name="connsiteY1" fmla="*/ 334647 h 334896"/>
                  <a:gd name="connsiteX2" fmla="*/ 601151 w 601292"/>
                  <a:gd name="connsiteY2" fmla="*/ -249 h 334896"/>
                </a:gdLst>
                <a:ahLst/>
                <a:cxnLst>
                  <a:cxn ang="0">
                    <a:pos x="connsiteX0" y="connsiteY0"/>
                  </a:cxn>
                  <a:cxn ang="0">
                    <a:pos x="connsiteX1" y="connsiteY1"/>
                  </a:cxn>
                  <a:cxn ang="0">
                    <a:pos x="connsiteX2" y="connsiteY2"/>
                  </a:cxn>
                </a:cxnLst>
                <a:rect l="l" t="t" r="r" b="b"/>
                <a:pathLst>
                  <a:path w="601292" h="334896">
                    <a:moveTo>
                      <a:pt x="-142" y="-249"/>
                    </a:moveTo>
                    <a:cubicBezTo>
                      <a:pt x="134840" y="65270"/>
                      <a:pt x="232812" y="188422"/>
                      <a:pt x="266322" y="334647"/>
                    </a:cubicBezTo>
                    <a:lnTo>
                      <a:pt x="601151" y="-249"/>
                    </a:lnTo>
                    <a:close/>
                  </a:path>
                </a:pathLst>
              </a:custGeom>
              <a:grpFill/>
              <a:ln w="6729" cap="flat">
                <a:noFill/>
                <a:prstDash val="solid"/>
                <a:miter/>
              </a:ln>
            </p:spPr>
            <p:txBody>
              <a:bodyPr rtlCol="0" anchor="ctr"/>
              <a:lstStyle/>
              <a:p>
                <a:endParaRPr lang="en-US"/>
              </a:p>
            </p:txBody>
          </p:sp>
        </p:grpSp>
        <p:sp>
          <p:nvSpPr>
            <p:cNvPr id="34" name="TextBox 33">
              <a:extLst>
                <a:ext uri="{FF2B5EF4-FFF2-40B4-BE49-F238E27FC236}">
                  <a16:creationId xmlns:a16="http://schemas.microsoft.com/office/drawing/2014/main" id="{5E85843B-58AE-4FA2-BB3B-587BCE138FA8}"/>
                </a:ext>
              </a:extLst>
            </p:cNvPr>
            <p:cNvSpPr txBox="1"/>
            <p:nvPr/>
          </p:nvSpPr>
          <p:spPr>
            <a:xfrm>
              <a:off x="7817655" y="2434378"/>
              <a:ext cx="641522" cy="523220"/>
            </a:xfrm>
            <a:prstGeom prst="rect">
              <a:avLst/>
            </a:prstGeom>
            <a:noFill/>
          </p:spPr>
          <p:txBody>
            <a:bodyPr wrap="none" rtlCol="0">
              <a:spAutoFit/>
            </a:bodyPr>
            <a:lstStyle/>
            <a:p>
              <a:pPr algn="ctr"/>
              <a:r>
                <a:rPr lang="en-US" sz="2800" b="1" spc="0" baseline="0">
                  <a:ln/>
                  <a:solidFill>
                    <a:schemeClr val="bg1"/>
                  </a:solidFill>
                  <a:latin typeface="Montserrat" panose="00000500000000000000" pitchFamily="2" charset="0"/>
                  <a:cs typeface="Arial"/>
                  <a:sym typeface="Arial"/>
                  <a:rtl val="0"/>
                </a:rPr>
                <a:t>03</a:t>
              </a:r>
            </a:p>
          </p:txBody>
        </p:sp>
        <p:sp>
          <p:nvSpPr>
            <p:cNvPr id="35" name="Freeform: Shape 34">
              <a:extLst>
                <a:ext uri="{FF2B5EF4-FFF2-40B4-BE49-F238E27FC236}">
                  <a16:creationId xmlns:a16="http://schemas.microsoft.com/office/drawing/2014/main" id="{AB8C511B-07B4-485E-B01F-B30C26B2096F}"/>
                </a:ext>
              </a:extLst>
            </p:cNvPr>
            <p:cNvSpPr/>
            <p:nvPr/>
          </p:nvSpPr>
          <p:spPr>
            <a:xfrm>
              <a:off x="6181121" y="2544230"/>
              <a:ext cx="2096314" cy="2336468"/>
            </a:xfrm>
            <a:custGeom>
              <a:avLst/>
              <a:gdLst>
                <a:gd name="connsiteX0" fmla="*/ 1945647 w 2096314"/>
                <a:gd name="connsiteY0" fmla="*/ 595593 h 2336468"/>
                <a:gd name="connsiteX1" fmla="*/ 1500533 w 2096314"/>
                <a:gd name="connsiteY1" fmla="*/ 150209 h 2336468"/>
                <a:gd name="connsiteX2" fmla="*/ 1526775 w 2096314"/>
                <a:gd name="connsiteY2" fmla="*/ -249 h 2336468"/>
                <a:gd name="connsiteX3" fmla="*/ 264639 w 2096314"/>
                <a:gd name="connsiteY3" fmla="*/ -249 h 2336468"/>
                <a:gd name="connsiteX4" fmla="*/ -142 w 2096314"/>
                <a:gd name="connsiteY4" fmla="*/ 264398 h 2336468"/>
                <a:gd name="connsiteX5" fmla="*/ -142 w 2096314"/>
                <a:gd name="connsiteY5" fmla="*/ 264465 h 2336468"/>
                <a:gd name="connsiteX6" fmla="*/ -142 w 2096314"/>
                <a:gd name="connsiteY6" fmla="*/ 2071371 h 2336468"/>
                <a:gd name="connsiteX7" fmla="*/ 264572 w 2096314"/>
                <a:gd name="connsiteY7" fmla="*/ 2336220 h 2336468"/>
                <a:gd name="connsiteX8" fmla="*/ 264639 w 2096314"/>
                <a:gd name="connsiteY8" fmla="*/ 2336220 h 2336468"/>
                <a:gd name="connsiteX9" fmla="*/ 1831459 w 2096314"/>
                <a:gd name="connsiteY9" fmla="*/ 2336220 h 2336468"/>
                <a:gd name="connsiteX10" fmla="*/ 2096172 w 2096314"/>
                <a:gd name="connsiteY10" fmla="*/ 2071438 h 2336468"/>
                <a:gd name="connsiteX11" fmla="*/ 2096172 w 2096314"/>
                <a:gd name="connsiteY11" fmla="*/ 569351 h 2336468"/>
                <a:gd name="connsiteX12" fmla="*/ 1945647 w 2096314"/>
                <a:gd name="connsiteY12" fmla="*/ 595593 h 233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6314" h="2336468">
                  <a:moveTo>
                    <a:pt x="1945647" y="595593"/>
                  </a:moveTo>
                  <a:cubicBezTo>
                    <a:pt x="1699775" y="595519"/>
                    <a:pt x="1500465" y="396109"/>
                    <a:pt x="1500533" y="150209"/>
                  </a:cubicBezTo>
                  <a:cubicBezTo>
                    <a:pt x="1500533" y="98914"/>
                    <a:pt x="1509415" y="48017"/>
                    <a:pt x="1526775" y="-249"/>
                  </a:cubicBezTo>
                  <a:lnTo>
                    <a:pt x="264639" y="-249"/>
                  </a:lnTo>
                  <a:cubicBezTo>
                    <a:pt x="118421" y="-289"/>
                    <a:pt x="-102" y="118199"/>
                    <a:pt x="-142" y="264398"/>
                  </a:cubicBezTo>
                  <a:cubicBezTo>
                    <a:pt x="-142" y="264418"/>
                    <a:pt x="-142" y="264445"/>
                    <a:pt x="-142" y="264465"/>
                  </a:cubicBezTo>
                  <a:lnTo>
                    <a:pt x="-142" y="2071371"/>
                  </a:lnTo>
                  <a:cubicBezTo>
                    <a:pt x="-176" y="2217603"/>
                    <a:pt x="118354" y="2336186"/>
                    <a:pt x="264572" y="2336220"/>
                  </a:cubicBezTo>
                  <a:cubicBezTo>
                    <a:pt x="264572" y="2336220"/>
                    <a:pt x="264639" y="2336220"/>
                    <a:pt x="264639" y="2336220"/>
                  </a:cubicBezTo>
                  <a:lnTo>
                    <a:pt x="1831459" y="2336220"/>
                  </a:lnTo>
                  <a:cubicBezTo>
                    <a:pt x="1977677" y="2336186"/>
                    <a:pt x="2096172" y="2217643"/>
                    <a:pt x="2096172" y="2071438"/>
                  </a:cubicBezTo>
                  <a:lnTo>
                    <a:pt x="2096172" y="569351"/>
                  </a:lnTo>
                  <a:cubicBezTo>
                    <a:pt x="2047859" y="586731"/>
                    <a:pt x="1996989" y="595607"/>
                    <a:pt x="1945647" y="595593"/>
                  </a:cubicBezTo>
                  <a:close/>
                </a:path>
              </a:pathLst>
            </a:custGeom>
            <a:solidFill>
              <a:srgbClr val="FCFCFC"/>
            </a:solidFill>
            <a:ln w="672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7DCDF8A-C275-4CDA-8049-58BE5A55F144}"/>
                </a:ext>
              </a:extLst>
            </p:cNvPr>
            <p:cNvSpPr/>
            <p:nvPr/>
          </p:nvSpPr>
          <p:spPr>
            <a:xfrm>
              <a:off x="8831828" y="2402924"/>
              <a:ext cx="2378927" cy="2619081"/>
            </a:xfrm>
            <a:custGeom>
              <a:avLst/>
              <a:gdLst>
                <a:gd name="connsiteX0" fmla="*/ 2086753 w 2378927"/>
                <a:gd name="connsiteY0" fmla="*/ 864748 h 2619081"/>
                <a:gd name="connsiteX1" fmla="*/ 1513788 w 2378927"/>
                <a:gd name="connsiteY1" fmla="*/ 291785 h 2619081"/>
                <a:gd name="connsiteX2" fmla="*/ 1593795 w 2378927"/>
                <a:gd name="connsiteY2" fmla="*/ -249 h 2619081"/>
                <a:gd name="connsiteX3" fmla="*/ 405879 w 2378927"/>
                <a:gd name="connsiteY3" fmla="*/ -249 h 2619081"/>
                <a:gd name="connsiteX4" fmla="*/ -142 w 2378927"/>
                <a:gd name="connsiteY4" fmla="*/ 405772 h 2619081"/>
                <a:gd name="connsiteX5" fmla="*/ -142 w 2378927"/>
                <a:gd name="connsiteY5" fmla="*/ 2212678 h 2619081"/>
                <a:gd name="connsiteX6" fmla="*/ 405879 w 2378927"/>
                <a:gd name="connsiteY6" fmla="*/ 2618833 h 2619081"/>
                <a:gd name="connsiteX7" fmla="*/ 1972698 w 2378927"/>
                <a:gd name="connsiteY7" fmla="*/ 2618833 h 2619081"/>
                <a:gd name="connsiteX8" fmla="*/ 2378786 w 2378927"/>
                <a:gd name="connsiteY8" fmla="*/ 2212745 h 2619081"/>
                <a:gd name="connsiteX9" fmla="*/ 2378786 w 2378927"/>
                <a:gd name="connsiteY9" fmla="*/ 784675 h 2619081"/>
                <a:gd name="connsiteX10" fmla="*/ 2086753 w 2378927"/>
                <a:gd name="connsiteY10" fmla="*/ 864748 h 261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8927" h="2619081">
                  <a:moveTo>
                    <a:pt x="2086753" y="864748"/>
                  </a:moveTo>
                  <a:cubicBezTo>
                    <a:pt x="1770293" y="864748"/>
                    <a:pt x="1513788" y="608230"/>
                    <a:pt x="1513788" y="291785"/>
                  </a:cubicBezTo>
                  <a:cubicBezTo>
                    <a:pt x="1513788" y="189028"/>
                    <a:pt x="1541445" y="88162"/>
                    <a:pt x="1593795" y="-249"/>
                  </a:cubicBezTo>
                  <a:lnTo>
                    <a:pt x="405879" y="-249"/>
                  </a:lnTo>
                  <a:cubicBezTo>
                    <a:pt x="181740" y="-27"/>
                    <a:pt x="60" y="181626"/>
                    <a:pt x="-142" y="405772"/>
                  </a:cubicBezTo>
                  <a:lnTo>
                    <a:pt x="-142" y="2212678"/>
                  </a:lnTo>
                  <a:cubicBezTo>
                    <a:pt x="60" y="2436863"/>
                    <a:pt x="181673" y="2618570"/>
                    <a:pt x="405879" y="2618833"/>
                  </a:cubicBezTo>
                  <a:lnTo>
                    <a:pt x="1972698" y="2618833"/>
                  </a:lnTo>
                  <a:cubicBezTo>
                    <a:pt x="2196904" y="2618610"/>
                    <a:pt x="2378584" y="2436931"/>
                    <a:pt x="2378786" y="2212745"/>
                  </a:cubicBezTo>
                  <a:lnTo>
                    <a:pt x="2378786" y="784675"/>
                  </a:lnTo>
                  <a:cubicBezTo>
                    <a:pt x="2290436" y="837207"/>
                    <a:pt x="2189503" y="864870"/>
                    <a:pt x="2086753" y="864748"/>
                  </a:cubicBezTo>
                  <a:close/>
                </a:path>
              </a:pathLst>
            </a:custGeom>
            <a:solidFill>
              <a:schemeClr val="accent4"/>
            </a:solidFill>
            <a:ln w="6729" cap="flat">
              <a:noFill/>
              <a:prstDash val="solid"/>
              <a:miter/>
            </a:ln>
          </p:spPr>
          <p:txBody>
            <a:bodyPr rtlCol="0" anchor="ctr"/>
            <a:lstStyle/>
            <a:p>
              <a:endParaRPr lang="en-US"/>
            </a:p>
          </p:txBody>
        </p:sp>
        <p:grpSp>
          <p:nvGrpSpPr>
            <p:cNvPr id="37" name="Graphic 5">
              <a:extLst>
                <a:ext uri="{FF2B5EF4-FFF2-40B4-BE49-F238E27FC236}">
                  <a16:creationId xmlns:a16="http://schemas.microsoft.com/office/drawing/2014/main" id="{E0AF1B45-069C-466A-B1E6-E7F47B2FF62A}"/>
                </a:ext>
              </a:extLst>
            </p:cNvPr>
            <p:cNvGrpSpPr/>
            <p:nvPr/>
          </p:nvGrpSpPr>
          <p:grpSpPr>
            <a:xfrm>
              <a:off x="10473607" y="2249707"/>
              <a:ext cx="1261933" cy="890297"/>
              <a:chOff x="10474346" y="2249707"/>
              <a:chExt cx="1261933" cy="890297"/>
            </a:xfrm>
            <a:solidFill>
              <a:schemeClr val="accent4"/>
            </a:solidFill>
          </p:grpSpPr>
          <p:sp>
            <p:nvSpPr>
              <p:cNvPr id="52" name="Freeform: Shape 51">
                <a:extLst>
                  <a:ext uri="{FF2B5EF4-FFF2-40B4-BE49-F238E27FC236}">
                    <a16:creationId xmlns:a16="http://schemas.microsoft.com/office/drawing/2014/main" id="{5E15B5B4-9ABC-49D0-9A88-AAADD614E708}"/>
                  </a:ext>
                </a:extLst>
              </p:cNvPr>
              <p:cNvSpPr/>
              <p:nvPr/>
            </p:nvSpPr>
            <p:spPr>
              <a:xfrm>
                <a:off x="10474346" y="2249775"/>
                <a:ext cx="890230" cy="890230"/>
              </a:xfrm>
              <a:custGeom>
                <a:avLst/>
                <a:gdLst>
                  <a:gd name="connsiteX0" fmla="*/ 890230 w 890230"/>
                  <a:gd name="connsiteY0" fmla="*/ 445115 h 890230"/>
                  <a:gd name="connsiteX1" fmla="*/ 445115 w 890230"/>
                  <a:gd name="connsiteY1" fmla="*/ 890231 h 890230"/>
                  <a:gd name="connsiteX2" fmla="*/ 0 w 890230"/>
                  <a:gd name="connsiteY2" fmla="*/ 445115 h 890230"/>
                  <a:gd name="connsiteX3" fmla="*/ 445115 w 890230"/>
                  <a:gd name="connsiteY3" fmla="*/ 0 h 890230"/>
                  <a:gd name="connsiteX4" fmla="*/ 890230 w 890230"/>
                  <a:gd name="connsiteY4" fmla="*/ 445115 h 89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230" h="890230">
                    <a:moveTo>
                      <a:pt x="890230" y="445115"/>
                    </a:moveTo>
                    <a:cubicBezTo>
                      <a:pt x="890230" y="690946"/>
                      <a:pt x="690946" y="890231"/>
                      <a:pt x="445115" y="890231"/>
                    </a:cubicBezTo>
                    <a:cubicBezTo>
                      <a:pt x="199284" y="890231"/>
                      <a:pt x="0" y="690946"/>
                      <a:pt x="0" y="445115"/>
                    </a:cubicBezTo>
                    <a:cubicBezTo>
                      <a:pt x="0" y="199285"/>
                      <a:pt x="199284" y="0"/>
                      <a:pt x="445115" y="0"/>
                    </a:cubicBezTo>
                    <a:cubicBezTo>
                      <a:pt x="690946" y="0"/>
                      <a:pt x="890230" y="199285"/>
                      <a:pt x="890230" y="445115"/>
                    </a:cubicBezTo>
                    <a:close/>
                  </a:path>
                </a:pathLst>
              </a:custGeom>
              <a:grpFill/>
              <a:ln w="672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D7D3A7C-035E-4B62-8E04-AF6918971F67}"/>
                  </a:ext>
                </a:extLst>
              </p:cNvPr>
              <p:cNvSpPr/>
              <p:nvPr/>
            </p:nvSpPr>
            <p:spPr>
              <a:xfrm>
                <a:off x="11134987" y="2249707"/>
                <a:ext cx="601292" cy="334896"/>
              </a:xfrm>
              <a:custGeom>
                <a:avLst/>
                <a:gdLst>
                  <a:gd name="connsiteX0" fmla="*/ -142 w 601292"/>
                  <a:gd name="connsiteY0" fmla="*/ -249 h 334896"/>
                  <a:gd name="connsiteX1" fmla="*/ 266322 w 601292"/>
                  <a:gd name="connsiteY1" fmla="*/ 334647 h 334896"/>
                  <a:gd name="connsiteX2" fmla="*/ 601151 w 601292"/>
                  <a:gd name="connsiteY2" fmla="*/ -249 h 334896"/>
                </a:gdLst>
                <a:ahLst/>
                <a:cxnLst>
                  <a:cxn ang="0">
                    <a:pos x="connsiteX0" y="connsiteY0"/>
                  </a:cxn>
                  <a:cxn ang="0">
                    <a:pos x="connsiteX1" y="connsiteY1"/>
                  </a:cxn>
                  <a:cxn ang="0">
                    <a:pos x="connsiteX2" y="connsiteY2"/>
                  </a:cxn>
                </a:cxnLst>
                <a:rect l="l" t="t" r="r" b="b"/>
                <a:pathLst>
                  <a:path w="601292" h="334896">
                    <a:moveTo>
                      <a:pt x="-142" y="-249"/>
                    </a:moveTo>
                    <a:cubicBezTo>
                      <a:pt x="134772" y="65297"/>
                      <a:pt x="232744" y="188435"/>
                      <a:pt x="266322" y="334647"/>
                    </a:cubicBezTo>
                    <a:lnTo>
                      <a:pt x="601151" y="-249"/>
                    </a:lnTo>
                    <a:close/>
                  </a:path>
                </a:pathLst>
              </a:custGeom>
              <a:grpFill/>
              <a:ln w="6729" cap="flat">
                <a:noFill/>
                <a:prstDash val="solid"/>
                <a:miter/>
              </a:ln>
            </p:spPr>
            <p:txBody>
              <a:bodyPr rtlCol="0" anchor="ctr"/>
              <a:lstStyle/>
              <a:p>
                <a:endParaRPr lang="en-US"/>
              </a:p>
            </p:txBody>
          </p:sp>
        </p:grpSp>
        <p:sp>
          <p:nvSpPr>
            <p:cNvPr id="38" name="TextBox 37">
              <a:extLst>
                <a:ext uri="{FF2B5EF4-FFF2-40B4-BE49-F238E27FC236}">
                  <a16:creationId xmlns:a16="http://schemas.microsoft.com/office/drawing/2014/main" id="{91106EEA-F8D8-437A-8E21-F6DD8B97B7E7}"/>
                </a:ext>
              </a:extLst>
            </p:cNvPr>
            <p:cNvSpPr txBox="1"/>
            <p:nvPr/>
          </p:nvSpPr>
          <p:spPr>
            <a:xfrm>
              <a:off x="10592568" y="2434378"/>
              <a:ext cx="675185" cy="523220"/>
            </a:xfrm>
            <a:prstGeom prst="rect">
              <a:avLst/>
            </a:prstGeom>
            <a:noFill/>
          </p:spPr>
          <p:txBody>
            <a:bodyPr wrap="none" rtlCol="0">
              <a:spAutoFit/>
            </a:bodyPr>
            <a:lstStyle/>
            <a:p>
              <a:pPr algn="ctr"/>
              <a:r>
                <a:rPr lang="en-US" sz="2800" b="1" spc="0" baseline="0">
                  <a:ln/>
                  <a:solidFill>
                    <a:schemeClr val="bg1"/>
                  </a:solidFill>
                  <a:latin typeface="Montserrat" panose="00000500000000000000" pitchFamily="2" charset="0"/>
                  <a:cs typeface="Arial"/>
                  <a:sym typeface="Arial"/>
                  <a:rtl val="0"/>
                </a:rPr>
                <a:t>04</a:t>
              </a:r>
            </a:p>
          </p:txBody>
        </p:sp>
        <p:sp>
          <p:nvSpPr>
            <p:cNvPr id="39" name="Freeform: Shape 38">
              <a:extLst>
                <a:ext uri="{FF2B5EF4-FFF2-40B4-BE49-F238E27FC236}">
                  <a16:creationId xmlns:a16="http://schemas.microsoft.com/office/drawing/2014/main" id="{C57672DA-E7BB-4E0D-BDD6-CCAA9B43941A}"/>
                </a:ext>
              </a:extLst>
            </p:cNvPr>
            <p:cNvSpPr/>
            <p:nvPr/>
          </p:nvSpPr>
          <p:spPr>
            <a:xfrm>
              <a:off x="8973134" y="2544230"/>
              <a:ext cx="2096315" cy="2336468"/>
            </a:xfrm>
            <a:custGeom>
              <a:avLst/>
              <a:gdLst>
                <a:gd name="connsiteX0" fmla="*/ 1945446 w 2096315"/>
                <a:gd name="connsiteY0" fmla="*/ 595593 h 2336468"/>
                <a:gd name="connsiteX1" fmla="*/ 1500331 w 2096315"/>
                <a:gd name="connsiteY1" fmla="*/ 150209 h 2336468"/>
                <a:gd name="connsiteX2" fmla="*/ 1526573 w 2096315"/>
                <a:gd name="connsiteY2" fmla="*/ -249 h 2336468"/>
                <a:gd name="connsiteX3" fmla="*/ 264573 w 2096315"/>
                <a:gd name="connsiteY3" fmla="*/ -249 h 2336468"/>
                <a:gd name="connsiteX4" fmla="*/ -142 w 2096315"/>
                <a:gd name="connsiteY4" fmla="*/ 264465 h 2336468"/>
                <a:gd name="connsiteX5" fmla="*/ -142 w 2096315"/>
                <a:gd name="connsiteY5" fmla="*/ 2071371 h 2336468"/>
                <a:gd name="connsiteX6" fmla="*/ 264573 w 2096315"/>
                <a:gd name="connsiteY6" fmla="*/ 2336220 h 2336468"/>
                <a:gd name="connsiteX7" fmla="*/ 1831392 w 2096315"/>
                <a:gd name="connsiteY7" fmla="*/ 2336220 h 2336468"/>
                <a:gd name="connsiteX8" fmla="*/ 2096173 w 2096315"/>
                <a:gd name="connsiteY8" fmla="*/ 2071438 h 2336468"/>
                <a:gd name="connsiteX9" fmla="*/ 2096173 w 2096315"/>
                <a:gd name="connsiteY9" fmla="*/ 569351 h 2336468"/>
                <a:gd name="connsiteX10" fmla="*/ 1945446 w 2096315"/>
                <a:gd name="connsiteY10" fmla="*/ 595593 h 233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6315" h="2336468">
                  <a:moveTo>
                    <a:pt x="1945446" y="595593"/>
                  </a:moveTo>
                  <a:cubicBezTo>
                    <a:pt x="1699574" y="595519"/>
                    <a:pt x="1500264" y="396109"/>
                    <a:pt x="1500331" y="150209"/>
                  </a:cubicBezTo>
                  <a:cubicBezTo>
                    <a:pt x="1500331" y="98914"/>
                    <a:pt x="1509213" y="48017"/>
                    <a:pt x="1526573" y="-249"/>
                  </a:cubicBezTo>
                  <a:lnTo>
                    <a:pt x="264573" y="-249"/>
                  </a:lnTo>
                  <a:cubicBezTo>
                    <a:pt x="118354" y="-249"/>
                    <a:pt x="-142" y="118267"/>
                    <a:pt x="-142" y="264465"/>
                  </a:cubicBezTo>
                  <a:lnTo>
                    <a:pt x="-142" y="2071371"/>
                  </a:lnTo>
                  <a:cubicBezTo>
                    <a:pt x="-209" y="2217603"/>
                    <a:pt x="118354" y="2336186"/>
                    <a:pt x="264573" y="2336220"/>
                  </a:cubicBezTo>
                  <a:lnTo>
                    <a:pt x="1831392" y="2336220"/>
                  </a:lnTo>
                  <a:cubicBezTo>
                    <a:pt x="1977610" y="2336220"/>
                    <a:pt x="2096173" y="2217670"/>
                    <a:pt x="2096173" y="2071438"/>
                  </a:cubicBezTo>
                  <a:lnTo>
                    <a:pt x="2096173" y="569351"/>
                  </a:lnTo>
                  <a:cubicBezTo>
                    <a:pt x="2047859" y="586752"/>
                    <a:pt x="1996855" y="595634"/>
                    <a:pt x="1945446" y="595593"/>
                  </a:cubicBezTo>
                  <a:close/>
                </a:path>
              </a:pathLst>
            </a:custGeom>
            <a:solidFill>
              <a:srgbClr val="FCFCFC"/>
            </a:solidFill>
            <a:ln w="6729"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C53A434D-1C6D-40B2-A33F-1749643B15DD}"/>
                </a:ext>
              </a:extLst>
            </p:cNvPr>
            <p:cNvGrpSpPr/>
            <p:nvPr/>
          </p:nvGrpSpPr>
          <p:grpSpPr>
            <a:xfrm>
              <a:off x="716283" y="2611362"/>
              <a:ext cx="1867329" cy="2281266"/>
              <a:chOff x="717022" y="2611362"/>
              <a:chExt cx="1867329" cy="2281266"/>
            </a:xfrm>
          </p:grpSpPr>
          <p:sp>
            <p:nvSpPr>
              <p:cNvPr id="50" name="TextBox 49">
                <a:extLst>
                  <a:ext uri="{FF2B5EF4-FFF2-40B4-BE49-F238E27FC236}">
                    <a16:creationId xmlns:a16="http://schemas.microsoft.com/office/drawing/2014/main" id="{C53383FB-083D-4608-BE01-60F75AC6F510}"/>
                  </a:ext>
                </a:extLst>
              </p:cNvPr>
              <p:cNvSpPr txBox="1"/>
              <p:nvPr/>
            </p:nvSpPr>
            <p:spPr>
              <a:xfrm>
                <a:off x="717022" y="3022769"/>
                <a:ext cx="1867329" cy="1869859"/>
              </a:xfrm>
              <a:prstGeom prst="rect">
                <a:avLst/>
              </a:prstGeom>
              <a:noFill/>
            </p:spPr>
            <p:txBody>
              <a:bodyPr wrap="square" rtlCol="0">
                <a:spAutoFit/>
              </a:bodyPr>
              <a:lstStyle/>
              <a:p>
                <a:pPr algn="ctr"/>
                <a:r>
                  <a:rPr lang="en-US" sz="1600" dirty="0">
                    <a:solidFill>
                      <a:schemeClr val="tx1">
                        <a:lumMod val="85000"/>
                        <a:lumOff val="15000"/>
                      </a:schemeClr>
                    </a:solidFill>
                    <a:latin typeface="Bahnschrift Condensed" panose="020B0502040204020203" pitchFamily="34" charset="0"/>
                  </a:rPr>
                  <a:t>African and South American Countries with their love for FOOTBALL  should be encouraged to diversify and invest into other sporting activities, particularly Athletics as it has diverse sporting categories.</a:t>
                </a:r>
              </a:p>
            </p:txBody>
          </p:sp>
          <p:pic>
            <p:nvPicPr>
              <p:cNvPr id="51" name="Picture 50" descr="A black background with a black square&#10;&#10;Description automatically generated with medium confidence">
                <a:extLst>
                  <a:ext uri="{FF2B5EF4-FFF2-40B4-BE49-F238E27FC236}">
                    <a16:creationId xmlns:a16="http://schemas.microsoft.com/office/drawing/2014/main" id="{3DE39CBE-065E-4AC0-B5F1-5F0566719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839" y="2611362"/>
                <a:ext cx="428389" cy="375616"/>
              </a:xfrm>
              <a:prstGeom prst="rect">
                <a:avLst/>
              </a:prstGeom>
            </p:spPr>
          </p:pic>
        </p:grpSp>
        <p:grpSp>
          <p:nvGrpSpPr>
            <p:cNvPr id="41" name="Group 40">
              <a:extLst>
                <a:ext uri="{FF2B5EF4-FFF2-40B4-BE49-F238E27FC236}">
                  <a16:creationId xmlns:a16="http://schemas.microsoft.com/office/drawing/2014/main" id="{D0A2B813-AC8D-42A6-AD39-135FFA636B6C}"/>
                </a:ext>
              </a:extLst>
            </p:cNvPr>
            <p:cNvGrpSpPr/>
            <p:nvPr/>
          </p:nvGrpSpPr>
          <p:grpSpPr>
            <a:xfrm>
              <a:off x="3528646" y="2594944"/>
              <a:ext cx="6619835" cy="2320853"/>
              <a:chOff x="3528646" y="2594944"/>
              <a:chExt cx="6619835" cy="2320853"/>
            </a:xfrm>
          </p:grpSpPr>
          <p:sp>
            <p:nvSpPr>
              <p:cNvPr id="48" name="TextBox 47">
                <a:extLst>
                  <a:ext uri="{FF2B5EF4-FFF2-40B4-BE49-F238E27FC236}">
                    <a16:creationId xmlns:a16="http://schemas.microsoft.com/office/drawing/2014/main" id="{DF58A81C-03CE-4AF5-85B6-A486331D662E}"/>
                  </a:ext>
                </a:extLst>
              </p:cNvPr>
              <p:cNvSpPr txBox="1"/>
              <p:nvPr/>
            </p:nvSpPr>
            <p:spPr>
              <a:xfrm>
                <a:off x="3528646" y="3045938"/>
                <a:ext cx="1867329" cy="1869859"/>
              </a:xfrm>
              <a:prstGeom prst="rect">
                <a:avLst/>
              </a:prstGeom>
              <a:noFill/>
            </p:spPr>
            <p:txBody>
              <a:bodyPr wrap="square" rtlCol="0">
                <a:spAutoFit/>
              </a:bodyPr>
              <a:lstStyle>
                <a:defPPr>
                  <a:defRPr lang="en-US"/>
                </a:defPPr>
                <a:lvl1pPr algn="ctr">
                  <a:defRPr sz="1600">
                    <a:solidFill>
                      <a:schemeClr val="tx1">
                        <a:lumMod val="85000"/>
                        <a:lumOff val="15000"/>
                      </a:schemeClr>
                    </a:solidFill>
                    <a:latin typeface="Bahnschrift Condensed" panose="020B0502040204020203" pitchFamily="34" charset="0"/>
                  </a:defRPr>
                </a:lvl1pPr>
              </a:lstStyle>
              <a:p>
                <a:r>
                  <a:rPr lang="en-US" dirty="0"/>
                  <a:t>World governing bodies for sports should aid these countries by establishing sporting facilities that will help athletes train more efficiently particularly in sports events were they are underperforming.</a:t>
                </a:r>
              </a:p>
            </p:txBody>
          </p:sp>
          <p:pic>
            <p:nvPicPr>
              <p:cNvPr id="49" name="Picture 48" descr="A black background with a black square&#10;&#10;Description automatically generated with medium confidence">
                <a:extLst>
                  <a:ext uri="{FF2B5EF4-FFF2-40B4-BE49-F238E27FC236}">
                    <a16:creationId xmlns:a16="http://schemas.microsoft.com/office/drawing/2014/main" id="{4FB3C38B-77E3-4797-B397-F057D1AC36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028" y="2594944"/>
                <a:ext cx="390453" cy="390453"/>
              </a:xfrm>
              <a:prstGeom prst="rect">
                <a:avLst/>
              </a:prstGeom>
            </p:spPr>
          </p:pic>
        </p:grpSp>
        <p:grpSp>
          <p:nvGrpSpPr>
            <p:cNvPr id="42" name="Group 41">
              <a:extLst>
                <a:ext uri="{FF2B5EF4-FFF2-40B4-BE49-F238E27FC236}">
                  <a16:creationId xmlns:a16="http://schemas.microsoft.com/office/drawing/2014/main" id="{817DC233-B42D-4FF8-9219-96835FFD2635}"/>
                </a:ext>
              </a:extLst>
            </p:cNvPr>
            <p:cNvGrpSpPr/>
            <p:nvPr/>
          </p:nvGrpSpPr>
          <p:grpSpPr>
            <a:xfrm>
              <a:off x="6287583" y="2594944"/>
              <a:ext cx="1940458" cy="2074489"/>
              <a:chOff x="6287583" y="2594944"/>
              <a:chExt cx="1940458" cy="2074489"/>
            </a:xfrm>
          </p:grpSpPr>
          <p:sp>
            <p:nvSpPr>
              <p:cNvPr id="46" name="TextBox 45">
                <a:extLst>
                  <a:ext uri="{FF2B5EF4-FFF2-40B4-BE49-F238E27FC236}">
                    <a16:creationId xmlns:a16="http://schemas.microsoft.com/office/drawing/2014/main" id="{1723F91C-9A89-4C16-84BA-29086E34BD0C}"/>
                  </a:ext>
                </a:extLst>
              </p:cNvPr>
              <p:cNvSpPr txBox="1"/>
              <p:nvPr/>
            </p:nvSpPr>
            <p:spPr>
              <a:xfrm>
                <a:off x="6287583" y="3134192"/>
                <a:ext cx="1940458" cy="1535241"/>
              </a:xfrm>
              <a:prstGeom prst="rect">
                <a:avLst/>
              </a:prstGeom>
              <a:noFill/>
            </p:spPr>
            <p:txBody>
              <a:bodyPr wrap="square" rtlCol="0">
                <a:spAutoFit/>
              </a:bodyPr>
              <a:lstStyle>
                <a:defPPr>
                  <a:defRPr lang="en-US"/>
                </a:defPPr>
                <a:lvl1pPr algn="ctr">
                  <a:defRPr sz="1600">
                    <a:solidFill>
                      <a:schemeClr val="tx1">
                        <a:lumMod val="85000"/>
                        <a:lumOff val="15000"/>
                      </a:schemeClr>
                    </a:solidFill>
                    <a:latin typeface="Bahnschrift Condensed" panose="020B0502040204020203" pitchFamily="34" charset="0"/>
                  </a:defRPr>
                </a:lvl1pPr>
              </a:lstStyle>
              <a:p>
                <a:r>
                  <a:rPr lang="en-US" dirty="0"/>
                  <a:t>Develop a strategic plan for improving performance in identified areas, whilst incorporating best practices and training regime from top-performing countries in those sport.</a:t>
                </a:r>
              </a:p>
            </p:txBody>
          </p:sp>
          <p:pic>
            <p:nvPicPr>
              <p:cNvPr id="47" name="Picture 46" descr="A black background with a black square&#10;&#10;Description automatically generated with medium confidence">
                <a:extLst>
                  <a:ext uri="{FF2B5EF4-FFF2-40B4-BE49-F238E27FC236}">
                    <a16:creationId xmlns:a16="http://schemas.microsoft.com/office/drawing/2014/main" id="{B3CC294E-7A1A-4D88-8B53-492C24EE5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2506" y="2594944"/>
                <a:ext cx="408449" cy="408449"/>
              </a:xfrm>
              <a:prstGeom prst="rect">
                <a:avLst/>
              </a:prstGeom>
            </p:spPr>
          </p:pic>
        </p:grpSp>
        <p:grpSp>
          <p:nvGrpSpPr>
            <p:cNvPr id="43" name="Group 42">
              <a:extLst>
                <a:ext uri="{FF2B5EF4-FFF2-40B4-BE49-F238E27FC236}">
                  <a16:creationId xmlns:a16="http://schemas.microsoft.com/office/drawing/2014/main" id="{E7B3132B-5E4D-45B8-B5E7-2C9AA56CCE7A}"/>
                </a:ext>
              </a:extLst>
            </p:cNvPr>
            <p:cNvGrpSpPr/>
            <p:nvPr/>
          </p:nvGrpSpPr>
          <p:grpSpPr>
            <a:xfrm>
              <a:off x="4196724" y="2594946"/>
              <a:ext cx="6872725" cy="2066997"/>
              <a:chOff x="4196724" y="2594946"/>
              <a:chExt cx="6872725" cy="2066997"/>
            </a:xfrm>
          </p:grpSpPr>
          <p:sp>
            <p:nvSpPr>
              <p:cNvPr id="44" name="TextBox 43">
                <a:extLst>
                  <a:ext uri="{FF2B5EF4-FFF2-40B4-BE49-F238E27FC236}">
                    <a16:creationId xmlns:a16="http://schemas.microsoft.com/office/drawing/2014/main" id="{F108F5BD-43F2-4D9A-A64F-EB570BF9FA39}"/>
                  </a:ext>
                </a:extLst>
              </p:cNvPr>
              <p:cNvSpPr txBox="1"/>
              <p:nvPr/>
            </p:nvSpPr>
            <p:spPr>
              <a:xfrm>
                <a:off x="9133895" y="3126702"/>
                <a:ext cx="1935554" cy="1535241"/>
              </a:xfrm>
              <a:prstGeom prst="rect">
                <a:avLst/>
              </a:prstGeom>
              <a:noFill/>
            </p:spPr>
            <p:txBody>
              <a:bodyPr wrap="square" rtlCol="0">
                <a:spAutoFit/>
              </a:bodyPr>
              <a:lstStyle>
                <a:defPPr>
                  <a:defRPr lang="en-US"/>
                </a:defPPr>
                <a:lvl1pPr algn="ctr">
                  <a:defRPr sz="1600">
                    <a:solidFill>
                      <a:schemeClr val="tx1">
                        <a:lumMod val="85000"/>
                        <a:lumOff val="15000"/>
                      </a:schemeClr>
                    </a:solidFill>
                    <a:latin typeface="Bahnschrift Condensed" panose="020B0502040204020203" pitchFamily="34" charset="0"/>
                  </a:defRPr>
                </a:lvl1pPr>
              </a:lstStyle>
              <a:p>
                <a:r>
                  <a:rPr lang="en-US" dirty="0"/>
                  <a:t>Athletes in these Countries should be scouted for and trained from an early age so as to imbibe the winning mentality in them from childhood, as it is common practice in the Western World. </a:t>
                </a:r>
              </a:p>
            </p:txBody>
          </p:sp>
          <p:pic>
            <p:nvPicPr>
              <p:cNvPr id="45" name="Picture 44" descr="A black background with a black square&#10;&#10;Description automatically generated with medium confidence">
                <a:extLst>
                  <a:ext uri="{FF2B5EF4-FFF2-40B4-BE49-F238E27FC236}">
                    <a16:creationId xmlns:a16="http://schemas.microsoft.com/office/drawing/2014/main" id="{7BF4D2B3-B120-41E3-9229-FA63B2F77A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6724" y="2594946"/>
                <a:ext cx="390453" cy="390451"/>
              </a:xfrm>
              <a:prstGeom prst="rect">
                <a:avLst/>
              </a:prstGeom>
            </p:spPr>
          </p:pic>
        </p:grpSp>
      </p:grpSp>
      <p:sp>
        <p:nvSpPr>
          <p:cNvPr id="3" name="TextBox 2">
            <a:extLst>
              <a:ext uri="{FF2B5EF4-FFF2-40B4-BE49-F238E27FC236}">
                <a16:creationId xmlns:a16="http://schemas.microsoft.com/office/drawing/2014/main" id="{D6132131-DF2B-4F6D-8035-70420995D4CE}"/>
              </a:ext>
            </a:extLst>
          </p:cNvPr>
          <p:cNvSpPr txBox="1"/>
          <p:nvPr/>
        </p:nvSpPr>
        <p:spPr>
          <a:xfrm>
            <a:off x="874062" y="5405718"/>
            <a:ext cx="10771094" cy="276999"/>
          </a:xfrm>
          <a:prstGeom prst="rect">
            <a:avLst/>
          </a:prstGeom>
          <a:noFill/>
        </p:spPr>
        <p:txBody>
          <a:bodyPr wrap="square" rtlCol="0">
            <a:spAutoFit/>
          </a:bodyPr>
          <a:lstStyle/>
          <a:p>
            <a:r>
              <a:rPr lang="en-US" sz="1200" dirty="0">
                <a:latin typeface="Bahnschrift Light SemiCondensed" panose="020B0502040204020203" pitchFamily="34" charset="0"/>
              </a:rPr>
              <a:t>These recommendations if implemented will help bridge the gap between African &amp; South American countries with their Western Counterparts in future Olympics competitions</a:t>
            </a:r>
          </a:p>
        </p:txBody>
      </p:sp>
    </p:spTree>
    <p:extLst>
      <p:ext uri="{BB962C8B-B14F-4D97-AF65-F5344CB8AC3E}">
        <p14:creationId xmlns:p14="http://schemas.microsoft.com/office/powerpoint/2010/main" val="78277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9" name="Hexagon 8">
            <a:extLst>
              <a:ext uri="{FF2B5EF4-FFF2-40B4-BE49-F238E27FC236}">
                <a16:creationId xmlns:a16="http://schemas.microsoft.com/office/drawing/2014/main" id="{2CFBF25B-05C5-4488-B4CD-868E369F095D}"/>
              </a:ext>
            </a:extLst>
          </p:cNvPr>
          <p:cNvSpPr/>
          <p:nvPr/>
        </p:nvSpPr>
        <p:spPr>
          <a:xfrm rot="5400000">
            <a:off x="7942552" y="5853160"/>
            <a:ext cx="956603" cy="942536"/>
          </a:xfrm>
          <a:prstGeom prst="hexagon">
            <a:avLst/>
          </a:prstGeom>
          <a:solidFill>
            <a:srgbClr val="C77DFF"/>
          </a:solidFill>
          <a:ln w="34925">
            <a:solidFill>
              <a:srgbClr val="C77D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CA0B71BF-6FD0-4B3A-BDE9-B505CED8AFA5}"/>
              </a:ext>
            </a:extLst>
          </p:cNvPr>
          <p:cNvSpPr/>
          <p:nvPr/>
        </p:nvSpPr>
        <p:spPr>
          <a:xfrm rot="5400000">
            <a:off x="10832984" y="3989936"/>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33B8443-7250-4E68-870A-A1BE0807C2A0}"/>
              </a:ext>
            </a:extLst>
          </p:cNvPr>
          <p:cNvSpPr/>
          <p:nvPr/>
        </p:nvSpPr>
        <p:spPr>
          <a:xfrm rot="5400000">
            <a:off x="9943552" y="862328"/>
            <a:ext cx="832749" cy="773719"/>
          </a:xfrm>
          <a:prstGeom prst="hexagon">
            <a:avLst/>
          </a:prstGeom>
          <a:noFill/>
          <a:ln w="22225">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515883" y="832813"/>
            <a:ext cx="8053985" cy="5674490"/>
          </a:xfrm>
          <a:prstGeom prst="round2DiagRect">
            <a:avLst/>
          </a:prstGeom>
          <a:solidFill>
            <a:schemeClr val="accent5">
              <a:lumMod val="20000"/>
              <a:lumOff val="80000"/>
            </a:schemeClr>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651913" y="170368"/>
            <a:ext cx="696468" cy="6225742"/>
          </a:xfrm>
          <a:prstGeom prst="round2DiagRect">
            <a:avLst/>
          </a:prstGeom>
          <a:solidFill>
            <a:schemeClr val="accent5">
              <a:lumMod val="20000"/>
              <a:lumOff val="80000"/>
            </a:schemeClr>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RECOMMENDATIONS</a:t>
            </a:r>
          </a:p>
        </p:txBody>
      </p:sp>
      <p:sp>
        <p:nvSpPr>
          <p:cNvPr id="7" name="Hexagon 6">
            <a:extLst>
              <a:ext uri="{FF2B5EF4-FFF2-40B4-BE49-F238E27FC236}">
                <a16:creationId xmlns:a16="http://schemas.microsoft.com/office/drawing/2014/main" id="{49024E10-6F49-463D-BFDA-69FE893BB15C}"/>
              </a:ext>
            </a:extLst>
          </p:cNvPr>
          <p:cNvSpPr/>
          <p:nvPr/>
        </p:nvSpPr>
        <p:spPr>
          <a:xfrm>
            <a:off x="9814637" y="1985384"/>
            <a:ext cx="2308069" cy="2150517"/>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61F8A49F-8AFE-454E-8E35-4331350B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056" y="952137"/>
            <a:ext cx="1161892" cy="653565"/>
          </a:xfrm>
          <a:prstGeom prst="rect">
            <a:avLst/>
          </a:prstGeom>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04C7FD07-BEA4-4C40-9C49-6578933F6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2" y="1605702"/>
            <a:ext cx="8276636" cy="4310748"/>
          </a:xfrm>
          <a:prstGeom prst="rect">
            <a:avLst/>
          </a:prstGeom>
          <a:effectLst>
            <a:outerShdw blurRad="50800" dist="38100" dir="2700000" algn="tl" rotWithShape="0">
              <a:schemeClr val="accent1">
                <a:alpha val="40000"/>
              </a:schemeClr>
            </a:outerShdw>
          </a:effectLst>
        </p:spPr>
      </p:pic>
    </p:spTree>
    <p:extLst>
      <p:ext uri="{BB962C8B-B14F-4D97-AF65-F5344CB8AC3E}">
        <p14:creationId xmlns:p14="http://schemas.microsoft.com/office/powerpoint/2010/main" val="18979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AB1D753-A8E9-41C3-ADA7-81C097C81061}"/>
              </a:ext>
            </a:extLst>
          </p:cNvPr>
          <p:cNvGrpSpPr/>
          <p:nvPr/>
        </p:nvGrpSpPr>
        <p:grpSpPr>
          <a:xfrm>
            <a:off x="0" y="1296134"/>
            <a:ext cx="12192000" cy="4923970"/>
            <a:chOff x="0" y="1146009"/>
            <a:chExt cx="12192000" cy="4923970"/>
          </a:xfrm>
        </p:grpSpPr>
        <p:sp>
          <p:nvSpPr>
            <p:cNvPr id="45" name="Rectangle">
              <a:extLst>
                <a:ext uri="{FF2B5EF4-FFF2-40B4-BE49-F238E27FC236}">
                  <a16:creationId xmlns:a16="http://schemas.microsoft.com/office/drawing/2014/main" id="{ACAFB9B3-9006-4196-B8EB-B24851252E45}"/>
                </a:ext>
              </a:extLst>
            </p:cNvPr>
            <p:cNvSpPr/>
            <p:nvPr/>
          </p:nvSpPr>
          <p:spPr>
            <a:xfrm>
              <a:off x="0" y="1517780"/>
              <a:ext cx="12192000" cy="3550688"/>
            </a:xfrm>
            <a:prstGeom prst="rect">
              <a:avLst/>
            </a:pr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p>
          </p:txBody>
        </p:sp>
        <p:sp>
          <p:nvSpPr>
            <p:cNvPr id="47" name="Shape">
              <a:extLst>
                <a:ext uri="{FF2B5EF4-FFF2-40B4-BE49-F238E27FC236}">
                  <a16:creationId xmlns:a16="http://schemas.microsoft.com/office/drawing/2014/main" id="{D6452DDB-0863-4A92-B40F-E396AB469B72}"/>
                </a:ext>
              </a:extLst>
            </p:cNvPr>
            <p:cNvSpPr/>
            <p:nvPr/>
          </p:nvSpPr>
          <p:spPr>
            <a:xfrm>
              <a:off x="6746935" y="1146009"/>
              <a:ext cx="1698512" cy="4923970"/>
            </a:xfrm>
            <a:custGeom>
              <a:avLst/>
              <a:gdLst/>
              <a:ahLst/>
              <a:cxnLst>
                <a:cxn ang="0">
                  <a:pos x="wd2" y="hd2"/>
                </a:cxn>
                <a:cxn ang="5400000">
                  <a:pos x="wd2" y="hd2"/>
                </a:cxn>
                <a:cxn ang="10800000">
                  <a:pos x="wd2" y="hd2"/>
                </a:cxn>
                <a:cxn ang="16200000">
                  <a:pos x="wd2" y="hd2"/>
                </a:cxn>
              </a:cxnLst>
              <a:rect l="0" t="0"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2"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7030A0"/>
            </a:solidFill>
            <a:ln w="12700">
              <a:miter lim="400000"/>
            </a:ln>
          </p:spPr>
          <p:txBody>
            <a:bodyPr lIns="91440" tIns="7920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r>
                <a:rPr lang="en-US" sz="1400" b="1" noProof="1">
                  <a:solidFill>
                    <a:srgbClr val="FFFF00"/>
                  </a:solidFill>
                  <a:latin typeface="Georgia Pro Light" panose="02040302050405020303" pitchFamily="18" charset="0"/>
                </a:rPr>
                <a:t>DATA DRIVEN INSIGHTS</a:t>
              </a:r>
              <a:endParaRPr lang="en-US" sz="1400" b="1" noProof="1">
                <a:solidFill>
                  <a:srgbClr val="FFFF00"/>
                </a:solidFill>
              </a:endParaRPr>
            </a:p>
          </p:txBody>
        </p:sp>
        <p:sp>
          <p:nvSpPr>
            <p:cNvPr id="48" name="Circle">
              <a:extLst>
                <a:ext uri="{FF2B5EF4-FFF2-40B4-BE49-F238E27FC236}">
                  <a16:creationId xmlns:a16="http://schemas.microsoft.com/office/drawing/2014/main" id="{7BD9FB05-FC63-4063-87E6-4C00882B4E55}"/>
                </a:ext>
              </a:extLst>
            </p:cNvPr>
            <p:cNvSpPr/>
            <p:nvPr/>
          </p:nvSpPr>
          <p:spPr>
            <a:xfrm>
              <a:off x="6984235" y="4607794"/>
              <a:ext cx="1208835" cy="1208835"/>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49" name="TextBox 17">
              <a:extLst>
                <a:ext uri="{FF2B5EF4-FFF2-40B4-BE49-F238E27FC236}">
                  <a16:creationId xmlns:a16="http://schemas.microsoft.com/office/drawing/2014/main" id="{E8CFDB3E-269B-4F9B-A89C-26CD3186E55D}"/>
                </a:ext>
              </a:extLst>
            </p:cNvPr>
            <p:cNvSpPr txBox="1"/>
            <p:nvPr/>
          </p:nvSpPr>
          <p:spPr>
            <a:xfrm>
              <a:off x="7623297" y="2708844"/>
              <a:ext cx="729687" cy="646331"/>
            </a:xfrm>
            <a:prstGeom prst="rect">
              <a:avLst/>
            </a:prstGeom>
            <a:noFill/>
          </p:spPr>
          <p:txBody>
            <a:bodyPr wrap="none" rtlCol="0">
              <a:spAutoFit/>
            </a:bodyPr>
            <a:lstStyle>
              <a:defPPr>
                <a:defRPr lang="en-US"/>
              </a:defPPr>
              <a:lvl1pPr algn="r">
                <a:defRPr sz="3600" b="1">
                  <a:effectLst>
                    <a:outerShdw blurRad="38100" dist="38100" dir="2700000" algn="tl">
                      <a:srgbClr val="000000">
                        <a:alpha val="43137"/>
                      </a:srgbClr>
                    </a:outerShdw>
                  </a:effectLst>
                  <a:latin typeface="Georgia Pro Cond" panose="02040506050405020303"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a:t>
              </a:r>
            </a:p>
          </p:txBody>
        </p:sp>
        <p:sp>
          <p:nvSpPr>
            <p:cNvPr id="50" name="Shape">
              <a:extLst>
                <a:ext uri="{FF2B5EF4-FFF2-40B4-BE49-F238E27FC236}">
                  <a16:creationId xmlns:a16="http://schemas.microsoft.com/office/drawing/2014/main" id="{ED00931F-9774-472B-B516-6B493B5D69BA}"/>
                </a:ext>
              </a:extLst>
            </p:cNvPr>
            <p:cNvSpPr/>
            <p:nvPr/>
          </p:nvSpPr>
          <p:spPr>
            <a:xfrm>
              <a:off x="6639934" y="1516677"/>
              <a:ext cx="1421747" cy="4549875"/>
            </a:xfrm>
            <a:custGeom>
              <a:avLst/>
              <a:gdLst/>
              <a:ahLst/>
              <a:cxnLst>
                <a:cxn ang="0">
                  <a:pos x="wd2" y="hd2"/>
                </a:cxn>
                <a:cxn ang="5400000">
                  <a:pos x="wd2" y="hd2"/>
                </a:cxn>
                <a:cxn ang="10800000">
                  <a:pos x="wd2" y="hd2"/>
                </a:cxn>
                <a:cxn ang="16200000">
                  <a:pos x="wd2" y="hd2"/>
                </a:cxn>
              </a:cxnLst>
              <a:rect l="0" t="0" r="r" b="b"/>
              <a:pathLst>
                <a:path w="20820" h="21600" extrusionOk="0">
                  <a:moveTo>
                    <a:pt x="1711" y="17568"/>
                  </a:moveTo>
                  <a:lnTo>
                    <a:pt x="1711" y="10963"/>
                  </a:lnTo>
                  <a:cubicBezTo>
                    <a:pt x="1711" y="10112"/>
                    <a:pt x="2087" y="9274"/>
                    <a:pt x="2811" y="8472"/>
                  </a:cubicBezTo>
                  <a:cubicBezTo>
                    <a:pt x="4530" y="6566"/>
                    <a:pt x="8986" y="5067"/>
                    <a:pt x="14658" y="4320"/>
                  </a:cubicBezTo>
                  <a:cubicBezTo>
                    <a:pt x="17066" y="4003"/>
                    <a:pt x="19650" y="3413"/>
                    <a:pt x="20607" y="2319"/>
                  </a:cubicBezTo>
                  <a:cubicBezTo>
                    <a:pt x="21600" y="1184"/>
                    <a:pt x="18998" y="33"/>
                    <a:pt x="15359" y="1"/>
                  </a:cubicBezTo>
                  <a:cubicBezTo>
                    <a:pt x="15261" y="1"/>
                    <a:pt x="15161" y="0"/>
                    <a:pt x="15059" y="0"/>
                  </a:cubicBezTo>
                  <a:cubicBezTo>
                    <a:pt x="14482" y="0"/>
                    <a:pt x="13910" y="0"/>
                    <a:pt x="13348" y="0"/>
                  </a:cubicBezTo>
                  <a:cubicBezTo>
                    <a:pt x="13450" y="0"/>
                    <a:pt x="13550" y="1"/>
                    <a:pt x="13648" y="1"/>
                  </a:cubicBezTo>
                  <a:cubicBezTo>
                    <a:pt x="17287" y="33"/>
                    <a:pt x="19889" y="1184"/>
                    <a:pt x="18896" y="2319"/>
                  </a:cubicBezTo>
                  <a:cubicBezTo>
                    <a:pt x="17939" y="3413"/>
                    <a:pt x="15355" y="4003"/>
                    <a:pt x="12947" y="4320"/>
                  </a:cubicBezTo>
                  <a:cubicBezTo>
                    <a:pt x="7275" y="5067"/>
                    <a:pt x="2819" y="6566"/>
                    <a:pt x="1100" y="8472"/>
                  </a:cubicBezTo>
                  <a:cubicBezTo>
                    <a:pt x="376" y="9274"/>
                    <a:pt x="0" y="10112"/>
                    <a:pt x="0" y="10963"/>
                  </a:cubicBezTo>
                  <a:lnTo>
                    <a:pt x="0" y="17568"/>
                  </a:lnTo>
                  <a:cubicBezTo>
                    <a:pt x="0" y="19795"/>
                    <a:pt x="5568" y="21600"/>
                    <a:pt x="12436" y="21600"/>
                  </a:cubicBezTo>
                  <a:lnTo>
                    <a:pt x="12436" y="21600"/>
                  </a:lnTo>
                  <a:cubicBezTo>
                    <a:pt x="12724" y="21600"/>
                    <a:pt x="13009" y="21595"/>
                    <a:pt x="13293" y="21589"/>
                  </a:cubicBezTo>
                  <a:cubicBezTo>
                    <a:pt x="6823" y="21447"/>
                    <a:pt x="1711" y="19702"/>
                    <a:pt x="1711" y="17568"/>
                  </a:cubicBezTo>
                  <a:close/>
                </a:path>
              </a:pathLst>
            </a:custGeom>
            <a:solidFill>
              <a:srgbClr val="4A206A"/>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2" name="Shape">
              <a:extLst>
                <a:ext uri="{FF2B5EF4-FFF2-40B4-BE49-F238E27FC236}">
                  <a16:creationId xmlns:a16="http://schemas.microsoft.com/office/drawing/2014/main" id="{A05F7795-FFF9-427D-A754-05253D51DC2C}"/>
                </a:ext>
              </a:extLst>
            </p:cNvPr>
            <p:cNvSpPr/>
            <p:nvPr/>
          </p:nvSpPr>
          <p:spPr>
            <a:xfrm>
              <a:off x="4213311" y="1146009"/>
              <a:ext cx="1698512" cy="4923970"/>
            </a:xfrm>
            <a:custGeom>
              <a:avLst/>
              <a:gdLst/>
              <a:ahLst/>
              <a:cxnLst>
                <a:cxn ang="0">
                  <a:pos x="wd2" y="hd2"/>
                </a:cxn>
                <a:cxn ang="5400000">
                  <a:pos x="wd2" y="hd2"/>
                </a:cxn>
                <a:cxn ang="10800000">
                  <a:pos x="wd2" y="hd2"/>
                </a:cxn>
                <a:cxn ang="16200000">
                  <a:pos x="wd2" y="hd2"/>
                </a:cxn>
              </a:cxnLst>
              <a:rect l="0" t="0"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2"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FFC000"/>
            </a:solidFill>
            <a:ln w="12700">
              <a:miter lim="400000"/>
            </a:ln>
          </p:spPr>
          <p:txBody>
            <a:bodyPr lIns="91440" tIns="7920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r>
                <a:rPr lang="en-US" sz="1400" b="1" dirty="0">
                  <a:solidFill>
                    <a:srgbClr val="C00000"/>
                  </a:solidFill>
                  <a:latin typeface="Georgia Pro Light" panose="02040302050405020303" pitchFamily="18" charset="0"/>
                </a:rPr>
                <a:t>PROJECT METHODOLOGY</a:t>
              </a:r>
              <a:endParaRPr lang="en-US" sz="1400" b="1" noProof="1">
                <a:solidFill>
                  <a:srgbClr val="C00000"/>
                </a:solidFill>
              </a:endParaRPr>
            </a:p>
          </p:txBody>
        </p:sp>
        <p:sp>
          <p:nvSpPr>
            <p:cNvPr id="53" name="Circle">
              <a:extLst>
                <a:ext uri="{FF2B5EF4-FFF2-40B4-BE49-F238E27FC236}">
                  <a16:creationId xmlns:a16="http://schemas.microsoft.com/office/drawing/2014/main" id="{B0786A47-F67E-4EE6-AFA1-B473E537458D}"/>
                </a:ext>
              </a:extLst>
            </p:cNvPr>
            <p:cNvSpPr/>
            <p:nvPr/>
          </p:nvSpPr>
          <p:spPr>
            <a:xfrm>
              <a:off x="4485509" y="4607794"/>
              <a:ext cx="1208835" cy="1208835"/>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4" name="TextBox 16">
              <a:extLst>
                <a:ext uri="{FF2B5EF4-FFF2-40B4-BE49-F238E27FC236}">
                  <a16:creationId xmlns:a16="http://schemas.microsoft.com/office/drawing/2014/main" id="{600B184B-FAA3-4B63-869B-CE7DB4EFB254}"/>
                </a:ext>
              </a:extLst>
            </p:cNvPr>
            <p:cNvSpPr txBox="1"/>
            <p:nvPr/>
          </p:nvSpPr>
          <p:spPr>
            <a:xfrm>
              <a:off x="5101764" y="2708844"/>
              <a:ext cx="72968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600" b="1" dirty="0">
                  <a:effectLst>
                    <a:outerShdw blurRad="38100" dist="38100" dir="2700000" algn="tl">
                      <a:srgbClr val="000000">
                        <a:alpha val="43137"/>
                      </a:srgbClr>
                    </a:outerShdw>
                  </a:effectLst>
                  <a:latin typeface="Georgia Pro Cond" panose="02040506050405020303" pitchFamily="18" charset="0"/>
                </a:rPr>
                <a:t>02</a:t>
              </a:r>
            </a:p>
          </p:txBody>
        </p:sp>
        <p:sp>
          <p:nvSpPr>
            <p:cNvPr id="56" name="Shape">
              <a:extLst>
                <a:ext uri="{FF2B5EF4-FFF2-40B4-BE49-F238E27FC236}">
                  <a16:creationId xmlns:a16="http://schemas.microsoft.com/office/drawing/2014/main" id="{E1F727ED-6F26-4153-BB59-D2093ABFA2BD}"/>
                </a:ext>
              </a:extLst>
            </p:cNvPr>
            <p:cNvSpPr/>
            <p:nvPr/>
          </p:nvSpPr>
          <p:spPr>
            <a:xfrm>
              <a:off x="4107063" y="1516677"/>
              <a:ext cx="1421747" cy="4549875"/>
            </a:xfrm>
            <a:custGeom>
              <a:avLst/>
              <a:gdLst/>
              <a:ahLst/>
              <a:cxnLst>
                <a:cxn ang="0">
                  <a:pos x="wd2" y="hd2"/>
                </a:cxn>
                <a:cxn ang="5400000">
                  <a:pos x="wd2" y="hd2"/>
                </a:cxn>
                <a:cxn ang="10800000">
                  <a:pos x="wd2" y="hd2"/>
                </a:cxn>
                <a:cxn ang="16200000">
                  <a:pos x="wd2" y="hd2"/>
                </a:cxn>
              </a:cxnLst>
              <a:rect l="0" t="0" r="r" b="b"/>
              <a:pathLst>
                <a:path w="20820" h="21600" extrusionOk="0">
                  <a:moveTo>
                    <a:pt x="1711" y="17568"/>
                  </a:moveTo>
                  <a:lnTo>
                    <a:pt x="1711" y="10963"/>
                  </a:lnTo>
                  <a:cubicBezTo>
                    <a:pt x="1711" y="10112"/>
                    <a:pt x="2087" y="9274"/>
                    <a:pt x="2811" y="8472"/>
                  </a:cubicBezTo>
                  <a:cubicBezTo>
                    <a:pt x="4530" y="6566"/>
                    <a:pt x="8986" y="5067"/>
                    <a:pt x="14658" y="4320"/>
                  </a:cubicBezTo>
                  <a:cubicBezTo>
                    <a:pt x="17066" y="4003"/>
                    <a:pt x="19650" y="3413"/>
                    <a:pt x="20607" y="2319"/>
                  </a:cubicBezTo>
                  <a:cubicBezTo>
                    <a:pt x="21600" y="1184"/>
                    <a:pt x="18998" y="33"/>
                    <a:pt x="15359" y="1"/>
                  </a:cubicBezTo>
                  <a:cubicBezTo>
                    <a:pt x="15261" y="1"/>
                    <a:pt x="15161" y="0"/>
                    <a:pt x="15059" y="0"/>
                  </a:cubicBezTo>
                  <a:cubicBezTo>
                    <a:pt x="14482" y="0"/>
                    <a:pt x="13910" y="0"/>
                    <a:pt x="13348" y="0"/>
                  </a:cubicBezTo>
                  <a:cubicBezTo>
                    <a:pt x="13450" y="0"/>
                    <a:pt x="13550" y="1"/>
                    <a:pt x="13648" y="1"/>
                  </a:cubicBezTo>
                  <a:cubicBezTo>
                    <a:pt x="17287" y="33"/>
                    <a:pt x="19889" y="1184"/>
                    <a:pt x="18896" y="2319"/>
                  </a:cubicBezTo>
                  <a:cubicBezTo>
                    <a:pt x="17939" y="3413"/>
                    <a:pt x="15355" y="4003"/>
                    <a:pt x="12947" y="4320"/>
                  </a:cubicBezTo>
                  <a:cubicBezTo>
                    <a:pt x="7275" y="5067"/>
                    <a:pt x="2819" y="6566"/>
                    <a:pt x="1100" y="8472"/>
                  </a:cubicBezTo>
                  <a:cubicBezTo>
                    <a:pt x="376" y="9274"/>
                    <a:pt x="0" y="10112"/>
                    <a:pt x="0" y="10963"/>
                  </a:cubicBezTo>
                  <a:lnTo>
                    <a:pt x="0" y="17568"/>
                  </a:lnTo>
                  <a:cubicBezTo>
                    <a:pt x="0" y="19795"/>
                    <a:pt x="5568" y="21600"/>
                    <a:pt x="12436" y="21600"/>
                  </a:cubicBezTo>
                  <a:lnTo>
                    <a:pt x="12436" y="21600"/>
                  </a:lnTo>
                  <a:cubicBezTo>
                    <a:pt x="12724" y="21600"/>
                    <a:pt x="13009" y="21595"/>
                    <a:pt x="13293" y="21589"/>
                  </a:cubicBezTo>
                  <a:cubicBezTo>
                    <a:pt x="6823" y="21447"/>
                    <a:pt x="1711" y="19702"/>
                    <a:pt x="1711" y="17568"/>
                  </a:cubicBezTo>
                  <a:close/>
                </a:path>
              </a:pathLst>
            </a:custGeom>
            <a:solidFill>
              <a:schemeClr val="accent4">
                <a:lumMod val="5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7" name="Shape 3664">
              <a:extLst>
                <a:ext uri="{FF2B5EF4-FFF2-40B4-BE49-F238E27FC236}">
                  <a16:creationId xmlns:a16="http://schemas.microsoft.com/office/drawing/2014/main" id="{5D7B7886-10A1-4340-99A5-2DBE5BBF8E4C}"/>
                </a:ext>
              </a:extLst>
            </p:cNvPr>
            <p:cNvSpPr/>
            <p:nvPr/>
          </p:nvSpPr>
          <p:spPr>
            <a:xfrm>
              <a:off x="4831979" y="4954264"/>
              <a:ext cx="515894" cy="51589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58" name="Shape">
              <a:extLst>
                <a:ext uri="{FF2B5EF4-FFF2-40B4-BE49-F238E27FC236}">
                  <a16:creationId xmlns:a16="http://schemas.microsoft.com/office/drawing/2014/main" id="{BF200EE4-34C0-4096-B60C-7D93D9F4FF26}"/>
                </a:ext>
              </a:extLst>
            </p:cNvPr>
            <p:cNvSpPr/>
            <p:nvPr/>
          </p:nvSpPr>
          <p:spPr>
            <a:xfrm>
              <a:off x="1318379" y="1146009"/>
              <a:ext cx="1698512" cy="4923970"/>
            </a:xfrm>
            <a:custGeom>
              <a:avLst/>
              <a:gdLst/>
              <a:ahLst/>
              <a:cxnLst>
                <a:cxn ang="0">
                  <a:pos x="wd2" y="hd2"/>
                </a:cxn>
                <a:cxn ang="5400000">
                  <a:pos x="wd2" y="hd2"/>
                </a:cxn>
                <a:cxn ang="10800000">
                  <a:pos x="wd2" y="hd2"/>
                </a:cxn>
                <a:cxn ang="16200000">
                  <a:pos x="wd2" y="hd2"/>
                </a:cxn>
              </a:cxnLst>
              <a:rect l="0" t="0"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0"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chemeClr val="accent3"/>
            </a:solidFill>
            <a:ln w="12700">
              <a:miter lim="400000"/>
            </a:ln>
          </p:spPr>
          <p:txBody>
            <a:bodyPr lIns="91440" tIns="7920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400" b="1" dirty="0">
                  <a:latin typeface="Georgia Pro Light" panose="02040302050405020303" pitchFamily="18" charset="0"/>
                </a:rPr>
                <a:t>OVERVIEW &amp; INTRODUCTION</a:t>
              </a:r>
            </a:p>
          </p:txBody>
        </p:sp>
        <p:sp>
          <p:nvSpPr>
            <p:cNvPr id="59" name="Circle">
              <a:extLst>
                <a:ext uri="{FF2B5EF4-FFF2-40B4-BE49-F238E27FC236}">
                  <a16:creationId xmlns:a16="http://schemas.microsoft.com/office/drawing/2014/main" id="{3518CFF5-0394-45F2-BC6D-5B23D5AE8EC7}"/>
                </a:ext>
              </a:extLst>
            </p:cNvPr>
            <p:cNvSpPr/>
            <p:nvPr/>
          </p:nvSpPr>
          <p:spPr>
            <a:xfrm>
              <a:off x="1569639" y="4607794"/>
              <a:ext cx="1208835" cy="1208835"/>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p>
          </p:txBody>
        </p:sp>
        <p:sp>
          <p:nvSpPr>
            <p:cNvPr id="60" name="TextBox 2">
              <a:extLst>
                <a:ext uri="{FF2B5EF4-FFF2-40B4-BE49-F238E27FC236}">
                  <a16:creationId xmlns:a16="http://schemas.microsoft.com/office/drawing/2014/main" id="{3BEA0337-C8D4-4512-A326-B163DB11AFB0}"/>
                </a:ext>
              </a:extLst>
            </p:cNvPr>
            <p:cNvSpPr txBox="1"/>
            <p:nvPr/>
          </p:nvSpPr>
          <p:spPr>
            <a:xfrm>
              <a:off x="2218923" y="2708844"/>
              <a:ext cx="72968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600" b="1" dirty="0">
                  <a:effectLst>
                    <a:outerShdw blurRad="38100" dist="38100" dir="2700000" algn="tl">
                      <a:srgbClr val="000000">
                        <a:alpha val="43137"/>
                      </a:srgbClr>
                    </a:outerShdw>
                  </a:effectLst>
                  <a:latin typeface="Georgia Pro Cond" panose="02040506050405020303" pitchFamily="18" charset="0"/>
                </a:rPr>
                <a:t>01</a:t>
              </a:r>
            </a:p>
          </p:txBody>
        </p:sp>
        <p:sp>
          <p:nvSpPr>
            <p:cNvPr id="62" name="Shape">
              <a:extLst>
                <a:ext uri="{FF2B5EF4-FFF2-40B4-BE49-F238E27FC236}">
                  <a16:creationId xmlns:a16="http://schemas.microsoft.com/office/drawing/2014/main" id="{2362D9DF-B071-4943-B2E1-35216C23131D}"/>
                </a:ext>
              </a:extLst>
            </p:cNvPr>
            <p:cNvSpPr/>
            <p:nvPr/>
          </p:nvSpPr>
          <p:spPr>
            <a:xfrm>
              <a:off x="1212930" y="1516677"/>
              <a:ext cx="1421701" cy="4549875"/>
            </a:xfrm>
            <a:custGeom>
              <a:avLst/>
              <a:gdLst/>
              <a:ahLst/>
              <a:cxnLst>
                <a:cxn ang="0">
                  <a:pos x="wd2" y="hd2"/>
                </a:cxn>
                <a:cxn ang="5400000">
                  <a:pos x="wd2" y="hd2"/>
                </a:cxn>
                <a:cxn ang="10800000">
                  <a:pos x="wd2" y="hd2"/>
                </a:cxn>
                <a:cxn ang="16200000">
                  <a:pos x="wd2" y="hd2"/>
                </a:cxn>
              </a:cxnLst>
              <a:rect l="0" t="0" r="r" b="b"/>
              <a:pathLst>
                <a:path w="20821" h="21600" extrusionOk="0">
                  <a:moveTo>
                    <a:pt x="1711" y="17568"/>
                  </a:moveTo>
                  <a:lnTo>
                    <a:pt x="1711" y="10963"/>
                  </a:lnTo>
                  <a:cubicBezTo>
                    <a:pt x="1711" y="10112"/>
                    <a:pt x="2087" y="9274"/>
                    <a:pt x="2811" y="8472"/>
                  </a:cubicBezTo>
                  <a:cubicBezTo>
                    <a:pt x="4530" y="6566"/>
                    <a:pt x="8987" y="5067"/>
                    <a:pt x="14660" y="4320"/>
                  </a:cubicBezTo>
                  <a:cubicBezTo>
                    <a:pt x="17068" y="4003"/>
                    <a:pt x="19652" y="3413"/>
                    <a:pt x="20608" y="2319"/>
                  </a:cubicBezTo>
                  <a:cubicBezTo>
                    <a:pt x="21600" y="1184"/>
                    <a:pt x="19000" y="33"/>
                    <a:pt x="15361" y="1"/>
                  </a:cubicBezTo>
                  <a:cubicBezTo>
                    <a:pt x="15263" y="1"/>
                    <a:pt x="15163" y="0"/>
                    <a:pt x="15060" y="0"/>
                  </a:cubicBezTo>
                  <a:cubicBezTo>
                    <a:pt x="14484" y="0"/>
                    <a:pt x="13911" y="0"/>
                    <a:pt x="13349" y="0"/>
                  </a:cubicBezTo>
                  <a:cubicBezTo>
                    <a:pt x="13451" y="0"/>
                    <a:pt x="13552" y="1"/>
                    <a:pt x="13650" y="1"/>
                  </a:cubicBezTo>
                  <a:cubicBezTo>
                    <a:pt x="17289" y="33"/>
                    <a:pt x="19891" y="1184"/>
                    <a:pt x="18897" y="2319"/>
                  </a:cubicBezTo>
                  <a:cubicBezTo>
                    <a:pt x="17941" y="3413"/>
                    <a:pt x="15357" y="4003"/>
                    <a:pt x="12949" y="4320"/>
                  </a:cubicBezTo>
                  <a:cubicBezTo>
                    <a:pt x="7276" y="5067"/>
                    <a:pt x="2819" y="6566"/>
                    <a:pt x="1100" y="8472"/>
                  </a:cubicBezTo>
                  <a:cubicBezTo>
                    <a:pt x="376" y="9274"/>
                    <a:pt x="0" y="10112"/>
                    <a:pt x="0" y="10963"/>
                  </a:cubicBezTo>
                  <a:lnTo>
                    <a:pt x="0" y="17568"/>
                  </a:lnTo>
                  <a:cubicBezTo>
                    <a:pt x="0" y="19795"/>
                    <a:pt x="5569" y="21600"/>
                    <a:pt x="12437" y="21600"/>
                  </a:cubicBezTo>
                  <a:lnTo>
                    <a:pt x="12437" y="21600"/>
                  </a:lnTo>
                  <a:cubicBezTo>
                    <a:pt x="12726" y="21600"/>
                    <a:pt x="13010" y="21595"/>
                    <a:pt x="13294" y="21589"/>
                  </a:cubicBezTo>
                  <a:cubicBezTo>
                    <a:pt x="6822" y="21447"/>
                    <a:pt x="1711" y="19702"/>
                    <a:pt x="1711" y="17568"/>
                  </a:cubicBezTo>
                  <a:close/>
                </a:path>
              </a:pathLst>
            </a:custGeom>
            <a:solidFill>
              <a:schemeClr val="accent3">
                <a:lumMod val="5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p>
          </p:txBody>
        </p:sp>
        <p:grpSp>
          <p:nvGrpSpPr>
            <p:cNvPr id="64" name="Group 63">
              <a:extLst>
                <a:ext uri="{FF2B5EF4-FFF2-40B4-BE49-F238E27FC236}">
                  <a16:creationId xmlns:a16="http://schemas.microsoft.com/office/drawing/2014/main" id="{831B82BF-DF3B-44B8-8B54-841AEA9CF170}"/>
                </a:ext>
              </a:extLst>
            </p:cNvPr>
            <p:cNvGrpSpPr/>
            <p:nvPr/>
          </p:nvGrpSpPr>
          <p:grpSpPr>
            <a:xfrm>
              <a:off x="9173557" y="1146009"/>
              <a:ext cx="2014202" cy="4923970"/>
              <a:chOff x="7470377" y="1146009"/>
              <a:chExt cx="2014202" cy="4923970"/>
            </a:xfrm>
          </p:grpSpPr>
          <p:sp>
            <p:nvSpPr>
              <p:cNvPr id="67" name="Shape">
                <a:extLst>
                  <a:ext uri="{FF2B5EF4-FFF2-40B4-BE49-F238E27FC236}">
                    <a16:creationId xmlns:a16="http://schemas.microsoft.com/office/drawing/2014/main" id="{2FBFF893-0BD6-47FD-8327-A98346C60566}"/>
                  </a:ext>
                </a:extLst>
              </p:cNvPr>
              <p:cNvSpPr/>
              <p:nvPr/>
            </p:nvSpPr>
            <p:spPr>
              <a:xfrm>
                <a:off x="7577378" y="1146009"/>
                <a:ext cx="1907201" cy="4923970"/>
              </a:xfrm>
              <a:custGeom>
                <a:avLst/>
                <a:gdLst/>
                <a:ahLst/>
                <a:cxnLst>
                  <a:cxn ang="0">
                    <a:pos x="wd2" y="hd2"/>
                  </a:cxn>
                  <a:cxn ang="5400000">
                    <a:pos x="wd2" y="hd2"/>
                  </a:cxn>
                  <a:cxn ang="10800000">
                    <a:pos x="wd2" y="hd2"/>
                  </a:cxn>
                  <a:cxn ang="16200000">
                    <a:pos x="wd2" y="hd2"/>
                  </a:cxn>
                </a:cxnLst>
                <a:rect l="0" t="0" r="r" b="b"/>
                <a:pathLst>
                  <a:path w="21600" h="21600" extrusionOk="0">
                    <a:moveTo>
                      <a:pt x="21600" y="3129"/>
                    </a:moveTo>
                    <a:lnTo>
                      <a:pt x="21600" y="17875"/>
                    </a:lnTo>
                    <a:cubicBezTo>
                      <a:pt x="21600" y="19932"/>
                      <a:pt x="16765" y="21600"/>
                      <a:pt x="10800" y="21600"/>
                    </a:cubicBezTo>
                    <a:lnTo>
                      <a:pt x="10800" y="21600"/>
                    </a:lnTo>
                    <a:cubicBezTo>
                      <a:pt x="4835" y="21600"/>
                      <a:pt x="0" y="19932"/>
                      <a:pt x="0" y="17875"/>
                    </a:cubicBezTo>
                    <a:lnTo>
                      <a:pt x="0" y="11771"/>
                    </a:lnTo>
                    <a:cubicBezTo>
                      <a:pt x="0" y="10985"/>
                      <a:pt x="327" y="10210"/>
                      <a:pt x="955" y="9469"/>
                    </a:cubicBezTo>
                    <a:cubicBezTo>
                      <a:pt x="2448" y="7709"/>
                      <a:pt x="6318" y="6323"/>
                      <a:pt x="11244" y="5633"/>
                    </a:cubicBezTo>
                    <a:cubicBezTo>
                      <a:pt x="13335" y="5340"/>
                      <a:pt x="15579" y="4795"/>
                      <a:pt x="16409" y="3783"/>
                    </a:cubicBezTo>
                    <a:cubicBezTo>
                      <a:pt x="17272" y="2734"/>
                      <a:pt x="15012" y="1671"/>
                      <a:pt x="11853" y="1642"/>
                    </a:cubicBezTo>
                    <a:cubicBezTo>
                      <a:pt x="11767" y="1641"/>
                      <a:pt x="11680" y="1640"/>
                      <a:pt x="11592" y="1640"/>
                    </a:cubicBezTo>
                    <a:cubicBezTo>
                      <a:pt x="6637" y="1640"/>
                      <a:pt x="2080" y="1640"/>
                      <a:pt x="2080" y="1640"/>
                    </a:cubicBezTo>
                    <a:cubicBezTo>
                      <a:pt x="2080" y="1640"/>
                      <a:pt x="3962" y="0"/>
                      <a:pt x="12385" y="0"/>
                    </a:cubicBezTo>
                    <a:cubicBezTo>
                      <a:pt x="12517" y="0"/>
                      <a:pt x="12646" y="1"/>
                      <a:pt x="12774" y="1"/>
                    </a:cubicBezTo>
                    <a:cubicBezTo>
                      <a:pt x="17688" y="32"/>
                      <a:pt x="21600" y="1434"/>
                      <a:pt x="21600" y="3129"/>
                    </a:cubicBezTo>
                    <a:close/>
                  </a:path>
                </a:pathLst>
              </a:custGeom>
              <a:solidFill>
                <a:srgbClr val="5B9BD5"/>
              </a:solidFill>
              <a:ln w="12700">
                <a:miter lim="400000"/>
              </a:ln>
            </p:spPr>
            <p:txBody>
              <a:bodyPr lIns="91440" tIns="7920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r>
                  <a:rPr lang="en-US" sz="1200" b="1" noProof="1">
                    <a:solidFill>
                      <a:srgbClr val="030359"/>
                    </a:solidFill>
                    <a:latin typeface="Georgia Pro Light" panose="02040302050405020303" pitchFamily="18" charset="0"/>
                  </a:rPr>
                  <a:t>RECOMMENDATIONS</a:t>
                </a:r>
                <a:endParaRPr lang="en-US" sz="1200" b="1" noProof="1">
                  <a:solidFill>
                    <a:srgbClr val="030359"/>
                  </a:solidFill>
                </a:endParaRPr>
              </a:p>
            </p:txBody>
          </p:sp>
          <p:sp>
            <p:nvSpPr>
              <p:cNvPr id="68" name="Circle">
                <a:extLst>
                  <a:ext uri="{FF2B5EF4-FFF2-40B4-BE49-F238E27FC236}">
                    <a16:creationId xmlns:a16="http://schemas.microsoft.com/office/drawing/2014/main" id="{7648221F-E774-4CD3-8809-302B671C20FE}"/>
                  </a:ext>
                </a:extLst>
              </p:cNvPr>
              <p:cNvSpPr/>
              <p:nvPr/>
            </p:nvSpPr>
            <p:spPr>
              <a:xfrm>
                <a:off x="7994388" y="4645833"/>
                <a:ext cx="1208835" cy="1208835"/>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dirty="0"/>
              </a:p>
            </p:txBody>
          </p:sp>
          <p:sp>
            <p:nvSpPr>
              <p:cNvPr id="69" name="TextBox 17">
                <a:extLst>
                  <a:ext uri="{FF2B5EF4-FFF2-40B4-BE49-F238E27FC236}">
                    <a16:creationId xmlns:a16="http://schemas.microsoft.com/office/drawing/2014/main" id="{ADB9272B-1BA4-465A-98E5-6CC3AF9772D4}"/>
                  </a:ext>
                </a:extLst>
              </p:cNvPr>
              <p:cNvSpPr txBox="1"/>
              <p:nvPr/>
            </p:nvSpPr>
            <p:spPr>
              <a:xfrm>
                <a:off x="8453740" y="2708844"/>
                <a:ext cx="72968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600" b="1" dirty="0">
                    <a:effectLst>
                      <a:outerShdw blurRad="38100" dist="38100" dir="2700000" algn="tl">
                        <a:srgbClr val="000000">
                          <a:alpha val="43137"/>
                        </a:srgbClr>
                      </a:outerShdw>
                    </a:effectLst>
                    <a:latin typeface="Georgia Pro Cond" panose="02040506050405020303" pitchFamily="18" charset="0"/>
                  </a:rPr>
                  <a:t>04</a:t>
                </a:r>
              </a:p>
            </p:txBody>
          </p:sp>
          <p:sp>
            <p:nvSpPr>
              <p:cNvPr id="70" name="Shape">
                <a:extLst>
                  <a:ext uri="{FF2B5EF4-FFF2-40B4-BE49-F238E27FC236}">
                    <a16:creationId xmlns:a16="http://schemas.microsoft.com/office/drawing/2014/main" id="{E54FAA16-A528-4DF8-A664-D94E11A48604}"/>
                  </a:ext>
                </a:extLst>
              </p:cNvPr>
              <p:cNvSpPr/>
              <p:nvPr/>
            </p:nvSpPr>
            <p:spPr>
              <a:xfrm>
                <a:off x="7470377" y="1516677"/>
                <a:ext cx="1698512" cy="4549875"/>
              </a:xfrm>
              <a:custGeom>
                <a:avLst/>
                <a:gdLst/>
                <a:ahLst/>
                <a:cxnLst>
                  <a:cxn ang="0">
                    <a:pos x="wd2" y="hd2"/>
                  </a:cxn>
                  <a:cxn ang="5400000">
                    <a:pos x="wd2" y="hd2"/>
                  </a:cxn>
                  <a:cxn ang="10800000">
                    <a:pos x="wd2" y="hd2"/>
                  </a:cxn>
                  <a:cxn ang="16200000">
                    <a:pos x="wd2" y="hd2"/>
                  </a:cxn>
                </a:cxnLst>
                <a:rect l="0" t="0" r="r" b="b"/>
                <a:pathLst>
                  <a:path w="20820" h="21600" extrusionOk="0">
                    <a:moveTo>
                      <a:pt x="1711" y="17568"/>
                    </a:moveTo>
                    <a:lnTo>
                      <a:pt x="1711" y="10963"/>
                    </a:lnTo>
                    <a:cubicBezTo>
                      <a:pt x="1711" y="10112"/>
                      <a:pt x="2087" y="9274"/>
                      <a:pt x="2811" y="8472"/>
                    </a:cubicBezTo>
                    <a:cubicBezTo>
                      <a:pt x="4530" y="6566"/>
                      <a:pt x="8986" y="5067"/>
                      <a:pt x="14658" y="4320"/>
                    </a:cubicBezTo>
                    <a:cubicBezTo>
                      <a:pt x="17066" y="4003"/>
                      <a:pt x="19650" y="3413"/>
                      <a:pt x="20607" y="2319"/>
                    </a:cubicBezTo>
                    <a:cubicBezTo>
                      <a:pt x="21600" y="1184"/>
                      <a:pt x="18998" y="33"/>
                      <a:pt x="15359" y="1"/>
                    </a:cubicBezTo>
                    <a:cubicBezTo>
                      <a:pt x="15261" y="1"/>
                      <a:pt x="15161" y="0"/>
                      <a:pt x="15059" y="0"/>
                    </a:cubicBezTo>
                    <a:cubicBezTo>
                      <a:pt x="14482" y="0"/>
                      <a:pt x="13910" y="0"/>
                      <a:pt x="13348" y="0"/>
                    </a:cubicBezTo>
                    <a:cubicBezTo>
                      <a:pt x="13450" y="0"/>
                      <a:pt x="13550" y="1"/>
                      <a:pt x="13648" y="1"/>
                    </a:cubicBezTo>
                    <a:cubicBezTo>
                      <a:pt x="17287" y="33"/>
                      <a:pt x="19889" y="1184"/>
                      <a:pt x="18896" y="2319"/>
                    </a:cubicBezTo>
                    <a:cubicBezTo>
                      <a:pt x="17939" y="3413"/>
                      <a:pt x="15355" y="4003"/>
                      <a:pt x="12947" y="4320"/>
                    </a:cubicBezTo>
                    <a:cubicBezTo>
                      <a:pt x="7275" y="5067"/>
                      <a:pt x="2819" y="6566"/>
                      <a:pt x="1100" y="8472"/>
                    </a:cubicBezTo>
                    <a:cubicBezTo>
                      <a:pt x="376" y="9274"/>
                      <a:pt x="0" y="10112"/>
                      <a:pt x="0" y="10963"/>
                    </a:cubicBezTo>
                    <a:lnTo>
                      <a:pt x="0" y="17568"/>
                    </a:lnTo>
                    <a:cubicBezTo>
                      <a:pt x="0" y="19795"/>
                      <a:pt x="5568" y="21600"/>
                      <a:pt x="12436" y="21600"/>
                    </a:cubicBezTo>
                    <a:lnTo>
                      <a:pt x="12436" y="21600"/>
                    </a:lnTo>
                    <a:cubicBezTo>
                      <a:pt x="12724" y="21600"/>
                      <a:pt x="13009" y="21595"/>
                      <a:pt x="13293" y="21589"/>
                    </a:cubicBezTo>
                    <a:cubicBezTo>
                      <a:pt x="6823" y="21447"/>
                      <a:pt x="1711" y="19702"/>
                      <a:pt x="1711" y="17568"/>
                    </a:cubicBezTo>
                    <a:close/>
                  </a:path>
                </a:pathLst>
              </a:custGeom>
              <a:solidFill>
                <a:schemeClr val="accent5">
                  <a:lumMod val="5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grpSp>
      <p:sp>
        <p:nvSpPr>
          <p:cNvPr id="71" name="TextBox 70">
            <a:extLst>
              <a:ext uri="{FF2B5EF4-FFF2-40B4-BE49-F238E27FC236}">
                <a16:creationId xmlns:a16="http://schemas.microsoft.com/office/drawing/2014/main" id="{F4AD20CC-B808-4D9C-8869-58BEBBD4C05D}"/>
              </a:ext>
            </a:extLst>
          </p:cNvPr>
          <p:cNvSpPr txBox="1"/>
          <p:nvPr/>
        </p:nvSpPr>
        <p:spPr>
          <a:xfrm>
            <a:off x="3228250" y="345229"/>
            <a:ext cx="5735500" cy="461665"/>
          </a:xfrm>
          <a:prstGeom prst="rect">
            <a:avLst/>
          </a:prstGeom>
          <a:noFill/>
        </p:spPr>
        <p:txBody>
          <a:bodyPr wrap="square" rtlCol="0">
            <a:spAutoFit/>
          </a:bodyPr>
          <a:lstStyle/>
          <a:p>
            <a:pPr algn="ctr"/>
            <a:r>
              <a:rPr lang="en-US" sz="2400" b="1" dirty="0">
                <a:latin typeface="Baskerville Old Face" panose="02020602080505020303" pitchFamily="18" charset="0"/>
              </a:rPr>
              <a:t>WORK FLOW</a:t>
            </a:r>
          </a:p>
        </p:txBody>
      </p:sp>
      <p:pic>
        <p:nvPicPr>
          <p:cNvPr id="77" name="Picture 76">
            <a:extLst>
              <a:ext uri="{FF2B5EF4-FFF2-40B4-BE49-F238E27FC236}">
                <a16:creationId xmlns:a16="http://schemas.microsoft.com/office/drawing/2014/main" id="{CA22B80D-7551-4B8C-B7A7-F7AAA21FA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999" y="4979045"/>
            <a:ext cx="766582" cy="766582"/>
          </a:xfrm>
          <a:prstGeom prst="rect">
            <a:avLst/>
          </a:prstGeom>
        </p:spPr>
      </p:pic>
      <p:pic>
        <p:nvPicPr>
          <p:cNvPr id="79" name="Picture 78">
            <a:extLst>
              <a:ext uri="{FF2B5EF4-FFF2-40B4-BE49-F238E27FC236}">
                <a16:creationId xmlns:a16="http://schemas.microsoft.com/office/drawing/2014/main" id="{80E9E1B2-0B0A-4886-B460-2FC1FFA8F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147" y="4993503"/>
            <a:ext cx="765433" cy="765433"/>
          </a:xfrm>
          <a:prstGeom prst="rect">
            <a:avLst/>
          </a:prstGeom>
        </p:spPr>
      </p:pic>
      <p:pic>
        <p:nvPicPr>
          <p:cNvPr id="81" name="Picture 80">
            <a:extLst>
              <a:ext uri="{FF2B5EF4-FFF2-40B4-BE49-F238E27FC236}">
                <a16:creationId xmlns:a16="http://schemas.microsoft.com/office/drawing/2014/main" id="{891FC091-4FE8-4130-AD7C-1F14AB475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454" y="5005437"/>
            <a:ext cx="702396" cy="702396"/>
          </a:xfrm>
          <a:prstGeom prst="rect">
            <a:avLst/>
          </a:prstGeom>
        </p:spPr>
      </p:pic>
      <p:sp>
        <p:nvSpPr>
          <p:cNvPr id="82" name="Hexagon 81">
            <a:extLst>
              <a:ext uri="{FF2B5EF4-FFF2-40B4-BE49-F238E27FC236}">
                <a16:creationId xmlns:a16="http://schemas.microsoft.com/office/drawing/2014/main" id="{AC68F630-F5C1-4ED1-827C-D065E8926ABD}"/>
              </a:ext>
            </a:extLst>
          </p:cNvPr>
          <p:cNvSpPr/>
          <p:nvPr/>
        </p:nvSpPr>
        <p:spPr>
          <a:xfrm>
            <a:off x="-381930" y="63398"/>
            <a:ext cx="1192110" cy="1069145"/>
          </a:xfrm>
          <a:prstGeom prst="hexagon">
            <a:avLst/>
          </a:prstGeom>
          <a:blipFill>
            <a:blip r:embed="rId5"/>
            <a:stretch>
              <a:fillRect/>
            </a:stretch>
          </a:blipFill>
          <a:ln w="25400">
            <a:solidFill>
              <a:srgbClr val="0070C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2F7D91D-8B00-45A4-B733-F0C7B1A9017A}"/>
              </a:ext>
            </a:extLst>
          </p:cNvPr>
          <p:cNvSpPr txBox="1"/>
          <p:nvPr/>
        </p:nvSpPr>
        <p:spPr>
          <a:xfrm>
            <a:off x="11740969" y="63081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1</a:t>
            </a:r>
          </a:p>
        </p:txBody>
      </p:sp>
      <p:pic>
        <p:nvPicPr>
          <p:cNvPr id="28" name="Picture 27">
            <a:extLst>
              <a:ext uri="{FF2B5EF4-FFF2-40B4-BE49-F238E27FC236}">
                <a16:creationId xmlns:a16="http://schemas.microsoft.com/office/drawing/2014/main" id="{A0B595EE-5C31-423F-A96C-F582829B78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3635" y="6183323"/>
            <a:ext cx="1386501" cy="77990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620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1" name="Hexagon 10">
            <a:extLst>
              <a:ext uri="{FF2B5EF4-FFF2-40B4-BE49-F238E27FC236}">
                <a16:creationId xmlns:a16="http://schemas.microsoft.com/office/drawing/2014/main" id="{57809BE1-E7B7-4CBF-BA6D-CD02CD063FE1}"/>
              </a:ext>
            </a:extLst>
          </p:cNvPr>
          <p:cNvSpPr/>
          <p:nvPr/>
        </p:nvSpPr>
        <p:spPr>
          <a:xfrm rot="5400000">
            <a:off x="7301121" y="5366054"/>
            <a:ext cx="883933" cy="813596"/>
          </a:xfrm>
          <a:prstGeom prst="hexagon">
            <a:avLst/>
          </a:prstGeom>
          <a:solidFill>
            <a:srgbClr val="213B69"/>
          </a:solidFill>
          <a:ln w="15875">
            <a:solidFill>
              <a:srgbClr val="00B05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50167" y="844054"/>
            <a:ext cx="7122942" cy="5674490"/>
          </a:xfrm>
          <a:prstGeom prst="round2DiagRect">
            <a:avLst/>
          </a:prstGeom>
          <a:solidFill>
            <a:schemeClr val="bg2">
              <a:lumMod val="75000"/>
            </a:schemeClr>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058399" y="282634"/>
            <a:ext cx="914407" cy="6332294"/>
          </a:xfrm>
          <a:prstGeom prst="round2DiagRect">
            <a:avLst/>
          </a:prstGeom>
          <a:solidFill>
            <a:schemeClr val="bg2">
              <a:lumMod val="75000"/>
            </a:schemeClr>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INTRODUCTION &amp; OVERVIEW</a:t>
            </a:r>
          </a:p>
        </p:txBody>
      </p:sp>
      <p:sp>
        <p:nvSpPr>
          <p:cNvPr id="4" name="TextBox 3">
            <a:extLst>
              <a:ext uri="{FF2B5EF4-FFF2-40B4-BE49-F238E27FC236}">
                <a16:creationId xmlns:a16="http://schemas.microsoft.com/office/drawing/2014/main" id="{22683FB9-6DEE-41E8-87A2-46C45E90C033}"/>
              </a:ext>
            </a:extLst>
          </p:cNvPr>
          <p:cNvSpPr txBox="1"/>
          <p:nvPr/>
        </p:nvSpPr>
        <p:spPr>
          <a:xfrm>
            <a:off x="1126269" y="390761"/>
            <a:ext cx="6062311" cy="6740307"/>
          </a:xfrm>
          <a:prstGeom prst="rect">
            <a:avLst/>
          </a:prstGeom>
          <a:noFill/>
        </p:spPr>
        <p:txBody>
          <a:bodyPr wrap="square" rtlCol="0">
            <a:spAutoFit/>
          </a:bodyPr>
          <a:lstStyle/>
          <a:p>
            <a:endParaRPr lang="en-US" b="1" dirty="0">
              <a:latin typeface="Bahnschrift Condensed" panose="020B0502040204020203" pitchFamily="34" charset="0"/>
            </a:endParaRPr>
          </a:p>
          <a:p>
            <a:endParaRPr lang="en-US" b="1" dirty="0">
              <a:latin typeface="Bahnschrift Condensed" panose="020B0502040204020203" pitchFamily="34" charset="0"/>
            </a:endParaRPr>
          </a:p>
          <a:p>
            <a:endParaRPr lang="en-US" b="1" dirty="0">
              <a:latin typeface="Bahnschrift Condensed" panose="020B0502040204020203" pitchFamily="34" charset="0"/>
            </a:endParaRPr>
          </a:p>
          <a:p>
            <a:endParaRPr lang="en-US" b="1" dirty="0">
              <a:latin typeface="Bahnschrift Condensed" panose="020B0502040204020203" pitchFamily="34" charset="0"/>
            </a:endParaRPr>
          </a:p>
          <a:p>
            <a:r>
              <a:rPr lang="en-US" dirty="0">
                <a:latin typeface="Bahnschrift Condensed" panose="020B0502040204020203" pitchFamily="34" charset="0"/>
              </a:rPr>
              <a:t>The 2020 Summer Olympics, officially known as the Games of the XXXII Olympiad, was held in Tokyo, Japan.</a:t>
            </a:r>
          </a:p>
          <a:p>
            <a:r>
              <a:rPr lang="en-US" dirty="0">
                <a:latin typeface="Bahnschrift Condensed" panose="020B0502040204020203" pitchFamily="34" charset="0"/>
              </a:rPr>
              <a:t>The event was originally scheduled to take place from July 24 to August 9, 2020, but was subsequently postponed to July 23 to August 8, 2021, due to the COVID-19 pandemic. Despite being held in 2021, the event retained the "Tokyo 2020" branding.</a:t>
            </a:r>
          </a:p>
          <a:p>
            <a:pPr marL="0" marR="0" lvl="0" indent="0" algn="l" defTabSz="914400" rtl="0" eaLnBrk="0" fontAlgn="base" latinLnBrk="0" hangingPunct="0">
              <a:lnSpc>
                <a:spcPct val="100000"/>
              </a:lnSpc>
              <a:spcBef>
                <a:spcPct val="0"/>
              </a:spcBef>
              <a:spcAft>
                <a:spcPct val="0"/>
              </a:spcAft>
              <a:buClrTx/>
              <a:buSzTx/>
              <a:tabLst/>
            </a:pPr>
            <a:r>
              <a:rPr lang="en-US" dirty="0">
                <a:latin typeface="Bahnschrift Condensed" panose="020B0502040204020203" pitchFamily="34" charset="0"/>
              </a:rPr>
              <a:t>The games was hosted across 41 venues in Tokyo and surrounding regions. </a:t>
            </a:r>
          </a:p>
          <a:p>
            <a:pPr marL="0" marR="0" lvl="0" indent="0" algn="l" defTabSz="914400" rtl="0" eaLnBrk="0" fontAlgn="base" latinLnBrk="0" hangingPunct="0">
              <a:lnSpc>
                <a:spcPct val="100000"/>
              </a:lnSpc>
              <a:spcBef>
                <a:spcPct val="0"/>
              </a:spcBef>
              <a:spcAft>
                <a:spcPct val="0"/>
              </a:spcAft>
              <a:buClrTx/>
              <a:buSzTx/>
              <a:tabLst/>
            </a:pPr>
            <a:endParaRPr lang="en-US" dirty="0">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Bahnschrift Condensed" panose="020B0502040204020203" pitchFamily="34" charset="0"/>
              </a:rPr>
              <a:t>It also</a:t>
            </a:r>
            <a:r>
              <a:rPr kumimoji="0" lang="en-US" altLang="en-US" sz="1800" b="0" i="0" u="none" strike="noStrike" cap="none" normalizeH="0" baseline="0" dirty="0">
                <a:ln>
                  <a:noFill/>
                </a:ln>
                <a:solidFill>
                  <a:schemeClr val="tx1"/>
                </a:solidFill>
                <a:effectLst/>
                <a:latin typeface="Bahnschrift Condensed" panose="020B0502040204020203" pitchFamily="34" charset="0"/>
              </a:rPr>
              <a:t> featured the introduction of new sports, such as skateboarding, surfing, sport climbing, and karate, as well as the return of baseball/softball.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Bahnschrift Condensed" panose="020B0502040204020203" pitchFamily="34" charset="0"/>
              </a:rPr>
              <a:t>These additions aimed to attract a younger audience and reflect modern athletic trends.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Bahnschrift Condensed" panose="020B0502040204020203" pitchFamily="34" charset="0"/>
              </a:rPr>
              <a:t>Approximately 11,500 athletes from 206 Nations also known as National Olympic Committees (NOCs) participated in the Games.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Bahnschrift Condensed" panose="020B0502040204020203" pitchFamily="34" charset="0"/>
              </a:rPr>
              <a:t>The competition included 339 events across 46 sporting categories.</a:t>
            </a:r>
          </a:p>
          <a:p>
            <a:endParaRPr lang="en-US" dirty="0">
              <a:latin typeface="Bahnschrift Condensed" panose="020B0502040204020203" pitchFamily="34" charset="0"/>
            </a:endParaRPr>
          </a:p>
          <a:p>
            <a:endParaRPr lang="en-US" dirty="0">
              <a:latin typeface="Bahnschrift Condensed"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p:txBody>
      </p:sp>
      <p:sp>
        <p:nvSpPr>
          <p:cNvPr id="8" name="Hexagon 7">
            <a:extLst>
              <a:ext uri="{FF2B5EF4-FFF2-40B4-BE49-F238E27FC236}">
                <a16:creationId xmlns:a16="http://schemas.microsoft.com/office/drawing/2014/main" id="{6D16C6B9-E7A5-4538-AD71-5D11F612EDC0}"/>
              </a:ext>
            </a:extLst>
          </p:cNvPr>
          <p:cNvSpPr/>
          <p:nvPr/>
        </p:nvSpPr>
        <p:spPr>
          <a:xfrm rot="5400000">
            <a:off x="8532051" y="3840483"/>
            <a:ext cx="956603" cy="942536"/>
          </a:xfrm>
          <a:prstGeom prst="hexagon">
            <a:avLst/>
          </a:prstGeom>
          <a:noFill/>
          <a:ln w="1587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49024E10-6F49-463D-BFDA-69FE893BB15C}"/>
              </a:ext>
            </a:extLst>
          </p:cNvPr>
          <p:cNvSpPr/>
          <p:nvPr/>
        </p:nvSpPr>
        <p:spPr>
          <a:xfrm>
            <a:off x="8975190" y="2155920"/>
            <a:ext cx="3048000" cy="2814995"/>
          </a:xfrm>
          <a:prstGeom prst="hexagon">
            <a:avLst/>
          </a:prstGeom>
          <a:blipFill>
            <a:blip r:embed="rId2"/>
            <a:stretch>
              <a:fillRect/>
            </a:stretch>
          </a:blipFill>
          <a:ln w="15875">
            <a:solidFill>
              <a:schemeClr val="tx1"/>
            </a:solidFill>
          </a:ln>
          <a:effectLst>
            <a:outerShdw blurRad="50800" dist="38100" dir="2700000" sx="101000" sy="101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2CFBF25B-05C5-4488-B4CD-868E369F095D}"/>
              </a:ext>
            </a:extLst>
          </p:cNvPr>
          <p:cNvSpPr/>
          <p:nvPr/>
        </p:nvSpPr>
        <p:spPr>
          <a:xfrm rot="5400000">
            <a:off x="11242430" y="5943604"/>
            <a:ext cx="956603" cy="942536"/>
          </a:xfrm>
          <a:prstGeom prst="hexagon">
            <a:avLst/>
          </a:prstGeom>
          <a:noFill/>
          <a:ln w="158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501819"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2</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3536204-5747-49AE-A1EA-2D6D79BAF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620" y="852426"/>
            <a:ext cx="1230036" cy="6918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7811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7" name="Hexagon 16">
            <a:extLst>
              <a:ext uri="{FF2B5EF4-FFF2-40B4-BE49-F238E27FC236}">
                <a16:creationId xmlns:a16="http://schemas.microsoft.com/office/drawing/2014/main" id="{433B8443-7250-4E68-870A-A1BE0807C2A0}"/>
              </a:ext>
            </a:extLst>
          </p:cNvPr>
          <p:cNvSpPr/>
          <p:nvPr/>
        </p:nvSpPr>
        <p:spPr>
          <a:xfrm rot="5400000">
            <a:off x="10741095" y="330200"/>
            <a:ext cx="956603" cy="942536"/>
          </a:xfrm>
          <a:prstGeom prst="hexagon">
            <a:avLst/>
          </a:prstGeom>
          <a:noFill/>
          <a:ln w="1587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17374" y="744298"/>
            <a:ext cx="8893300" cy="5860478"/>
          </a:xfrm>
          <a:prstGeom prst="round2DiagRect">
            <a:avLst/>
          </a:prstGeom>
          <a:solidFill>
            <a:srgbClr val="FFC00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488706" y="202540"/>
            <a:ext cx="847616" cy="6332294"/>
          </a:xfrm>
          <a:prstGeom prst="round2DiagRect">
            <a:avLst/>
          </a:prstGeom>
          <a:solidFill>
            <a:srgbClr val="FFC00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636500" y="184666"/>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PROJECT METHODOLOGY</a:t>
            </a:r>
          </a:p>
        </p:txBody>
      </p:sp>
      <p:sp>
        <p:nvSpPr>
          <p:cNvPr id="4" name="TextBox 3">
            <a:extLst>
              <a:ext uri="{FF2B5EF4-FFF2-40B4-BE49-F238E27FC236}">
                <a16:creationId xmlns:a16="http://schemas.microsoft.com/office/drawing/2014/main" id="{22683FB9-6DEE-41E8-87A2-46C45E90C033}"/>
              </a:ext>
            </a:extLst>
          </p:cNvPr>
          <p:cNvSpPr txBox="1"/>
          <p:nvPr/>
        </p:nvSpPr>
        <p:spPr>
          <a:xfrm>
            <a:off x="855678" y="931704"/>
            <a:ext cx="8199456" cy="7794441"/>
          </a:xfrm>
          <a:prstGeom prst="rect">
            <a:avLst/>
          </a:prstGeom>
          <a:noFill/>
        </p:spPr>
        <p:txBody>
          <a:bodyPr wrap="square" rtlCol="0">
            <a:spAutoFit/>
          </a:bodyPr>
          <a:lstStyle/>
          <a:p>
            <a:r>
              <a:rPr lang="en-US" b="1" dirty="0">
                <a:solidFill>
                  <a:srgbClr val="030359"/>
                </a:solidFill>
                <a:latin typeface="Bahnschrift Condensed" panose="020B0502040204020203" pitchFamily="34" charset="0"/>
              </a:rPr>
              <a:t>DATA SOURCE</a:t>
            </a:r>
          </a:p>
          <a:p>
            <a:r>
              <a:rPr lang="en-US" b="1" dirty="0">
                <a:latin typeface="Bahnschrift Condensed" panose="020B0502040204020203" pitchFamily="34" charset="0"/>
              </a:rPr>
              <a:t>The Dataset used for the project was gotten from Kaggle, and National Olympics committee official website. </a:t>
            </a:r>
          </a:p>
          <a:p>
            <a:endParaRPr lang="en-US" sz="1050" b="1" dirty="0">
              <a:latin typeface="Bahnschrift Condensed" panose="020B0502040204020203" pitchFamily="34" charset="0"/>
            </a:endParaRPr>
          </a:p>
          <a:p>
            <a:r>
              <a:rPr lang="en-US" b="1" dirty="0">
                <a:solidFill>
                  <a:srgbClr val="030359"/>
                </a:solidFill>
                <a:latin typeface="Bahnschrift Condensed" panose="020B0502040204020203" pitchFamily="34" charset="0"/>
              </a:rPr>
              <a:t>DATA EXTRACTION</a:t>
            </a:r>
          </a:p>
          <a:p>
            <a:r>
              <a:rPr lang="en-US" b="1" dirty="0">
                <a:latin typeface="Bahnschrift Condensed" panose="020B0502040204020203" pitchFamily="34" charset="0"/>
              </a:rPr>
              <a:t>Microsoft Power BI was the tool of choice used for Data Modeling, Cleaning, Transformation and visualization.</a:t>
            </a:r>
          </a:p>
          <a:p>
            <a:r>
              <a:rPr lang="en-US" b="1" dirty="0">
                <a:latin typeface="Bahnschrift Condensed" panose="020B0502040204020203" pitchFamily="34" charset="0"/>
              </a:rPr>
              <a:t>The dataset was imported into Power Bi and consists of 5 tables; Athletes, Coaches, Technical Officials, Medals and Medals Total Tables, 2 other smaller tables containing Host Cities and Venues were added to enhance and add value to the overall findings and presentation.</a:t>
            </a:r>
          </a:p>
          <a:p>
            <a:endParaRPr lang="en-US" sz="1100" b="1" dirty="0">
              <a:latin typeface="Bahnschrift Condensed" panose="020B0502040204020203" pitchFamily="34" charset="0"/>
            </a:endParaRPr>
          </a:p>
          <a:p>
            <a:r>
              <a:rPr lang="en-US" b="1" dirty="0">
                <a:solidFill>
                  <a:srgbClr val="030359"/>
                </a:solidFill>
                <a:latin typeface="Bahnschrift Condensed" panose="020B0502040204020203" pitchFamily="34" charset="0"/>
              </a:rPr>
              <a:t>DATA MODELING </a:t>
            </a:r>
          </a:p>
          <a:p>
            <a:r>
              <a:rPr lang="en-US" b="1" dirty="0">
                <a:latin typeface="Bahnschrift Condensed" panose="020B0502040204020203" pitchFamily="34" charset="0"/>
              </a:rPr>
              <a:t>Transformation and Modeling of the entire dataset was done using the Power Query Editor on Power BI, by going through each  table column after another, the unnecessary columns and rows were deleted, checked for duplicates in all 5 tables, renamed some columns for easy understanding, checked each column setting to ensure the appropriate data type for each of them, all these to ensure data accuracy.</a:t>
            </a:r>
          </a:p>
          <a:p>
            <a:endParaRPr lang="en-US" sz="1100" b="1" dirty="0">
              <a:latin typeface="Bahnschrift Condensed" panose="020B0502040204020203" pitchFamily="34" charset="0"/>
            </a:endParaRPr>
          </a:p>
          <a:p>
            <a:r>
              <a:rPr lang="en-US" b="1" dirty="0">
                <a:latin typeface="Bahnschrift Condensed" panose="020B0502040204020203" pitchFamily="34" charset="0"/>
              </a:rPr>
              <a:t>The Table Relationships were checked to enable us know and ensure that a proper link is established between the different tables in the dataset, this is to ensure Numerical Data Accuracy and overall Visualization Synchronicity.</a:t>
            </a:r>
          </a:p>
          <a:p>
            <a:endParaRPr lang="en-US" b="1" dirty="0">
              <a:latin typeface="Bahnschrift Condensed" panose="020B0502040204020203" pitchFamily="34" charset="0"/>
            </a:endParaRPr>
          </a:p>
          <a:p>
            <a:endParaRPr lang="en-US" b="1" dirty="0">
              <a:latin typeface="Bahnschrift Condensed" panose="020B0502040204020203" pitchFamily="34" charset="0"/>
            </a:endParaRPr>
          </a:p>
          <a:p>
            <a:endParaRPr lang="en-US" b="1" dirty="0">
              <a:latin typeface="Bahnschrift Condensed" panose="020B0502040204020203" pitchFamily="34" charset="0"/>
            </a:endParaRPr>
          </a:p>
          <a:p>
            <a:endParaRPr lang="en-US" b="1" dirty="0">
              <a:latin typeface="Bahnschrift Condensed" panose="020B0502040204020203" pitchFamily="34" charset="0"/>
            </a:endParaRPr>
          </a:p>
          <a:p>
            <a:endParaRPr lang="en-US" dirty="0">
              <a:latin typeface="Bahnschrift Condensed" panose="020B0502040204020203" pitchFamily="34" charset="0"/>
            </a:endParaRPr>
          </a:p>
          <a:p>
            <a:endParaRPr lang="en-US" dirty="0">
              <a:latin typeface="Bahnschrift Condensed"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p:txBody>
      </p:sp>
      <p:sp>
        <p:nvSpPr>
          <p:cNvPr id="8" name="Hexagon 7">
            <a:extLst>
              <a:ext uri="{FF2B5EF4-FFF2-40B4-BE49-F238E27FC236}">
                <a16:creationId xmlns:a16="http://schemas.microsoft.com/office/drawing/2014/main" id="{6D16C6B9-E7A5-4538-AD71-5D11F612EDC0}"/>
              </a:ext>
            </a:extLst>
          </p:cNvPr>
          <p:cNvSpPr/>
          <p:nvPr/>
        </p:nvSpPr>
        <p:spPr>
          <a:xfrm rot="5400000">
            <a:off x="11148916" y="609002"/>
            <a:ext cx="374811" cy="270592"/>
          </a:xfrm>
          <a:prstGeom prst="hexagon">
            <a:avLst/>
          </a:prstGeom>
          <a:solidFill>
            <a:srgbClr val="7030A0"/>
          </a:solidFill>
          <a:ln w="15875">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49024E10-6F49-463D-BFDA-69FE893BB15C}"/>
              </a:ext>
            </a:extLst>
          </p:cNvPr>
          <p:cNvSpPr/>
          <p:nvPr/>
        </p:nvSpPr>
        <p:spPr>
          <a:xfrm>
            <a:off x="9749117" y="2127783"/>
            <a:ext cx="2260005" cy="2134935"/>
          </a:xfrm>
          <a:prstGeom prst="hexagon">
            <a:avLst/>
          </a:prstGeom>
          <a:blipFill>
            <a:blip r:embed="rId2"/>
            <a:stretch>
              <a:fillRect/>
            </a:stretch>
          </a:blipFill>
          <a:ln w="15875">
            <a:solidFill>
              <a:srgbClr val="C00000"/>
            </a:solidFill>
          </a:ln>
          <a:effectLst>
            <a:outerShdw blurRad="50800" dist="38100" dir="2700000" sx="101000" sy="101000" algn="tl" rotWithShape="0">
              <a:srgbClr val="C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2CFBF25B-05C5-4488-B4CD-868E369F095D}"/>
              </a:ext>
            </a:extLst>
          </p:cNvPr>
          <p:cNvSpPr/>
          <p:nvPr/>
        </p:nvSpPr>
        <p:spPr>
          <a:xfrm rot="5400000">
            <a:off x="11662121" y="5943604"/>
            <a:ext cx="956603" cy="942536"/>
          </a:xfrm>
          <a:prstGeom prst="hexagon">
            <a:avLst/>
          </a:prstGeom>
          <a:noFill/>
          <a:ln w="34925">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3</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D55F9729-4B23-4F5B-856A-2167280B5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285" y="5867979"/>
            <a:ext cx="1233200" cy="6936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272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7" name="Hexagon 16">
            <a:extLst>
              <a:ext uri="{FF2B5EF4-FFF2-40B4-BE49-F238E27FC236}">
                <a16:creationId xmlns:a16="http://schemas.microsoft.com/office/drawing/2014/main" id="{433B8443-7250-4E68-870A-A1BE0807C2A0}"/>
              </a:ext>
            </a:extLst>
          </p:cNvPr>
          <p:cNvSpPr/>
          <p:nvPr/>
        </p:nvSpPr>
        <p:spPr>
          <a:xfrm rot="5400000">
            <a:off x="10741095" y="330200"/>
            <a:ext cx="956603" cy="942536"/>
          </a:xfrm>
          <a:prstGeom prst="hexagon">
            <a:avLst/>
          </a:prstGeom>
          <a:noFill/>
          <a:ln w="1587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17374" y="744298"/>
            <a:ext cx="8893300" cy="5860478"/>
          </a:xfrm>
          <a:prstGeom prst="round2DiagRect">
            <a:avLst/>
          </a:prstGeom>
          <a:solidFill>
            <a:srgbClr val="FFC00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488706" y="202540"/>
            <a:ext cx="847616" cy="6332294"/>
          </a:xfrm>
          <a:prstGeom prst="round2DiagRect">
            <a:avLst/>
          </a:prstGeom>
          <a:solidFill>
            <a:srgbClr val="FFC00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636500" y="184666"/>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PROJECT METHODOLOGY</a:t>
            </a:r>
          </a:p>
        </p:txBody>
      </p:sp>
      <p:sp>
        <p:nvSpPr>
          <p:cNvPr id="4" name="TextBox 3">
            <a:extLst>
              <a:ext uri="{FF2B5EF4-FFF2-40B4-BE49-F238E27FC236}">
                <a16:creationId xmlns:a16="http://schemas.microsoft.com/office/drawing/2014/main" id="{22683FB9-6DEE-41E8-87A2-46C45E90C033}"/>
              </a:ext>
            </a:extLst>
          </p:cNvPr>
          <p:cNvSpPr txBox="1"/>
          <p:nvPr/>
        </p:nvSpPr>
        <p:spPr>
          <a:xfrm>
            <a:off x="855678" y="931704"/>
            <a:ext cx="8199456" cy="6540252"/>
          </a:xfrm>
          <a:prstGeom prst="rect">
            <a:avLst/>
          </a:prstGeom>
          <a:noFill/>
        </p:spPr>
        <p:txBody>
          <a:bodyPr wrap="square" rtlCol="0">
            <a:spAutoFit/>
          </a:bodyPr>
          <a:lstStyle/>
          <a:p>
            <a:r>
              <a:rPr lang="en-US" b="1" dirty="0">
                <a:solidFill>
                  <a:srgbClr val="030359"/>
                </a:solidFill>
                <a:latin typeface="Bahnschrift Condensed" panose="020B0502040204020203" pitchFamily="34" charset="0"/>
              </a:rPr>
              <a:t>DATA VISUALIZATION</a:t>
            </a:r>
          </a:p>
          <a:p>
            <a:r>
              <a:rPr lang="en-US" b="1" dirty="0">
                <a:latin typeface="Bahnschrift Condensed" panose="020B0502040204020203" pitchFamily="34" charset="0"/>
              </a:rPr>
              <a:t>statistics were performed by creating Measures like Average, Mean, and interactive visualizations were created by use of Column, Doughnut, Gauge, KPI, Matrix, Tree Maps etc. charts, to uncover valuable insights from the data.</a:t>
            </a:r>
          </a:p>
          <a:p>
            <a:endParaRPr lang="en-US" sz="1100" b="1" dirty="0">
              <a:latin typeface="Bahnschrift Condensed" panose="020B0502040204020203" pitchFamily="34" charset="0"/>
            </a:endParaRPr>
          </a:p>
          <a:p>
            <a:r>
              <a:rPr lang="en-US" b="1" dirty="0">
                <a:solidFill>
                  <a:srgbClr val="030359"/>
                </a:solidFill>
                <a:latin typeface="Bahnschrift Condensed" panose="020B0502040204020203" pitchFamily="34" charset="0"/>
              </a:rPr>
              <a:t>PROJECT USED CASES </a:t>
            </a:r>
          </a:p>
          <a:p>
            <a:pPr marL="285750" indent="-285750">
              <a:buFont typeface="Wingdings" panose="05000000000000000000" pitchFamily="2" charset="2"/>
              <a:buChar char="v"/>
            </a:pPr>
            <a:r>
              <a:rPr lang="en-US" b="1" dirty="0">
                <a:latin typeface="Bahnschrift Condensed" panose="020B0502040204020203" pitchFamily="34" charset="0"/>
              </a:rPr>
              <a:t>Participating Countries/National Olympic committees (NOC) and their total number of participating Athletes.</a:t>
            </a:r>
          </a:p>
          <a:p>
            <a:pPr marL="285750" indent="-285750">
              <a:buFont typeface="Wingdings" panose="05000000000000000000" pitchFamily="2" charset="2"/>
              <a:buChar char="v"/>
            </a:pPr>
            <a:r>
              <a:rPr lang="en-US" b="1" dirty="0">
                <a:latin typeface="Bahnschrift Condensed" panose="020B0502040204020203" pitchFamily="34" charset="0"/>
              </a:rPr>
              <a:t>Athlete’s gender distribution, average age (Identifying the youngest &amp; oldest athlete) and their demography.</a:t>
            </a:r>
          </a:p>
          <a:p>
            <a:pPr marL="285750" indent="-285750">
              <a:buFont typeface="Wingdings" panose="05000000000000000000" pitchFamily="2" charset="2"/>
              <a:buChar char="v"/>
            </a:pPr>
            <a:r>
              <a:rPr lang="en-US" b="1" dirty="0">
                <a:latin typeface="Bahnschrift Condensed" panose="020B0502040204020203" pitchFamily="34" charset="0"/>
              </a:rPr>
              <a:t>Medals won by participating Nations and Medals won by Individual Athletes, top performing Nations and Athlete by medal count.</a:t>
            </a:r>
          </a:p>
          <a:p>
            <a:pPr marL="285750" indent="-285750">
              <a:buFont typeface="Wingdings" panose="05000000000000000000" pitchFamily="2" charset="2"/>
              <a:buChar char="v"/>
            </a:pPr>
            <a:r>
              <a:rPr lang="en-US" b="1" dirty="0">
                <a:latin typeface="Bahnschrift Condensed" panose="020B0502040204020203" pitchFamily="34" charset="0"/>
              </a:rPr>
              <a:t>Sports event/activity participations and Ranking by Medals won.</a:t>
            </a:r>
          </a:p>
          <a:p>
            <a:pPr marL="285750" indent="-285750">
              <a:buFont typeface="Wingdings" panose="05000000000000000000" pitchFamily="2" charset="2"/>
              <a:buChar char="v"/>
            </a:pPr>
            <a:r>
              <a:rPr lang="en-US" b="1" dirty="0">
                <a:latin typeface="Bahnschrift Condensed" panose="020B0502040204020203" pitchFamily="34" charset="0"/>
              </a:rPr>
              <a:t>Technical officials and Coaches gender distribution, average age and identifying the youngest &amp; oldest in these 2 categories.</a:t>
            </a:r>
          </a:p>
          <a:p>
            <a:endParaRPr lang="en-US" sz="1200" b="1" dirty="0">
              <a:latin typeface="Bahnschrift Condensed" panose="020B0502040204020203" pitchFamily="34" charset="0"/>
            </a:endParaRPr>
          </a:p>
          <a:p>
            <a:r>
              <a:rPr lang="en-US" b="1" dirty="0">
                <a:solidFill>
                  <a:srgbClr val="030359"/>
                </a:solidFill>
                <a:latin typeface="Bahnschrift Condensed" panose="020B0502040204020203" pitchFamily="34" charset="0"/>
              </a:rPr>
              <a:t>CONCLUSION &amp; RECOMMEDATIONS</a:t>
            </a:r>
          </a:p>
          <a:p>
            <a:r>
              <a:rPr lang="en-US" b="1" dirty="0">
                <a:latin typeface="Bahnschrift Condensed" panose="020B0502040204020203" pitchFamily="34" charset="0"/>
              </a:rPr>
              <a:t>Conclusions were drawn from the entire analysis carried out, actionable recommendations were made following the results and insights gotten from the entire data analysis process.</a:t>
            </a:r>
          </a:p>
          <a:p>
            <a:endParaRPr lang="en-US" b="1" dirty="0">
              <a:latin typeface="Bahnschrift Condensed" panose="020B0502040204020203" pitchFamily="34" charset="0"/>
            </a:endParaRPr>
          </a:p>
          <a:p>
            <a:endParaRPr lang="en-US" dirty="0">
              <a:latin typeface="Bahnschrift Condensed" panose="020B0502040204020203" pitchFamily="34" charset="0"/>
            </a:endParaRPr>
          </a:p>
          <a:p>
            <a:endParaRPr lang="en-US" dirty="0">
              <a:latin typeface="Bahnschrift Condensed"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p:txBody>
      </p:sp>
      <p:sp>
        <p:nvSpPr>
          <p:cNvPr id="8" name="Hexagon 7">
            <a:extLst>
              <a:ext uri="{FF2B5EF4-FFF2-40B4-BE49-F238E27FC236}">
                <a16:creationId xmlns:a16="http://schemas.microsoft.com/office/drawing/2014/main" id="{6D16C6B9-E7A5-4538-AD71-5D11F612EDC0}"/>
              </a:ext>
            </a:extLst>
          </p:cNvPr>
          <p:cNvSpPr/>
          <p:nvPr/>
        </p:nvSpPr>
        <p:spPr>
          <a:xfrm rot="5400000">
            <a:off x="11148916" y="609002"/>
            <a:ext cx="374811" cy="270592"/>
          </a:xfrm>
          <a:prstGeom prst="hexagon">
            <a:avLst/>
          </a:prstGeom>
          <a:solidFill>
            <a:srgbClr val="7030A0"/>
          </a:solidFill>
          <a:ln w="15875">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49024E10-6F49-463D-BFDA-69FE893BB15C}"/>
              </a:ext>
            </a:extLst>
          </p:cNvPr>
          <p:cNvSpPr/>
          <p:nvPr/>
        </p:nvSpPr>
        <p:spPr>
          <a:xfrm>
            <a:off x="9796148" y="2141230"/>
            <a:ext cx="2260005" cy="2134935"/>
          </a:xfrm>
          <a:prstGeom prst="hexagon">
            <a:avLst/>
          </a:prstGeom>
          <a:blipFill>
            <a:blip r:embed="rId2"/>
            <a:stretch>
              <a:fillRect/>
            </a:stretch>
          </a:blipFill>
          <a:ln w="15875">
            <a:solidFill>
              <a:srgbClr val="C00000"/>
            </a:solidFill>
          </a:ln>
          <a:effectLst>
            <a:outerShdw blurRad="50800" dist="38100" dir="2700000" sx="101000" sy="101000" algn="tl" rotWithShape="0">
              <a:srgbClr val="C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2CFBF25B-05C5-4488-B4CD-868E369F095D}"/>
              </a:ext>
            </a:extLst>
          </p:cNvPr>
          <p:cNvSpPr/>
          <p:nvPr/>
        </p:nvSpPr>
        <p:spPr>
          <a:xfrm rot="5400000">
            <a:off x="11662121" y="5943604"/>
            <a:ext cx="956603" cy="942536"/>
          </a:xfrm>
          <a:prstGeom prst="hexagon">
            <a:avLst/>
          </a:prstGeom>
          <a:noFill/>
          <a:ln w="34925">
            <a:solidFill>
              <a:srgbClr val="4A206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4 </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D55F9729-4B23-4F5B-856A-2167280B5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982" y="5781784"/>
            <a:ext cx="1233200" cy="6936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021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8" name="Hexagon 17">
            <a:extLst>
              <a:ext uri="{FF2B5EF4-FFF2-40B4-BE49-F238E27FC236}">
                <a16:creationId xmlns:a16="http://schemas.microsoft.com/office/drawing/2014/main" id="{58C3725C-0ECB-4ED7-8FDC-B40493E2224E}"/>
              </a:ext>
            </a:extLst>
          </p:cNvPr>
          <p:cNvSpPr/>
          <p:nvPr/>
        </p:nvSpPr>
        <p:spPr>
          <a:xfrm rot="5400000">
            <a:off x="3000968" y="326661"/>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33B8443-7250-4E68-870A-A1BE0807C2A0}"/>
              </a:ext>
            </a:extLst>
          </p:cNvPr>
          <p:cNvSpPr/>
          <p:nvPr/>
        </p:nvSpPr>
        <p:spPr>
          <a:xfrm rot="5400000">
            <a:off x="9481165" y="1881604"/>
            <a:ext cx="832749" cy="773719"/>
          </a:xfrm>
          <a:prstGeom prst="hexagon">
            <a:avLst/>
          </a:prstGeom>
          <a:noFill/>
          <a:ln w="222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63412" y="924210"/>
            <a:ext cx="7859115" cy="5674490"/>
          </a:xfrm>
          <a:prstGeom prst="round2DiagRect">
            <a:avLst/>
          </a:prstGeom>
          <a:solidFill>
            <a:srgbClr val="7030A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289474" y="282633"/>
            <a:ext cx="914407" cy="6332294"/>
          </a:xfrm>
          <a:prstGeom prst="round2DiagRect">
            <a:avLst/>
          </a:prstGeom>
          <a:solidFill>
            <a:srgbClr val="7030A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ANALYSIS &amp; INSIGHTS</a:t>
            </a:r>
          </a:p>
        </p:txBody>
      </p:sp>
      <p:sp>
        <p:nvSpPr>
          <p:cNvPr id="8" name="Hexagon 7">
            <a:extLst>
              <a:ext uri="{FF2B5EF4-FFF2-40B4-BE49-F238E27FC236}">
                <a16:creationId xmlns:a16="http://schemas.microsoft.com/office/drawing/2014/main" id="{6D16C6B9-E7A5-4538-AD71-5D11F612EDC0}"/>
              </a:ext>
            </a:extLst>
          </p:cNvPr>
          <p:cNvSpPr/>
          <p:nvPr/>
        </p:nvSpPr>
        <p:spPr>
          <a:xfrm rot="5400000">
            <a:off x="11953016" y="6501196"/>
            <a:ext cx="374811" cy="338798"/>
          </a:xfrm>
          <a:prstGeom prst="hexagon">
            <a:avLst/>
          </a:prstGeom>
          <a:solidFill>
            <a:srgbClr val="C00000"/>
          </a:solidFill>
          <a:ln w="158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49024E10-6F49-463D-BFDA-69FE893BB15C}"/>
              </a:ext>
            </a:extLst>
          </p:cNvPr>
          <p:cNvSpPr/>
          <p:nvPr/>
        </p:nvSpPr>
        <p:spPr>
          <a:xfrm>
            <a:off x="9587753" y="2268464"/>
            <a:ext cx="2336962" cy="2265990"/>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2CFBF25B-05C5-4488-B4CD-868E369F095D}"/>
              </a:ext>
            </a:extLst>
          </p:cNvPr>
          <p:cNvSpPr/>
          <p:nvPr/>
        </p:nvSpPr>
        <p:spPr>
          <a:xfrm rot="5400000">
            <a:off x="11662121" y="5943604"/>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5</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pSp>
        <p:nvGrpSpPr>
          <p:cNvPr id="12" name="Group 11">
            <a:extLst>
              <a:ext uri="{FF2B5EF4-FFF2-40B4-BE49-F238E27FC236}">
                <a16:creationId xmlns:a16="http://schemas.microsoft.com/office/drawing/2014/main" id="{136A9285-0CE6-4606-851B-248CE27DC3FF}"/>
              </a:ext>
            </a:extLst>
          </p:cNvPr>
          <p:cNvGrpSpPr/>
          <p:nvPr/>
        </p:nvGrpSpPr>
        <p:grpSpPr>
          <a:xfrm>
            <a:off x="5457028" y="1431030"/>
            <a:ext cx="3671668" cy="4253010"/>
            <a:chOff x="3420385" y="1491988"/>
            <a:chExt cx="3827006" cy="4253010"/>
          </a:xfrm>
          <a:noFill/>
          <a:effectLst>
            <a:glow rad="63500">
              <a:schemeClr val="accent3">
                <a:satMod val="175000"/>
                <a:alpha val="40000"/>
              </a:schemeClr>
            </a:glow>
            <a:outerShdw blurRad="50800" dist="38100" dir="2700000" algn="tl" rotWithShape="0">
              <a:prstClr val="black">
                <a:alpha val="40000"/>
              </a:prstClr>
            </a:outerShdw>
          </a:effectLst>
        </p:grpSpPr>
        <p:pic>
          <p:nvPicPr>
            <p:cNvPr id="5" name="Picture 4">
              <a:extLst>
                <a:ext uri="{FF2B5EF4-FFF2-40B4-BE49-F238E27FC236}">
                  <a16:creationId xmlns:a16="http://schemas.microsoft.com/office/drawing/2014/main" id="{EB5F8D99-2502-4294-83E5-0271FA68E18C}"/>
                </a:ext>
              </a:extLst>
            </p:cNvPr>
            <p:cNvPicPr>
              <a:picLocks noChangeAspect="1"/>
            </p:cNvPicPr>
            <p:nvPr/>
          </p:nvPicPr>
          <p:blipFill>
            <a:blip r:embed="rId3"/>
            <a:stretch>
              <a:fillRect/>
            </a:stretch>
          </p:blipFill>
          <p:spPr>
            <a:xfrm>
              <a:off x="3420385" y="3479008"/>
              <a:ext cx="3827006" cy="2265990"/>
            </a:xfrm>
            <a:prstGeom prst="rect">
              <a:avLst/>
            </a:prstGeom>
            <a:grpFill/>
            <a:ln>
              <a:solidFill>
                <a:schemeClr val="tx1"/>
              </a:solidFill>
            </a:ln>
          </p:spPr>
        </p:pic>
        <p:pic>
          <p:nvPicPr>
            <p:cNvPr id="11" name="Picture 10">
              <a:extLst>
                <a:ext uri="{FF2B5EF4-FFF2-40B4-BE49-F238E27FC236}">
                  <a16:creationId xmlns:a16="http://schemas.microsoft.com/office/drawing/2014/main" id="{8CD417A3-E73F-435C-A071-65E8EE6224B9}"/>
                </a:ext>
              </a:extLst>
            </p:cNvPr>
            <p:cNvPicPr>
              <a:picLocks noChangeAspect="1"/>
            </p:cNvPicPr>
            <p:nvPr/>
          </p:nvPicPr>
          <p:blipFill>
            <a:blip r:embed="rId4"/>
            <a:stretch>
              <a:fillRect/>
            </a:stretch>
          </p:blipFill>
          <p:spPr>
            <a:xfrm>
              <a:off x="3424407" y="1491988"/>
              <a:ext cx="3822983" cy="1968016"/>
            </a:xfrm>
            <a:prstGeom prst="rect">
              <a:avLst/>
            </a:prstGeom>
            <a:grpFill/>
            <a:ln>
              <a:solidFill>
                <a:schemeClr val="tx1"/>
              </a:solidFill>
            </a:ln>
          </p:spPr>
        </p:pic>
      </p:grpSp>
      <p:sp>
        <p:nvSpPr>
          <p:cNvPr id="13" name="TextBox 12">
            <a:extLst>
              <a:ext uri="{FF2B5EF4-FFF2-40B4-BE49-F238E27FC236}">
                <a16:creationId xmlns:a16="http://schemas.microsoft.com/office/drawing/2014/main" id="{CE9FE4CF-9EA9-41AB-8046-FE57ED39414C}"/>
              </a:ext>
            </a:extLst>
          </p:cNvPr>
          <p:cNvSpPr txBox="1"/>
          <p:nvPr/>
        </p:nvSpPr>
        <p:spPr>
          <a:xfrm>
            <a:off x="940962" y="1622177"/>
            <a:ext cx="4134081" cy="4278094"/>
          </a:xfrm>
          <a:prstGeom prst="rect">
            <a:avLst/>
          </a:prstGeom>
          <a:noFill/>
        </p:spPr>
        <p:txBody>
          <a:bodyPr wrap="square" rtlCol="0">
            <a:spAutoFit/>
          </a:bodyPr>
          <a:lstStyle/>
          <a:p>
            <a:pPr algn="ctr"/>
            <a:r>
              <a:rPr lang="en-US" sz="1600" dirty="0">
                <a:solidFill>
                  <a:schemeClr val="bg1"/>
                </a:solidFill>
                <a:latin typeface="Bahnschrift Condensed" panose="020B0502040204020203" pitchFamily="34" charset="0"/>
              </a:rPr>
              <a:t>USA, Australia, Japan, China and several other Western Countries had the highest athlete’s participants, as has been the case over the years in Summer Olympic Games, This is because of their vested interest in diverse sports, like gymnastics, Athletics, field events, Horse riding etc. thus their Athletes are groomed from an early age to specialize in these sports ahead of future Olympics games and other competitions like Common Wealth games and the Diamond league.</a:t>
            </a:r>
          </a:p>
          <a:p>
            <a:pPr algn="ctr"/>
            <a:endParaRPr lang="en-US" sz="1050" dirty="0">
              <a:solidFill>
                <a:schemeClr val="bg1"/>
              </a:solidFill>
              <a:latin typeface="Bahnschrift Condensed" panose="020B0502040204020203" pitchFamily="34" charset="0"/>
            </a:endParaRPr>
          </a:p>
          <a:p>
            <a:pPr algn="ctr"/>
            <a:r>
              <a:rPr lang="en-US" sz="1600" dirty="0">
                <a:solidFill>
                  <a:schemeClr val="bg1"/>
                </a:solidFill>
                <a:latin typeface="Bahnschrift Condensed" panose="020B0502040204020203" pitchFamily="34" charset="0"/>
              </a:rPr>
              <a:t>While Countries like Andorra, Lesotho, Somalia etc. were amongst to lowest participating Nation as these countries are relatively small both in Size and in Population, some of the Countries are third world countries, thus they’re under developed and have little or no interest in investing in diverse sporting categories like their Western more developed counterpart.</a:t>
            </a:r>
          </a:p>
        </p:txBody>
      </p:sp>
      <p:sp>
        <p:nvSpPr>
          <p:cNvPr id="21" name="Hexagon 20">
            <a:extLst>
              <a:ext uri="{FF2B5EF4-FFF2-40B4-BE49-F238E27FC236}">
                <a16:creationId xmlns:a16="http://schemas.microsoft.com/office/drawing/2014/main" id="{75818FA0-CC2D-4164-89E8-C92E5BA4FB6F}"/>
              </a:ext>
            </a:extLst>
          </p:cNvPr>
          <p:cNvSpPr/>
          <p:nvPr/>
        </p:nvSpPr>
        <p:spPr>
          <a:xfrm rot="5400000">
            <a:off x="2535694" y="-37781"/>
            <a:ext cx="956603" cy="942536"/>
          </a:xfrm>
          <a:prstGeom prst="hexagon">
            <a:avLst/>
          </a:prstGeom>
          <a:noFill/>
          <a:ln w="34925">
            <a:solidFill>
              <a:srgbClr val="C77D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29ED02B-B890-4B19-AC8B-763CA27F7C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2519" y="971753"/>
            <a:ext cx="1214122" cy="682944"/>
          </a:xfrm>
          <a:prstGeom prst="rect">
            <a:avLst/>
          </a:prstGeom>
          <a:effectLst>
            <a:outerShdw blurRad="50800" dist="38100" dir="2700000" algn="tl" rotWithShape="0">
              <a:prstClr val="black">
                <a:alpha val="40000"/>
              </a:prstClr>
            </a:outerShdw>
          </a:effectLst>
        </p:spPr>
      </p:pic>
      <p:sp>
        <p:nvSpPr>
          <p:cNvPr id="23" name="TextBox 22">
            <a:extLst>
              <a:ext uri="{FF2B5EF4-FFF2-40B4-BE49-F238E27FC236}">
                <a16:creationId xmlns:a16="http://schemas.microsoft.com/office/drawing/2014/main" id="{B38789E4-F41B-4224-BA16-EF1F97C7BB71}"/>
              </a:ext>
            </a:extLst>
          </p:cNvPr>
          <p:cNvSpPr txBox="1"/>
          <p:nvPr/>
        </p:nvSpPr>
        <p:spPr>
          <a:xfrm>
            <a:off x="3357709" y="5839095"/>
            <a:ext cx="2878112" cy="523220"/>
          </a:xfrm>
          <a:prstGeom prst="rect">
            <a:avLst/>
          </a:prstGeom>
          <a:noFill/>
        </p:spPr>
        <p:txBody>
          <a:bodyPr wrap="square" rtlCol="0">
            <a:spAutoFit/>
          </a:bodyPr>
          <a:lstStyle/>
          <a:p>
            <a:pPr algn="r"/>
            <a:r>
              <a:rPr lang="en-US" sz="1400" dirty="0">
                <a:solidFill>
                  <a:schemeClr val="accent6"/>
                </a:solidFill>
                <a:latin typeface="Abadi" panose="020B0604020104020204" pitchFamily="34" charset="0"/>
              </a:rPr>
              <a:t>See Visuals for clearer understanding</a:t>
            </a:r>
          </a:p>
        </p:txBody>
      </p:sp>
    </p:spTree>
    <p:extLst>
      <p:ext uri="{BB962C8B-B14F-4D97-AF65-F5344CB8AC3E}">
        <p14:creationId xmlns:p14="http://schemas.microsoft.com/office/powerpoint/2010/main" val="290691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7" name="Hexagon 16">
            <a:extLst>
              <a:ext uri="{FF2B5EF4-FFF2-40B4-BE49-F238E27FC236}">
                <a16:creationId xmlns:a16="http://schemas.microsoft.com/office/drawing/2014/main" id="{433B8443-7250-4E68-870A-A1BE0807C2A0}"/>
              </a:ext>
            </a:extLst>
          </p:cNvPr>
          <p:cNvSpPr/>
          <p:nvPr/>
        </p:nvSpPr>
        <p:spPr>
          <a:xfrm rot="5400000">
            <a:off x="9773323" y="-63694"/>
            <a:ext cx="832749" cy="773719"/>
          </a:xfrm>
          <a:prstGeom prst="hexagon">
            <a:avLst/>
          </a:prstGeom>
          <a:noFill/>
          <a:ln w="22225">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417375" y="930286"/>
            <a:ext cx="7859115" cy="5674490"/>
          </a:xfrm>
          <a:prstGeom prst="round2DiagRect">
            <a:avLst/>
          </a:prstGeom>
          <a:solidFill>
            <a:srgbClr val="7030A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0449325" y="323165"/>
            <a:ext cx="781386" cy="6225742"/>
          </a:xfrm>
          <a:prstGeom prst="round2DiagRect">
            <a:avLst/>
          </a:prstGeom>
          <a:solidFill>
            <a:srgbClr val="7030A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82633"/>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ANALYSIS &amp; INSIGHTS</a:t>
            </a:r>
          </a:p>
        </p:txBody>
      </p:sp>
      <p:sp>
        <p:nvSpPr>
          <p:cNvPr id="7" name="Hexagon 6">
            <a:extLst>
              <a:ext uri="{FF2B5EF4-FFF2-40B4-BE49-F238E27FC236}">
                <a16:creationId xmlns:a16="http://schemas.microsoft.com/office/drawing/2014/main" id="{49024E10-6F49-463D-BFDA-69FE893BB15C}"/>
              </a:ext>
            </a:extLst>
          </p:cNvPr>
          <p:cNvSpPr/>
          <p:nvPr/>
        </p:nvSpPr>
        <p:spPr>
          <a:xfrm>
            <a:off x="9838559" y="2287399"/>
            <a:ext cx="2121877" cy="2088383"/>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52E926D-0404-4015-AF89-D9E2E8BBEFCB}"/>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6</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4" name="Picture 13">
            <a:extLst>
              <a:ext uri="{FF2B5EF4-FFF2-40B4-BE49-F238E27FC236}">
                <a16:creationId xmlns:a16="http://schemas.microsoft.com/office/drawing/2014/main" id="{09D19630-95BF-4940-912D-6E272F20F051}"/>
              </a:ext>
            </a:extLst>
          </p:cNvPr>
          <p:cNvPicPr>
            <a:picLocks noChangeAspect="1"/>
          </p:cNvPicPr>
          <p:nvPr/>
        </p:nvPicPr>
        <p:blipFill>
          <a:blip r:embed="rId3"/>
          <a:stretch>
            <a:fillRect/>
          </a:stretch>
        </p:blipFill>
        <p:spPr>
          <a:xfrm>
            <a:off x="5897715" y="1491172"/>
            <a:ext cx="3685735" cy="4436541"/>
          </a:xfrm>
          <a:prstGeom prst="rect">
            <a:avLst/>
          </a:prstGeom>
          <a:ln>
            <a:solidFill>
              <a:schemeClr val="tx1"/>
            </a:solidFill>
          </a:ln>
          <a:effectLst>
            <a:outerShdw blurRad="50800" dist="38100" dir="2700000" sx="102000" sy="102000" algn="tl" rotWithShape="0">
              <a:prstClr val="black">
                <a:alpha val="40000"/>
              </a:prstClr>
            </a:outerShdw>
            <a:softEdge rad="25400"/>
          </a:effectLst>
        </p:spPr>
      </p:pic>
      <p:sp>
        <p:nvSpPr>
          <p:cNvPr id="18" name="TextBox 17">
            <a:extLst>
              <a:ext uri="{FF2B5EF4-FFF2-40B4-BE49-F238E27FC236}">
                <a16:creationId xmlns:a16="http://schemas.microsoft.com/office/drawing/2014/main" id="{7C4B5182-B4CC-4CD6-AB1C-006ACBB1512F}"/>
              </a:ext>
            </a:extLst>
          </p:cNvPr>
          <p:cNvSpPr txBox="1"/>
          <p:nvPr/>
        </p:nvSpPr>
        <p:spPr>
          <a:xfrm>
            <a:off x="1097281" y="1730328"/>
            <a:ext cx="3857898" cy="4585871"/>
          </a:xfrm>
          <a:prstGeom prst="rect">
            <a:avLst/>
          </a:prstGeom>
          <a:noFill/>
        </p:spPr>
        <p:txBody>
          <a:bodyPr wrap="square" rtlCol="0">
            <a:spAutoFit/>
          </a:bodyPr>
          <a:lstStyle/>
          <a:p>
            <a:pPr algn="ctr"/>
            <a:r>
              <a:rPr lang="en-US" dirty="0">
                <a:solidFill>
                  <a:schemeClr val="bg1"/>
                </a:solidFill>
                <a:latin typeface="Bahnschrift Condensed" panose="020B0502040204020203" pitchFamily="34" charset="0"/>
              </a:rPr>
              <a:t>Athletics has the vast majority of Participants as it cover several sporting events ranging from Road, Track and Field events and its subcategories, e.g. marathon, 100, 200meters race, short-put, high Jumps, pole volt etc.</a:t>
            </a:r>
          </a:p>
          <a:p>
            <a:pPr algn="ctr"/>
            <a:endParaRPr lang="en-US" sz="1100" dirty="0">
              <a:solidFill>
                <a:schemeClr val="bg1"/>
              </a:solidFill>
              <a:latin typeface="Bahnschrift Condensed" panose="020B0502040204020203" pitchFamily="34" charset="0"/>
            </a:endParaRPr>
          </a:p>
          <a:p>
            <a:pPr algn="ctr"/>
            <a:r>
              <a:rPr lang="en-US" dirty="0">
                <a:solidFill>
                  <a:schemeClr val="bg1"/>
                </a:solidFill>
                <a:latin typeface="Bahnschrift Condensed" panose="020B0502040204020203" pitchFamily="34" charset="0"/>
              </a:rPr>
              <a:t>Swimming, Football, Judo and other events in the Top 10 are also very popular sporting activities, hence their high participation.</a:t>
            </a:r>
          </a:p>
          <a:p>
            <a:pPr algn="ctr"/>
            <a:endParaRPr lang="en-US" sz="1100" dirty="0">
              <a:solidFill>
                <a:schemeClr val="bg1"/>
              </a:solidFill>
              <a:latin typeface="Bahnschrift Condensed" panose="020B0502040204020203" pitchFamily="34" charset="0"/>
            </a:endParaRPr>
          </a:p>
          <a:p>
            <a:pPr algn="ctr"/>
            <a:r>
              <a:rPr lang="en-US" dirty="0">
                <a:solidFill>
                  <a:schemeClr val="bg1"/>
                </a:solidFill>
                <a:latin typeface="Bahnschrift Condensed" panose="020B0502040204020203" pitchFamily="34" charset="0"/>
              </a:rPr>
              <a:t>Majority of the sporting activities in the bottom 10 cadre were recently introduced into Olympic competitions, particularly </a:t>
            </a:r>
            <a:r>
              <a:rPr lang="en-US" b="1" dirty="0">
                <a:solidFill>
                  <a:srgbClr val="030359"/>
                </a:solidFill>
                <a:latin typeface="Bahnschrift Condensed" panose="020B0502040204020203" pitchFamily="34" charset="0"/>
              </a:rPr>
              <a:t>SPORT CLIMBING, BMX FREESTYLE </a:t>
            </a:r>
            <a:r>
              <a:rPr lang="en-US" dirty="0">
                <a:solidFill>
                  <a:srgbClr val="030359"/>
                </a:solidFill>
                <a:latin typeface="Bahnschrift Condensed" panose="020B0502040204020203" pitchFamily="34" charset="0"/>
              </a:rPr>
              <a:t>and </a:t>
            </a:r>
            <a:r>
              <a:rPr lang="en-US" b="1" dirty="0">
                <a:solidFill>
                  <a:srgbClr val="030359"/>
                </a:solidFill>
                <a:latin typeface="Bahnschrift Condensed" panose="020B0502040204020203" pitchFamily="34" charset="0"/>
              </a:rPr>
              <a:t>SURFING</a:t>
            </a:r>
            <a:r>
              <a:rPr lang="en-US" dirty="0">
                <a:solidFill>
                  <a:schemeClr val="bg1"/>
                </a:solidFill>
                <a:latin typeface="Bahnschrift Condensed" panose="020B0502040204020203" pitchFamily="34" charset="0"/>
              </a:rPr>
              <a:t> were featured for the first time in a summer Olympic Games, making them less popular to athletes and overall participation.</a:t>
            </a:r>
          </a:p>
        </p:txBody>
      </p:sp>
      <p:grpSp>
        <p:nvGrpSpPr>
          <p:cNvPr id="24" name="Group 23">
            <a:extLst>
              <a:ext uri="{FF2B5EF4-FFF2-40B4-BE49-F238E27FC236}">
                <a16:creationId xmlns:a16="http://schemas.microsoft.com/office/drawing/2014/main" id="{878CE3D6-7FD3-431A-86B5-094F2ACA0E5A}"/>
              </a:ext>
            </a:extLst>
          </p:cNvPr>
          <p:cNvGrpSpPr/>
          <p:nvPr/>
        </p:nvGrpSpPr>
        <p:grpSpPr>
          <a:xfrm>
            <a:off x="10832089" y="5320576"/>
            <a:ext cx="1885072" cy="1696221"/>
            <a:chOff x="10832089" y="5320576"/>
            <a:chExt cx="1885072" cy="1696221"/>
          </a:xfrm>
        </p:grpSpPr>
        <p:sp>
          <p:nvSpPr>
            <p:cNvPr id="9" name="Hexagon 8">
              <a:extLst>
                <a:ext uri="{FF2B5EF4-FFF2-40B4-BE49-F238E27FC236}">
                  <a16:creationId xmlns:a16="http://schemas.microsoft.com/office/drawing/2014/main" id="{2CFBF25B-05C5-4488-B4CD-868E369F095D}"/>
                </a:ext>
              </a:extLst>
            </p:cNvPr>
            <p:cNvSpPr/>
            <p:nvPr/>
          </p:nvSpPr>
          <p:spPr>
            <a:xfrm rot="5400000">
              <a:off x="11324504" y="6067228"/>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C32145C1-874D-4F82-B6F5-E1D2132B95FC}"/>
                </a:ext>
              </a:extLst>
            </p:cNvPr>
            <p:cNvSpPr/>
            <p:nvPr/>
          </p:nvSpPr>
          <p:spPr>
            <a:xfrm rot="5400000">
              <a:off x="10825055" y="5370821"/>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CA0B71BF-6FD0-4B3A-BDE9-B505CED8AFA5}"/>
                </a:ext>
              </a:extLst>
            </p:cNvPr>
            <p:cNvSpPr/>
            <p:nvPr/>
          </p:nvSpPr>
          <p:spPr>
            <a:xfrm rot="5400000">
              <a:off x="11767591" y="5327610"/>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Hexagon 22">
            <a:extLst>
              <a:ext uri="{FF2B5EF4-FFF2-40B4-BE49-F238E27FC236}">
                <a16:creationId xmlns:a16="http://schemas.microsoft.com/office/drawing/2014/main" id="{DE5F2E1E-0C18-480F-9693-C210AF0DE897}"/>
              </a:ext>
            </a:extLst>
          </p:cNvPr>
          <p:cNvSpPr/>
          <p:nvPr/>
        </p:nvSpPr>
        <p:spPr>
          <a:xfrm rot="5400000">
            <a:off x="11115950" y="5646167"/>
            <a:ext cx="374811" cy="338798"/>
          </a:xfrm>
          <a:prstGeom prst="hexagon">
            <a:avLst>
              <a:gd name="adj" fmla="val 24913"/>
              <a:gd name="vf" fmla="val 115470"/>
            </a:avLst>
          </a:prstGeom>
          <a:solidFill>
            <a:srgbClr val="FFFF00"/>
          </a:solidFill>
          <a:ln w="158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8FCAA9C-D0F8-4208-8B8B-B4EF55F3A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961" y="1049631"/>
            <a:ext cx="1285157" cy="7229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9866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994E"/>
        </a:solidFill>
        <a:effectLst/>
      </p:bgPr>
    </p:bg>
    <p:spTree>
      <p:nvGrpSpPr>
        <p:cNvPr id="1" name=""/>
        <p:cNvGrpSpPr/>
        <p:nvPr/>
      </p:nvGrpSpPr>
      <p:grpSpPr>
        <a:xfrm>
          <a:off x="0" y="0"/>
          <a:ext cx="0" cy="0"/>
          <a:chOff x="0" y="0"/>
          <a:chExt cx="0" cy="0"/>
        </a:xfrm>
      </p:grpSpPr>
      <p:sp>
        <p:nvSpPr>
          <p:cNvPr id="17" name="Hexagon 16">
            <a:extLst>
              <a:ext uri="{FF2B5EF4-FFF2-40B4-BE49-F238E27FC236}">
                <a16:creationId xmlns:a16="http://schemas.microsoft.com/office/drawing/2014/main" id="{433B8443-7250-4E68-870A-A1BE0807C2A0}"/>
              </a:ext>
            </a:extLst>
          </p:cNvPr>
          <p:cNvSpPr/>
          <p:nvPr/>
        </p:nvSpPr>
        <p:spPr>
          <a:xfrm rot="5400000">
            <a:off x="283391" y="466482"/>
            <a:ext cx="832749" cy="773719"/>
          </a:xfrm>
          <a:prstGeom prst="hexagon">
            <a:avLst/>
          </a:prstGeom>
          <a:noFill/>
          <a:ln w="22225">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Rounded 19">
            <a:extLst>
              <a:ext uri="{FF2B5EF4-FFF2-40B4-BE49-F238E27FC236}">
                <a16:creationId xmlns:a16="http://schemas.microsoft.com/office/drawing/2014/main" id="{3C09F9BB-E208-4307-AB42-92304A54CDD1}"/>
              </a:ext>
            </a:extLst>
          </p:cNvPr>
          <p:cNvSpPr/>
          <p:nvPr/>
        </p:nvSpPr>
        <p:spPr>
          <a:xfrm>
            <a:off x="312906" y="481627"/>
            <a:ext cx="9128474" cy="6120720"/>
          </a:xfrm>
          <a:prstGeom prst="round2DiagRect">
            <a:avLst/>
          </a:prstGeom>
          <a:solidFill>
            <a:srgbClr val="7030A0"/>
          </a:solidFill>
          <a:ln>
            <a:solidFill>
              <a:schemeClr val="bg1">
                <a:lumMod val="8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Diagonal Corners Rounded 18">
            <a:extLst>
              <a:ext uri="{FF2B5EF4-FFF2-40B4-BE49-F238E27FC236}">
                <a16:creationId xmlns:a16="http://schemas.microsoft.com/office/drawing/2014/main" id="{AAF74371-6F99-41E1-9E06-D24E0941EB48}"/>
              </a:ext>
            </a:extLst>
          </p:cNvPr>
          <p:cNvSpPr/>
          <p:nvPr/>
        </p:nvSpPr>
        <p:spPr>
          <a:xfrm>
            <a:off x="11002261" y="184666"/>
            <a:ext cx="698250" cy="6539692"/>
          </a:xfrm>
          <a:prstGeom prst="round2DiagRect">
            <a:avLst/>
          </a:prstGeom>
          <a:solidFill>
            <a:srgbClr val="7030A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CA5785-674E-44B9-B20A-8845CB3039DE}"/>
              </a:ext>
            </a:extLst>
          </p:cNvPr>
          <p:cNvSpPr txBox="1"/>
          <p:nvPr/>
        </p:nvSpPr>
        <p:spPr>
          <a:xfrm>
            <a:off x="3587257" y="22391"/>
            <a:ext cx="5725551" cy="461665"/>
          </a:xfrm>
          <a:prstGeom prst="rect">
            <a:avLst/>
          </a:prstGeom>
          <a:noFill/>
        </p:spPr>
        <p:txBody>
          <a:bodyPr wrap="square" rtlCol="0">
            <a:spAutoFit/>
          </a:bodyPr>
          <a:lstStyle/>
          <a:p>
            <a:pPr algn="ctr"/>
            <a:r>
              <a:rPr lang="en-US" sz="2400" b="1" dirty="0">
                <a:latin typeface="Baskerville Old Face" panose="02020602080505020303" pitchFamily="18" charset="0"/>
              </a:rPr>
              <a:t>ANALYSIS &amp; INSIGHTS</a:t>
            </a:r>
          </a:p>
        </p:txBody>
      </p:sp>
      <p:sp>
        <p:nvSpPr>
          <p:cNvPr id="7" name="Hexagon 6">
            <a:extLst>
              <a:ext uri="{FF2B5EF4-FFF2-40B4-BE49-F238E27FC236}">
                <a16:creationId xmlns:a16="http://schemas.microsoft.com/office/drawing/2014/main" id="{49024E10-6F49-463D-BFDA-69FE893BB15C}"/>
              </a:ext>
            </a:extLst>
          </p:cNvPr>
          <p:cNvSpPr/>
          <p:nvPr/>
        </p:nvSpPr>
        <p:spPr>
          <a:xfrm>
            <a:off x="10546068" y="2467552"/>
            <a:ext cx="1647744" cy="1671524"/>
          </a:xfrm>
          <a:prstGeom prst="hexagon">
            <a:avLst/>
          </a:prstGeom>
          <a:blipFill>
            <a:blip r:embed="rId2"/>
            <a:stretch>
              <a:fillRect/>
            </a:stretch>
          </a:blipFill>
          <a:ln w="15875">
            <a:solidFill>
              <a:srgbClr val="FFC000"/>
            </a:solidFill>
          </a:ln>
          <a:effectLst>
            <a:outerShdw blurRad="50800" dist="38100" dir="2700000" sx="101000" sy="101000" algn="tl" rotWithShape="0">
              <a:srgbClr val="FFC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2E926D-0404-4015-AF89-D9E2E8BBEFCB}"/>
              </a:ext>
            </a:extLst>
          </p:cNvPr>
          <p:cNvSpPr txBox="1"/>
          <p:nvPr/>
        </p:nvSpPr>
        <p:spPr>
          <a:xfrm>
            <a:off x="11652801" y="6457890"/>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7</a:t>
            </a:r>
          </a:p>
        </p:txBody>
      </p:sp>
      <p:sp>
        <p:nvSpPr>
          <p:cNvPr id="15" name="Rectangle 4">
            <a:extLst>
              <a:ext uri="{FF2B5EF4-FFF2-40B4-BE49-F238E27FC236}">
                <a16:creationId xmlns:a16="http://schemas.microsoft.com/office/drawing/2014/main" id="{3E52E515-48DB-44DC-9480-5B406DF7DF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9DACADBC-E0F0-4A7D-A803-3B247FEEBC9A}"/>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pSp>
        <p:nvGrpSpPr>
          <p:cNvPr id="24" name="Group 23">
            <a:extLst>
              <a:ext uri="{FF2B5EF4-FFF2-40B4-BE49-F238E27FC236}">
                <a16:creationId xmlns:a16="http://schemas.microsoft.com/office/drawing/2014/main" id="{878CE3D6-7FD3-431A-86B5-094F2ACA0E5A}"/>
              </a:ext>
            </a:extLst>
          </p:cNvPr>
          <p:cNvGrpSpPr/>
          <p:nvPr/>
        </p:nvGrpSpPr>
        <p:grpSpPr>
          <a:xfrm rot="15007776">
            <a:off x="10832089" y="5320576"/>
            <a:ext cx="1885072" cy="1696221"/>
            <a:chOff x="10832089" y="5320576"/>
            <a:chExt cx="1885072" cy="1696221"/>
          </a:xfrm>
        </p:grpSpPr>
        <p:sp>
          <p:nvSpPr>
            <p:cNvPr id="9" name="Hexagon 8">
              <a:extLst>
                <a:ext uri="{FF2B5EF4-FFF2-40B4-BE49-F238E27FC236}">
                  <a16:creationId xmlns:a16="http://schemas.microsoft.com/office/drawing/2014/main" id="{2CFBF25B-05C5-4488-B4CD-868E369F095D}"/>
                </a:ext>
              </a:extLst>
            </p:cNvPr>
            <p:cNvSpPr/>
            <p:nvPr/>
          </p:nvSpPr>
          <p:spPr>
            <a:xfrm rot="5400000">
              <a:off x="11324504" y="6067228"/>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C32145C1-874D-4F82-B6F5-E1D2132B95FC}"/>
                </a:ext>
              </a:extLst>
            </p:cNvPr>
            <p:cNvSpPr/>
            <p:nvPr/>
          </p:nvSpPr>
          <p:spPr>
            <a:xfrm rot="5400000">
              <a:off x="10825055" y="5370821"/>
              <a:ext cx="956603" cy="942536"/>
            </a:xfrm>
            <a:prstGeom prst="hexagon">
              <a:avLst/>
            </a:prstGeom>
            <a:noFill/>
            <a:ln w="34925">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CA0B71BF-6FD0-4B3A-BDE9-B505CED8AFA5}"/>
                </a:ext>
              </a:extLst>
            </p:cNvPr>
            <p:cNvSpPr/>
            <p:nvPr/>
          </p:nvSpPr>
          <p:spPr>
            <a:xfrm rot="5400000">
              <a:off x="11767591" y="5327610"/>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Hexagon 22">
            <a:extLst>
              <a:ext uri="{FF2B5EF4-FFF2-40B4-BE49-F238E27FC236}">
                <a16:creationId xmlns:a16="http://schemas.microsoft.com/office/drawing/2014/main" id="{DE5F2E1E-0C18-480F-9693-C210AF0DE897}"/>
              </a:ext>
            </a:extLst>
          </p:cNvPr>
          <p:cNvSpPr/>
          <p:nvPr/>
        </p:nvSpPr>
        <p:spPr>
          <a:xfrm rot="5400000">
            <a:off x="11115950" y="5646167"/>
            <a:ext cx="374811" cy="338798"/>
          </a:xfrm>
          <a:prstGeom prst="hexagon">
            <a:avLst>
              <a:gd name="adj" fmla="val 24913"/>
              <a:gd name="vf" fmla="val 115470"/>
            </a:avLst>
          </a:prstGeom>
          <a:solidFill>
            <a:srgbClr val="FFFF00"/>
          </a:solidFill>
          <a:ln w="158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4DE3058-A338-4C4D-866B-116E80C9C018}"/>
              </a:ext>
            </a:extLst>
          </p:cNvPr>
          <p:cNvPicPr>
            <a:picLocks noChangeAspect="1"/>
          </p:cNvPicPr>
          <p:nvPr/>
        </p:nvPicPr>
        <p:blipFill>
          <a:blip r:embed="rId3"/>
          <a:stretch>
            <a:fillRect/>
          </a:stretch>
        </p:blipFill>
        <p:spPr>
          <a:xfrm>
            <a:off x="4746024" y="981911"/>
            <a:ext cx="5623896" cy="3904722"/>
          </a:xfrm>
          <a:prstGeom prst="rect">
            <a:avLst/>
          </a:prstGeom>
          <a:ln>
            <a:solidFill>
              <a:schemeClr val="tx1"/>
            </a:solidFill>
          </a:ln>
          <a:effectLst>
            <a:outerShdw blurRad="50800" dist="38100" dir="2700000" sx="101000" sy="101000" algn="tl" rotWithShape="0">
              <a:prstClr val="black">
                <a:alpha val="40000"/>
              </a:prstClr>
            </a:outerShdw>
            <a:softEdge rad="12700"/>
          </a:effectLst>
        </p:spPr>
      </p:pic>
      <p:sp>
        <p:nvSpPr>
          <p:cNvPr id="25" name="TextBox 24">
            <a:extLst>
              <a:ext uri="{FF2B5EF4-FFF2-40B4-BE49-F238E27FC236}">
                <a16:creationId xmlns:a16="http://schemas.microsoft.com/office/drawing/2014/main" id="{759272D5-73BE-40E8-9F52-1C691F59DA2D}"/>
              </a:ext>
            </a:extLst>
          </p:cNvPr>
          <p:cNvSpPr txBox="1"/>
          <p:nvPr/>
        </p:nvSpPr>
        <p:spPr>
          <a:xfrm>
            <a:off x="604030" y="1021061"/>
            <a:ext cx="3857898" cy="5355312"/>
          </a:xfrm>
          <a:prstGeom prst="rect">
            <a:avLst/>
          </a:prstGeom>
          <a:noFill/>
        </p:spPr>
        <p:txBody>
          <a:bodyPr wrap="square" rtlCol="0">
            <a:spAutoFit/>
          </a:bodyPr>
          <a:lstStyle/>
          <a:p>
            <a:pPr algn="ctr"/>
            <a:r>
              <a:rPr lang="en-US" sz="1600" dirty="0">
                <a:solidFill>
                  <a:schemeClr val="bg1"/>
                </a:solidFill>
                <a:latin typeface="Bahnschrift Condensed" panose="020B0502040204020203" pitchFamily="34" charset="0"/>
              </a:rPr>
              <a:t>The total medals won by  participating Nations was 1080, with USA being on top of the medals table having won 113 medals, while the total medals won by Athletes was 2515.</a:t>
            </a:r>
          </a:p>
          <a:p>
            <a:pPr algn="ctr"/>
            <a:endParaRPr lang="en-US" sz="1100" dirty="0">
              <a:solidFill>
                <a:schemeClr val="bg1"/>
              </a:solidFill>
              <a:latin typeface="Bahnschrift Condensed" panose="020B0502040204020203" pitchFamily="34" charset="0"/>
            </a:endParaRPr>
          </a:p>
          <a:p>
            <a:pPr algn="ctr"/>
            <a:r>
              <a:rPr lang="en-US" sz="1600" dirty="0">
                <a:solidFill>
                  <a:schemeClr val="bg1"/>
                </a:solidFill>
                <a:latin typeface="Bahnschrift Condensed" panose="020B0502040204020203" pitchFamily="34" charset="0"/>
              </a:rPr>
              <a:t>This noticeable difference in </a:t>
            </a:r>
            <a:r>
              <a:rPr lang="en-US" sz="1600" dirty="0">
                <a:solidFill>
                  <a:srgbClr val="030359"/>
                </a:solidFill>
                <a:latin typeface="Bahnschrift Condensed" panose="020B0502040204020203" pitchFamily="34" charset="0"/>
              </a:rPr>
              <a:t>MEDAL COUNT </a:t>
            </a:r>
            <a:r>
              <a:rPr lang="en-US" sz="1600" dirty="0">
                <a:solidFill>
                  <a:schemeClr val="bg1"/>
                </a:solidFill>
                <a:latin typeface="Bahnschrift Condensed" panose="020B0502040204020203" pitchFamily="34" charset="0"/>
              </a:rPr>
              <a:t>between the Athletes and Nations/Countries is as a result of </a:t>
            </a:r>
            <a:r>
              <a:rPr lang="en-US" sz="1600" u="sng" dirty="0">
                <a:solidFill>
                  <a:schemeClr val="bg1"/>
                </a:solidFill>
                <a:latin typeface="Bahnschrift Condensed" panose="020B0502040204020203" pitchFamily="34" charset="0"/>
              </a:rPr>
              <a:t>Team Sports &amp; Events </a:t>
            </a:r>
            <a:r>
              <a:rPr lang="en-US" sz="1600" dirty="0">
                <a:solidFill>
                  <a:schemeClr val="bg1"/>
                </a:solidFill>
                <a:latin typeface="Bahnschrift Condensed" panose="020B0502040204020203" pitchFamily="34" charset="0"/>
              </a:rPr>
              <a:t>that requires </a:t>
            </a:r>
            <a:r>
              <a:rPr lang="en-US" sz="1600" u="sng" dirty="0">
                <a:solidFill>
                  <a:schemeClr val="bg1"/>
                </a:solidFill>
                <a:latin typeface="Bahnschrift Condensed" panose="020B0502040204020203" pitchFamily="34" charset="0"/>
              </a:rPr>
              <a:t>2 or more Athletes </a:t>
            </a:r>
            <a:r>
              <a:rPr lang="en-US" sz="1600" dirty="0">
                <a:solidFill>
                  <a:schemeClr val="bg1"/>
                </a:solidFill>
                <a:latin typeface="Bahnschrift Condensed" panose="020B0502040204020203" pitchFamily="34" charset="0"/>
              </a:rPr>
              <a:t>to compete in them, e.g. Football, Basketball, Volleyball, Water Polo, Rowing, and Mixed events like Synchronized Diving, Tennis etc. </a:t>
            </a:r>
          </a:p>
          <a:p>
            <a:pPr algn="ctr"/>
            <a:endParaRPr lang="en-US" sz="1100" dirty="0">
              <a:solidFill>
                <a:schemeClr val="bg1"/>
              </a:solidFill>
              <a:latin typeface="Bahnschrift Condensed" panose="020B0502040204020203" pitchFamily="34" charset="0"/>
            </a:endParaRPr>
          </a:p>
          <a:p>
            <a:pPr algn="ctr"/>
            <a:r>
              <a:rPr lang="en-US" sz="1600" dirty="0">
                <a:solidFill>
                  <a:schemeClr val="bg1"/>
                </a:solidFill>
                <a:latin typeface="Bahnschrift Condensed" panose="020B0502040204020203" pitchFamily="34" charset="0"/>
              </a:rPr>
              <a:t>Athletes who won Gold, Silver or Bronze Medals in these sports/events are given individual medals, whilst it is counted as just 1 medal for the Countries/Nations they represent.  </a:t>
            </a:r>
          </a:p>
          <a:p>
            <a:pPr algn="ctr"/>
            <a:r>
              <a:rPr lang="en-US" sz="1600" dirty="0">
                <a:solidFill>
                  <a:schemeClr val="bg1"/>
                </a:solidFill>
                <a:latin typeface="Bahnschrift Condensed" panose="020B0502040204020203" pitchFamily="34" charset="0"/>
              </a:rPr>
              <a:t>E.G. Brazil won the men’s football Gold Medal, each of the 23players in the team were all given medals, whereas the medal was just counted as </a:t>
            </a:r>
            <a:r>
              <a:rPr lang="en-US" sz="1600" u="sng" dirty="0">
                <a:solidFill>
                  <a:schemeClr val="bg1"/>
                </a:solidFill>
                <a:latin typeface="Bahnschrift Condensed" panose="020B0502040204020203" pitchFamily="34" charset="0"/>
              </a:rPr>
              <a:t>1 MEDAL for  their Nation BRAZIL</a:t>
            </a:r>
          </a:p>
          <a:p>
            <a:pPr algn="ctr"/>
            <a:endParaRPr lang="en-US" sz="1100" u="sng" dirty="0">
              <a:solidFill>
                <a:schemeClr val="bg1"/>
              </a:solidFill>
              <a:latin typeface="Bahnschrift Condensed" panose="020B0502040204020203" pitchFamily="34" charset="0"/>
            </a:endParaRPr>
          </a:p>
          <a:p>
            <a:pPr algn="ctr"/>
            <a:r>
              <a:rPr lang="en-US" sz="1600" dirty="0">
                <a:solidFill>
                  <a:schemeClr val="bg1">
                    <a:lumMod val="85000"/>
                  </a:schemeClr>
                </a:solidFill>
                <a:latin typeface="Bahnschrift Condensed" panose="020B0502040204020203" pitchFamily="34" charset="0"/>
              </a:rPr>
              <a:t>93 out of 206 Nations won at least 1 medal.</a:t>
            </a:r>
            <a:endParaRPr lang="en-US" sz="1400" dirty="0">
              <a:solidFill>
                <a:schemeClr val="bg1">
                  <a:lumMod val="85000"/>
                </a:schemeClr>
              </a:solidFill>
              <a:latin typeface="Bahnschrift Condensed" panose="020B0502040204020203" pitchFamily="34" charset="0"/>
            </a:endParaRPr>
          </a:p>
        </p:txBody>
      </p:sp>
      <p:sp>
        <p:nvSpPr>
          <p:cNvPr id="8" name="TextBox 7">
            <a:extLst>
              <a:ext uri="{FF2B5EF4-FFF2-40B4-BE49-F238E27FC236}">
                <a16:creationId xmlns:a16="http://schemas.microsoft.com/office/drawing/2014/main" id="{F3FD9A2D-8F0C-4C4B-98B1-212BD93E85BC}"/>
              </a:ext>
            </a:extLst>
          </p:cNvPr>
          <p:cNvSpPr txBox="1"/>
          <p:nvPr/>
        </p:nvSpPr>
        <p:spPr>
          <a:xfrm>
            <a:off x="5311910" y="4993112"/>
            <a:ext cx="3857898" cy="1077218"/>
          </a:xfrm>
          <a:prstGeom prst="rect">
            <a:avLst/>
          </a:prstGeom>
          <a:noFill/>
        </p:spPr>
        <p:txBody>
          <a:bodyPr wrap="square" rtlCol="0">
            <a:spAutoFit/>
          </a:bodyPr>
          <a:lstStyle/>
          <a:p>
            <a:r>
              <a:rPr lang="en-US" sz="1600" dirty="0">
                <a:solidFill>
                  <a:schemeClr val="bg1">
                    <a:lumMod val="85000"/>
                  </a:schemeClr>
                </a:solidFill>
                <a:latin typeface="Bahnschrift Condensed" panose="020B0502040204020203" pitchFamily="34" charset="0"/>
              </a:rPr>
              <a:t>Emma Mckeon (F) from Australia and Caeleb Dressel (M) from USA both emerging as the top medal winners with 7 &amp; 5 medals respectively, and both participated in swimming events.</a:t>
            </a:r>
          </a:p>
        </p:txBody>
      </p:sp>
      <p:pic>
        <p:nvPicPr>
          <p:cNvPr id="26" name="Picture 25">
            <a:extLst>
              <a:ext uri="{FF2B5EF4-FFF2-40B4-BE49-F238E27FC236}">
                <a16:creationId xmlns:a16="http://schemas.microsoft.com/office/drawing/2014/main" id="{99FB096B-0AFC-485C-BAB0-0773B9591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115" y="5815443"/>
            <a:ext cx="1140465" cy="64151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8016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2000">
              <a:schemeClr val="accent6">
                <a:lumMod val="60000"/>
                <a:lumOff val="40000"/>
              </a:schemeClr>
            </a:gs>
            <a:gs pos="9000">
              <a:schemeClr val="accent6">
                <a:lumMod val="40000"/>
                <a:lumOff val="60000"/>
              </a:schemeClr>
            </a:gs>
            <a:gs pos="53000">
              <a:schemeClr val="bg1">
                <a:lumMod val="85000"/>
              </a:schemeClr>
            </a:gs>
            <a:gs pos="84000">
              <a:srgbClr val="6A994E"/>
            </a:gs>
            <a:gs pos="100000">
              <a:schemeClr val="accent6">
                <a:lumMod val="40000"/>
                <a:lumOff val="60000"/>
              </a:schemeClr>
            </a:gs>
          </a:gsLst>
          <a:lin ang="2700000" scaled="1"/>
        </a:gradFill>
        <a:effectLst/>
      </p:bgPr>
    </p:bg>
    <p:spTree>
      <p:nvGrpSpPr>
        <p:cNvPr id="1" name=""/>
        <p:cNvGrpSpPr/>
        <p:nvPr/>
      </p:nvGrpSpPr>
      <p:grpSpPr>
        <a:xfrm>
          <a:off x="0" y="0"/>
          <a:ext cx="0" cy="0"/>
          <a:chOff x="0" y="0"/>
          <a:chExt cx="0" cy="0"/>
        </a:xfrm>
      </p:grpSpPr>
      <p:sp>
        <p:nvSpPr>
          <p:cNvPr id="14" name="Rectangle: Diagonal Corners Rounded 13">
            <a:extLst>
              <a:ext uri="{FF2B5EF4-FFF2-40B4-BE49-F238E27FC236}">
                <a16:creationId xmlns:a16="http://schemas.microsoft.com/office/drawing/2014/main" id="{D0A15429-D9E8-4AF9-B336-FACAAA558F12}"/>
              </a:ext>
            </a:extLst>
          </p:cNvPr>
          <p:cNvSpPr/>
          <p:nvPr/>
        </p:nvSpPr>
        <p:spPr>
          <a:xfrm>
            <a:off x="11324452" y="37808"/>
            <a:ext cx="450172" cy="3676063"/>
          </a:xfrm>
          <a:prstGeom prst="round2DiagRect">
            <a:avLst/>
          </a:prstGeom>
          <a:solidFill>
            <a:srgbClr val="7030A0"/>
          </a:solidFill>
          <a:ln>
            <a:solidFill>
              <a:schemeClr val="bg1">
                <a:lumMod val="75000"/>
              </a:schemeClr>
            </a:solid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C69517-F81A-4848-A466-030A5A5AF762}"/>
              </a:ext>
            </a:extLst>
          </p:cNvPr>
          <p:cNvSpPr txBox="1"/>
          <p:nvPr/>
        </p:nvSpPr>
        <p:spPr>
          <a:xfrm>
            <a:off x="11670635" y="6214817"/>
            <a:ext cx="502613" cy="400110"/>
          </a:xfrm>
          <a:prstGeom prst="rect">
            <a:avLst/>
          </a:prstGeom>
          <a:noFill/>
        </p:spPr>
        <p:txBody>
          <a:bodyPr wrap="square" rtlCol="0">
            <a:spAutoFit/>
          </a:bodyPr>
          <a:lstStyle/>
          <a:p>
            <a:pPr algn="ctr"/>
            <a:r>
              <a:rPr lang="en-US" sz="2000" dirty="0">
                <a:latin typeface="Baskerville Old Face" panose="02020602080505020303" pitchFamily="18" charset="0"/>
              </a:rPr>
              <a:t> 8</a:t>
            </a:r>
          </a:p>
        </p:txBody>
      </p:sp>
      <p:grpSp>
        <p:nvGrpSpPr>
          <p:cNvPr id="13" name="Group 12">
            <a:extLst>
              <a:ext uri="{FF2B5EF4-FFF2-40B4-BE49-F238E27FC236}">
                <a16:creationId xmlns:a16="http://schemas.microsoft.com/office/drawing/2014/main" id="{2CC9D3A5-632A-4CAA-90A4-751D11640678}"/>
              </a:ext>
            </a:extLst>
          </p:cNvPr>
          <p:cNvGrpSpPr/>
          <p:nvPr/>
        </p:nvGrpSpPr>
        <p:grpSpPr>
          <a:xfrm>
            <a:off x="10832089" y="5320576"/>
            <a:ext cx="1885072" cy="1696221"/>
            <a:chOff x="10832089" y="5320576"/>
            <a:chExt cx="1885072" cy="1696221"/>
          </a:xfrm>
        </p:grpSpPr>
        <p:sp>
          <p:nvSpPr>
            <p:cNvPr id="9" name="Hexagon 8">
              <a:extLst>
                <a:ext uri="{FF2B5EF4-FFF2-40B4-BE49-F238E27FC236}">
                  <a16:creationId xmlns:a16="http://schemas.microsoft.com/office/drawing/2014/main" id="{209891BA-9EF9-4C29-BC83-ED975448E0CD}"/>
                </a:ext>
              </a:extLst>
            </p:cNvPr>
            <p:cNvSpPr/>
            <p:nvPr/>
          </p:nvSpPr>
          <p:spPr>
            <a:xfrm rot="5400000">
              <a:off x="11324504" y="6067228"/>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65DA347A-0C90-4C63-AFED-1F94FC9C663C}"/>
                </a:ext>
              </a:extLst>
            </p:cNvPr>
            <p:cNvSpPr/>
            <p:nvPr/>
          </p:nvSpPr>
          <p:spPr>
            <a:xfrm rot="5400000">
              <a:off x="10825055" y="5370821"/>
              <a:ext cx="956603" cy="942536"/>
            </a:xfrm>
            <a:prstGeom prst="hexagon">
              <a:avLst/>
            </a:prstGeom>
            <a:no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C9FAB19C-FD7F-4609-821E-5D788693BFB8}"/>
                </a:ext>
              </a:extLst>
            </p:cNvPr>
            <p:cNvSpPr/>
            <p:nvPr/>
          </p:nvSpPr>
          <p:spPr>
            <a:xfrm rot="5400000">
              <a:off x="11767591" y="5327610"/>
              <a:ext cx="956603" cy="942536"/>
            </a:xfrm>
            <a:prstGeom prst="hexagon">
              <a:avLst/>
            </a:prstGeom>
            <a:noFill/>
            <a:ln w="349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Hexagon 11">
            <a:extLst>
              <a:ext uri="{FF2B5EF4-FFF2-40B4-BE49-F238E27FC236}">
                <a16:creationId xmlns:a16="http://schemas.microsoft.com/office/drawing/2014/main" id="{FEABC310-3585-4338-ADC9-52BF6CB0B197}"/>
              </a:ext>
            </a:extLst>
          </p:cNvPr>
          <p:cNvSpPr/>
          <p:nvPr/>
        </p:nvSpPr>
        <p:spPr>
          <a:xfrm>
            <a:off x="10896780" y="537609"/>
            <a:ext cx="1276468" cy="1364972"/>
          </a:xfrm>
          <a:prstGeom prst="hexagon">
            <a:avLst/>
          </a:prstGeom>
          <a:blipFill>
            <a:blip r:embed="rId2"/>
            <a:stretch>
              <a:fillRect/>
            </a:stretch>
          </a:blipFill>
          <a:ln w="349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6142F67-09C1-4A97-887C-1066969F8ADE}"/>
              </a:ext>
            </a:extLst>
          </p:cNvPr>
          <p:cNvGrpSpPr/>
          <p:nvPr/>
        </p:nvGrpSpPr>
        <p:grpSpPr>
          <a:xfrm>
            <a:off x="414155" y="673294"/>
            <a:ext cx="9613559" cy="5852648"/>
            <a:chOff x="414155" y="673294"/>
            <a:chExt cx="9613559" cy="5852648"/>
          </a:xfrm>
        </p:grpSpPr>
        <p:grpSp>
          <p:nvGrpSpPr>
            <p:cNvPr id="25" name="Group 24">
              <a:extLst>
                <a:ext uri="{FF2B5EF4-FFF2-40B4-BE49-F238E27FC236}">
                  <a16:creationId xmlns:a16="http://schemas.microsoft.com/office/drawing/2014/main" id="{1ECDC171-16A2-4AF9-B781-2431A3B69581}"/>
                </a:ext>
              </a:extLst>
            </p:cNvPr>
            <p:cNvGrpSpPr/>
            <p:nvPr/>
          </p:nvGrpSpPr>
          <p:grpSpPr>
            <a:xfrm>
              <a:off x="414155" y="1287470"/>
              <a:ext cx="7891140" cy="5238472"/>
              <a:chOff x="892460" y="1371878"/>
              <a:chExt cx="7891140" cy="5238472"/>
            </a:xfrm>
          </p:grpSpPr>
          <p:grpSp>
            <p:nvGrpSpPr>
              <p:cNvPr id="2" name="Group 1">
                <a:extLst>
                  <a:ext uri="{FF2B5EF4-FFF2-40B4-BE49-F238E27FC236}">
                    <a16:creationId xmlns:a16="http://schemas.microsoft.com/office/drawing/2014/main" id="{14098954-2926-4850-8F94-C70EFBDE579E}"/>
                  </a:ext>
                </a:extLst>
              </p:cNvPr>
              <p:cNvGrpSpPr/>
              <p:nvPr/>
            </p:nvGrpSpPr>
            <p:grpSpPr>
              <a:xfrm>
                <a:off x="3881376" y="1382772"/>
                <a:ext cx="4429248" cy="4627040"/>
                <a:chOff x="3881376" y="1115480"/>
                <a:chExt cx="4429248" cy="4627040"/>
              </a:xfrm>
            </p:grpSpPr>
            <p:sp>
              <p:nvSpPr>
                <p:cNvPr id="3" name="Freeform: Shape 2">
                  <a:extLst>
                    <a:ext uri="{FF2B5EF4-FFF2-40B4-BE49-F238E27FC236}">
                      <a16:creationId xmlns:a16="http://schemas.microsoft.com/office/drawing/2014/main" id="{E6D9998D-5928-4985-B651-FDCF105DA039}"/>
                    </a:ext>
                  </a:extLst>
                </p:cNvPr>
                <p:cNvSpPr/>
                <p:nvPr/>
              </p:nvSpPr>
              <p:spPr>
                <a:xfrm>
                  <a:off x="4087731" y="1256155"/>
                  <a:ext cx="4066219" cy="4345690"/>
                </a:xfrm>
                <a:custGeom>
                  <a:avLst/>
                  <a:gdLst>
                    <a:gd name="connsiteX0" fmla="*/ 1725827 w 4066219"/>
                    <a:gd name="connsiteY0" fmla="*/ 0 h 4345690"/>
                    <a:gd name="connsiteX1" fmla="*/ 3374064 w 4066219"/>
                    <a:gd name="connsiteY1" fmla="*/ 1212619 h 4345690"/>
                    <a:gd name="connsiteX2" fmla="*/ 3382840 w 4066219"/>
                    <a:gd name="connsiteY2" fmla="*/ 1246750 h 4345690"/>
                    <a:gd name="connsiteX3" fmla="*/ 3438179 w 4066219"/>
                    <a:gd name="connsiteY3" fmla="*/ 1288131 h 4345690"/>
                    <a:gd name="connsiteX4" fmla="*/ 4066219 w 4066219"/>
                    <a:gd name="connsiteY4" fmla="*/ 2619863 h 4345690"/>
                    <a:gd name="connsiteX5" fmla="*/ 2340392 w 4066219"/>
                    <a:gd name="connsiteY5" fmla="*/ 4345690 h 4345690"/>
                    <a:gd name="connsiteX6" fmla="*/ 692155 w 4066219"/>
                    <a:gd name="connsiteY6" fmla="*/ 3133071 h 4345690"/>
                    <a:gd name="connsiteX7" fmla="*/ 683379 w 4066219"/>
                    <a:gd name="connsiteY7" fmla="*/ 3098940 h 4345690"/>
                    <a:gd name="connsiteX8" fmla="*/ 628041 w 4066219"/>
                    <a:gd name="connsiteY8" fmla="*/ 3057559 h 4345690"/>
                    <a:gd name="connsiteX9" fmla="*/ 0 w 4066219"/>
                    <a:gd name="connsiteY9" fmla="*/ 1725827 h 4345690"/>
                    <a:gd name="connsiteX10" fmla="*/ 1725827 w 4066219"/>
                    <a:gd name="connsiteY10" fmla="*/ 0 h 434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6219" h="4345690">
                      <a:moveTo>
                        <a:pt x="1725827" y="0"/>
                      </a:moveTo>
                      <a:cubicBezTo>
                        <a:pt x="2500260" y="0"/>
                        <a:pt x="3155555" y="510089"/>
                        <a:pt x="3374064" y="1212619"/>
                      </a:cubicBezTo>
                      <a:lnTo>
                        <a:pt x="3382840" y="1246750"/>
                      </a:lnTo>
                      <a:lnTo>
                        <a:pt x="3438179" y="1288131"/>
                      </a:lnTo>
                      <a:cubicBezTo>
                        <a:pt x="3821739" y="1604673"/>
                        <a:pt x="4066219" y="2083717"/>
                        <a:pt x="4066219" y="2619863"/>
                      </a:cubicBezTo>
                      <a:cubicBezTo>
                        <a:pt x="4066219" y="3573011"/>
                        <a:pt x="3293540" y="4345690"/>
                        <a:pt x="2340392" y="4345690"/>
                      </a:cubicBezTo>
                      <a:cubicBezTo>
                        <a:pt x="1565960" y="4345690"/>
                        <a:pt x="910665" y="3835601"/>
                        <a:pt x="692155" y="3133071"/>
                      </a:cubicBezTo>
                      <a:lnTo>
                        <a:pt x="683379" y="3098940"/>
                      </a:lnTo>
                      <a:lnTo>
                        <a:pt x="628041" y="3057559"/>
                      </a:lnTo>
                      <a:cubicBezTo>
                        <a:pt x="244480" y="2741017"/>
                        <a:pt x="0" y="2261973"/>
                        <a:pt x="0" y="1725827"/>
                      </a:cubicBezTo>
                      <a:cubicBezTo>
                        <a:pt x="0" y="772679"/>
                        <a:pt x="772679" y="0"/>
                        <a:pt x="1725827"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70720970-747B-4BFD-B47E-748B94448B56}"/>
                    </a:ext>
                  </a:extLst>
                </p:cNvPr>
                <p:cNvGrpSpPr/>
                <p:nvPr/>
              </p:nvGrpSpPr>
              <p:grpSpPr>
                <a:xfrm>
                  <a:off x="3881376" y="1115480"/>
                  <a:ext cx="4429248" cy="4627040"/>
                  <a:chOff x="16370299" y="29578300"/>
                  <a:chExt cx="3396279" cy="3547944"/>
                </a:xfrm>
              </p:grpSpPr>
              <p:sp>
                <p:nvSpPr>
                  <p:cNvPr id="5" name="Shape">
                    <a:extLst>
                      <a:ext uri="{FF2B5EF4-FFF2-40B4-BE49-F238E27FC236}">
                        <a16:creationId xmlns:a16="http://schemas.microsoft.com/office/drawing/2014/main" id="{976635F5-EE01-4FC4-901F-9D1A5F77BD2B}"/>
                      </a:ext>
                    </a:extLst>
                  </p:cNvPr>
                  <p:cNvSpPr/>
                  <p:nvPr/>
                </p:nvSpPr>
                <p:spPr>
                  <a:xfrm>
                    <a:off x="17716499" y="30213300"/>
                    <a:ext cx="2050079" cy="2912944"/>
                  </a:xfrm>
                  <a:custGeom>
                    <a:avLst/>
                    <a:gdLst/>
                    <a:ahLst/>
                    <a:cxnLst>
                      <a:cxn ang="0">
                        <a:pos x="wd2" y="hd2"/>
                      </a:cxn>
                      <a:cxn ang="5400000">
                        <a:pos x="wd2" y="hd2"/>
                      </a:cxn>
                      <a:cxn ang="10800000">
                        <a:pos x="wd2" y="hd2"/>
                      </a:cxn>
                      <a:cxn ang="16200000">
                        <a:pos x="wd2" y="hd2"/>
                      </a:cxn>
                    </a:cxnLst>
                    <a:rect l="0" t="0" r="r" b="b"/>
                    <a:pathLst>
                      <a:path w="21457" h="21484" extrusionOk="0">
                        <a:moveTo>
                          <a:pt x="20709" y="35"/>
                        </a:moveTo>
                        <a:lnTo>
                          <a:pt x="15658" y="1599"/>
                        </a:lnTo>
                        <a:cubicBezTo>
                          <a:pt x="14821" y="1861"/>
                          <a:pt x="13864" y="1852"/>
                          <a:pt x="13053" y="1561"/>
                        </a:cubicBezTo>
                        <a:cubicBezTo>
                          <a:pt x="11019" y="831"/>
                          <a:pt x="8720" y="419"/>
                          <a:pt x="6274" y="419"/>
                        </a:cubicBezTo>
                        <a:cubicBezTo>
                          <a:pt x="4480" y="419"/>
                          <a:pt x="2765" y="643"/>
                          <a:pt x="1170" y="1056"/>
                        </a:cubicBezTo>
                        <a:cubicBezTo>
                          <a:pt x="2207" y="1196"/>
                          <a:pt x="3164" y="1486"/>
                          <a:pt x="3974" y="1992"/>
                        </a:cubicBezTo>
                        <a:cubicBezTo>
                          <a:pt x="4347" y="2151"/>
                          <a:pt x="4732" y="2283"/>
                          <a:pt x="5051" y="2498"/>
                        </a:cubicBezTo>
                        <a:cubicBezTo>
                          <a:pt x="6460" y="3341"/>
                          <a:pt x="6327" y="4662"/>
                          <a:pt x="5357" y="5805"/>
                        </a:cubicBezTo>
                        <a:cubicBezTo>
                          <a:pt x="5849" y="6179"/>
                          <a:pt x="6101" y="6666"/>
                          <a:pt x="6407" y="7125"/>
                        </a:cubicBezTo>
                        <a:cubicBezTo>
                          <a:pt x="7510" y="8212"/>
                          <a:pt x="7204" y="9757"/>
                          <a:pt x="7231" y="10469"/>
                        </a:cubicBezTo>
                        <a:cubicBezTo>
                          <a:pt x="7803" y="10450"/>
                          <a:pt x="7882" y="10310"/>
                          <a:pt x="8281" y="10001"/>
                        </a:cubicBezTo>
                        <a:cubicBezTo>
                          <a:pt x="8228" y="10404"/>
                          <a:pt x="7816" y="10722"/>
                          <a:pt x="7470" y="11031"/>
                        </a:cubicBezTo>
                        <a:cubicBezTo>
                          <a:pt x="7856" y="11434"/>
                          <a:pt x="8348" y="11781"/>
                          <a:pt x="8813" y="12146"/>
                        </a:cubicBezTo>
                        <a:cubicBezTo>
                          <a:pt x="9025" y="12324"/>
                          <a:pt x="9331" y="12418"/>
                          <a:pt x="9570" y="12577"/>
                        </a:cubicBezTo>
                        <a:cubicBezTo>
                          <a:pt x="9677" y="12633"/>
                          <a:pt x="9584" y="12736"/>
                          <a:pt x="9544" y="12802"/>
                        </a:cubicBezTo>
                        <a:cubicBezTo>
                          <a:pt x="9065" y="13373"/>
                          <a:pt x="8281" y="13467"/>
                          <a:pt x="8467" y="13860"/>
                        </a:cubicBezTo>
                        <a:cubicBezTo>
                          <a:pt x="8520" y="14038"/>
                          <a:pt x="8706" y="14160"/>
                          <a:pt x="8826" y="14319"/>
                        </a:cubicBezTo>
                        <a:cubicBezTo>
                          <a:pt x="8999" y="14591"/>
                          <a:pt x="8574" y="14534"/>
                          <a:pt x="8294" y="14918"/>
                        </a:cubicBezTo>
                        <a:cubicBezTo>
                          <a:pt x="8427" y="15022"/>
                          <a:pt x="8587" y="15143"/>
                          <a:pt x="8520" y="15303"/>
                        </a:cubicBezTo>
                        <a:cubicBezTo>
                          <a:pt x="8480" y="15499"/>
                          <a:pt x="8241" y="15612"/>
                          <a:pt x="8055" y="15743"/>
                        </a:cubicBezTo>
                        <a:cubicBezTo>
                          <a:pt x="7417" y="16230"/>
                          <a:pt x="7763" y="16708"/>
                          <a:pt x="7763" y="16970"/>
                        </a:cubicBezTo>
                        <a:cubicBezTo>
                          <a:pt x="7776" y="18000"/>
                          <a:pt x="6580" y="18328"/>
                          <a:pt x="5729" y="18272"/>
                        </a:cubicBezTo>
                        <a:cubicBezTo>
                          <a:pt x="1622" y="18084"/>
                          <a:pt x="2127" y="18337"/>
                          <a:pt x="1675" y="18778"/>
                        </a:cubicBezTo>
                        <a:cubicBezTo>
                          <a:pt x="106" y="20426"/>
                          <a:pt x="106" y="20436"/>
                          <a:pt x="0" y="20510"/>
                        </a:cubicBezTo>
                        <a:cubicBezTo>
                          <a:pt x="1941" y="21147"/>
                          <a:pt x="4094" y="21494"/>
                          <a:pt x="6367" y="21485"/>
                        </a:cubicBezTo>
                        <a:cubicBezTo>
                          <a:pt x="14608" y="21457"/>
                          <a:pt x="21321" y="16651"/>
                          <a:pt x="21228" y="10834"/>
                        </a:cubicBezTo>
                        <a:cubicBezTo>
                          <a:pt x="21201" y="9045"/>
                          <a:pt x="20537" y="7369"/>
                          <a:pt x="19393" y="5898"/>
                        </a:cubicBezTo>
                        <a:cubicBezTo>
                          <a:pt x="18928" y="5299"/>
                          <a:pt x="18875" y="4587"/>
                          <a:pt x="19261" y="3969"/>
                        </a:cubicBezTo>
                        <a:lnTo>
                          <a:pt x="21414" y="540"/>
                        </a:lnTo>
                        <a:cubicBezTo>
                          <a:pt x="21600" y="212"/>
                          <a:pt x="21148" y="-106"/>
                          <a:pt x="20709" y="35"/>
                        </a:cubicBezTo>
                        <a:close/>
                      </a:path>
                    </a:pathLst>
                  </a:custGeom>
                  <a:solidFill>
                    <a:srgbClr val="FF0054"/>
                  </a:solidFill>
                  <a:ln w="12700">
                    <a:miter lim="400000"/>
                  </a:ln>
                </p:spPr>
                <p:txBody>
                  <a:bodyPr lIns="38100" tIns="38100" rIns="38100" bIns="38100" anchor="ctr"/>
                  <a:lstStyle/>
                  <a:p>
                    <a:pPr algn="ctr">
                      <a:defRPr sz="3000">
                        <a:solidFill>
                          <a:srgbClr val="FFFFFF"/>
                        </a:solidFill>
                      </a:defRPr>
                    </a:pPr>
                    <a:endParaRPr b="1" dirty="0">
                      <a:solidFill>
                        <a:schemeClr val="tx2"/>
                      </a:solidFill>
                    </a:endParaRPr>
                  </a:p>
                </p:txBody>
              </p:sp>
              <p:sp>
                <p:nvSpPr>
                  <p:cNvPr id="6" name="Shape">
                    <a:extLst>
                      <a:ext uri="{FF2B5EF4-FFF2-40B4-BE49-F238E27FC236}">
                        <a16:creationId xmlns:a16="http://schemas.microsoft.com/office/drawing/2014/main" id="{B578246D-4F34-40F3-8192-B9F9C18F5664}"/>
                      </a:ext>
                    </a:extLst>
                  </p:cNvPr>
                  <p:cNvSpPr/>
                  <p:nvPr/>
                </p:nvSpPr>
                <p:spPr>
                  <a:xfrm>
                    <a:off x="16370299" y="29578300"/>
                    <a:ext cx="1952806" cy="2873183"/>
                  </a:xfrm>
                  <a:custGeom>
                    <a:avLst/>
                    <a:gdLst/>
                    <a:ahLst/>
                    <a:cxnLst>
                      <a:cxn ang="0">
                        <a:pos x="wd2" y="hd2"/>
                      </a:cxn>
                      <a:cxn ang="5400000">
                        <a:pos x="wd2" y="hd2"/>
                      </a:cxn>
                      <a:cxn ang="10800000">
                        <a:pos x="wd2" y="hd2"/>
                      </a:cxn>
                      <a:cxn ang="16200000">
                        <a:pos x="wd2" y="hd2"/>
                      </a:cxn>
                    </a:cxnLst>
                    <a:rect l="0" t="0" r="r" b="b"/>
                    <a:pathLst>
                      <a:path w="21442" h="21480" extrusionOk="0">
                        <a:moveTo>
                          <a:pt x="15795" y="1"/>
                        </a:moveTo>
                        <a:cubicBezTo>
                          <a:pt x="7163" y="96"/>
                          <a:pt x="219" y="5005"/>
                          <a:pt x="386" y="10891"/>
                        </a:cubicBezTo>
                        <a:cubicBezTo>
                          <a:pt x="442" y="12591"/>
                          <a:pt x="1069" y="14195"/>
                          <a:pt x="2157" y="15610"/>
                        </a:cubicBezTo>
                        <a:cubicBezTo>
                          <a:pt x="2617" y="16208"/>
                          <a:pt x="2659" y="16911"/>
                          <a:pt x="2268" y="17528"/>
                        </a:cubicBezTo>
                        <a:lnTo>
                          <a:pt x="51" y="20946"/>
                        </a:lnTo>
                        <a:cubicBezTo>
                          <a:pt x="-158" y="21259"/>
                          <a:pt x="316" y="21582"/>
                          <a:pt x="790" y="21449"/>
                        </a:cubicBezTo>
                        <a:lnTo>
                          <a:pt x="5699" y="19977"/>
                        </a:lnTo>
                        <a:cubicBezTo>
                          <a:pt x="6619" y="19702"/>
                          <a:pt x="7679" y="19721"/>
                          <a:pt x="8557" y="20044"/>
                        </a:cubicBezTo>
                        <a:cubicBezTo>
                          <a:pt x="10788" y="20870"/>
                          <a:pt x="13340" y="21345"/>
                          <a:pt x="16073" y="21345"/>
                        </a:cubicBezTo>
                        <a:cubicBezTo>
                          <a:pt x="16910" y="21345"/>
                          <a:pt x="17719" y="21297"/>
                          <a:pt x="18514" y="21212"/>
                        </a:cubicBezTo>
                        <a:cubicBezTo>
                          <a:pt x="18221" y="20908"/>
                          <a:pt x="17970" y="20747"/>
                          <a:pt x="17775" y="20386"/>
                        </a:cubicBezTo>
                        <a:cubicBezTo>
                          <a:pt x="17579" y="20006"/>
                          <a:pt x="17663" y="19740"/>
                          <a:pt x="17635" y="19493"/>
                        </a:cubicBezTo>
                        <a:cubicBezTo>
                          <a:pt x="17621" y="19294"/>
                          <a:pt x="17552" y="18905"/>
                          <a:pt x="17342" y="18753"/>
                        </a:cubicBezTo>
                        <a:cubicBezTo>
                          <a:pt x="16771" y="18316"/>
                          <a:pt x="15502" y="18677"/>
                          <a:pt x="14553" y="18572"/>
                        </a:cubicBezTo>
                        <a:cubicBezTo>
                          <a:pt x="14205" y="18544"/>
                          <a:pt x="13103" y="18496"/>
                          <a:pt x="13103" y="18496"/>
                        </a:cubicBezTo>
                        <a:cubicBezTo>
                          <a:pt x="12531" y="18420"/>
                          <a:pt x="12197" y="18382"/>
                          <a:pt x="11848" y="18145"/>
                        </a:cubicBezTo>
                        <a:cubicBezTo>
                          <a:pt x="11765" y="18088"/>
                          <a:pt x="11653" y="18050"/>
                          <a:pt x="11583" y="17984"/>
                        </a:cubicBezTo>
                        <a:cubicBezTo>
                          <a:pt x="11290" y="17746"/>
                          <a:pt x="11025" y="17490"/>
                          <a:pt x="11053" y="17186"/>
                        </a:cubicBezTo>
                        <a:cubicBezTo>
                          <a:pt x="11053" y="17091"/>
                          <a:pt x="11221" y="16635"/>
                          <a:pt x="11263" y="16531"/>
                        </a:cubicBezTo>
                        <a:cubicBezTo>
                          <a:pt x="11486" y="16123"/>
                          <a:pt x="11263" y="16028"/>
                          <a:pt x="11207" y="15895"/>
                        </a:cubicBezTo>
                        <a:cubicBezTo>
                          <a:pt x="11151" y="15762"/>
                          <a:pt x="11109" y="15620"/>
                          <a:pt x="11025" y="15487"/>
                        </a:cubicBezTo>
                        <a:cubicBezTo>
                          <a:pt x="10970" y="15401"/>
                          <a:pt x="10858" y="15335"/>
                          <a:pt x="10816" y="15240"/>
                        </a:cubicBezTo>
                        <a:cubicBezTo>
                          <a:pt x="10788" y="15145"/>
                          <a:pt x="10844" y="15040"/>
                          <a:pt x="10774" y="14955"/>
                        </a:cubicBezTo>
                        <a:cubicBezTo>
                          <a:pt x="10621" y="14784"/>
                          <a:pt x="10314" y="14822"/>
                          <a:pt x="10314" y="14442"/>
                        </a:cubicBezTo>
                        <a:cubicBezTo>
                          <a:pt x="10314" y="14290"/>
                          <a:pt x="10231" y="13958"/>
                          <a:pt x="10370" y="13797"/>
                        </a:cubicBezTo>
                        <a:cubicBezTo>
                          <a:pt x="10482" y="13683"/>
                          <a:pt x="10523" y="13540"/>
                          <a:pt x="10523" y="13407"/>
                        </a:cubicBezTo>
                        <a:cubicBezTo>
                          <a:pt x="10551" y="12895"/>
                          <a:pt x="9073" y="13312"/>
                          <a:pt x="8906" y="12581"/>
                        </a:cubicBezTo>
                        <a:cubicBezTo>
                          <a:pt x="8864" y="12401"/>
                          <a:pt x="8850" y="12201"/>
                          <a:pt x="9199" y="11955"/>
                        </a:cubicBezTo>
                        <a:cubicBezTo>
                          <a:pt x="9938" y="11413"/>
                          <a:pt x="9840" y="11698"/>
                          <a:pt x="10607" y="10920"/>
                        </a:cubicBezTo>
                        <a:cubicBezTo>
                          <a:pt x="11151" y="10341"/>
                          <a:pt x="11806" y="9904"/>
                          <a:pt x="11444" y="9030"/>
                        </a:cubicBezTo>
                        <a:cubicBezTo>
                          <a:pt x="11388" y="8897"/>
                          <a:pt x="11193" y="8707"/>
                          <a:pt x="11193" y="8328"/>
                        </a:cubicBezTo>
                        <a:cubicBezTo>
                          <a:pt x="11123" y="8052"/>
                          <a:pt x="11346" y="7919"/>
                          <a:pt x="11388" y="7730"/>
                        </a:cubicBezTo>
                        <a:cubicBezTo>
                          <a:pt x="11430" y="7597"/>
                          <a:pt x="11416" y="7464"/>
                          <a:pt x="11472" y="7340"/>
                        </a:cubicBezTo>
                        <a:cubicBezTo>
                          <a:pt x="11555" y="7150"/>
                          <a:pt x="12043" y="6286"/>
                          <a:pt x="12071" y="6201"/>
                        </a:cubicBezTo>
                        <a:cubicBezTo>
                          <a:pt x="12071" y="6201"/>
                          <a:pt x="12406" y="5470"/>
                          <a:pt x="12406" y="5470"/>
                        </a:cubicBezTo>
                        <a:cubicBezTo>
                          <a:pt x="12741" y="4824"/>
                          <a:pt x="12978" y="4824"/>
                          <a:pt x="12950" y="4577"/>
                        </a:cubicBezTo>
                        <a:cubicBezTo>
                          <a:pt x="12866" y="4482"/>
                          <a:pt x="12699" y="4425"/>
                          <a:pt x="12699" y="4369"/>
                        </a:cubicBezTo>
                        <a:cubicBezTo>
                          <a:pt x="12671" y="4112"/>
                          <a:pt x="12755" y="4093"/>
                          <a:pt x="12225" y="4008"/>
                        </a:cubicBezTo>
                        <a:cubicBezTo>
                          <a:pt x="12127" y="3989"/>
                          <a:pt x="12002" y="4017"/>
                          <a:pt x="11904" y="3989"/>
                        </a:cubicBezTo>
                        <a:cubicBezTo>
                          <a:pt x="11778" y="3951"/>
                          <a:pt x="11960" y="3856"/>
                          <a:pt x="12029" y="3799"/>
                        </a:cubicBezTo>
                        <a:cubicBezTo>
                          <a:pt x="12071" y="3761"/>
                          <a:pt x="12155" y="3761"/>
                          <a:pt x="11974" y="3590"/>
                        </a:cubicBezTo>
                        <a:cubicBezTo>
                          <a:pt x="11932" y="3561"/>
                          <a:pt x="11946" y="3524"/>
                          <a:pt x="11946" y="3495"/>
                        </a:cubicBezTo>
                        <a:cubicBezTo>
                          <a:pt x="11890" y="3495"/>
                          <a:pt x="11876" y="3533"/>
                          <a:pt x="11862" y="3561"/>
                        </a:cubicBezTo>
                        <a:cubicBezTo>
                          <a:pt x="11681" y="3542"/>
                          <a:pt x="11723" y="3514"/>
                          <a:pt x="11723" y="3457"/>
                        </a:cubicBezTo>
                        <a:cubicBezTo>
                          <a:pt x="11751" y="3324"/>
                          <a:pt x="11932" y="3248"/>
                          <a:pt x="12016" y="3144"/>
                        </a:cubicBezTo>
                        <a:cubicBezTo>
                          <a:pt x="11946" y="2868"/>
                          <a:pt x="11918" y="2830"/>
                          <a:pt x="11918" y="2764"/>
                        </a:cubicBezTo>
                        <a:cubicBezTo>
                          <a:pt x="11904" y="2707"/>
                          <a:pt x="11974" y="2659"/>
                          <a:pt x="11918" y="2612"/>
                        </a:cubicBezTo>
                        <a:cubicBezTo>
                          <a:pt x="12071" y="2470"/>
                          <a:pt x="12239" y="2413"/>
                          <a:pt x="12671" y="2204"/>
                        </a:cubicBezTo>
                        <a:cubicBezTo>
                          <a:pt x="12950" y="2071"/>
                          <a:pt x="13773" y="1957"/>
                          <a:pt x="13800" y="1947"/>
                        </a:cubicBezTo>
                        <a:cubicBezTo>
                          <a:pt x="13940" y="1928"/>
                          <a:pt x="14051" y="1881"/>
                          <a:pt x="14191" y="1862"/>
                        </a:cubicBezTo>
                        <a:cubicBezTo>
                          <a:pt x="14944" y="1748"/>
                          <a:pt x="14553" y="1777"/>
                          <a:pt x="15153" y="1606"/>
                        </a:cubicBezTo>
                        <a:cubicBezTo>
                          <a:pt x="15404" y="1530"/>
                          <a:pt x="15530" y="1568"/>
                          <a:pt x="16227" y="1311"/>
                        </a:cubicBezTo>
                        <a:cubicBezTo>
                          <a:pt x="17077" y="979"/>
                          <a:pt x="18346" y="960"/>
                          <a:pt x="18360" y="950"/>
                        </a:cubicBezTo>
                        <a:cubicBezTo>
                          <a:pt x="18528" y="941"/>
                          <a:pt x="18681" y="884"/>
                          <a:pt x="18848" y="874"/>
                        </a:cubicBezTo>
                        <a:cubicBezTo>
                          <a:pt x="19797" y="789"/>
                          <a:pt x="19071" y="856"/>
                          <a:pt x="19769" y="770"/>
                        </a:cubicBezTo>
                        <a:cubicBezTo>
                          <a:pt x="19769" y="723"/>
                          <a:pt x="19685" y="742"/>
                          <a:pt x="19643" y="732"/>
                        </a:cubicBezTo>
                        <a:cubicBezTo>
                          <a:pt x="19783" y="609"/>
                          <a:pt x="19866" y="666"/>
                          <a:pt x="20201" y="628"/>
                        </a:cubicBezTo>
                        <a:cubicBezTo>
                          <a:pt x="20605" y="609"/>
                          <a:pt x="20605" y="637"/>
                          <a:pt x="20814" y="685"/>
                        </a:cubicBezTo>
                        <a:cubicBezTo>
                          <a:pt x="21024" y="732"/>
                          <a:pt x="21205" y="666"/>
                          <a:pt x="21400" y="656"/>
                        </a:cubicBezTo>
                        <a:cubicBezTo>
                          <a:pt x="21414" y="656"/>
                          <a:pt x="21428" y="656"/>
                          <a:pt x="21442" y="656"/>
                        </a:cubicBezTo>
                        <a:cubicBezTo>
                          <a:pt x="19657" y="210"/>
                          <a:pt x="17775" y="-18"/>
                          <a:pt x="15795" y="1"/>
                        </a:cubicBezTo>
                        <a:close/>
                      </a:path>
                    </a:pathLst>
                  </a:custGeom>
                  <a:solidFill>
                    <a:srgbClr val="002060"/>
                  </a:solidFill>
                  <a:ln w="12700">
                    <a:miter lim="400000"/>
                  </a:ln>
                </p:spPr>
                <p:txBody>
                  <a:bodyPr lIns="38100" tIns="38100" rIns="38100" bIns="38100" anchor="ctr"/>
                  <a:lstStyle/>
                  <a:p>
                    <a:pPr algn="ctr">
                      <a:defRPr sz="3000">
                        <a:solidFill>
                          <a:srgbClr val="FFFFFF"/>
                        </a:solidFill>
                      </a:defRPr>
                    </a:pPr>
                    <a:endParaRPr b="1" dirty="0">
                      <a:solidFill>
                        <a:schemeClr val="tx2"/>
                      </a:solidFill>
                    </a:endParaRPr>
                  </a:p>
                </p:txBody>
              </p:sp>
            </p:grpSp>
          </p:grpSp>
          <p:grpSp>
            <p:nvGrpSpPr>
              <p:cNvPr id="19" name="Group 18">
                <a:extLst>
                  <a:ext uri="{FF2B5EF4-FFF2-40B4-BE49-F238E27FC236}">
                    <a16:creationId xmlns:a16="http://schemas.microsoft.com/office/drawing/2014/main" id="{49C18AE0-6949-4CD2-B21C-6A754431530D}"/>
                  </a:ext>
                </a:extLst>
              </p:cNvPr>
              <p:cNvGrpSpPr/>
              <p:nvPr/>
            </p:nvGrpSpPr>
            <p:grpSpPr>
              <a:xfrm>
                <a:off x="3268445" y="1371878"/>
                <a:ext cx="1079269" cy="3229182"/>
                <a:chOff x="3268445" y="1371878"/>
                <a:chExt cx="1079269" cy="3229182"/>
              </a:xfrm>
            </p:grpSpPr>
            <p:sp>
              <p:nvSpPr>
                <p:cNvPr id="15" name="Lightning Bolt 14">
                  <a:extLst>
                    <a:ext uri="{FF2B5EF4-FFF2-40B4-BE49-F238E27FC236}">
                      <a16:creationId xmlns:a16="http://schemas.microsoft.com/office/drawing/2014/main" id="{47CACD19-EC2C-4B40-AF03-DBA76314D480}"/>
                    </a:ext>
                  </a:extLst>
                </p:cNvPr>
                <p:cNvSpPr/>
                <p:nvPr/>
              </p:nvSpPr>
              <p:spPr>
                <a:xfrm rot="21323750">
                  <a:off x="4050041" y="1371878"/>
                  <a:ext cx="297673" cy="554110"/>
                </a:xfrm>
                <a:prstGeom prst="lightningBol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EADFD0F0-200B-4C56-B23C-65F229130312}"/>
                    </a:ext>
                  </a:extLst>
                </p:cNvPr>
                <p:cNvSpPr/>
                <p:nvPr/>
              </p:nvSpPr>
              <p:spPr>
                <a:xfrm rot="19194594">
                  <a:off x="3565746" y="2164145"/>
                  <a:ext cx="297673" cy="554110"/>
                </a:xfrm>
                <a:prstGeom prst="lightningBol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ghtning Bolt 16">
                  <a:extLst>
                    <a:ext uri="{FF2B5EF4-FFF2-40B4-BE49-F238E27FC236}">
                      <a16:creationId xmlns:a16="http://schemas.microsoft.com/office/drawing/2014/main" id="{C9290D4B-870E-4AEF-A5F6-ADC3EE4A7E7B}"/>
                    </a:ext>
                  </a:extLst>
                </p:cNvPr>
                <p:cNvSpPr/>
                <p:nvPr/>
              </p:nvSpPr>
              <p:spPr>
                <a:xfrm rot="17286583">
                  <a:off x="3396663" y="3209233"/>
                  <a:ext cx="297673" cy="554110"/>
                </a:xfrm>
                <a:prstGeom prst="lightningBol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ghtning Bolt 17">
                  <a:extLst>
                    <a:ext uri="{FF2B5EF4-FFF2-40B4-BE49-F238E27FC236}">
                      <a16:creationId xmlns:a16="http://schemas.microsoft.com/office/drawing/2014/main" id="{CADDF686-2072-401E-9195-C0E62BD23D16}"/>
                    </a:ext>
                  </a:extLst>
                </p:cNvPr>
                <p:cNvSpPr/>
                <p:nvPr/>
              </p:nvSpPr>
              <p:spPr>
                <a:xfrm rot="15310472">
                  <a:off x="3674571" y="4175169"/>
                  <a:ext cx="297673" cy="554110"/>
                </a:xfrm>
                <a:prstGeom prst="lightningBol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12D8A46-0568-4DF7-9885-B828ACCB1747}"/>
                  </a:ext>
                </a:extLst>
              </p:cNvPr>
              <p:cNvGrpSpPr/>
              <p:nvPr/>
            </p:nvGrpSpPr>
            <p:grpSpPr>
              <a:xfrm>
                <a:off x="892460" y="2912012"/>
                <a:ext cx="7891140" cy="3698338"/>
                <a:chOff x="892460" y="2912012"/>
                <a:chExt cx="7891140" cy="3698338"/>
              </a:xfrm>
            </p:grpSpPr>
            <p:sp>
              <p:nvSpPr>
                <p:cNvPr id="20" name="Heart 19">
                  <a:extLst>
                    <a:ext uri="{FF2B5EF4-FFF2-40B4-BE49-F238E27FC236}">
                      <a16:creationId xmlns:a16="http://schemas.microsoft.com/office/drawing/2014/main" id="{3181FD92-4A7F-46F3-9425-5EF7745B2E5C}"/>
                    </a:ext>
                  </a:extLst>
                </p:cNvPr>
                <p:cNvSpPr/>
                <p:nvPr/>
              </p:nvSpPr>
              <p:spPr>
                <a:xfrm rot="6377163">
                  <a:off x="8194205" y="4990008"/>
                  <a:ext cx="424560" cy="422031"/>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art 20">
                  <a:extLst>
                    <a:ext uri="{FF2B5EF4-FFF2-40B4-BE49-F238E27FC236}">
                      <a16:creationId xmlns:a16="http://schemas.microsoft.com/office/drawing/2014/main" id="{77E22786-D8A9-4A48-927E-ECBD374585CD}"/>
                    </a:ext>
                  </a:extLst>
                </p:cNvPr>
                <p:cNvSpPr/>
                <p:nvPr/>
              </p:nvSpPr>
              <p:spPr>
                <a:xfrm rot="4492454">
                  <a:off x="8360305" y="3899342"/>
                  <a:ext cx="424560" cy="422031"/>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art 21">
                  <a:extLst>
                    <a:ext uri="{FF2B5EF4-FFF2-40B4-BE49-F238E27FC236}">
                      <a16:creationId xmlns:a16="http://schemas.microsoft.com/office/drawing/2014/main" id="{7DA6B554-2B58-4F20-A66E-CF15BFB0120F}"/>
                    </a:ext>
                  </a:extLst>
                </p:cNvPr>
                <p:cNvSpPr/>
                <p:nvPr/>
              </p:nvSpPr>
              <p:spPr>
                <a:xfrm rot="1951635">
                  <a:off x="8166715" y="2912012"/>
                  <a:ext cx="424560" cy="422031"/>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art 22">
                  <a:extLst>
                    <a:ext uri="{FF2B5EF4-FFF2-40B4-BE49-F238E27FC236}">
                      <a16:creationId xmlns:a16="http://schemas.microsoft.com/office/drawing/2014/main" id="{EFA9A262-3B0E-4F38-8A2B-7FAB54A717F4}"/>
                    </a:ext>
                  </a:extLst>
                </p:cNvPr>
                <p:cNvSpPr/>
                <p:nvPr/>
              </p:nvSpPr>
              <p:spPr>
                <a:xfrm rot="7740588">
                  <a:off x="7476240" y="5717299"/>
                  <a:ext cx="424560" cy="422031"/>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art 40">
                  <a:extLst>
                    <a:ext uri="{FF2B5EF4-FFF2-40B4-BE49-F238E27FC236}">
                      <a16:creationId xmlns:a16="http://schemas.microsoft.com/office/drawing/2014/main" id="{F343BB57-AD24-48FF-9796-B2C4EE10635D}"/>
                    </a:ext>
                  </a:extLst>
                </p:cNvPr>
                <p:cNvSpPr/>
                <p:nvPr/>
              </p:nvSpPr>
              <p:spPr>
                <a:xfrm rot="7740588">
                  <a:off x="4624163" y="6452484"/>
                  <a:ext cx="199379" cy="116353"/>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art 41">
                  <a:extLst>
                    <a:ext uri="{FF2B5EF4-FFF2-40B4-BE49-F238E27FC236}">
                      <a16:creationId xmlns:a16="http://schemas.microsoft.com/office/drawing/2014/main" id="{D092523B-006E-4F14-82B1-D3A3E5DAB230}"/>
                    </a:ext>
                  </a:extLst>
                </p:cNvPr>
                <p:cNvSpPr/>
                <p:nvPr/>
              </p:nvSpPr>
              <p:spPr>
                <a:xfrm rot="18739548">
                  <a:off x="914173" y="5556697"/>
                  <a:ext cx="169675" cy="213101"/>
                </a:xfrm>
                <a:prstGeom prst="heart">
                  <a:avLst/>
                </a:prstGeom>
                <a:solidFill>
                  <a:srgbClr val="FF0054"/>
                </a:solidFill>
                <a:ln>
                  <a:solidFill>
                    <a:srgbClr val="FF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TextBox 25">
              <a:extLst>
                <a:ext uri="{FF2B5EF4-FFF2-40B4-BE49-F238E27FC236}">
                  <a16:creationId xmlns:a16="http://schemas.microsoft.com/office/drawing/2014/main" id="{A845D5E1-9456-440A-9209-D52A9AC020C4}"/>
                </a:ext>
              </a:extLst>
            </p:cNvPr>
            <p:cNvSpPr txBox="1"/>
            <p:nvPr/>
          </p:nvSpPr>
          <p:spPr>
            <a:xfrm>
              <a:off x="8190258" y="2382103"/>
              <a:ext cx="1769785" cy="646331"/>
            </a:xfrm>
            <a:prstGeom prst="rect">
              <a:avLst/>
            </a:prstGeom>
            <a:noFill/>
          </p:spPr>
          <p:txBody>
            <a:bodyPr wrap="square" rtlCol="0">
              <a:spAutoFit/>
            </a:bodyPr>
            <a:lstStyle/>
            <a:p>
              <a:r>
                <a:rPr lang="en-US" b="1" dirty="0">
                  <a:solidFill>
                    <a:srgbClr val="FF0054"/>
                  </a:solidFill>
                  <a:latin typeface="Bahnschrift Condensed" panose="020B0502040204020203" pitchFamily="34" charset="0"/>
                </a:rPr>
                <a:t>Female Athletes 5495 (47.8%)</a:t>
              </a:r>
            </a:p>
          </p:txBody>
        </p:sp>
        <p:sp>
          <p:nvSpPr>
            <p:cNvPr id="27" name="TextBox 26">
              <a:extLst>
                <a:ext uri="{FF2B5EF4-FFF2-40B4-BE49-F238E27FC236}">
                  <a16:creationId xmlns:a16="http://schemas.microsoft.com/office/drawing/2014/main" id="{DE90C6AA-45E3-45AD-B491-DEB3450CBFF3}"/>
                </a:ext>
              </a:extLst>
            </p:cNvPr>
            <p:cNvSpPr txBox="1"/>
            <p:nvPr/>
          </p:nvSpPr>
          <p:spPr>
            <a:xfrm>
              <a:off x="8448630" y="3611426"/>
              <a:ext cx="1408366" cy="646331"/>
            </a:xfrm>
            <a:prstGeom prst="rect">
              <a:avLst/>
            </a:prstGeom>
            <a:noFill/>
          </p:spPr>
          <p:txBody>
            <a:bodyPr wrap="square" rtlCol="0">
              <a:spAutoFit/>
            </a:bodyPr>
            <a:lstStyle/>
            <a:p>
              <a:r>
                <a:rPr lang="en-US" b="1" dirty="0">
                  <a:solidFill>
                    <a:srgbClr val="FF0054"/>
                  </a:solidFill>
                  <a:latin typeface="Bahnschrift Condensed" panose="020B0502040204020203" pitchFamily="34" charset="0"/>
                </a:rPr>
                <a:t>Medals 1237  (49.18%)</a:t>
              </a:r>
            </a:p>
          </p:txBody>
        </p:sp>
        <p:sp>
          <p:nvSpPr>
            <p:cNvPr id="28" name="TextBox 27">
              <a:extLst>
                <a:ext uri="{FF2B5EF4-FFF2-40B4-BE49-F238E27FC236}">
                  <a16:creationId xmlns:a16="http://schemas.microsoft.com/office/drawing/2014/main" id="{B2DBFA38-4C96-48F5-AB68-87CBC7D293AC}"/>
                </a:ext>
              </a:extLst>
            </p:cNvPr>
            <p:cNvSpPr txBox="1"/>
            <p:nvPr/>
          </p:nvSpPr>
          <p:spPr>
            <a:xfrm>
              <a:off x="8257928" y="4816075"/>
              <a:ext cx="1769786" cy="646331"/>
            </a:xfrm>
            <a:prstGeom prst="rect">
              <a:avLst/>
            </a:prstGeom>
            <a:noFill/>
          </p:spPr>
          <p:txBody>
            <a:bodyPr wrap="square" rtlCol="0">
              <a:spAutoFit/>
            </a:bodyPr>
            <a:lstStyle/>
            <a:p>
              <a:r>
                <a:rPr lang="en-US" b="1" dirty="0">
                  <a:solidFill>
                    <a:srgbClr val="FF0054"/>
                  </a:solidFill>
                  <a:latin typeface="Bahnschrift Condensed" panose="020B0502040204020203" pitchFamily="34" charset="0"/>
                </a:rPr>
                <a:t>Officials &amp; Judges 273 (28.56%)</a:t>
              </a:r>
            </a:p>
          </p:txBody>
        </p:sp>
        <p:sp>
          <p:nvSpPr>
            <p:cNvPr id="29" name="TextBox 28">
              <a:extLst>
                <a:ext uri="{FF2B5EF4-FFF2-40B4-BE49-F238E27FC236}">
                  <a16:creationId xmlns:a16="http://schemas.microsoft.com/office/drawing/2014/main" id="{E76DC792-7766-48A5-99E1-C25648CABB49}"/>
                </a:ext>
              </a:extLst>
            </p:cNvPr>
            <p:cNvSpPr txBox="1"/>
            <p:nvPr/>
          </p:nvSpPr>
          <p:spPr>
            <a:xfrm>
              <a:off x="7541221" y="5867315"/>
              <a:ext cx="1408366" cy="646331"/>
            </a:xfrm>
            <a:prstGeom prst="rect">
              <a:avLst/>
            </a:prstGeom>
            <a:noFill/>
          </p:spPr>
          <p:txBody>
            <a:bodyPr wrap="square" rtlCol="0">
              <a:spAutoFit/>
            </a:bodyPr>
            <a:lstStyle/>
            <a:p>
              <a:r>
                <a:rPr lang="en-US" b="1" dirty="0">
                  <a:solidFill>
                    <a:srgbClr val="FF0054"/>
                  </a:solidFill>
                  <a:latin typeface="Bahnschrift Condensed" panose="020B0502040204020203" pitchFamily="34" charset="0"/>
                </a:rPr>
                <a:t>Coaches 95 (23.34%)</a:t>
              </a:r>
            </a:p>
          </p:txBody>
        </p:sp>
        <p:sp>
          <p:nvSpPr>
            <p:cNvPr id="32" name="TextBox 31">
              <a:extLst>
                <a:ext uri="{FF2B5EF4-FFF2-40B4-BE49-F238E27FC236}">
                  <a16:creationId xmlns:a16="http://schemas.microsoft.com/office/drawing/2014/main" id="{76DA261D-848A-4684-BAF1-55A4D49EAE99}"/>
                </a:ext>
              </a:extLst>
            </p:cNvPr>
            <p:cNvSpPr txBox="1"/>
            <p:nvPr/>
          </p:nvSpPr>
          <p:spPr>
            <a:xfrm>
              <a:off x="1837049" y="4514611"/>
              <a:ext cx="1219459" cy="646331"/>
            </a:xfrm>
            <a:prstGeom prst="rect">
              <a:avLst/>
            </a:prstGeom>
            <a:noFill/>
          </p:spPr>
          <p:txBody>
            <a:bodyPr wrap="square" rtlCol="0">
              <a:spAutoFit/>
            </a:bodyPr>
            <a:lstStyle>
              <a:defPPr>
                <a:defRPr lang="en-US"/>
              </a:defPPr>
              <a:lvl1pPr>
                <a:defRPr b="1">
                  <a:solidFill>
                    <a:srgbClr val="030359"/>
                  </a:solidFill>
                  <a:latin typeface="Bahnschrift Condensed" panose="020B0502040204020203" pitchFamily="34" charset="0"/>
                </a:defRPr>
              </a:lvl1pPr>
            </a:lstStyle>
            <a:p>
              <a:r>
                <a:rPr lang="en-US" dirty="0"/>
                <a:t>Coaches 312 (76.66%)</a:t>
              </a:r>
            </a:p>
          </p:txBody>
        </p:sp>
        <p:sp>
          <p:nvSpPr>
            <p:cNvPr id="33" name="TextBox 32">
              <a:extLst>
                <a:ext uri="{FF2B5EF4-FFF2-40B4-BE49-F238E27FC236}">
                  <a16:creationId xmlns:a16="http://schemas.microsoft.com/office/drawing/2014/main" id="{C50F98F5-6C1C-4045-8799-62A642AD8126}"/>
                </a:ext>
              </a:extLst>
            </p:cNvPr>
            <p:cNvSpPr txBox="1"/>
            <p:nvPr/>
          </p:nvSpPr>
          <p:spPr>
            <a:xfrm>
              <a:off x="1189209" y="3180834"/>
              <a:ext cx="1555250" cy="646331"/>
            </a:xfrm>
            <a:prstGeom prst="rect">
              <a:avLst/>
            </a:prstGeom>
            <a:noFill/>
          </p:spPr>
          <p:txBody>
            <a:bodyPr wrap="square" rtlCol="0">
              <a:spAutoFit/>
            </a:bodyPr>
            <a:lstStyle/>
            <a:p>
              <a:r>
                <a:rPr lang="en-US" b="1" dirty="0">
                  <a:solidFill>
                    <a:srgbClr val="030359"/>
                  </a:solidFill>
                  <a:latin typeface="Bahnschrift Condensed" panose="020B0502040204020203" pitchFamily="34" charset="0"/>
                </a:rPr>
                <a:t>Officials &amp; Judges 683 (71.44%)</a:t>
              </a:r>
            </a:p>
          </p:txBody>
        </p:sp>
        <p:sp>
          <p:nvSpPr>
            <p:cNvPr id="34" name="TextBox 33">
              <a:extLst>
                <a:ext uri="{FF2B5EF4-FFF2-40B4-BE49-F238E27FC236}">
                  <a16:creationId xmlns:a16="http://schemas.microsoft.com/office/drawing/2014/main" id="{1A6A6FCD-89DF-4A49-AF22-3981713FE278}"/>
                </a:ext>
              </a:extLst>
            </p:cNvPr>
            <p:cNvSpPr txBox="1"/>
            <p:nvPr/>
          </p:nvSpPr>
          <p:spPr>
            <a:xfrm>
              <a:off x="1579968" y="1735772"/>
              <a:ext cx="1555250" cy="646331"/>
            </a:xfrm>
            <a:prstGeom prst="rect">
              <a:avLst/>
            </a:prstGeom>
            <a:noFill/>
          </p:spPr>
          <p:txBody>
            <a:bodyPr wrap="square" rtlCol="0">
              <a:spAutoFit/>
            </a:bodyPr>
            <a:lstStyle/>
            <a:p>
              <a:r>
                <a:rPr lang="en-US" b="1" dirty="0">
                  <a:solidFill>
                    <a:srgbClr val="030359"/>
                  </a:solidFill>
                  <a:latin typeface="Bahnschrift Condensed" panose="020B0502040204020203" pitchFamily="34" charset="0"/>
                </a:rPr>
                <a:t>Medals 1263 (50.22%)</a:t>
              </a:r>
            </a:p>
          </p:txBody>
        </p:sp>
        <p:sp>
          <p:nvSpPr>
            <p:cNvPr id="35" name="TextBox 34">
              <a:extLst>
                <a:ext uri="{FF2B5EF4-FFF2-40B4-BE49-F238E27FC236}">
                  <a16:creationId xmlns:a16="http://schemas.microsoft.com/office/drawing/2014/main" id="{FEEE1BE9-15AA-4433-B9D6-7FCC5AE37172}"/>
                </a:ext>
              </a:extLst>
            </p:cNvPr>
            <p:cNvSpPr txBox="1"/>
            <p:nvPr/>
          </p:nvSpPr>
          <p:spPr>
            <a:xfrm>
              <a:off x="2299983" y="673294"/>
              <a:ext cx="1555250" cy="646331"/>
            </a:xfrm>
            <a:prstGeom prst="rect">
              <a:avLst/>
            </a:prstGeom>
            <a:noFill/>
          </p:spPr>
          <p:txBody>
            <a:bodyPr wrap="square" rtlCol="0">
              <a:spAutoFit/>
            </a:bodyPr>
            <a:lstStyle/>
            <a:p>
              <a:r>
                <a:rPr lang="en-US" b="1" dirty="0">
                  <a:solidFill>
                    <a:srgbClr val="030359"/>
                  </a:solidFill>
                  <a:latin typeface="Bahnschrift Condensed" panose="020B0502040204020203" pitchFamily="34" charset="0"/>
                </a:rPr>
                <a:t>Male Athletes 6002 (52.2%)</a:t>
              </a:r>
            </a:p>
          </p:txBody>
        </p:sp>
      </p:grpSp>
      <p:sp>
        <p:nvSpPr>
          <p:cNvPr id="36" name="TextBox 35">
            <a:extLst>
              <a:ext uri="{FF2B5EF4-FFF2-40B4-BE49-F238E27FC236}">
                <a16:creationId xmlns:a16="http://schemas.microsoft.com/office/drawing/2014/main" id="{3152F45D-A008-4038-9E9C-BB5610A61455}"/>
              </a:ext>
            </a:extLst>
          </p:cNvPr>
          <p:cNvSpPr txBox="1"/>
          <p:nvPr/>
        </p:nvSpPr>
        <p:spPr>
          <a:xfrm>
            <a:off x="4676444" y="141833"/>
            <a:ext cx="3772186" cy="461665"/>
          </a:xfrm>
          <a:prstGeom prst="rect">
            <a:avLst/>
          </a:prstGeom>
          <a:noFill/>
        </p:spPr>
        <p:txBody>
          <a:bodyPr wrap="square" rtlCol="0">
            <a:spAutoFit/>
          </a:bodyPr>
          <a:lstStyle/>
          <a:p>
            <a:pPr algn="ctr"/>
            <a:r>
              <a:rPr lang="en-US" sz="2400" b="1" dirty="0">
                <a:latin typeface="Baskerville Old Face" panose="02020602080505020303" pitchFamily="18" charset="0"/>
              </a:rPr>
              <a:t>GENDER INSIGHTS</a:t>
            </a:r>
          </a:p>
        </p:txBody>
      </p:sp>
      <p:sp>
        <p:nvSpPr>
          <p:cNvPr id="39" name="TextBox 38">
            <a:extLst>
              <a:ext uri="{FF2B5EF4-FFF2-40B4-BE49-F238E27FC236}">
                <a16:creationId xmlns:a16="http://schemas.microsoft.com/office/drawing/2014/main" id="{6042C7B2-81A8-46B0-B992-EAEDD16012EB}"/>
              </a:ext>
            </a:extLst>
          </p:cNvPr>
          <p:cNvSpPr txBox="1"/>
          <p:nvPr/>
        </p:nvSpPr>
        <p:spPr>
          <a:xfrm>
            <a:off x="9021948" y="518400"/>
            <a:ext cx="2164246" cy="692497"/>
          </a:xfrm>
          <a:prstGeom prst="rect">
            <a:avLst/>
          </a:prstGeom>
          <a:noFill/>
        </p:spPr>
        <p:txBody>
          <a:bodyPr wrap="square" rtlCol="0">
            <a:spAutoFit/>
          </a:bodyPr>
          <a:lstStyle/>
          <a:p>
            <a:pPr algn="ctr"/>
            <a:r>
              <a:rPr lang="en-US" sz="1300" dirty="0">
                <a:solidFill>
                  <a:srgbClr val="7030A0"/>
                </a:solidFill>
                <a:latin typeface="Bahnschrift Condensed" panose="020B0502040204020203" pitchFamily="34" charset="0"/>
              </a:rPr>
              <a:t>There was relatively a good balance in Athlete’s participation and medals won by gender </a:t>
            </a:r>
          </a:p>
        </p:txBody>
      </p:sp>
      <p:sp>
        <p:nvSpPr>
          <p:cNvPr id="40" name="TextBox 39">
            <a:extLst>
              <a:ext uri="{FF2B5EF4-FFF2-40B4-BE49-F238E27FC236}">
                <a16:creationId xmlns:a16="http://schemas.microsoft.com/office/drawing/2014/main" id="{396A3160-FF8E-4562-B900-0BD2D030AD3F}"/>
              </a:ext>
            </a:extLst>
          </p:cNvPr>
          <p:cNvSpPr txBox="1"/>
          <p:nvPr/>
        </p:nvSpPr>
        <p:spPr>
          <a:xfrm>
            <a:off x="387668" y="5646097"/>
            <a:ext cx="3932418" cy="892552"/>
          </a:xfrm>
          <a:prstGeom prst="rect">
            <a:avLst/>
          </a:prstGeom>
          <a:noFill/>
        </p:spPr>
        <p:txBody>
          <a:bodyPr wrap="square" rtlCol="0">
            <a:spAutoFit/>
          </a:bodyPr>
          <a:lstStyle/>
          <a:p>
            <a:pPr algn="ctr"/>
            <a:r>
              <a:rPr lang="en-US" sz="1300" dirty="0">
                <a:solidFill>
                  <a:srgbClr val="FF0054"/>
                </a:solidFill>
                <a:latin typeface="Bahnschrift Condensed" panose="020B0502040204020203" pitchFamily="34" charset="0"/>
              </a:rPr>
              <a:t>More Females should be  trained and encouraged into becoming Technical officials and Sporting coaches as their numbers were very low in these categories, as this will help bridge the gap in future Summer Olympic Games</a:t>
            </a:r>
          </a:p>
        </p:txBody>
      </p:sp>
      <p:pic>
        <p:nvPicPr>
          <p:cNvPr id="43" name="Picture 42">
            <a:extLst>
              <a:ext uri="{FF2B5EF4-FFF2-40B4-BE49-F238E27FC236}">
                <a16:creationId xmlns:a16="http://schemas.microsoft.com/office/drawing/2014/main" id="{1CD9093F-F2D1-4E30-82CA-26A980AB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57" y="90733"/>
            <a:ext cx="1231105" cy="692497"/>
          </a:xfrm>
          <a:prstGeom prst="rect">
            <a:avLst/>
          </a:prstGeom>
          <a:effectLst>
            <a:outerShdw blurRad="50800" dist="38100" dir="2700000" algn="tl" rotWithShape="0">
              <a:prstClr val="black">
                <a:alpha val="40000"/>
              </a:prstClr>
            </a:outerShdw>
          </a:effectLst>
        </p:spPr>
      </p:pic>
      <p:sp>
        <p:nvSpPr>
          <p:cNvPr id="44" name="TextBox 43">
            <a:extLst>
              <a:ext uri="{FF2B5EF4-FFF2-40B4-BE49-F238E27FC236}">
                <a16:creationId xmlns:a16="http://schemas.microsoft.com/office/drawing/2014/main" id="{2F2F02F9-0D50-4DD6-B117-472B6437D5D5}"/>
              </a:ext>
            </a:extLst>
          </p:cNvPr>
          <p:cNvSpPr txBox="1"/>
          <p:nvPr/>
        </p:nvSpPr>
        <p:spPr>
          <a:xfrm>
            <a:off x="9037812" y="6143391"/>
            <a:ext cx="2164246" cy="692497"/>
          </a:xfrm>
          <a:prstGeom prst="rect">
            <a:avLst/>
          </a:prstGeom>
          <a:noFill/>
        </p:spPr>
        <p:txBody>
          <a:bodyPr wrap="square" rtlCol="0">
            <a:spAutoFit/>
          </a:bodyPr>
          <a:lstStyle/>
          <a:p>
            <a:pPr algn="ctr"/>
            <a:r>
              <a:rPr lang="en-US" sz="1300" dirty="0">
                <a:solidFill>
                  <a:srgbClr val="7030A0"/>
                </a:solidFill>
                <a:latin typeface="Bahnschrift Condensed" panose="020B0502040204020203" pitchFamily="34" charset="0"/>
              </a:rPr>
              <a:t>2.6% of Athletes refused to be identified by their gender, and some are </a:t>
            </a:r>
            <a:r>
              <a:rPr lang="en-US" sz="1300">
                <a:solidFill>
                  <a:srgbClr val="7030A0"/>
                </a:solidFill>
                <a:latin typeface="Bahnschrift Condensed" panose="020B0502040204020203" pitchFamily="34" charset="0"/>
              </a:rPr>
              <a:t>medal winners</a:t>
            </a:r>
            <a:endParaRPr lang="en-US" sz="1300" dirty="0">
              <a:solidFill>
                <a:srgbClr val="7030A0"/>
              </a:solidFill>
              <a:latin typeface="Bahnschrift Condensed" panose="020B0502040204020203" pitchFamily="34" charset="0"/>
            </a:endParaRPr>
          </a:p>
        </p:txBody>
      </p:sp>
    </p:spTree>
    <p:extLst>
      <p:ext uri="{BB962C8B-B14F-4D97-AF65-F5344CB8AC3E}">
        <p14:creationId xmlns:p14="http://schemas.microsoft.com/office/powerpoint/2010/main" val="1892004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1571</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Abadi</vt:lpstr>
      <vt:lpstr>Arial</vt:lpstr>
      <vt:lpstr>Bahnschrift</vt:lpstr>
      <vt:lpstr>Bahnschrift Condensed</vt:lpstr>
      <vt:lpstr>Bahnschrift Light SemiCondensed</vt:lpstr>
      <vt:lpstr>Baskerville Old Face</vt:lpstr>
      <vt:lpstr>Calibri</vt:lpstr>
      <vt:lpstr>Calibri Light</vt:lpstr>
      <vt:lpstr>Georgia Pro Cond</vt:lpstr>
      <vt:lpstr>Georgia Pro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OJOH CHIEMELE DAVID</dc:creator>
  <cp:lastModifiedBy>OJOH CHIEMELE DAVID</cp:lastModifiedBy>
  <cp:revision>127</cp:revision>
  <dcterms:created xsi:type="dcterms:W3CDTF">2024-08-02T11:01:11Z</dcterms:created>
  <dcterms:modified xsi:type="dcterms:W3CDTF">2024-08-14T08:32:55Z</dcterms:modified>
</cp:coreProperties>
</file>