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1" autoAdjust="0"/>
  </p:normalViewPr>
  <p:slideViewPr>
    <p:cSldViewPr snapToGrid="0">
      <p:cViewPr varScale="1">
        <p:scale>
          <a:sx n="78" d="100"/>
          <a:sy n="78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C929-C1B2-44D6-B84B-96EB5D6CB10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4CE-196A-4985-A9AB-DC64ECB198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3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</a:t>
            </a:r>
            <a:r>
              <a:rPr lang="en-US" b="1" dirty="0"/>
              <a:t>David Sun</a:t>
            </a:r>
            <a:r>
              <a:rPr lang="en-US" dirty="0"/>
              <a:t>, and today I’ll present my project titled </a:t>
            </a:r>
            <a:r>
              <a:rPr lang="en-US" b="1" dirty="0"/>
              <a:t>“Predicting Airplane Delays.”</a:t>
            </a:r>
            <a:br>
              <a:rPr lang="en-US" dirty="0"/>
            </a:br>
            <a:r>
              <a:rPr lang="en-US" dirty="0"/>
              <a:t>This project comes from a real-world scenario of a </a:t>
            </a:r>
            <a:r>
              <a:rPr lang="en-US" b="1" dirty="0"/>
              <a:t>travel booking website</a:t>
            </a:r>
            <a:r>
              <a:rPr lang="en-US" dirty="0"/>
              <a:t> that wants to improve customer experience by warning users — </a:t>
            </a:r>
            <a:r>
              <a:rPr lang="en-US" i="1" dirty="0"/>
              <a:t>at the time of booking</a:t>
            </a:r>
            <a:r>
              <a:rPr lang="en-US" dirty="0"/>
              <a:t> — if a flight is </a:t>
            </a:r>
            <a:r>
              <a:rPr lang="en-US" b="1" dirty="0"/>
              <a:t>likely to be delayed</a:t>
            </a:r>
            <a:r>
              <a:rPr lang="en-US" dirty="0"/>
              <a:t>, especially due to weather conditions, for the </a:t>
            </a:r>
            <a:r>
              <a:rPr lang="en-US" b="1" dirty="0"/>
              <a:t>busiest U.S. domestic airports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project demonstrates an </a:t>
            </a:r>
            <a:r>
              <a:rPr lang="en-US" b="1" dirty="0"/>
              <a:t>end-to-end workflow</a:t>
            </a:r>
            <a:r>
              <a:rPr lang="en-US" dirty="0"/>
              <a:t>, from data collection and cleaning, to EDA, feature engineering, local modeling, cloud training using AWS SageMaker, model evaluation, and visualization in 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0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3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1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BD99D-D052-35EF-EC1E-91C4F1CA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65" y="619048"/>
            <a:ext cx="7781408" cy="1555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Airplane Delays — From On-Prem Modeling to Cloud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9AC0-39CA-09C4-DC2E-1720E2D23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220" y="3429000"/>
            <a:ext cx="3252063" cy="135325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avid Sun</a:t>
            </a:r>
            <a:endParaRPr lang="en-US" dirty="0"/>
          </a:p>
        </p:txBody>
      </p:sp>
      <p:pic>
        <p:nvPicPr>
          <p:cNvPr id="14" name="Picture 13" descr="Triangular abstract background">
            <a:extLst>
              <a:ext uri="{FF2B5EF4-FFF2-40B4-BE49-F238E27FC236}">
                <a16:creationId xmlns:a16="http://schemas.microsoft.com/office/drawing/2014/main" id="{30124601-1B3C-B2E3-966C-AB796478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04" r="-2" b="-2"/>
          <a:stretch>
            <a:fillRect/>
          </a:stretch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29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65D2-7384-4B38-F2E1-F2027140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2261-30D8-0CF0-E621-A226DB5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these results, we can make several key observations:</a:t>
            </a:r>
          </a:p>
          <a:p>
            <a:r>
              <a:rPr lang="en-US" b="1" dirty="0"/>
              <a:t>Linear Learner</a:t>
            </a:r>
            <a:r>
              <a:rPr lang="en-US" dirty="0"/>
              <a:t> is simple and fast but struggles with class imbalance.</a:t>
            </a:r>
          </a:p>
          <a:p>
            <a:r>
              <a:rPr lang="en-US" b="1" dirty="0" err="1"/>
              <a:t>XGBoost</a:t>
            </a:r>
            <a:r>
              <a:rPr lang="en-US" dirty="0"/>
              <a:t> performs better because it captures more complex patterns.</a:t>
            </a:r>
          </a:p>
          <a:p>
            <a:r>
              <a:rPr lang="en-US" dirty="0"/>
              <a:t>The improvement in recall and AUC means the model is now </a:t>
            </a:r>
            <a:r>
              <a:rPr lang="en-US" b="1" dirty="0"/>
              <a:t>more reliable for real-world prediction</a:t>
            </a:r>
            <a:r>
              <a:rPr lang="en-US" dirty="0"/>
              <a:t>.</a:t>
            </a:r>
          </a:p>
          <a:p>
            <a:r>
              <a:rPr lang="en-US" dirty="0"/>
              <a:t>The trade-off is a slightly longer training time, but the accuracy gain makes it worthwhile.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BB7-D031-D19A-BC0A-C094FA1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EC21-4665-87E7-B04C-DB48D5B4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feature engineering</a:t>
            </a:r>
            <a:r>
              <a:rPr lang="en-US" dirty="0"/>
              <a:t> — for example, include weather severity, time of year, and airport traffic leve</a:t>
            </a:r>
            <a:r>
              <a:rPr lang="en-US" altLang="zh-CN" dirty="0"/>
              <a:t>l</a:t>
            </a:r>
          </a:p>
          <a:p>
            <a:endParaRPr lang="en-US" altLang="zh-CN" dirty="0"/>
          </a:p>
          <a:p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SMOTE</a:t>
            </a:r>
            <a:r>
              <a:rPr lang="en-US" altLang="en-US" dirty="0"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latin typeface="Arial" panose="020B0604020202020204" pitchFamily="34" charset="0"/>
              </a:rPr>
              <a:t>class weighting</a:t>
            </a:r>
            <a:r>
              <a:rPr lang="en-US" altLang="en-US" dirty="0">
                <a:latin typeface="Arial" panose="020B0604020202020204" pitchFamily="34" charset="0"/>
              </a:rPr>
              <a:t> to handle imbalance between delayed and on-time flights.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9C4A76-6B6F-919B-07E5-8199F3F7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D2B6C-C403-5CE9-A700-FCE68E3E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Dataset &amp;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0A1B-FFFD-B1BE-9038-50E21B8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5067300" cy="2978150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The data comes from the </a:t>
            </a:r>
            <a:r>
              <a:rPr lang="en-US" sz="1300" b="1" dirty="0"/>
              <a:t>U.S. Bureau of Transportation Statistics (BTS)</a:t>
            </a:r>
            <a:r>
              <a:rPr lang="en-US" sz="1300" dirty="0"/>
              <a:t> On-Time Performance records between </a:t>
            </a:r>
            <a:r>
              <a:rPr lang="en-US" sz="1300" b="1" dirty="0"/>
              <a:t>2014 and 2018</a:t>
            </a:r>
            <a:r>
              <a:rPr lang="en-US" sz="1300" dirty="0"/>
              <a:t>, comprising </a:t>
            </a:r>
            <a:r>
              <a:rPr lang="en-US" sz="1300" b="1" dirty="0"/>
              <a:t>60 monthly files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300" dirty="0"/>
              <a:t>Filtered the </a:t>
            </a:r>
            <a:r>
              <a:rPr lang="en-US" sz="1300" b="1" dirty="0"/>
              <a:t>top 9 busiest airports</a:t>
            </a:r>
            <a:r>
              <a:rPr lang="en-US" sz="1300" dirty="0"/>
              <a:t> — ATL, ORD, DFW, DEN, CLT, LAX, IAH, PHX, and SFO — and the </a:t>
            </a:r>
            <a:r>
              <a:rPr lang="en-US" sz="1300" b="1" dirty="0"/>
              <a:t>top 5 airlines</a:t>
            </a:r>
            <a:r>
              <a:rPr lang="en-US" sz="1300" dirty="0"/>
              <a:t> — UA, OO, WN, AA, and DL.</a:t>
            </a:r>
            <a:br>
              <a:rPr lang="en-US" sz="1300" dirty="0"/>
            </a:br>
            <a:r>
              <a:rPr lang="en-US" sz="1300" dirty="0"/>
              <a:t>After merging, the dataset contained about </a:t>
            </a:r>
            <a:r>
              <a:rPr lang="en-US" sz="1300" b="1" dirty="0"/>
              <a:t>1.66 million rows × 20 columns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300" dirty="0"/>
              <a:t>The </a:t>
            </a:r>
            <a:r>
              <a:rPr lang="en-US" sz="1300" b="1" dirty="0"/>
              <a:t>target variable</a:t>
            </a:r>
            <a:r>
              <a:rPr lang="en-US" sz="1300" dirty="0"/>
              <a:t> is </a:t>
            </a:r>
            <a:r>
              <a:rPr lang="en-US" sz="1300" dirty="0" err="1"/>
              <a:t>is_delay</a:t>
            </a:r>
            <a:r>
              <a:rPr lang="en-US" sz="1300" dirty="0"/>
              <a:t>, indicating whether a flight’s arrival delay exceeded 15 minutes.</a:t>
            </a:r>
            <a:br>
              <a:rPr lang="en-US" sz="1300" dirty="0"/>
            </a:br>
            <a:r>
              <a:rPr lang="en-US" sz="1300" dirty="0"/>
              <a:t>Because about </a:t>
            </a:r>
            <a:r>
              <a:rPr lang="en-US" sz="1300" b="1" dirty="0"/>
              <a:t>80% of flights are on time</a:t>
            </a:r>
            <a:r>
              <a:rPr lang="en-US" sz="1300" dirty="0"/>
              <a:t> and only </a:t>
            </a:r>
            <a:r>
              <a:rPr lang="en-US" sz="1300" b="1" dirty="0"/>
              <a:t>20% delayed</a:t>
            </a:r>
            <a:r>
              <a:rPr lang="en-US" sz="1300" dirty="0"/>
              <a:t>, I evaluated models not only by accuracy but also by </a:t>
            </a:r>
            <a:r>
              <a:rPr lang="en-US" sz="1300" b="1" dirty="0"/>
              <a:t>recall</a:t>
            </a:r>
            <a:r>
              <a:rPr lang="en-US" sz="1300" dirty="0"/>
              <a:t>, </a:t>
            </a:r>
            <a:r>
              <a:rPr lang="en-US" sz="1300" b="1" dirty="0"/>
              <a:t>precision</a:t>
            </a:r>
            <a:r>
              <a:rPr lang="en-US" sz="1300" dirty="0"/>
              <a:t>, </a:t>
            </a:r>
            <a:r>
              <a:rPr lang="en-US" sz="1300" b="1" dirty="0"/>
              <a:t>F1-score</a:t>
            </a:r>
            <a:r>
              <a:rPr lang="en-US" sz="1300" dirty="0"/>
              <a:t>, and </a:t>
            </a:r>
            <a:r>
              <a:rPr lang="en-US" sz="1300" b="1" dirty="0"/>
              <a:t>specificity</a:t>
            </a:r>
            <a:r>
              <a:rPr lang="en-US" sz="1300" dirty="0"/>
              <a:t>.</a:t>
            </a:r>
          </a:p>
        </p:txBody>
      </p:sp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4E732567-71F5-2027-C4DB-F6F442CC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90" r="-3" b="3300"/>
          <a:stretch>
            <a:fillRect/>
          </a:stretch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14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A8DC0-290B-172C-C3E9-9148FB4C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Patterns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18F2-0F5B-D4E3-9E31-24DB699F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013202" cy="297815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Exploratory Data Analysis revealed clear patterns: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Months:</a:t>
            </a:r>
            <a:r>
              <a:rPr lang="en-US" sz="1100" dirty="0"/>
              <a:t> June to August have the highest delay rates; September is the lowest.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Time of Day:</a:t>
            </a:r>
            <a:r>
              <a:rPr lang="en-US" sz="1100" dirty="0"/>
              <a:t> Delays peak from </a:t>
            </a:r>
            <a:r>
              <a:rPr lang="en-US" sz="1100" b="1" dirty="0"/>
              <a:t>3 PM to 8 PM</a:t>
            </a:r>
            <a:r>
              <a:rPr lang="en-US" sz="1100" dirty="0"/>
              <a:t>, while early-morning flights rarely delay.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Day of Week:</a:t>
            </a:r>
            <a:r>
              <a:rPr lang="en-US" sz="1100" dirty="0"/>
              <a:t> </a:t>
            </a:r>
            <a:r>
              <a:rPr lang="en-US" sz="1100" b="1" dirty="0"/>
              <a:t>Thursdays</a:t>
            </a:r>
            <a:r>
              <a:rPr lang="en-US" sz="1100" dirty="0"/>
              <a:t> see more delays, </a:t>
            </a:r>
            <a:r>
              <a:rPr lang="en-US" sz="1100" b="1" dirty="0"/>
              <a:t>Tuesdays</a:t>
            </a:r>
            <a:r>
              <a:rPr lang="en-US" sz="1100" dirty="0"/>
              <a:t> the least.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Airlines / Airports:</a:t>
            </a:r>
            <a:r>
              <a:rPr lang="en-US" sz="1100" dirty="0"/>
              <a:t> WN and OO have higher delay ratios; ORD and SFO stand out as major bottlenecks.</a:t>
            </a:r>
            <a:br>
              <a:rPr lang="en-US" sz="1100" dirty="0"/>
            </a:br>
            <a:r>
              <a:rPr lang="en-US" sz="1100" dirty="0"/>
              <a:t>These findings directly inform </a:t>
            </a:r>
            <a:r>
              <a:rPr lang="en-US" sz="1100" b="1" dirty="0"/>
              <a:t>risk-based alert design</a:t>
            </a:r>
            <a:r>
              <a:rPr lang="en-US" sz="1100" dirty="0"/>
              <a:t> and </a:t>
            </a:r>
            <a:r>
              <a:rPr lang="en-US" sz="1100" b="1" dirty="0"/>
              <a:t>operational buffer strategies</a:t>
            </a:r>
            <a:r>
              <a:rPr lang="en-US" sz="1100" dirty="0"/>
              <a:t>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276D7-0235-142E-A1B4-D96B83B7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r="1" b="1"/>
          <a:stretch>
            <a:fillRect/>
          </a:stretch>
        </p:blipFill>
        <p:spPr bwMode="auto">
          <a:xfrm>
            <a:off x="6120859" y="882650"/>
            <a:ext cx="5184373" cy="50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E8E9-B6A0-7653-5E30-B340A417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/>
              <a:t>Iteration I – Logistic Regression 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FC7E-6507-174F-A703-F4F8D571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First engineered time features (Month, Day of Week, Departure Hour), categorical encodings for airline and airport, and distance, yielding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Using a </a:t>
            </a:r>
            <a:r>
              <a:rPr lang="en-US" sz="1100" b="1" dirty="0"/>
              <a:t>Logistic Regression</a:t>
            </a:r>
            <a:r>
              <a:rPr lang="en-US" sz="1100" dirty="0"/>
              <a:t> classifier with an 80/20 train-test split: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Overall accuracy was around </a:t>
            </a:r>
            <a:r>
              <a:rPr lang="en-US" sz="1100" b="1" dirty="0"/>
              <a:t>0.79</a:t>
            </a:r>
            <a:r>
              <a:rPr lang="en-US" sz="1100" dirty="0"/>
              <a:t>,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but the </a:t>
            </a:r>
            <a:r>
              <a:rPr lang="en-US" sz="1100" b="1" dirty="0"/>
              <a:t>recall for delayed flights was almost zero</a:t>
            </a:r>
            <a:r>
              <a:rPr lang="en-US" sz="1100" dirty="0"/>
              <a:t>.</a:t>
            </a:r>
            <a:br>
              <a:rPr lang="en-US" sz="1100" dirty="0"/>
            </a:br>
            <a:r>
              <a:rPr lang="en-US" sz="1100" dirty="0"/>
              <a:t>The model was heavily biased toward the majority class (“on time”), so it failed to meet the business goal of catching delays.</a:t>
            </a:r>
            <a:br>
              <a:rPr lang="en-US" sz="1100" dirty="0"/>
            </a:br>
            <a:r>
              <a:rPr lang="en-US" sz="1100" dirty="0"/>
              <a:t>This motivated a second iteration with stronger features and more complex models.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F92-E7B6-266E-CDF6-B41ACD01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86" y="2779489"/>
            <a:ext cx="4953000" cy="2581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5472-F08D-1FAE-9AD5-1127456B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19" y="289607"/>
            <a:ext cx="6086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699F5-9070-0D1E-7BF4-AF49F369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sz="2700" dirty="0"/>
              <a:t>Iteration II – Holidays and Weather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5E5C-255B-5FCE-3113-16EB0F34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To improve the model,  added two categories of features: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Holiday flag</a:t>
            </a:r>
            <a:r>
              <a:rPr lang="en-US" sz="1100" dirty="0"/>
              <a:t> indicating U.S. federal holidays (2014–2018).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Weather variables</a:t>
            </a:r>
            <a:r>
              <a:rPr lang="en-US" sz="1100" dirty="0"/>
              <a:t> — average wind speed (AWND), precipitation (PRCP), temperature (TAVG), and snow (SNOW) — for each origin and destination airport, with missing values imputed by </a:t>
            </a:r>
            <a:r>
              <a:rPr lang="en-US" sz="1100" i="1" dirty="0"/>
              <a:t>station × month averages</a:t>
            </a:r>
            <a:r>
              <a:rPr lang="en-US" sz="1100" dirty="0"/>
              <a:t>.</a:t>
            </a:r>
            <a:br>
              <a:rPr lang="en-US" sz="1100" dirty="0"/>
            </a:br>
            <a:r>
              <a:rPr lang="en-US" sz="1100" dirty="0"/>
              <a:t>The feature space expanded to about </a:t>
            </a:r>
            <a:r>
              <a:rPr lang="en-US" sz="1100" b="1" dirty="0"/>
              <a:t>102 columns</a:t>
            </a:r>
            <a:r>
              <a:rPr lang="en-US" sz="1100" dirty="0"/>
              <a:t>, forming combined_csv_v2.csv.</a:t>
            </a:r>
            <a:br>
              <a:rPr lang="en-US" sz="1100" dirty="0"/>
            </a:br>
            <a:r>
              <a:rPr lang="en-US" sz="1100" dirty="0"/>
              <a:t>Local Logistic Regression showed slightly better specificity (0 to ≈ 3%) but delay recall was still poor.</a:t>
            </a:r>
            <a:br>
              <a:rPr lang="en-US" sz="1100" dirty="0"/>
            </a:br>
            <a:r>
              <a:rPr lang="en-US" sz="1100" dirty="0"/>
              <a:t>Therefore, I moved the enhanced dataset to </a:t>
            </a:r>
            <a:r>
              <a:rPr lang="en-US" sz="1100" b="1" dirty="0"/>
              <a:t>AWS SageMaker</a:t>
            </a:r>
            <a:r>
              <a:rPr lang="en-US" sz="1100" dirty="0"/>
              <a:t> for scalable experimentation.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73A40-727F-6E10-0000-A7CF3FE6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6890"/>
            <a:ext cx="4953000" cy="24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FF95-BFD6-0951-BB9D-EB8B1817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FD1-82C6-1A7C-426A-DD12CCB2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was </a:t>
            </a:r>
            <a:r>
              <a:rPr lang="en-US" b="1" dirty="0"/>
              <a:t>data cleaning and preparation</a:t>
            </a:r>
            <a:endParaRPr lang="en-US" dirty="0"/>
          </a:p>
          <a:p>
            <a:r>
              <a:rPr lang="en-US" dirty="0"/>
              <a:t>Removed missing values using </a:t>
            </a:r>
            <a:r>
              <a:rPr lang="en-US" dirty="0" err="1"/>
              <a:t>dropna</a:t>
            </a:r>
            <a:r>
              <a:rPr lang="en-US" dirty="0"/>
              <a:t>() and confirmed that all remaining columns were complete.</a:t>
            </a:r>
            <a:br>
              <a:rPr lang="en-US" dirty="0"/>
            </a:br>
            <a:r>
              <a:rPr lang="en-US" dirty="0"/>
              <a:t>After cleaning, the dataset contained </a:t>
            </a:r>
            <a:r>
              <a:rPr lang="en-US" b="1" dirty="0"/>
              <a:t>94 columns</a:t>
            </a:r>
            <a:r>
              <a:rPr lang="en-US" dirty="0"/>
              <a:t> with no missing values.</a:t>
            </a:r>
          </a:p>
          <a:p>
            <a:r>
              <a:rPr lang="en-US" dirty="0"/>
              <a:t>Split the dataset into:</a:t>
            </a:r>
            <a:r>
              <a:rPr lang="en-US" b="1" dirty="0"/>
              <a:t>70% for training/15% for validation/15% for testing</a:t>
            </a:r>
            <a:endParaRPr lang="en-US" dirty="0"/>
          </a:p>
          <a:p>
            <a:r>
              <a:rPr lang="en-US" dirty="0"/>
              <a:t>I also checked that the target variable, called “target,” was well-balanced.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/>
              <a:t>25%</a:t>
            </a:r>
            <a:r>
              <a:rPr lang="en-US" dirty="0"/>
              <a:t> of flights were delayed, and </a:t>
            </a:r>
            <a:r>
              <a:rPr lang="en-US" b="1" dirty="0"/>
              <a:t>75%</a:t>
            </a:r>
            <a:r>
              <a:rPr lang="en-US" dirty="0"/>
              <a:t> were on time.</a:t>
            </a:r>
          </a:p>
          <a:p>
            <a:r>
              <a:rPr lang="en-US" dirty="0"/>
              <a:t>All data files were uploaded to </a:t>
            </a:r>
            <a:r>
              <a:rPr lang="en-US" b="1" dirty="0"/>
              <a:t>Amazon S3</a:t>
            </a:r>
            <a:r>
              <a:rPr lang="en-US" dirty="0"/>
              <a:t>, so SageMaker could access them for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5DDD-853B-0452-12CC-9E7A28E7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674657"/>
            <a:ext cx="8886884" cy="953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Learner model,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C278-7F75-9EA3-D4C4-A824C042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69" y="2123368"/>
            <a:ext cx="8883836" cy="36776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start, I used a </a:t>
            </a:r>
            <a:r>
              <a:rPr lang="en-US" b="1" dirty="0"/>
              <a:t>Linear Learner model</a:t>
            </a:r>
            <a:r>
              <a:rPr lang="en-US" dirty="0"/>
              <a:t>, which is a simple binary classifier in SageMaker.</a:t>
            </a:r>
          </a:p>
          <a:p>
            <a:r>
              <a:rPr lang="en-US" dirty="0"/>
              <a:t>Trained it with 5 epochs and a mini-batch size of 256.</a:t>
            </a:r>
            <a:br>
              <a:rPr lang="en-US" dirty="0"/>
            </a:br>
            <a:r>
              <a:rPr lang="en-US" dirty="0"/>
              <a:t>After training, I deployed the model and evaluated it on the test data using </a:t>
            </a:r>
            <a:r>
              <a:rPr lang="en-US" b="1" dirty="0"/>
              <a:t>Batch Transform</a:t>
            </a:r>
            <a:r>
              <a:rPr lang="en-US" dirty="0"/>
              <a:t>.</a:t>
            </a:r>
          </a:p>
          <a:p>
            <a:r>
              <a:rPr lang="en-US" dirty="0"/>
              <a:t>Here are the key results:</a:t>
            </a:r>
          </a:p>
          <a:p>
            <a:r>
              <a:rPr lang="en-US" dirty="0"/>
              <a:t>Accuracy: </a:t>
            </a:r>
            <a:r>
              <a:rPr lang="en-US" b="1" dirty="0"/>
              <a:t>0.77 </a:t>
            </a:r>
            <a:r>
              <a:rPr lang="en-US" dirty="0"/>
              <a:t>Precision: </a:t>
            </a:r>
            <a:r>
              <a:rPr lang="en-US" b="1" dirty="0"/>
              <a:t>0.63 </a:t>
            </a:r>
            <a:r>
              <a:rPr lang="en-US" dirty="0"/>
              <a:t>Recall: </a:t>
            </a:r>
            <a:r>
              <a:rPr lang="en-US" b="1" dirty="0"/>
              <a:t>0.15 </a:t>
            </a:r>
            <a:r>
              <a:rPr lang="en-US" dirty="0"/>
              <a:t>F1 Score: </a:t>
            </a:r>
            <a:r>
              <a:rPr lang="en-US" b="1" dirty="0"/>
              <a:t>0.23 </a:t>
            </a:r>
            <a:r>
              <a:rPr lang="en-US" dirty="0"/>
              <a:t>ROC AUC: </a:t>
            </a:r>
            <a:r>
              <a:rPr lang="en-US" b="1" dirty="0"/>
              <a:t>0.70</a:t>
            </a:r>
            <a:endParaRPr lang="en-US" dirty="0"/>
          </a:p>
          <a:p>
            <a:r>
              <a:rPr lang="en-US" dirty="0"/>
              <a:t>The confusion matrix showed that the model correctly identified most on-time flights but missed many delayed ones.</a:t>
            </a:r>
          </a:p>
          <a:p>
            <a:r>
              <a:rPr lang="en-US" dirty="0"/>
              <a:t>This means the model was </a:t>
            </a:r>
            <a:r>
              <a:rPr lang="en-US" b="1" dirty="0"/>
              <a:t>biased toward predicting flights as on-time</a:t>
            </a:r>
            <a:r>
              <a:rPr lang="en-US" dirty="0"/>
              <a:t>, likely because the dataset is </a:t>
            </a:r>
            <a:r>
              <a:rPr lang="en-US" b="1" dirty="0"/>
              <a:t>imbalanced</a:t>
            </a:r>
            <a:r>
              <a:rPr lang="en-US" dirty="0"/>
              <a:t>.</a:t>
            </a:r>
          </a:p>
        </p:txBody>
      </p: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9AC98F9-F5D4-07E2-FF3E-84A527FE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88" y="179614"/>
            <a:ext cx="3156912" cy="26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CCE5-EBBA-180C-B4FC-AE60A48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Ensemble Model (</a:t>
            </a:r>
            <a:r>
              <a:rPr lang="en-US" dirty="0" err="1"/>
              <a:t>XGBoost</a:t>
            </a:r>
            <a:r>
              <a:rPr lang="en-US" dirty="0"/>
              <a:t>)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A679-247E-D463-7B8A-A9F2E5B2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further improve performance, I used an </a:t>
            </a:r>
            <a:r>
              <a:rPr lang="en-US" b="1" dirty="0"/>
              <a:t>ensemble learning model – </a:t>
            </a:r>
            <a:r>
              <a:rPr lang="en-US" b="1" dirty="0" err="1"/>
              <a:t>XGBoost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Here are the main hyperparameters I used:</a:t>
            </a:r>
          </a:p>
          <a:p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dirty="0" err="1"/>
              <a:t>binary:logistic</a:t>
            </a:r>
            <a:endParaRPr lang="en-US" dirty="0"/>
          </a:p>
          <a:p>
            <a:r>
              <a:rPr lang="en-US" b="1" dirty="0"/>
              <a:t>Number of rounds:</a:t>
            </a:r>
            <a:r>
              <a:rPr lang="en-US" dirty="0"/>
              <a:t> 75</a:t>
            </a:r>
          </a:p>
          <a:p>
            <a:r>
              <a:rPr lang="en-US" b="1" dirty="0"/>
              <a:t>Maximum depth:</a:t>
            </a:r>
            <a:r>
              <a:rPr lang="en-US" dirty="0"/>
              <a:t> 5</a:t>
            </a:r>
          </a:p>
          <a:p>
            <a:r>
              <a:rPr lang="en-US" b="1" dirty="0"/>
              <a:t>Learning rate (eta):</a:t>
            </a:r>
            <a:r>
              <a:rPr lang="en-US" dirty="0"/>
              <a:t> 0.15</a:t>
            </a:r>
          </a:p>
          <a:p>
            <a:r>
              <a:rPr lang="en-US" b="1" dirty="0"/>
              <a:t>Subsample ratio:</a:t>
            </a:r>
            <a:r>
              <a:rPr lang="en-US" dirty="0"/>
              <a:t> 0.7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EE03-526C-DCBA-4587-8D8DB985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Ensemble Model (</a:t>
            </a:r>
            <a:r>
              <a:rPr lang="en-US" dirty="0" err="1"/>
              <a:t>XGBoost</a:t>
            </a:r>
            <a:r>
              <a:rPr lang="en-US" dirty="0"/>
              <a:t>)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9A4A-8BD3-B0CC-724B-1DE941B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training, I evaluated the model on the test dataset, and the results were as follows:</a:t>
            </a:r>
          </a:p>
          <a:p>
            <a:r>
              <a:rPr lang="en-US" b="1" dirty="0"/>
              <a:t>Accuracy:</a:t>
            </a:r>
            <a:r>
              <a:rPr lang="en-US" dirty="0"/>
              <a:t> 0.79</a:t>
            </a:r>
          </a:p>
          <a:p>
            <a:r>
              <a:rPr lang="en-US" b="1" dirty="0"/>
              <a:t>Precision:</a:t>
            </a:r>
            <a:r>
              <a:rPr lang="en-US" dirty="0"/>
              <a:t> 0.68</a:t>
            </a:r>
          </a:p>
          <a:p>
            <a:r>
              <a:rPr lang="en-US" b="1" dirty="0"/>
              <a:t>Recall:</a:t>
            </a:r>
            <a:r>
              <a:rPr lang="en-US" dirty="0"/>
              <a:t> 0.24</a:t>
            </a:r>
          </a:p>
          <a:p>
            <a:r>
              <a:rPr lang="en-US" b="1" dirty="0"/>
              <a:t>F1 Score:</a:t>
            </a:r>
            <a:r>
              <a:rPr lang="en-US" dirty="0"/>
              <a:t> 0.35</a:t>
            </a:r>
          </a:p>
          <a:p>
            <a:r>
              <a:rPr lang="en-US" b="1" dirty="0"/>
              <a:t>ROC AUC:</a:t>
            </a:r>
            <a:r>
              <a:rPr lang="en-US" dirty="0"/>
              <a:t> 0.75</a:t>
            </a:r>
          </a:p>
          <a:p>
            <a:r>
              <a:rPr lang="en-US" dirty="0"/>
              <a:t>From these results, we can see that </a:t>
            </a:r>
            <a:r>
              <a:rPr lang="en-US" b="1" dirty="0" err="1"/>
              <a:t>XGBoost</a:t>
            </a:r>
            <a:r>
              <a:rPr lang="en-US" b="1" dirty="0"/>
              <a:t> clearly outperformed the Linear Learner model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confusion matrix showed that it correctly identified more </a:t>
            </a:r>
            <a:r>
              <a:rPr lang="en-US" b="1" dirty="0"/>
              <a:t>delayed flights</a:t>
            </a:r>
            <a:r>
              <a:rPr lang="en-US" dirty="0"/>
              <a:t>, and its predictions were much more </a:t>
            </a:r>
            <a:r>
              <a:rPr lang="en-US" b="1" dirty="0"/>
              <a:t>balanced</a:t>
            </a:r>
            <a:r>
              <a:rPr lang="en-US" dirty="0"/>
              <a:t> between on-time and delayed classes, making it more reliable for real-world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1350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1061</Words>
  <Application>Microsoft Office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Neue Haas Grotesk Text Pro</vt:lpstr>
      <vt:lpstr>SwellVTI</vt:lpstr>
      <vt:lpstr>Predicting Airplane Delays — From On-Prem Modeling to Cloud Deployment</vt:lpstr>
      <vt:lpstr>Dataset &amp; Problem Definition</vt:lpstr>
      <vt:lpstr>Patterns and Seasonality</vt:lpstr>
      <vt:lpstr>Iteration I – Logistic Regression Baseline</vt:lpstr>
      <vt:lpstr>Iteration II – Holidays and Weather Features</vt:lpstr>
      <vt:lpstr>Data Preparation</vt:lpstr>
      <vt:lpstr>Linear Learner model,</vt:lpstr>
      <vt:lpstr>Ensemble Model (XGBoost) and Evaluation</vt:lpstr>
      <vt:lpstr>Ensemble Model (XGBoost) and Evaluation</vt:lpstr>
      <vt:lpstr>Insights and Interpretation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David.Sun</dc:creator>
  <cp:lastModifiedBy>David.Sun</cp:lastModifiedBy>
  <cp:revision>2</cp:revision>
  <dcterms:created xsi:type="dcterms:W3CDTF">2025-10-29T00:53:31Z</dcterms:created>
  <dcterms:modified xsi:type="dcterms:W3CDTF">2025-10-29T02:40:02Z</dcterms:modified>
</cp:coreProperties>
</file>