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601" autoAdjust="0"/>
  </p:normalViewPr>
  <p:slideViewPr>
    <p:cSldViewPr snapToGrid="0">
      <p:cViewPr varScale="1">
        <p:scale>
          <a:sx n="67" d="100"/>
          <a:sy n="67" d="100"/>
        </p:scale>
        <p:origin x="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3FC929-C1B2-44D6-B84B-96EB5D6CB10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C4CE-196A-4985-A9AB-DC64ECB1986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3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everyone, my name is </a:t>
            </a:r>
            <a:r>
              <a:rPr lang="en-US" b="1" dirty="0"/>
              <a:t>David Sun</a:t>
            </a:r>
            <a:r>
              <a:rPr lang="en-US" dirty="0"/>
              <a:t>, and today I’ll present my project titled </a:t>
            </a:r>
            <a:r>
              <a:rPr lang="en-US" b="1" dirty="0"/>
              <a:t>“Predicting Airplane Delays.”</a:t>
            </a:r>
            <a:br>
              <a:rPr lang="en-US" dirty="0"/>
            </a:br>
            <a:r>
              <a:rPr lang="en-US" dirty="0"/>
              <a:t>This project comes from a real-world scenario of a </a:t>
            </a:r>
            <a:r>
              <a:rPr lang="en-US" b="1" dirty="0"/>
              <a:t>travel booking website</a:t>
            </a:r>
            <a:r>
              <a:rPr lang="en-US" dirty="0"/>
              <a:t> that wants to improve customer experience by warning users — </a:t>
            </a:r>
            <a:r>
              <a:rPr lang="en-US" i="1" dirty="0"/>
              <a:t>at the time of booking</a:t>
            </a:r>
            <a:r>
              <a:rPr lang="en-US" dirty="0"/>
              <a:t> — if a flight is </a:t>
            </a:r>
            <a:r>
              <a:rPr lang="en-US" b="1" dirty="0"/>
              <a:t>likely to be delayed</a:t>
            </a:r>
            <a:r>
              <a:rPr lang="en-US" dirty="0"/>
              <a:t>, especially due to weather conditions, for the </a:t>
            </a:r>
            <a:r>
              <a:rPr lang="en-US" b="1" dirty="0"/>
              <a:t>busiest U.S. domestic airports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project demonstrates an </a:t>
            </a:r>
            <a:r>
              <a:rPr lang="en-US" b="1" dirty="0"/>
              <a:t>end-to-end workflow</a:t>
            </a:r>
            <a:r>
              <a:rPr lang="en-US" dirty="0"/>
              <a:t>, from data collection and cleaning, to EDA, feature engineering, local modeling, cloud training using AWS SageMaker, model evaluation, and visualization in Tableau.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4CE-196A-4985-A9AB-DC64ECB1986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86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4CE-196A-4985-A9AB-DC64ECB1986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68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4CE-196A-4985-A9AB-DC64ECB1986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803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C4CE-196A-4985-A9AB-DC64ECB1986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96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D7368D-31D9-8101-473D-CD39E706F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96401" y="3378954"/>
            <a:ext cx="6394567" cy="3479046"/>
          </a:xfrm>
          <a:custGeom>
            <a:avLst/>
            <a:gdLst>
              <a:gd name="connsiteX0" fmla="*/ 5171297 w 6394567"/>
              <a:gd name="connsiteY0" fmla="*/ 284 h 3479046"/>
              <a:gd name="connsiteX1" fmla="*/ 6394290 w 6394567"/>
              <a:gd name="connsiteY1" fmla="*/ 430072 h 3479046"/>
              <a:gd name="connsiteX2" fmla="*/ 6394567 w 6394567"/>
              <a:gd name="connsiteY2" fmla="*/ 430316 h 3479046"/>
              <a:gd name="connsiteX3" fmla="*/ 6394567 w 6394567"/>
              <a:gd name="connsiteY3" fmla="*/ 3479046 h 3479046"/>
              <a:gd name="connsiteX4" fmla="*/ 0 w 6394567"/>
              <a:gd name="connsiteY4" fmla="*/ 3479046 h 3479046"/>
              <a:gd name="connsiteX5" fmla="*/ 3916974 w 6394567"/>
              <a:gd name="connsiteY5" fmla="*/ 405504 h 3479046"/>
              <a:gd name="connsiteX6" fmla="*/ 3959456 w 6394567"/>
              <a:gd name="connsiteY6" fmla="*/ 373857 h 3479046"/>
              <a:gd name="connsiteX7" fmla="*/ 5052215 w 6394567"/>
              <a:gd name="connsiteY7" fmla="*/ 1756 h 3479046"/>
              <a:gd name="connsiteX8" fmla="*/ 5171297 w 6394567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394567" h="3479046">
                <a:moveTo>
                  <a:pt x="5171297" y="284"/>
                </a:moveTo>
                <a:cubicBezTo>
                  <a:pt x="5607674" y="7531"/>
                  <a:pt x="6039042" y="153650"/>
                  <a:pt x="6394290" y="430072"/>
                </a:cubicBezTo>
                <a:lnTo>
                  <a:pt x="6394567" y="430316"/>
                </a:lnTo>
                <a:lnTo>
                  <a:pt x="6394567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39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F32C74-82F4-2A29-889B-EF23CEE6AA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1" y="1122363"/>
            <a:ext cx="6211185" cy="2305246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ACADD6-278F-604C-8A38-BBBAFC675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2" y="3549048"/>
            <a:ext cx="5029198" cy="1956278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3946B-3F5A-C916-B62B-8D5938EA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6539F-2DB8-FCDA-C884-9C3CD29B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AA7B3-5D3B-D493-8F6F-1FEBB857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72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50D2E-0561-F284-F89A-AAE3CD09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10239338" cy="95366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57C4C-16EC-2477-6332-830F53011D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9848" y="2139696"/>
            <a:ext cx="10239338" cy="367768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940D3-6996-1C08-F1AF-87C354657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676C3-588F-B636-8CE0-AA2CBFBC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EF8A9-EB1E-B344-A4B8-B58D0633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869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EF3A28-33E4-2796-AE7A-1234569F5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4950" y="1081177"/>
            <a:ext cx="2508849" cy="4633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185FC-2BBB-E997-A5CD-F2C6CF6B7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66800" y="1081177"/>
            <a:ext cx="7505700" cy="4633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14B3C-96CD-071C-C2AD-2C7E04F81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AA2B04-F5E0-C5A3-C77D-6AE9A9E91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55BC2-C712-C4A4-50EC-E10D88344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6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A4769-9A55-AF9B-4CE4-DFA07E711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45D9E-DBB4-B890-88D5-B4C03599E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15260-1C0B-A965-3114-D7C40D18B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F4D1-0334-3F24-69B4-06C7BD74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BA76D-3B8B-429D-9B32-54D6A629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052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9C414-4A2F-78AF-ED60-6130D4C563B3}"/>
              </a:ext>
            </a:extLst>
          </p:cNvPr>
          <p:cNvSpPr/>
          <p:nvPr/>
        </p:nvSpPr>
        <p:spPr>
          <a:xfrm>
            <a:off x="6284115" y="3378954"/>
            <a:ext cx="5907885" cy="3479046"/>
          </a:xfrm>
          <a:custGeom>
            <a:avLst/>
            <a:gdLst>
              <a:gd name="connsiteX0" fmla="*/ 5171297 w 5907885"/>
              <a:gd name="connsiteY0" fmla="*/ 284 h 3479046"/>
              <a:gd name="connsiteX1" fmla="*/ 5813217 w 5907885"/>
              <a:gd name="connsiteY1" fmla="*/ 114238 h 3479046"/>
              <a:gd name="connsiteX2" fmla="*/ 5907885 w 5907885"/>
              <a:gd name="connsiteY2" fmla="*/ 151524 h 3479046"/>
              <a:gd name="connsiteX3" fmla="*/ 5907885 w 5907885"/>
              <a:gd name="connsiteY3" fmla="*/ 3479046 h 3479046"/>
              <a:gd name="connsiteX4" fmla="*/ 0 w 5907885"/>
              <a:gd name="connsiteY4" fmla="*/ 3479046 h 3479046"/>
              <a:gd name="connsiteX5" fmla="*/ 3916974 w 5907885"/>
              <a:gd name="connsiteY5" fmla="*/ 405504 h 3479046"/>
              <a:gd name="connsiteX6" fmla="*/ 3959456 w 5907885"/>
              <a:gd name="connsiteY6" fmla="*/ 373857 h 3479046"/>
              <a:gd name="connsiteX7" fmla="*/ 5052215 w 5907885"/>
              <a:gd name="connsiteY7" fmla="*/ 1756 h 3479046"/>
              <a:gd name="connsiteX8" fmla="*/ 5171297 w 5907885"/>
              <a:gd name="connsiteY8" fmla="*/ 284 h 3479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7885" h="3479046">
                <a:moveTo>
                  <a:pt x="5171297" y="284"/>
                </a:moveTo>
                <a:cubicBezTo>
                  <a:pt x="5389485" y="3908"/>
                  <a:pt x="5606422" y="42249"/>
                  <a:pt x="5813217" y="114238"/>
                </a:cubicBezTo>
                <a:lnTo>
                  <a:pt x="5907885" y="151524"/>
                </a:lnTo>
                <a:lnTo>
                  <a:pt x="5907885" y="3479046"/>
                </a:lnTo>
                <a:lnTo>
                  <a:pt x="0" y="3479046"/>
                </a:lnTo>
                <a:lnTo>
                  <a:pt x="3916974" y="405504"/>
                </a:lnTo>
                <a:lnTo>
                  <a:pt x="3959456" y="373857"/>
                </a:lnTo>
                <a:cubicBezTo>
                  <a:pt x="4291086" y="139664"/>
                  <a:pt x="4671097" y="17528"/>
                  <a:pt x="5052215" y="1756"/>
                </a:cubicBezTo>
                <a:cubicBezTo>
                  <a:pt x="5091916" y="114"/>
                  <a:pt x="5131627" y="-375"/>
                  <a:pt x="5171297" y="284"/>
                </a:cubicBezTo>
                <a:close/>
              </a:path>
            </a:pathLst>
          </a:custGeom>
          <a:gradFill>
            <a:gsLst>
              <a:gs pos="2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3410AE4-7FC7-589E-B6D3-0DA7B5FC5CE3}"/>
              </a:ext>
            </a:extLst>
          </p:cNvPr>
          <p:cNvSpPr/>
          <p:nvPr/>
        </p:nvSpPr>
        <p:spPr>
          <a:xfrm flipH="1" flipV="1">
            <a:off x="0" y="0"/>
            <a:ext cx="2923855" cy="1479128"/>
          </a:xfrm>
          <a:custGeom>
            <a:avLst/>
            <a:gdLst>
              <a:gd name="connsiteX0" fmla="*/ 2923855 w 2923855"/>
              <a:gd name="connsiteY0" fmla="*/ 1479128 h 1479128"/>
              <a:gd name="connsiteX1" fmla="*/ 0 w 2923855"/>
              <a:gd name="connsiteY1" fmla="*/ 1479128 h 1479128"/>
              <a:gd name="connsiteX2" fmla="*/ 1368245 w 2923855"/>
              <a:gd name="connsiteY2" fmla="*/ 405504 h 1479128"/>
              <a:gd name="connsiteX3" fmla="*/ 1410727 w 2923855"/>
              <a:gd name="connsiteY3" fmla="*/ 373857 h 1479128"/>
              <a:gd name="connsiteX4" fmla="*/ 2503486 w 2923855"/>
              <a:gd name="connsiteY4" fmla="*/ 1756 h 1479128"/>
              <a:gd name="connsiteX5" fmla="*/ 2622568 w 2923855"/>
              <a:gd name="connsiteY5" fmla="*/ 284 h 1479128"/>
              <a:gd name="connsiteX6" fmla="*/ 2785835 w 2923855"/>
              <a:gd name="connsiteY6" fmla="*/ 9494 h 1479128"/>
              <a:gd name="connsiteX7" fmla="*/ 2923855 w 2923855"/>
              <a:gd name="connsiteY7" fmla="*/ 28352 h 147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923855" h="1479128">
                <a:moveTo>
                  <a:pt x="2923855" y="1479128"/>
                </a:moveTo>
                <a:lnTo>
                  <a:pt x="0" y="1479128"/>
                </a:lnTo>
                <a:lnTo>
                  <a:pt x="1368245" y="405504"/>
                </a:lnTo>
                <a:lnTo>
                  <a:pt x="1410727" y="373857"/>
                </a:lnTo>
                <a:cubicBezTo>
                  <a:pt x="1742357" y="139664"/>
                  <a:pt x="2122368" y="17528"/>
                  <a:pt x="2503486" y="1756"/>
                </a:cubicBezTo>
                <a:cubicBezTo>
                  <a:pt x="2543187" y="114"/>
                  <a:pt x="2582898" y="-375"/>
                  <a:pt x="2622568" y="284"/>
                </a:cubicBezTo>
                <a:cubicBezTo>
                  <a:pt x="2677115" y="1190"/>
                  <a:pt x="2731584" y="4266"/>
                  <a:pt x="2785835" y="9494"/>
                </a:cubicBezTo>
                <a:lnTo>
                  <a:pt x="2923855" y="28352"/>
                </a:lnTo>
                <a:close/>
              </a:path>
            </a:pathLst>
          </a:custGeom>
          <a:gradFill>
            <a:gsLst>
              <a:gs pos="33000">
                <a:schemeClr val="bg2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381CBD-08D9-3C9A-7620-24F2D640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709738"/>
            <a:ext cx="6455434" cy="29812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5AE2B-1716-CEEC-73F8-E81F59192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0" y="4759252"/>
            <a:ext cx="5397260" cy="95574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F3052-6EE8-979F-04FB-1B8DF81F2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986285-161A-6869-27C2-0A159C23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ED64F-5DAB-238D-C34A-1DCCB1222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543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484D0-7460-7B08-F1EE-96EABE40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9" y="936841"/>
            <a:ext cx="10092477" cy="9536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0B7F9-8ECB-7079-A11E-51D3903E2B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6800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97161-CAF5-CA48-D814-7ACD43AB9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9795" y="2117341"/>
            <a:ext cx="4809482" cy="3760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D680-4E7A-5155-3CAE-6BD44EE8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6A152D-EFF2-B3AA-3F25-14E11367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D6032-FD7A-BFFD-9BE5-48EDBEFB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031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7F4D-4855-340E-03F3-4860885E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63283"/>
            <a:ext cx="10096500" cy="9160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EB472-7426-C288-B5F6-0A1232DC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6801" y="1879287"/>
            <a:ext cx="4739628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94F9C-B6FA-97C3-F618-0CF956CB5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66801" y="2505075"/>
            <a:ext cx="4739628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665C-7910-AFA2-350F-42C06ED5A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330" y="1879287"/>
            <a:ext cx="4762970" cy="582117"/>
          </a:xfrm>
        </p:spPr>
        <p:txBody>
          <a:bodyPr anchor="b">
            <a:noAutofit/>
          </a:bodyPr>
          <a:lstStyle>
            <a:lvl1pPr marL="0" indent="0">
              <a:buNone/>
              <a:defRPr sz="1400" b="1" cap="all" spc="25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71352E-1DE0-F0CD-6F81-1D8FF59C2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0330" y="2505075"/>
            <a:ext cx="4762970" cy="33896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38F7E4-7D9E-4736-3269-4F0C4699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8386CF-9A84-8D2A-BC47-C951DD994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80844D-FE1F-49E7-3BBD-527FB72EC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718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F691C-93A5-1364-00A9-A470C289F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357223"/>
            <a:ext cx="8886884" cy="1043078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055BD-4154-B9D1-0B5B-B1E3A06B6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2A9E4A-03D1-7A8B-233D-014A3248F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2CEFC4-D276-DF45-F395-F5BD2EA70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78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2C0AD-76F4-FCE4-2717-0A9AA4351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83BB66-3F41-7F1D-5108-B3F679A88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AA6DA0-07AE-4BE4-B82F-7936D0E3E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356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BFB75-C953-0BD0-4E2E-717767426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70626"/>
            <a:ext cx="3705225" cy="1286774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1AA52-60F3-40F2-673B-5848F4253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75426"/>
            <a:ext cx="5980112" cy="476837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167E8-C561-5A72-AED3-442F66DDE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BFED3-7CB3-1B8B-9504-13A121CA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2456C9-19A0-4441-B1AF-B7AFBF64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898EA-84CC-411C-0012-D3149536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75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C1E10-1458-2553-05B4-313F7E26D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82128"/>
            <a:ext cx="3705225" cy="1275272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C0F677-F177-6DED-1920-685B9D9FF2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143000"/>
            <a:ext cx="5980112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D1CB1-2109-480E-8904-4077C94D6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6576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0DB38-7CB9-2140-BC21-6D2E7DD0B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448AD-3B1D-4B5E-CAB9-BB5FD2CDE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EF53D-CF5A-87A2-E973-3B8CCDEB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027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4A25-A386-9574-775C-E5E5F9FC3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936841"/>
            <a:ext cx="8886884" cy="9536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F7885F-2B7B-74DB-9996-E0ACEBC9D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2139696"/>
            <a:ext cx="8883836" cy="3677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4F519-BA47-2B81-CC1C-7E1F119EC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7379" y="4629744"/>
            <a:ext cx="26535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E351CED-465B-40B5-ADCE-957C918F227B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52D7B-C352-1630-4C3D-7D5983C04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610602" y="6318446"/>
            <a:ext cx="274319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E04F0-DF9B-480B-CC46-BAE7A81FB7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6318446"/>
            <a:ext cx="615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/>
                </a:solidFill>
              </a:defRPr>
            </a:lvl1pPr>
          </a:lstStyle>
          <a:p>
            <a:fld id="{5A33CB2A-1702-4C1D-9CC4-8D472D39F19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0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17" r:id="rId6"/>
    <p:sldLayoutId id="2147483713" r:id="rId7"/>
    <p:sldLayoutId id="2147483714" r:id="rId8"/>
    <p:sldLayoutId id="2147483715" r:id="rId9"/>
    <p:sldLayoutId id="2147483716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4F049F8-87E1-403E-2A50-2F4544BF8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BBD99D-D052-35EF-EC1E-91C4F1CAC7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065" y="619048"/>
            <a:ext cx="7781408" cy="155584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Airplane Delays — From On-Prem Modeling to Cloud 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D9AC0-39CA-09C4-DC2E-1720E2D23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1220" y="3429000"/>
            <a:ext cx="3252063" cy="1353250"/>
          </a:xfrm>
        </p:spPr>
        <p:txBody>
          <a:bodyPr>
            <a:normAutofit/>
          </a:bodyPr>
          <a:lstStyle/>
          <a:p>
            <a:r>
              <a:rPr lang="en-US" dirty="0"/>
              <a:t>D</a:t>
            </a:r>
            <a:r>
              <a:rPr lang="en-US" altLang="zh-CN" dirty="0"/>
              <a:t>avid Sun</a:t>
            </a:r>
            <a:endParaRPr lang="en-US" dirty="0"/>
          </a:p>
        </p:txBody>
      </p:sp>
      <p:pic>
        <p:nvPicPr>
          <p:cNvPr id="14" name="Picture 13" descr="Triangular abstract background">
            <a:extLst>
              <a:ext uri="{FF2B5EF4-FFF2-40B4-BE49-F238E27FC236}">
                <a16:creationId xmlns:a16="http://schemas.microsoft.com/office/drawing/2014/main" id="{30124601-1B3C-B2E3-966C-AB7964784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404" r="-2" b="-2"/>
          <a:stretch>
            <a:fillRect/>
          </a:stretch>
        </p:blipFill>
        <p:spPr>
          <a:xfrm>
            <a:off x="1081102" y="1396969"/>
            <a:ext cx="11117786" cy="5461668"/>
          </a:xfrm>
          <a:custGeom>
            <a:avLst/>
            <a:gdLst/>
            <a:ahLst/>
            <a:cxnLst/>
            <a:rect l="l" t="t" r="r" b="b"/>
            <a:pathLst>
              <a:path w="11117786" h="5461668">
                <a:moveTo>
                  <a:pt x="8405044" y="556"/>
                </a:moveTo>
                <a:cubicBezTo>
                  <a:pt x="9352032" y="16286"/>
                  <a:pt x="10286979" y="365912"/>
                  <a:pt x="11020445" y="1026616"/>
                </a:cubicBezTo>
                <a:lnTo>
                  <a:pt x="11117786" y="1118772"/>
                </a:lnTo>
                <a:lnTo>
                  <a:pt x="11117786" y="5461668"/>
                </a:lnTo>
                <a:lnTo>
                  <a:pt x="0" y="5461668"/>
                </a:lnTo>
                <a:lnTo>
                  <a:pt x="5948238" y="794249"/>
                </a:lnTo>
                <a:lnTo>
                  <a:pt x="6031446" y="732263"/>
                </a:lnTo>
                <a:cubicBezTo>
                  <a:pt x="6681002" y="273556"/>
                  <a:pt x="7425315" y="34333"/>
                  <a:pt x="8171801" y="3441"/>
                </a:cubicBezTo>
                <a:cubicBezTo>
                  <a:pt x="8249560" y="222"/>
                  <a:pt x="8327343" y="-734"/>
                  <a:pt x="8405044" y="55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38292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65D2-7384-4B38-F2E1-F2027140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Insights and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2261-30D8-0CF0-E621-A226DB514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these results, we can make several key observations:</a:t>
            </a:r>
          </a:p>
          <a:p>
            <a:r>
              <a:rPr lang="en-US" b="1" dirty="0"/>
              <a:t>Linear Learner</a:t>
            </a:r>
            <a:r>
              <a:rPr lang="en-US" dirty="0"/>
              <a:t> is simple and fast but struggles with class imbalance.</a:t>
            </a:r>
          </a:p>
          <a:p>
            <a:r>
              <a:rPr lang="en-US" b="1" dirty="0" err="1"/>
              <a:t>XGBoost</a:t>
            </a:r>
            <a:r>
              <a:rPr lang="en-US" dirty="0"/>
              <a:t> performs better because it captures more complex patterns.</a:t>
            </a:r>
          </a:p>
          <a:p>
            <a:r>
              <a:rPr lang="en-US" dirty="0"/>
              <a:t>The improvement in recall and AUC means the model is now </a:t>
            </a:r>
            <a:r>
              <a:rPr lang="en-US" b="1" dirty="0"/>
              <a:t>more reliable for real-world prediction</a:t>
            </a:r>
            <a:r>
              <a:rPr lang="en-US" dirty="0"/>
              <a:t>.</a:t>
            </a:r>
          </a:p>
          <a:p>
            <a:r>
              <a:rPr lang="en-US" dirty="0"/>
              <a:t>The trade-off is a slightly longer training time, but the accuracy gain makes it worthwhile.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91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4BB7-D031-D19A-BC0A-C094FA1C5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Improvement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AEC21-4665-87E7-B04C-DB48D5B44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b="1" dirty="0"/>
              <a:t>feature engineering</a:t>
            </a:r>
            <a:r>
              <a:rPr lang="en-US" dirty="0"/>
              <a:t> — for example, include weather severity, time of year, and airport traffic leve</a:t>
            </a:r>
            <a:r>
              <a:rPr lang="en-US" altLang="zh-CN" dirty="0"/>
              <a:t>l</a:t>
            </a:r>
          </a:p>
          <a:p>
            <a:endParaRPr lang="en-US" altLang="zh-CN" dirty="0"/>
          </a:p>
          <a:p>
            <a:r>
              <a:rPr lang="en-US" altLang="en-US" dirty="0">
                <a:latin typeface="Arial" panose="020B0604020202020204" pitchFamily="34" charset="0"/>
              </a:rPr>
              <a:t>Use </a:t>
            </a:r>
            <a:r>
              <a:rPr lang="en-US" altLang="en-US" b="1" dirty="0">
                <a:latin typeface="Arial" panose="020B0604020202020204" pitchFamily="34" charset="0"/>
              </a:rPr>
              <a:t>SMOTE</a:t>
            </a:r>
            <a:r>
              <a:rPr lang="en-US" altLang="en-US" dirty="0">
                <a:latin typeface="Arial" panose="020B0604020202020204" pitchFamily="34" charset="0"/>
              </a:rPr>
              <a:t> or </a:t>
            </a:r>
            <a:r>
              <a:rPr lang="en-US" altLang="en-US" b="1" dirty="0">
                <a:latin typeface="Arial" panose="020B0604020202020204" pitchFamily="34" charset="0"/>
              </a:rPr>
              <a:t>class weighting</a:t>
            </a:r>
            <a:r>
              <a:rPr lang="en-US" altLang="en-US" dirty="0">
                <a:latin typeface="Arial" panose="020B0604020202020204" pitchFamily="34" charset="0"/>
              </a:rPr>
              <a:t> to handle imbalance between delayed and on-time flights.</a:t>
            </a:r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99C4A76-6B6F-919B-07E5-8199F3F7F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915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D2D73E-B42D-0B39-8136-4A25DAFD92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ED2B6C-C403-5CE9-A700-FCE68E3E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907577"/>
            <a:ext cx="5067299" cy="1709436"/>
          </a:xfrm>
        </p:spPr>
        <p:txBody>
          <a:bodyPr anchor="ctr">
            <a:normAutofit/>
          </a:bodyPr>
          <a:lstStyle/>
          <a:p>
            <a:pPr algn="ctr"/>
            <a:r>
              <a:rPr lang="en-US" sz="4100" dirty="0"/>
              <a:t>Dataset &amp; Problem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E0A1B-FFFD-B1BE-9038-50E21B8D3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2736850"/>
            <a:ext cx="5067300" cy="2978150"/>
          </a:xfrm>
        </p:spPr>
        <p:txBody>
          <a:bodyPr anchor="b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300" dirty="0"/>
              <a:t>The data comes from the </a:t>
            </a:r>
            <a:r>
              <a:rPr lang="en-US" sz="1300" b="1" dirty="0"/>
              <a:t>U.S. Bureau of Transportation Statistics (BTS)</a:t>
            </a:r>
            <a:r>
              <a:rPr lang="en-US" sz="1300" dirty="0"/>
              <a:t> On-Time Performance records between </a:t>
            </a:r>
            <a:r>
              <a:rPr lang="en-US" sz="1300" b="1" dirty="0"/>
              <a:t>2014 and 2018</a:t>
            </a:r>
            <a:r>
              <a:rPr lang="en-US" sz="1300" dirty="0"/>
              <a:t>, comprising </a:t>
            </a:r>
            <a:r>
              <a:rPr lang="en-US" sz="1300" b="1" dirty="0"/>
              <a:t>60 monthly files</a:t>
            </a:r>
            <a:r>
              <a:rPr lang="en-US" sz="1300" dirty="0"/>
              <a:t>.</a:t>
            </a:r>
            <a:br>
              <a:rPr lang="en-US" sz="1300" dirty="0"/>
            </a:br>
            <a:r>
              <a:rPr lang="en-US" sz="1300" dirty="0"/>
              <a:t>Filtered the </a:t>
            </a:r>
            <a:r>
              <a:rPr lang="en-US" sz="1300" b="1" dirty="0"/>
              <a:t>top 9 busiest airports</a:t>
            </a:r>
            <a:r>
              <a:rPr lang="en-US" sz="1300" dirty="0"/>
              <a:t> — ATL, ORD, DFW, DEN, CLT, LAX, IAH, PHX, and SFO — and the </a:t>
            </a:r>
            <a:r>
              <a:rPr lang="en-US" sz="1300" b="1" dirty="0"/>
              <a:t>top 5 airlines</a:t>
            </a:r>
            <a:r>
              <a:rPr lang="en-US" sz="1300" dirty="0"/>
              <a:t> — UA, OO, WN, AA, and DL.</a:t>
            </a:r>
            <a:br>
              <a:rPr lang="en-US" sz="1300" dirty="0"/>
            </a:br>
            <a:r>
              <a:rPr lang="en-US" sz="1300" dirty="0"/>
              <a:t>After merging, the dataset contained about </a:t>
            </a:r>
            <a:r>
              <a:rPr lang="en-US" sz="1300" b="1" dirty="0"/>
              <a:t>1.66 million rows × 20 columns</a:t>
            </a:r>
            <a:r>
              <a:rPr lang="en-US" sz="1300" dirty="0"/>
              <a:t>.</a:t>
            </a:r>
            <a:br>
              <a:rPr lang="en-US" sz="1300" dirty="0"/>
            </a:br>
            <a:r>
              <a:rPr lang="en-US" sz="1300" dirty="0"/>
              <a:t>The </a:t>
            </a:r>
            <a:r>
              <a:rPr lang="en-US" sz="1300" b="1" dirty="0"/>
              <a:t>target variable</a:t>
            </a:r>
            <a:r>
              <a:rPr lang="en-US" sz="1300" dirty="0"/>
              <a:t> is </a:t>
            </a:r>
            <a:r>
              <a:rPr lang="en-US" sz="1300" dirty="0" err="1"/>
              <a:t>is_delay</a:t>
            </a:r>
            <a:r>
              <a:rPr lang="en-US" sz="1300" dirty="0"/>
              <a:t>, indicating whether a flight’s arrival delay exceeded 15 minutes.</a:t>
            </a:r>
            <a:br>
              <a:rPr lang="en-US" sz="1300" dirty="0"/>
            </a:br>
            <a:r>
              <a:rPr lang="en-US" sz="1300" dirty="0"/>
              <a:t>Because about </a:t>
            </a:r>
            <a:r>
              <a:rPr lang="en-US" sz="1300" b="1" dirty="0"/>
              <a:t>80% of flights are on time</a:t>
            </a:r>
            <a:r>
              <a:rPr lang="en-US" sz="1300" dirty="0"/>
              <a:t> and only </a:t>
            </a:r>
            <a:r>
              <a:rPr lang="en-US" sz="1300" b="1" dirty="0"/>
              <a:t>20% delayed</a:t>
            </a:r>
            <a:r>
              <a:rPr lang="en-US" sz="1300" dirty="0"/>
              <a:t>, I evaluated models not only by accuracy but also by </a:t>
            </a:r>
            <a:r>
              <a:rPr lang="en-US" sz="1300" b="1" dirty="0"/>
              <a:t>recall</a:t>
            </a:r>
            <a:r>
              <a:rPr lang="en-US" sz="1300" dirty="0"/>
              <a:t>, </a:t>
            </a:r>
            <a:r>
              <a:rPr lang="en-US" sz="1300" b="1" dirty="0"/>
              <a:t>precision</a:t>
            </a:r>
            <a:r>
              <a:rPr lang="en-US" sz="1300" dirty="0"/>
              <a:t>, </a:t>
            </a:r>
            <a:r>
              <a:rPr lang="en-US" sz="1300" b="1" dirty="0"/>
              <a:t>F1-score</a:t>
            </a:r>
            <a:r>
              <a:rPr lang="en-US" sz="1300" dirty="0"/>
              <a:t>, and </a:t>
            </a:r>
            <a:r>
              <a:rPr lang="en-US" sz="1300" b="1" dirty="0"/>
              <a:t>specificity</a:t>
            </a:r>
            <a:r>
              <a:rPr lang="en-US" sz="1300" dirty="0"/>
              <a:t>.</a:t>
            </a:r>
          </a:p>
        </p:txBody>
      </p:sp>
      <p:pic>
        <p:nvPicPr>
          <p:cNvPr id="5" name="Picture 4" descr="Display with stock market charts">
            <a:extLst>
              <a:ext uri="{FF2B5EF4-FFF2-40B4-BE49-F238E27FC236}">
                <a16:creationId xmlns:a16="http://schemas.microsoft.com/office/drawing/2014/main" id="{4E732567-71F5-2027-C4DB-F6F442CCCE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190" r="-3" b="3300"/>
          <a:stretch>
            <a:fillRect/>
          </a:stretch>
        </p:blipFill>
        <p:spPr>
          <a:xfrm>
            <a:off x="-2380" y="-17766"/>
            <a:ext cx="6394567" cy="3479045"/>
          </a:xfrm>
          <a:custGeom>
            <a:avLst/>
            <a:gdLst/>
            <a:ahLst/>
            <a:cxnLst/>
            <a:rect l="l" t="t" r="r" b="b"/>
            <a:pathLst>
              <a:path w="6394567" h="3479045">
                <a:moveTo>
                  <a:pt x="0" y="0"/>
                </a:moveTo>
                <a:lnTo>
                  <a:pt x="6394567" y="0"/>
                </a:lnTo>
                <a:lnTo>
                  <a:pt x="2477593" y="3073542"/>
                </a:lnTo>
                <a:lnTo>
                  <a:pt x="2435111" y="3105189"/>
                </a:lnTo>
                <a:cubicBezTo>
                  <a:pt x="2103481" y="3339382"/>
                  <a:pt x="1723470" y="3461518"/>
                  <a:pt x="1342352" y="3477290"/>
                </a:cubicBezTo>
                <a:cubicBezTo>
                  <a:pt x="1302651" y="3478932"/>
                  <a:pt x="1262940" y="3479421"/>
                  <a:pt x="1223270" y="3478762"/>
                </a:cubicBezTo>
                <a:cubicBezTo>
                  <a:pt x="786893" y="3471515"/>
                  <a:pt x="355525" y="3325396"/>
                  <a:pt x="277" y="3048974"/>
                </a:cubicBezTo>
                <a:lnTo>
                  <a:pt x="0" y="304873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3146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A8DC0-290B-172C-C3E9-9148FB4C8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Patterns and Seasonality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18F2-0F5B-D4E3-9E31-24DB699FB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8" y="2736850"/>
            <a:ext cx="4013202" cy="297815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dirty="0"/>
              <a:t>Exploratory Data Analysis revealed clear patterns: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Months:</a:t>
            </a:r>
            <a:r>
              <a:rPr lang="en-US" sz="1100" dirty="0"/>
              <a:t> June to August have the highest delay rates; September is the lowest.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Time of Day:</a:t>
            </a:r>
            <a:r>
              <a:rPr lang="en-US" sz="1100" dirty="0"/>
              <a:t> Delays peak from </a:t>
            </a:r>
            <a:r>
              <a:rPr lang="en-US" sz="1100" b="1" dirty="0"/>
              <a:t>3 PM to 8 PM</a:t>
            </a:r>
            <a:r>
              <a:rPr lang="en-US" sz="1100" dirty="0"/>
              <a:t>, while early-morning flights rarely delay.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Day of Week:</a:t>
            </a:r>
            <a:r>
              <a:rPr lang="en-US" sz="1100" dirty="0"/>
              <a:t> </a:t>
            </a:r>
            <a:r>
              <a:rPr lang="en-US" sz="1100" b="1" dirty="0"/>
              <a:t>Thursdays</a:t>
            </a:r>
            <a:r>
              <a:rPr lang="en-US" sz="1100" dirty="0"/>
              <a:t> see more delays, </a:t>
            </a:r>
            <a:r>
              <a:rPr lang="en-US" sz="1100" b="1" dirty="0"/>
              <a:t>Tuesdays</a:t>
            </a:r>
            <a:r>
              <a:rPr lang="en-US" sz="1100" dirty="0"/>
              <a:t> the least.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Airlines / Airports:</a:t>
            </a:r>
            <a:r>
              <a:rPr lang="en-US" sz="1100" dirty="0"/>
              <a:t> WN and OO have higher delay ratios; ORD and SFO stand out as major bottlenecks.</a:t>
            </a:r>
            <a:br>
              <a:rPr lang="en-US" sz="1100" dirty="0"/>
            </a:br>
            <a:r>
              <a:rPr lang="en-US" sz="1100" dirty="0"/>
              <a:t>These findings directly inform </a:t>
            </a:r>
            <a:r>
              <a:rPr lang="en-US" sz="1100" b="1" dirty="0"/>
              <a:t>risk-based alert design</a:t>
            </a:r>
            <a:r>
              <a:rPr lang="en-US" sz="1100" dirty="0"/>
              <a:t> and </a:t>
            </a:r>
            <a:r>
              <a:rPr lang="en-US" sz="1100" b="1" dirty="0"/>
              <a:t>operational buffer strategies</a:t>
            </a:r>
            <a:r>
              <a:rPr lang="en-US" sz="1100" dirty="0"/>
              <a:t>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95276D7-0235-142E-A1B4-D96B83B77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1" r="1" b="1"/>
          <a:stretch>
            <a:fillRect/>
          </a:stretch>
        </p:blipFill>
        <p:spPr bwMode="auto">
          <a:xfrm>
            <a:off x="6120859" y="882650"/>
            <a:ext cx="5184373" cy="5095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825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52E8E9-B6A0-7653-5E30-B340A417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pPr algn="ctr"/>
            <a:r>
              <a:rPr lang="en-US" i="1" dirty="0"/>
              <a:t>Iteration I – Logistic Regression Baseline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FC7E-6507-174F-A703-F4F8D5719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First engineered time features (Month, Day of Week, Departure Hour), categorical encodings for airline and airport, and distance, yielding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Using a </a:t>
            </a:r>
            <a:r>
              <a:rPr lang="en-US" sz="1100" b="1" dirty="0"/>
              <a:t>Logistic Regression</a:t>
            </a:r>
            <a:r>
              <a:rPr lang="en-US" sz="1100" dirty="0"/>
              <a:t> classifier with an 80/20 train-test split: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Overall accuracy was around </a:t>
            </a:r>
            <a:r>
              <a:rPr lang="en-US" sz="1100" b="1" dirty="0"/>
              <a:t>0.79</a:t>
            </a:r>
            <a:r>
              <a:rPr lang="en-US" sz="1100" dirty="0"/>
              <a:t>,</a:t>
            </a:r>
          </a:p>
          <a:p>
            <a:pPr>
              <a:lnSpc>
                <a:spcPct val="110000"/>
              </a:lnSpc>
            </a:pPr>
            <a:r>
              <a:rPr lang="en-US" sz="1100" dirty="0"/>
              <a:t>but the </a:t>
            </a:r>
            <a:r>
              <a:rPr lang="en-US" sz="1100" b="1" dirty="0"/>
              <a:t>recall for delayed flights was almost zero</a:t>
            </a:r>
            <a:r>
              <a:rPr lang="en-US" sz="1100" dirty="0"/>
              <a:t>.</a:t>
            </a:r>
            <a:br>
              <a:rPr lang="en-US" sz="1100" dirty="0"/>
            </a:br>
            <a:r>
              <a:rPr lang="en-US" sz="1100" dirty="0"/>
              <a:t>The model was heavily biased toward the majority class (“on time”), so it failed to meet the business goal of catching delays.</a:t>
            </a:r>
            <a:br>
              <a:rPr lang="en-US" sz="1100" dirty="0"/>
            </a:br>
            <a:r>
              <a:rPr lang="en-US" sz="1100" dirty="0"/>
              <a:t>This motivated a second iteration with stronger features and more complex models.</a:t>
            </a:r>
          </a:p>
          <a:p>
            <a:pPr>
              <a:lnSpc>
                <a:spcPct val="110000"/>
              </a:lnSpc>
            </a:pPr>
            <a:endParaRPr lang="en-US" sz="11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F6EF92-E7B6-266E-CDF6-B41ACD012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1074"/>
            <a:ext cx="4953000" cy="258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01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2AA3712-C5CA-A663-E80E-253CE0930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7699F5-9070-0D1E-7BF4-AF49F369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142999"/>
            <a:ext cx="4173416" cy="1257299"/>
          </a:xfrm>
        </p:spPr>
        <p:txBody>
          <a:bodyPr anchor="ctr">
            <a:normAutofit/>
          </a:bodyPr>
          <a:lstStyle/>
          <a:p>
            <a:pPr algn="ctr"/>
            <a:r>
              <a:rPr lang="en-US" sz="2700" dirty="0"/>
              <a:t>Iteration II – Holidays and Weather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F5E5C-255B-5FCE-3113-16EB0F347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7" y="2736850"/>
            <a:ext cx="4173415" cy="2978152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100" dirty="0"/>
              <a:t>To improve the model,  added two categories of features: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Holiday flag</a:t>
            </a:r>
            <a:r>
              <a:rPr lang="en-US" sz="1100" dirty="0"/>
              <a:t> indicating U.S. federal holidays (2014–2018).</a:t>
            </a:r>
          </a:p>
          <a:p>
            <a:pPr>
              <a:lnSpc>
                <a:spcPct val="110000"/>
              </a:lnSpc>
            </a:pPr>
            <a:r>
              <a:rPr lang="en-US" sz="1100" b="1" dirty="0"/>
              <a:t>Weather variables</a:t>
            </a:r>
            <a:r>
              <a:rPr lang="en-US" sz="1100" dirty="0"/>
              <a:t> — average wind speed (AWND), precipitation (PRCP), temperature (TAVG), and snow (SNOW) — for each origin and destination airport, with missing values imputed by </a:t>
            </a:r>
            <a:r>
              <a:rPr lang="en-US" sz="1100" i="1" dirty="0"/>
              <a:t>station × month averages</a:t>
            </a:r>
            <a:r>
              <a:rPr lang="en-US" sz="1100" dirty="0"/>
              <a:t>.</a:t>
            </a:r>
            <a:br>
              <a:rPr lang="en-US" sz="1100" dirty="0"/>
            </a:br>
            <a:r>
              <a:rPr lang="en-US" sz="1100" dirty="0"/>
              <a:t>The feature space expanded to about </a:t>
            </a:r>
            <a:r>
              <a:rPr lang="en-US" sz="1100" b="1" dirty="0"/>
              <a:t>102 columns</a:t>
            </a:r>
            <a:r>
              <a:rPr lang="en-US" sz="1100" dirty="0"/>
              <a:t>, forming combined_csv_v2.csv.</a:t>
            </a:r>
            <a:br>
              <a:rPr lang="en-US" sz="1100" dirty="0"/>
            </a:br>
            <a:r>
              <a:rPr lang="en-US" sz="1100" dirty="0"/>
              <a:t>Local Logistic Regression showed slightly better specificity (0 to ≈ 3%) but delay recall was still poor.</a:t>
            </a:r>
            <a:br>
              <a:rPr lang="en-US" sz="1100" dirty="0"/>
            </a:br>
            <a:r>
              <a:rPr lang="en-US" sz="1100" dirty="0"/>
              <a:t>Therefore, I moved the enhanced dataset to </a:t>
            </a:r>
            <a:r>
              <a:rPr lang="en-US" sz="1100" b="1" dirty="0"/>
              <a:t>AWS SageMaker</a:t>
            </a:r>
            <a:r>
              <a:rPr lang="en-US" sz="1100" dirty="0"/>
              <a:t> for scalable experimentation.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573A40-727F-6E10-0000-A7CF3FE64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76890"/>
            <a:ext cx="4953000" cy="247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713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8FF95-BFD6-0951-BB9D-EB8B1817A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B8FD1-82C6-1A7C-426A-DD12CCB2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step was </a:t>
            </a:r>
            <a:r>
              <a:rPr lang="en-US" b="1" dirty="0"/>
              <a:t>data cleaning and preparation</a:t>
            </a:r>
            <a:endParaRPr lang="en-US" dirty="0"/>
          </a:p>
          <a:p>
            <a:r>
              <a:rPr lang="en-US" dirty="0"/>
              <a:t>Removed missing values using </a:t>
            </a:r>
            <a:r>
              <a:rPr lang="en-US" dirty="0" err="1"/>
              <a:t>dropna</a:t>
            </a:r>
            <a:r>
              <a:rPr lang="en-US" dirty="0"/>
              <a:t>() and confirmed that all remaining columns were complete.</a:t>
            </a:r>
            <a:br>
              <a:rPr lang="en-US" dirty="0"/>
            </a:br>
            <a:r>
              <a:rPr lang="en-US" dirty="0"/>
              <a:t>After cleaning, the dataset contained </a:t>
            </a:r>
            <a:r>
              <a:rPr lang="en-US" b="1" dirty="0"/>
              <a:t>94 columns</a:t>
            </a:r>
            <a:r>
              <a:rPr lang="en-US" dirty="0"/>
              <a:t> with no missing values.</a:t>
            </a:r>
          </a:p>
          <a:p>
            <a:r>
              <a:rPr lang="en-US" dirty="0"/>
              <a:t>Split the dataset into:</a:t>
            </a:r>
            <a:r>
              <a:rPr lang="en-US" b="1" dirty="0"/>
              <a:t>70% for training/15% for validation/15% for testing</a:t>
            </a:r>
            <a:endParaRPr lang="en-US" dirty="0"/>
          </a:p>
          <a:p>
            <a:r>
              <a:rPr lang="en-US" dirty="0"/>
              <a:t>I also checked that the target variable, called “target,” was well-balanced.</a:t>
            </a:r>
            <a:br>
              <a:rPr lang="en-US" dirty="0"/>
            </a:br>
            <a:r>
              <a:rPr lang="en-US" dirty="0"/>
              <a:t>About </a:t>
            </a:r>
            <a:r>
              <a:rPr lang="en-US" b="1" dirty="0"/>
              <a:t>25%</a:t>
            </a:r>
            <a:r>
              <a:rPr lang="en-US" dirty="0"/>
              <a:t> of flights were delayed, and </a:t>
            </a:r>
            <a:r>
              <a:rPr lang="en-US" b="1" dirty="0"/>
              <a:t>75%</a:t>
            </a:r>
            <a:r>
              <a:rPr lang="en-US" dirty="0"/>
              <a:t> were on time.</a:t>
            </a:r>
          </a:p>
          <a:p>
            <a:r>
              <a:rPr lang="en-US" dirty="0"/>
              <a:t>All data files were uploaded to </a:t>
            </a:r>
            <a:r>
              <a:rPr lang="en-US" b="1" dirty="0"/>
              <a:t>Amazon S3</a:t>
            </a:r>
            <a:r>
              <a:rPr lang="en-US" dirty="0"/>
              <a:t>, so SageMaker could access them for training.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784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5DDD-853B-0452-12CC-9E7A28E70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950" y="674657"/>
            <a:ext cx="8886884" cy="95366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Linear Learner model,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FC278-7F75-9EA3-D4C4-A824C042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769" y="2123368"/>
            <a:ext cx="8883836" cy="367768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start, I used a </a:t>
            </a:r>
            <a:r>
              <a:rPr lang="en-US" b="1" dirty="0"/>
              <a:t>Linear Learner model</a:t>
            </a:r>
            <a:r>
              <a:rPr lang="en-US" dirty="0"/>
              <a:t>, which is a simple binary classifier in SageMaker.</a:t>
            </a:r>
          </a:p>
          <a:p>
            <a:r>
              <a:rPr lang="en-US" dirty="0"/>
              <a:t>Trained it with 5 epochs and a mini-batch size of 256.</a:t>
            </a:r>
            <a:br>
              <a:rPr lang="en-US" dirty="0"/>
            </a:br>
            <a:r>
              <a:rPr lang="en-US" dirty="0"/>
              <a:t>After training, I deployed the model and evaluated it on the test data using </a:t>
            </a:r>
            <a:r>
              <a:rPr lang="en-US" b="1" dirty="0"/>
              <a:t>Batch Transform</a:t>
            </a:r>
            <a:r>
              <a:rPr lang="en-US" dirty="0"/>
              <a:t>.</a:t>
            </a:r>
          </a:p>
          <a:p>
            <a:r>
              <a:rPr lang="en-US" dirty="0"/>
              <a:t>Here are the key results:</a:t>
            </a:r>
          </a:p>
          <a:p>
            <a:r>
              <a:rPr lang="en-US" dirty="0"/>
              <a:t>Accuracy: </a:t>
            </a:r>
            <a:r>
              <a:rPr lang="en-US" b="1" dirty="0"/>
              <a:t>0.77 </a:t>
            </a:r>
            <a:r>
              <a:rPr lang="en-US" dirty="0"/>
              <a:t>Precision: </a:t>
            </a:r>
            <a:r>
              <a:rPr lang="en-US" b="1" dirty="0"/>
              <a:t>0.63 </a:t>
            </a:r>
            <a:r>
              <a:rPr lang="en-US" dirty="0"/>
              <a:t>Recall: </a:t>
            </a:r>
            <a:r>
              <a:rPr lang="en-US" b="1" dirty="0"/>
              <a:t>0.15 </a:t>
            </a:r>
            <a:r>
              <a:rPr lang="en-US" dirty="0"/>
              <a:t>F1 Score: </a:t>
            </a:r>
            <a:r>
              <a:rPr lang="en-US" b="1" dirty="0"/>
              <a:t>0.23 </a:t>
            </a:r>
            <a:r>
              <a:rPr lang="en-US" dirty="0"/>
              <a:t>ROC AUC: </a:t>
            </a:r>
            <a:r>
              <a:rPr lang="en-US" b="1" dirty="0"/>
              <a:t>0.70</a:t>
            </a:r>
            <a:endParaRPr lang="en-US" dirty="0"/>
          </a:p>
          <a:p>
            <a:r>
              <a:rPr lang="en-US" dirty="0"/>
              <a:t>The confusion matrix showed that the model correctly identified most on-time flights but missed many delayed ones.</a:t>
            </a:r>
          </a:p>
          <a:p>
            <a:r>
              <a:rPr lang="en-US" dirty="0"/>
              <a:t>This means the model was </a:t>
            </a:r>
            <a:r>
              <a:rPr lang="en-US" b="1" dirty="0"/>
              <a:t>biased toward predicting flights as on-time</a:t>
            </a:r>
            <a:r>
              <a:rPr lang="en-US" dirty="0"/>
              <a:t>, likely because the dataset is </a:t>
            </a:r>
            <a:r>
              <a:rPr lang="en-US" b="1" dirty="0"/>
              <a:t>imbalanced</a:t>
            </a:r>
            <a:r>
              <a:rPr lang="en-US" dirty="0"/>
              <a:t>.</a:t>
            </a:r>
          </a:p>
        </p:txBody>
      </p:sp>
      <p:pic>
        <p:nvPicPr>
          <p:cNvPr id="7" name="Picture 6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99AC98F9-F5D4-07E2-FF3E-84A527FE7C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088" y="179614"/>
            <a:ext cx="3156912" cy="265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421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CCCE5-EBBA-180C-B4FC-AE60A487F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Ensemble Model (</a:t>
            </a:r>
            <a:r>
              <a:rPr lang="en-US" dirty="0" err="1"/>
              <a:t>XGBoost</a:t>
            </a:r>
            <a:r>
              <a:rPr lang="en-US" dirty="0"/>
              <a:t>)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7A679-247E-D463-7B8A-A9F2E5B25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further improve performance, I used an </a:t>
            </a:r>
            <a:r>
              <a:rPr lang="en-US" b="1" dirty="0"/>
              <a:t>ensemble learning model – </a:t>
            </a:r>
            <a:r>
              <a:rPr lang="en-US" b="1" dirty="0" err="1"/>
              <a:t>XGBoost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Here are the main hyperparameters I used:</a:t>
            </a:r>
          </a:p>
          <a:p>
            <a:r>
              <a:rPr lang="en-US" b="1" dirty="0"/>
              <a:t>Objective:</a:t>
            </a:r>
            <a:r>
              <a:rPr lang="en-US" dirty="0"/>
              <a:t> </a:t>
            </a:r>
            <a:r>
              <a:rPr lang="en-US" dirty="0" err="1"/>
              <a:t>binary:logistic</a:t>
            </a:r>
            <a:endParaRPr lang="en-US" dirty="0"/>
          </a:p>
          <a:p>
            <a:r>
              <a:rPr lang="en-US" b="1" dirty="0"/>
              <a:t>Number of rounds:</a:t>
            </a:r>
            <a:r>
              <a:rPr lang="en-US" dirty="0"/>
              <a:t> 75</a:t>
            </a:r>
          </a:p>
          <a:p>
            <a:r>
              <a:rPr lang="en-US" b="1" dirty="0"/>
              <a:t>Maximum depth:</a:t>
            </a:r>
            <a:r>
              <a:rPr lang="en-US" dirty="0"/>
              <a:t> 5</a:t>
            </a:r>
          </a:p>
          <a:p>
            <a:r>
              <a:rPr lang="en-US" b="1" dirty="0"/>
              <a:t>Learning rate (eta):</a:t>
            </a:r>
            <a:r>
              <a:rPr lang="en-US" dirty="0"/>
              <a:t> 0.15</a:t>
            </a:r>
          </a:p>
          <a:p>
            <a:r>
              <a:rPr lang="en-US" b="1" dirty="0"/>
              <a:t>Subsample ratio:</a:t>
            </a:r>
            <a:r>
              <a:rPr lang="en-US" dirty="0"/>
              <a:t> 0.7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395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2EE03-526C-DCBA-4587-8D8DB9850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Ensemble Model (</a:t>
            </a:r>
            <a:r>
              <a:rPr lang="en-US" dirty="0" err="1"/>
              <a:t>XGBoost</a:t>
            </a:r>
            <a:r>
              <a:rPr lang="en-US" dirty="0"/>
              <a:t>)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F9A4A-8BD3-B0CC-724B-1DE941B4A3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After training, I evaluated the model on the test dataset, and the results were as follows:</a:t>
            </a:r>
          </a:p>
          <a:p>
            <a:r>
              <a:rPr lang="en-US" b="1" dirty="0"/>
              <a:t>Accuracy:</a:t>
            </a:r>
            <a:r>
              <a:rPr lang="en-US" dirty="0"/>
              <a:t> 0.79</a:t>
            </a:r>
          </a:p>
          <a:p>
            <a:r>
              <a:rPr lang="en-US" b="1" dirty="0"/>
              <a:t>Precision:</a:t>
            </a:r>
            <a:r>
              <a:rPr lang="en-US" dirty="0"/>
              <a:t> 0.68</a:t>
            </a:r>
          </a:p>
          <a:p>
            <a:r>
              <a:rPr lang="en-US" b="1" dirty="0"/>
              <a:t>Recall:</a:t>
            </a:r>
            <a:r>
              <a:rPr lang="en-US" dirty="0"/>
              <a:t> 0.24</a:t>
            </a:r>
          </a:p>
          <a:p>
            <a:r>
              <a:rPr lang="en-US" b="1" dirty="0"/>
              <a:t>F1 Score:</a:t>
            </a:r>
            <a:r>
              <a:rPr lang="en-US" dirty="0"/>
              <a:t> 0.35</a:t>
            </a:r>
          </a:p>
          <a:p>
            <a:r>
              <a:rPr lang="en-US" b="1" dirty="0"/>
              <a:t>ROC AUC:</a:t>
            </a:r>
            <a:r>
              <a:rPr lang="en-US" dirty="0"/>
              <a:t> 0.75</a:t>
            </a:r>
          </a:p>
          <a:p>
            <a:r>
              <a:rPr lang="en-US" dirty="0"/>
              <a:t>From these results, we can see that </a:t>
            </a:r>
            <a:r>
              <a:rPr lang="en-US" b="1" dirty="0" err="1"/>
              <a:t>XGBoost</a:t>
            </a:r>
            <a:r>
              <a:rPr lang="en-US" b="1" dirty="0"/>
              <a:t> clearly outperformed the Linear Learner model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 confusion matrix showed that it correctly identified more </a:t>
            </a:r>
            <a:r>
              <a:rPr lang="en-US" b="1" dirty="0"/>
              <a:t>delayed flights</a:t>
            </a:r>
            <a:r>
              <a:rPr lang="en-US" dirty="0"/>
              <a:t>, and its predictions were much more </a:t>
            </a:r>
            <a:r>
              <a:rPr lang="en-US" b="1" dirty="0"/>
              <a:t>balanced</a:t>
            </a:r>
            <a:r>
              <a:rPr lang="en-US" dirty="0"/>
              <a:t> between on-time and delayed classes, making it more reliable for real-world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113504"/>
      </p:ext>
    </p:extLst>
  </p:cSld>
  <p:clrMapOvr>
    <a:masterClrMapping/>
  </p:clrMapOvr>
</p:sld>
</file>

<file path=ppt/theme/theme1.xml><?xml version="1.0" encoding="utf-8"?>
<a:theme xmlns:a="http://schemas.openxmlformats.org/drawingml/2006/main" name="SwellVTI">
  <a:themeElements>
    <a:clrScheme name="Swell">
      <a:dk1>
        <a:sysClr val="windowText" lastClr="000000"/>
      </a:dk1>
      <a:lt1>
        <a:sysClr val="window" lastClr="FFFFFF"/>
      </a:lt1>
      <a:dk2>
        <a:srgbClr val="233B47"/>
      </a:dk2>
      <a:lt2>
        <a:srgbClr val="FEEFD9"/>
      </a:lt2>
      <a:accent1>
        <a:srgbClr val="16AEA7"/>
      </a:accent1>
      <a:accent2>
        <a:srgbClr val="618F88"/>
      </a:accent2>
      <a:accent3>
        <a:srgbClr val="7A9973"/>
      </a:accent3>
      <a:accent4>
        <a:srgbClr val="8AAE8E"/>
      </a:accent4>
      <a:accent5>
        <a:srgbClr val="EB8F60"/>
      </a:accent5>
      <a:accent6>
        <a:srgbClr val="E57A6F"/>
      </a:accent6>
      <a:hlink>
        <a:srgbClr val="13968F"/>
      </a:hlink>
      <a:folHlink>
        <a:srgbClr val="E56152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wellVTI" id="{8361A04D-931A-43DC-973B-1B0B1DD5DECC}" vid="{6DDB23E8-D18E-4BDA-98D6-324466149E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71</TotalTime>
  <Words>1061</Words>
  <Application>Microsoft Office PowerPoint</Application>
  <PresentationFormat>Widescreen</PresentationFormat>
  <Paragraphs>62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Neue Haas Grotesk Text Pro</vt:lpstr>
      <vt:lpstr>SwellVTI</vt:lpstr>
      <vt:lpstr>Predicting Airplane Delays — From On-Prem Modeling to Cloud Deployment</vt:lpstr>
      <vt:lpstr>Dataset &amp; Problem Definition</vt:lpstr>
      <vt:lpstr>Patterns and Seasonality</vt:lpstr>
      <vt:lpstr>Iteration I – Logistic Regression Baseline</vt:lpstr>
      <vt:lpstr>Iteration II – Holidays and Weather Features</vt:lpstr>
      <vt:lpstr>Data Preparation</vt:lpstr>
      <vt:lpstr>Linear Learner model,</vt:lpstr>
      <vt:lpstr>Ensemble Model (XGBoost) and Evaluation</vt:lpstr>
      <vt:lpstr>Ensemble Model (XGBoost) and Evaluation</vt:lpstr>
      <vt:lpstr>Insights and Interpretation</vt:lpstr>
      <vt:lpstr>Future Improvement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David.Sun</dc:creator>
  <cp:lastModifiedBy>David.Sun</cp:lastModifiedBy>
  <cp:revision>1</cp:revision>
  <dcterms:created xsi:type="dcterms:W3CDTF">2025-10-29T00:53:31Z</dcterms:created>
  <dcterms:modified xsi:type="dcterms:W3CDTF">2025-10-29T02:04:34Z</dcterms:modified>
</cp:coreProperties>
</file>