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77" r:id="rId4"/>
    <p:sldId id="260" r:id="rId5"/>
    <p:sldId id="261" r:id="rId6"/>
    <p:sldId id="278" r:id="rId7"/>
    <p:sldId id="262" r:id="rId8"/>
    <p:sldId id="281" r:id="rId9"/>
    <p:sldId id="272" r:id="rId10"/>
    <p:sldId id="280" r:id="rId11"/>
    <p:sldId id="279" r:id="rId12"/>
    <p:sldId id="275" r:id="rId13"/>
    <p:sldId id="282" r:id="rId14"/>
    <p:sldId id="27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24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5" name="Footer Placeholder 4"/>
          <p:cNvSpPr>
            <a:spLocks noGrp="1"/>
          </p:cNvSpPr>
          <p:nvPr>
            <p:ph type="ftr" sz="quarter" idx="11"/>
          </p:nvPr>
        </p:nvSpPr>
        <p:spPr>
          <a:xfrm>
            <a:off x="1443490" y="329308"/>
            <a:ext cx="3719283" cy="309201"/>
          </a:xfrm>
        </p:spPr>
        <p:txBody>
          <a:bodyPr/>
          <a:lstStyle/>
          <a:p>
            <a:endParaRPr lang="en-US" dirty="0"/>
          </a:p>
        </p:txBody>
      </p:sp>
      <p:sp>
        <p:nvSpPr>
          <p:cNvPr id="6" name="Slide Number Placeholder 5"/>
          <p:cNvSpPr>
            <a:spLocks noGrp="1"/>
          </p:cNvSpPr>
          <p:nvPr>
            <p:ph type="sldNum" sz="quarter" idx="12"/>
          </p:nvPr>
        </p:nvSpPr>
        <p:spPr>
          <a:xfrm>
            <a:off x="477760" y="798973"/>
            <a:ext cx="802005" cy="503578"/>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9519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16006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2164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35802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1476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6971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1443491" y="2824270"/>
            <a:ext cx="2965631"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729270" y="2821491"/>
            <a:ext cx="2965523"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3028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6624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0483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9062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s-ES"/>
              <a:t>Haga clic en el icono para agregar una imagen</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48A87A34-81AB-432B-8DAE-1953F412C126}" type="datetimeFigureOut">
              <a:rPr lang="en-US" smtClean="0"/>
              <a:pPr/>
              <a:t>11/7/2019</a:t>
            </a:fld>
            <a:endParaRPr lang="en-US" dirty="0"/>
          </a:p>
        </p:txBody>
      </p:sp>
      <p:sp>
        <p:nvSpPr>
          <p:cNvPr id="6" name="Footer Placeholder 5"/>
          <p:cNvSpPr>
            <a:spLocks noGrp="1"/>
          </p:cNvSpPr>
          <p:nvPr>
            <p:ph type="ftr" sz="quarter" idx="11"/>
          </p:nvPr>
        </p:nvSpPr>
        <p:spPr>
          <a:xfrm>
            <a:off x="1437530" y="318641"/>
            <a:ext cx="3082083"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1697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11/7/2019</a:t>
            </a:fld>
            <a:endParaRPr lang="en-US" dirty="0"/>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‹Nº›</a:t>
            </a:fld>
            <a:endParaRPr lang="en-US" dirty="0"/>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5296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ello.com/b/iFjp7P4z"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mega.nz/#!EwNzCCgB!vw8XbenAQ_n8Vv87g2iWCPvHZH5kVGgvTZuL2sz70I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carlosdavid60009.wixsite.com/toyota/ingresar"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1557B-D1C2-4A18-9C53-1C7ACBCC76DB}"/>
              </a:ext>
            </a:extLst>
          </p:cNvPr>
          <p:cNvSpPr>
            <a:spLocks noGrp="1"/>
          </p:cNvSpPr>
          <p:nvPr>
            <p:ph type="ctrTitle"/>
          </p:nvPr>
        </p:nvSpPr>
        <p:spPr>
          <a:xfrm>
            <a:off x="253464" y="1313896"/>
            <a:ext cx="8637073" cy="2577793"/>
          </a:xfrm>
        </p:spPr>
        <p:txBody>
          <a:bodyPr/>
          <a:lstStyle/>
          <a:p>
            <a:r>
              <a:rPr lang="es-PE" dirty="0"/>
              <a:t>Renovación de autos </a:t>
            </a:r>
            <a:r>
              <a:rPr lang="es-PE" dirty="0" err="1"/>
              <a:t>toyota</a:t>
            </a:r>
            <a:endParaRPr lang="es-PE" dirty="0"/>
          </a:p>
        </p:txBody>
      </p:sp>
      <p:sp>
        <p:nvSpPr>
          <p:cNvPr id="4" name="Subtítulo 2">
            <a:extLst>
              <a:ext uri="{FF2B5EF4-FFF2-40B4-BE49-F238E27FC236}">
                <a16:creationId xmlns:a16="http://schemas.microsoft.com/office/drawing/2014/main" id="{618A7B7B-9451-45DF-AA6C-7F353117B0AD}"/>
              </a:ext>
            </a:extLst>
          </p:cNvPr>
          <p:cNvSpPr txBox="1">
            <a:spLocks/>
          </p:cNvSpPr>
          <p:nvPr/>
        </p:nvSpPr>
        <p:spPr>
          <a:xfrm>
            <a:off x="3037690" y="4172395"/>
            <a:ext cx="2992886" cy="1870596"/>
          </a:xfrm>
          <a:prstGeom prst="rect">
            <a:avLst/>
          </a:prstGeom>
        </p:spPr>
        <p:txBody>
          <a:bodyPr vert="horz" lIns="91440" tIns="91440" rIns="91440" bIns="91440" rtlCol="0">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l"/>
            <a:r>
              <a:rPr lang="es-PE" dirty="0"/>
              <a:t>ALUMNO:</a:t>
            </a:r>
          </a:p>
          <a:p>
            <a:pPr algn="l"/>
            <a:r>
              <a:rPr lang="es-PE" dirty="0"/>
              <a:t>CARLOS DEL PINO</a:t>
            </a:r>
          </a:p>
          <a:p>
            <a:pPr lvl="0" algn="l" defTabSz="685800">
              <a:buClr>
                <a:srgbClr val="FB8C29"/>
              </a:buClr>
            </a:pPr>
            <a:r>
              <a:rPr lang="es-PE" sz="1600" cap="none" dirty="0">
                <a:solidFill>
                  <a:prstClr val="white"/>
                </a:solidFill>
              </a:rPr>
              <a:t>Curso:</a:t>
            </a:r>
          </a:p>
          <a:p>
            <a:pPr lvl="0" algn="l" defTabSz="685800">
              <a:buClr>
                <a:srgbClr val="FB8C29"/>
              </a:buClr>
            </a:pPr>
            <a:r>
              <a:rPr lang="es-PE" sz="1600" cap="none" dirty="0">
                <a:solidFill>
                  <a:prstClr val="white"/>
                </a:solidFill>
              </a:rPr>
              <a:t>Programación web</a:t>
            </a:r>
          </a:p>
          <a:p>
            <a:pPr algn="l"/>
            <a:endParaRPr lang="es-PE" dirty="0"/>
          </a:p>
        </p:txBody>
      </p:sp>
      <p:pic>
        <p:nvPicPr>
          <p:cNvPr id="1026" name="Picture 2" descr="Resultado de imagen para toyota logo png">
            <a:extLst>
              <a:ext uri="{FF2B5EF4-FFF2-40B4-BE49-F238E27FC236}">
                <a16:creationId xmlns:a16="http://schemas.microsoft.com/office/drawing/2014/main" id="{E85517C8-C4B0-4D6A-A783-A876916F5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368" y="213502"/>
            <a:ext cx="3377769" cy="1844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710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4115954-1D72-4355-8FB1-6420FE8D30C8}"/>
              </a:ext>
            </a:extLst>
          </p:cNvPr>
          <p:cNvPicPr>
            <a:picLocks noChangeAspect="1"/>
          </p:cNvPicPr>
          <p:nvPr/>
        </p:nvPicPr>
        <p:blipFill rotWithShape="1">
          <a:blip r:embed="rId2"/>
          <a:srcRect t="18730" r="17778" b="10719"/>
          <a:stretch/>
        </p:blipFill>
        <p:spPr>
          <a:xfrm>
            <a:off x="290284" y="1393372"/>
            <a:ext cx="8548915" cy="4142427"/>
          </a:xfrm>
          <a:prstGeom prst="rect">
            <a:avLst/>
          </a:prstGeom>
        </p:spPr>
      </p:pic>
      <p:sp>
        <p:nvSpPr>
          <p:cNvPr id="2" name="Título 1">
            <a:extLst>
              <a:ext uri="{FF2B5EF4-FFF2-40B4-BE49-F238E27FC236}">
                <a16:creationId xmlns:a16="http://schemas.microsoft.com/office/drawing/2014/main" id="{BB7EE855-0E2A-4620-A895-938CA865FE95}"/>
              </a:ext>
            </a:extLst>
          </p:cNvPr>
          <p:cNvSpPr>
            <a:spLocks noGrp="1"/>
          </p:cNvSpPr>
          <p:nvPr>
            <p:ph type="title"/>
          </p:nvPr>
        </p:nvSpPr>
        <p:spPr>
          <a:xfrm>
            <a:off x="1443491" y="433459"/>
            <a:ext cx="6251303" cy="1049235"/>
          </a:xfrm>
        </p:spPr>
        <p:txBody>
          <a:bodyPr/>
          <a:lstStyle/>
          <a:p>
            <a:r>
              <a:rPr lang="es-PE" dirty="0"/>
              <a:t>Historias de usuario</a:t>
            </a:r>
          </a:p>
        </p:txBody>
      </p:sp>
      <p:sp>
        <p:nvSpPr>
          <p:cNvPr id="15" name="Título 1">
            <a:extLst>
              <a:ext uri="{FF2B5EF4-FFF2-40B4-BE49-F238E27FC236}">
                <a16:creationId xmlns:a16="http://schemas.microsoft.com/office/drawing/2014/main" id="{7384D323-C550-4710-9FC8-A65C0B4BB2C4}"/>
              </a:ext>
            </a:extLst>
          </p:cNvPr>
          <p:cNvSpPr txBox="1">
            <a:spLocks/>
          </p:cNvSpPr>
          <p:nvPr/>
        </p:nvSpPr>
        <p:spPr>
          <a:xfrm>
            <a:off x="318052" y="5324047"/>
            <a:ext cx="8825948" cy="104923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pPr algn="l"/>
            <a:r>
              <a:rPr lang="es-PE" sz="1400" dirty="0"/>
              <a:t>ENLACE: </a:t>
            </a:r>
            <a:r>
              <a:rPr lang="es-PE" sz="1400" dirty="0">
                <a:hlinkClick r:id="rId3"/>
              </a:rPr>
              <a:t>https://trello.com/b/iFjp7P4z</a:t>
            </a:r>
            <a:r>
              <a:rPr lang="es-PE" sz="1400" dirty="0"/>
              <a:t> </a:t>
            </a:r>
          </a:p>
          <a:p>
            <a:pPr algn="l"/>
            <a:r>
              <a:rPr lang="es-PE" sz="1400" dirty="0"/>
              <a:t>Entrevista: </a:t>
            </a:r>
            <a:r>
              <a:rPr lang="es-PE" sz="1400" dirty="0">
                <a:hlinkClick r:id="rId4"/>
              </a:rPr>
              <a:t>https://mega.nz/#!EwNzCCgB!vw8XbenAQ_n8Vv87g2iWCPvHZH5kVGgvTZuL2sz70IY</a:t>
            </a:r>
            <a:r>
              <a:rPr lang="es-PE" sz="1400" dirty="0"/>
              <a:t> </a:t>
            </a:r>
          </a:p>
        </p:txBody>
      </p:sp>
    </p:spTree>
    <p:extLst>
      <p:ext uri="{BB962C8B-B14F-4D97-AF65-F5344CB8AC3E}">
        <p14:creationId xmlns:p14="http://schemas.microsoft.com/office/powerpoint/2010/main" val="3473845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2421" y="233016"/>
            <a:ext cx="9291215" cy="1049235"/>
          </a:xfrm>
        </p:spPr>
        <p:txBody>
          <a:bodyPr/>
          <a:lstStyle/>
          <a:p>
            <a:r>
              <a:rPr lang="en" dirty="0"/>
              <a:t>Product Backlog</a:t>
            </a:r>
            <a:endParaRPr lang="es-PE" dirty="0"/>
          </a:p>
        </p:txBody>
      </p:sp>
      <p:graphicFrame>
        <p:nvGraphicFramePr>
          <p:cNvPr id="6" name="Tabla 5">
            <a:extLst>
              <a:ext uri="{FF2B5EF4-FFF2-40B4-BE49-F238E27FC236}">
                <a16:creationId xmlns:a16="http://schemas.microsoft.com/office/drawing/2014/main" id="{58A73637-E210-491C-B660-FBA997AC4E64}"/>
              </a:ext>
            </a:extLst>
          </p:cNvPr>
          <p:cNvGraphicFramePr>
            <a:graphicFrameLocks noGrp="1"/>
          </p:cNvGraphicFramePr>
          <p:nvPr/>
        </p:nvGraphicFramePr>
        <p:xfrm>
          <a:off x="595576" y="1511173"/>
          <a:ext cx="7964224" cy="3837039"/>
        </p:xfrm>
        <a:graphic>
          <a:graphicData uri="http://schemas.openxmlformats.org/drawingml/2006/table">
            <a:tbl>
              <a:tblPr firstRow="1" firstCol="1" bandRow="1">
                <a:tableStyleId>{5C22544A-7EE6-4342-B048-85BDC9FD1C3A}</a:tableStyleId>
              </a:tblPr>
              <a:tblGrid>
                <a:gridCol w="1116241">
                  <a:extLst>
                    <a:ext uri="{9D8B030D-6E8A-4147-A177-3AD203B41FA5}">
                      <a16:colId xmlns:a16="http://schemas.microsoft.com/office/drawing/2014/main" val="1968582224"/>
                    </a:ext>
                  </a:extLst>
                </a:gridCol>
                <a:gridCol w="4264238">
                  <a:extLst>
                    <a:ext uri="{9D8B030D-6E8A-4147-A177-3AD203B41FA5}">
                      <a16:colId xmlns:a16="http://schemas.microsoft.com/office/drawing/2014/main" val="4071024716"/>
                    </a:ext>
                  </a:extLst>
                </a:gridCol>
                <a:gridCol w="1218495">
                  <a:extLst>
                    <a:ext uri="{9D8B030D-6E8A-4147-A177-3AD203B41FA5}">
                      <a16:colId xmlns:a16="http://schemas.microsoft.com/office/drawing/2014/main" val="140633185"/>
                    </a:ext>
                  </a:extLst>
                </a:gridCol>
                <a:gridCol w="1365250">
                  <a:extLst>
                    <a:ext uri="{9D8B030D-6E8A-4147-A177-3AD203B41FA5}">
                      <a16:colId xmlns:a16="http://schemas.microsoft.com/office/drawing/2014/main" val="3167581811"/>
                    </a:ext>
                  </a:extLst>
                </a:gridCol>
              </a:tblGrid>
              <a:tr h="512467">
                <a:tc>
                  <a:txBody>
                    <a:bodyPr/>
                    <a:lstStyle/>
                    <a:p>
                      <a:pPr algn="ctr">
                        <a:lnSpc>
                          <a:spcPct val="107000"/>
                        </a:lnSpc>
                        <a:spcAft>
                          <a:spcPts val="0"/>
                        </a:spcAft>
                      </a:pPr>
                      <a:r>
                        <a:rPr lang="es-PE" sz="1600">
                          <a:effectLst/>
                        </a:rPr>
                        <a:t>ID</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dirty="0">
                          <a:effectLst/>
                        </a:rPr>
                        <a:t>Requisitos</a:t>
                      </a:r>
                      <a:endParaRPr lang="es-PE" sz="1600" dirty="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Prioridad</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dirty="0">
                          <a:effectLst/>
                        </a:rPr>
                        <a:t>Dimensión</a:t>
                      </a:r>
                      <a:endParaRPr lang="es-PE" sz="1600" dirty="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extLst>
                  <a:ext uri="{0D108BD9-81ED-4DB2-BD59-A6C34878D82A}">
                    <a16:rowId xmlns:a16="http://schemas.microsoft.com/office/drawing/2014/main" val="3982638210"/>
                  </a:ext>
                </a:extLst>
              </a:tr>
              <a:tr h="512467">
                <a:tc>
                  <a:txBody>
                    <a:bodyPr/>
                    <a:lstStyle/>
                    <a:p>
                      <a:pPr algn="ctr">
                        <a:lnSpc>
                          <a:spcPct val="107000"/>
                        </a:lnSpc>
                        <a:spcAft>
                          <a:spcPts val="0"/>
                        </a:spcAft>
                      </a:pPr>
                      <a:r>
                        <a:rPr lang="es-PE" sz="1600">
                          <a:effectLst/>
                        </a:rPr>
                        <a:t>1</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just">
                        <a:lnSpc>
                          <a:spcPct val="107000"/>
                        </a:lnSpc>
                        <a:spcAft>
                          <a:spcPts val="0"/>
                        </a:spcAft>
                      </a:pPr>
                      <a:r>
                        <a:rPr lang="es-PE" sz="1600">
                          <a:effectLst/>
                        </a:rPr>
                        <a:t>El sistema identificará la cuenta del cliente.</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Media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1 día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extLst>
                  <a:ext uri="{0D108BD9-81ED-4DB2-BD59-A6C34878D82A}">
                    <a16:rowId xmlns:a16="http://schemas.microsoft.com/office/drawing/2014/main" val="2748323607"/>
                  </a:ext>
                </a:extLst>
              </a:tr>
              <a:tr h="512467">
                <a:tc>
                  <a:txBody>
                    <a:bodyPr/>
                    <a:lstStyle/>
                    <a:p>
                      <a:pPr algn="ctr">
                        <a:lnSpc>
                          <a:spcPct val="107000"/>
                        </a:lnSpc>
                        <a:spcAft>
                          <a:spcPts val="0"/>
                        </a:spcAft>
                      </a:pPr>
                      <a:r>
                        <a:rPr lang="es-PE" sz="1600">
                          <a:effectLst/>
                        </a:rPr>
                        <a:t>2</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just">
                        <a:lnSpc>
                          <a:spcPct val="107000"/>
                        </a:lnSpc>
                        <a:spcAft>
                          <a:spcPts val="0"/>
                        </a:spcAft>
                      </a:pPr>
                      <a:r>
                        <a:rPr lang="es-PE" sz="1600">
                          <a:effectLst/>
                        </a:rPr>
                        <a:t>El sistema identificará la cuenta del operador.</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Media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1 día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extLst>
                  <a:ext uri="{0D108BD9-81ED-4DB2-BD59-A6C34878D82A}">
                    <a16:rowId xmlns:a16="http://schemas.microsoft.com/office/drawing/2014/main" val="2200086960"/>
                  </a:ext>
                </a:extLst>
              </a:tr>
              <a:tr h="512467">
                <a:tc>
                  <a:txBody>
                    <a:bodyPr/>
                    <a:lstStyle/>
                    <a:p>
                      <a:pPr algn="ctr">
                        <a:lnSpc>
                          <a:spcPct val="107000"/>
                        </a:lnSpc>
                        <a:spcAft>
                          <a:spcPts val="0"/>
                        </a:spcAft>
                      </a:pPr>
                      <a:r>
                        <a:rPr lang="es-PE" sz="1600">
                          <a:effectLst/>
                        </a:rPr>
                        <a:t>3</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just">
                        <a:lnSpc>
                          <a:spcPct val="107000"/>
                        </a:lnSpc>
                        <a:spcAft>
                          <a:spcPts val="0"/>
                        </a:spcAft>
                      </a:pPr>
                      <a:r>
                        <a:rPr lang="es-PE" sz="1600">
                          <a:effectLst/>
                        </a:rPr>
                        <a:t>El sistema identificará la cuenta del mecánico.</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Media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1 día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extLst>
                  <a:ext uri="{0D108BD9-81ED-4DB2-BD59-A6C34878D82A}">
                    <a16:rowId xmlns:a16="http://schemas.microsoft.com/office/drawing/2014/main" val="965973030"/>
                  </a:ext>
                </a:extLst>
              </a:tr>
              <a:tr h="512467">
                <a:tc>
                  <a:txBody>
                    <a:bodyPr/>
                    <a:lstStyle/>
                    <a:p>
                      <a:pPr algn="ctr">
                        <a:lnSpc>
                          <a:spcPct val="107000"/>
                        </a:lnSpc>
                        <a:spcAft>
                          <a:spcPts val="0"/>
                        </a:spcAft>
                      </a:pPr>
                      <a:r>
                        <a:rPr lang="es-PE" sz="1600">
                          <a:effectLst/>
                        </a:rPr>
                        <a:t>4</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just">
                        <a:lnSpc>
                          <a:spcPct val="107000"/>
                        </a:lnSpc>
                        <a:spcAft>
                          <a:spcPts val="0"/>
                        </a:spcAft>
                      </a:pPr>
                      <a:r>
                        <a:rPr lang="es-PE" sz="1600">
                          <a:effectLst/>
                        </a:rPr>
                        <a:t>El operador desea verificar el estado del vehículo.</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Media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2 días</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extLst>
                  <a:ext uri="{0D108BD9-81ED-4DB2-BD59-A6C34878D82A}">
                    <a16:rowId xmlns:a16="http://schemas.microsoft.com/office/drawing/2014/main" val="3857896594"/>
                  </a:ext>
                </a:extLst>
              </a:tr>
              <a:tr h="249770">
                <a:tc>
                  <a:txBody>
                    <a:bodyPr/>
                    <a:lstStyle/>
                    <a:p>
                      <a:pPr algn="ctr">
                        <a:lnSpc>
                          <a:spcPct val="107000"/>
                        </a:lnSpc>
                        <a:spcAft>
                          <a:spcPts val="0"/>
                        </a:spcAft>
                      </a:pPr>
                      <a:r>
                        <a:rPr lang="es-PE" sz="1600">
                          <a:effectLst/>
                        </a:rPr>
                        <a:t>5</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just">
                        <a:lnSpc>
                          <a:spcPct val="107000"/>
                        </a:lnSpc>
                        <a:spcAft>
                          <a:spcPts val="0"/>
                        </a:spcAft>
                      </a:pPr>
                      <a:r>
                        <a:rPr lang="es-PE" sz="1600">
                          <a:effectLst/>
                        </a:rPr>
                        <a:t>El cliente desea renovar su vehículo.</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Alta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2 días</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extLst>
                  <a:ext uri="{0D108BD9-81ED-4DB2-BD59-A6C34878D82A}">
                    <a16:rowId xmlns:a16="http://schemas.microsoft.com/office/drawing/2014/main" val="1767077508"/>
                  </a:ext>
                </a:extLst>
              </a:tr>
              <a:tr h="512467">
                <a:tc>
                  <a:txBody>
                    <a:bodyPr/>
                    <a:lstStyle/>
                    <a:p>
                      <a:pPr algn="ctr">
                        <a:lnSpc>
                          <a:spcPct val="107000"/>
                        </a:lnSpc>
                        <a:spcAft>
                          <a:spcPts val="0"/>
                        </a:spcAft>
                      </a:pPr>
                      <a:r>
                        <a:rPr lang="es-PE" sz="1600">
                          <a:effectLst/>
                        </a:rPr>
                        <a:t>6</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just">
                        <a:lnSpc>
                          <a:spcPct val="107000"/>
                        </a:lnSpc>
                        <a:spcAft>
                          <a:spcPts val="0"/>
                        </a:spcAft>
                      </a:pPr>
                      <a:r>
                        <a:rPr lang="es-PE" sz="1600">
                          <a:effectLst/>
                        </a:rPr>
                        <a:t>El cliente desea ver el estado de la solicitud de renovación.</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Baja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5 días</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extLst>
                  <a:ext uri="{0D108BD9-81ED-4DB2-BD59-A6C34878D82A}">
                    <a16:rowId xmlns:a16="http://schemas.microsoft.com/office/drawing/2014/main" val="265024207"/>
                  </a:ext>
                </a:extLst>
              </a:tr>
              <a:tr h="512467">
                <a:tc>
                  <a:txBody>
                    <a:bodyPr/>
                    <a:lstStyle/>
                    <a:p>
                      <a:pPr algn="ctr">
                        <a:lnSpc>
                          <a:spcPct val="107000"/>
                        </a:lnSpc>
                        <a:spcAft>
                          <a:spcPts val="0"/>
                        </a:spcAft>
                      </a:pPr>
                      <a:r>
                        <a:rPr lang="es-PE" sz="1600">
                          <a:effectLst/>
                        </a:rPr>
                        <a:t>7</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just">
                        <a:lnSpc>
                          <a:spcPct val="107000"/>
                        </a:lnSpc>
                        <a:spcAft>
                          <a:spcPts val="0"/>
                        </a:spcAft>
                      </a:pPr>
                      <a:r>
                        <a:rPr lang="es-PE" sz="1600">
                          <a:effectLst/>
                        </a:rPr>
                        <a:t>El cliente desea ver la valorización del vehículo luego de la revisión en el taller.</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Muy Alta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dirty="0">
                          <a:effectLst/>
                        </a:rPr>
                        <a:t>1 semana</a:t>
                      </a:r>
                      <a:endParaRPr lang="es-PE" sz="1600" dirty="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extLst>
                  <a:ext uri="{0D108BD9-81ED-4DB2-BD59-A6C34878D82A}">
                    <a16:rowId xmlns:a16="http://schemas.microsoft.com/office/drawing/2014/main" val="4276736245"/>
                  </a:ext>
                </a:extLst>
              </a:tr>
            </a:tbl>
          </a:graphicData>
        </a:graphic>
      </p:graphicFrame>
    </p:spTree>
    <p:extLst>
      <p:ext uri="{BB962C8B-B14F-4D97-AF65-F5344CB8AC3E}">
        <p14:creationId xmlns:p14="http://schemas.microsoft.com/office/powerpoint/2010/main" val="307444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2421" y="233016"/>
            <a:ext cx="9291215" cy="1049235"/>
          </a:xfrm>
        </p:spPr>
        <p:txBody>
          <a:bodyPr/>
          <a:lstStyle/>
          <a:p>
            <a:r>
              <a:rPr lang="en" dirty="0"/>
              <a:t>Product Backlog</a:t>
            </a:r>
            <a:endParaRPr lang="es-PE" dirty="0"/>
          </a:p>
        </p:txBody>
      </p:sp>
      <p:graphicFrame>
        <p:nvGraphicFramePr>
          <p:cNvPr id="8" name="Tabla 7">
            <a:extLst>
              <a:ext uri="{FF2B5EF4-FFF2-40B4-BE49-F238E27FC236}">
                <a16:creationId xmlns:a16="http://schemas.microsoft.com/office/drawing/2014/main" id="{D7D9FB8E-282F-49D1-974E-6A90E10B869E}"/>
              </a:ext>
            </a:extLst>
          </p:cNvPr>
          <p:cNvGraphicFramePr>
            <a:graphicFrameLocks noGrp="1"/>
          </p:cNvGraphicFramePr>
          <p:nvPr>
            <p:extLst>
              <p:ext uri="{D42A27DB-BD31-4B8C-83A1-F6EECF244321}">
                <p14:modId xmlns:p14="http://schemas.microsoft.com/office/powerpoint/2010/main" val="222706752"/>
              </p:ext>
            </p:extLst>
          </p:nvPr>
        </p:nvGraphicFramePr>
        <p:xfrm>
          <a:off x="594851" y="1507105"/>
          <a:ext cx="7964223" cy="3337496"/>
        </p:xfrm>
        <a:graphic>
          <a:graphicData uri="http://schemas.openxmlformats.org/drawingml/2006/table">
            <a:tbl>
              <a:tblPr firstRow="1" firstCol="1" bandRow="1">
                <a:tableStyleId>{5C22544A-7EE6-4342-B048-85BDC9FD1C3A}</a:tableStyleId>
              </a:tblPr>
              <a:tblGrid>
                <a:gridCol w="1113247">
                  <a:extLst>
                    <a:ext uri="{9D8B030D-6E8A-4147-A177-3AD203B41FA5}">
                      <a16:colId xmlns:a16="http://schemas.microsoft.com/office/drawing/2014/main" val="677131288"/>
                    </a:ext>
                  </a:extLst>
                </a:gridCol>
                <a:gridCol w="4259277">
                  <a:extLst>
                    <a:ext uri="{9D8B030D-6E8A-4147-A177-3AD203B41FA5}">
                      <a16:colId xmlns:a16="http://schemas.microsoft.com/office/drawing/2014/main" val="3559667514"/>
                    </a:ext>
                  </a:extLst>
                </a:gridCol>
                <a:gridCol w="1232800">
                  <a:extLst>
                    <a:ext uri="{9D8B030D-6E8A-4147-A177-3AD203B41FA5}">
                      <a16:colId xmlns:a16="http://schemas.microsoft.com/office/drawing/2014/main" val="30993474"/>
                    </a:ext>
                  </a:extLst>
                </a:gridCol>
                <a:gridCol w="1358899">
                  <a:extLst>
                    <a:ext uri="{9D8B030D-6E8A-4147-A177-3AD203B41FA5}">
                      <a16:colId xmlns:a16="http://schemas.microsoft.com/office/drawing/2014/main" val="1173759209"/>
                    </a:ext>
                  </a:extLst>
                </a:gridCol>
              </a:tblGrid>
              <a:tr h="512467">
                <a:tc>
                  <a:txBody>
                    <a:bodyPr/>
                    <a:lstStyle/>
                    <a:p>
                      <a:pPr algn="ctr">
                        <a:lnSpc>
                          <a:spcPct val="107000"/>
                        </a:lnSpc>
                        <a:spcAft>
                          <a:spcPts val="0"/>
                        </a:spcAft>
                      </a:pPr>
                      <a:r>
                        <a:rPr lang="es-PE" sz="1600">
                          <a:effectLst/>
                        </a:rPr>
                        <a:t>ID</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dirty="0">
                          <a:effectLst/>
                        </a:rPr>
                        <a:t>Requisitos</a:t>
                      </a:r>
                      <a:endParaRPr lang="es-PE" sz="1600" dirty="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dirty="0">
                          <a:effectLst/>
                        </a:rPr>
                        <a:t>Prioridad</a:t>
                      </a:r>
                      <a:endParaRPr lang="es-PE" sz="1600" dirty="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dirty="0">
                          <a:effectLst/>
                        </a:rPr>
                        <a:t>Dimensión</a:t>
                      </a:r>
                      <a:endParaRPr lang="es-PE" sz="1600" dirty="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extLst>
                  <a:ext uri="{0D108BD9-81ED-4DB2-BD59-A6C34878D82A}">
                    <a16:rowId xmlns:a16="http://schemas.microsoft.com/office/drawing/2014/main" val="3018388477"/>
                  </a:ext>
                </a:extLst>
              </a:tr>
              <a:tr h="775161">
                <a:tc>
                  <a:txBody>
                    <a:bodyPr/>
                    <a:lstStyle/>
                    <a:p>
                      <a:pPr algn="ctr">
                        <a:lnSpc>
                          <a:spcPct val="107000"/>
                        </a:lnSpc>
                        <a:spcAft>
                          <a:spcPts val="0"/>
                        </a:spcAft>
                      </a:pPr>
                      <a:r>
                        <a:rPr lang="es-PE" sz="1600" dirty="0">
                          <a:effectLst/>
                        </a:rPr>
                        <a:t>8</a:t>
                      </a:r>
                      <a:endParaRPr lang="es-PE" sz="1600" dirty="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just">
                        <a:lnSpc>
                          <a:spcPct val="107000"/>
                        </a:lnSpc>
                        <a:spcAft>
                          <a:spcPts val="0"/>
                        </a:spcAft>
                      </a:pPr>
                      <a:r>
                        <a:rPr lang="es-PE" sz="1600">
                          <a:effectLst/>
                        </a:rPr>
                        <a:t>El operador desea corroborar el registro de las revisiones técnicas del vehículo a renovar en los talleres autorizados.</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Alta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1 semana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extLst>
                  <a:ext uri="{0D108BD9-81ED-4DB2-BD59-A6C34878D82A}">
                    <a16:rowId xmlns:a16="http://schemas.microsoft.com/office/drawing/2014/main" val="3661655706"/>
                  </a:ext>
                </a:extLst>
              </a:tr>
              <a:tr h="512467">
                <a:tc>
                  <a:txBody>
                    <a:bodyPr/>
                    <a:lstStyle/>
                    <a:p>
                      <a:pPr algn="ctr">
                        <a:lnSpc>
                          <a:spcPct val="107000"/>
                        </a:lnSpc>
                        <a:spcAft>
                          <a:spcPts val="0"/>
                        </a:spcAft>
                      </a:pPr>
                      <a:r>
                        <a:rPr lang="es-PE" sz="1600">
                          <a:effectLst/>
                        </a:rPr>
                        <a:t>9</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just">
                        <a:lnSpc>
                          <a:spcPct val="107000"/>
                        </a:lnSpc>
                        <a:spcAft>
                          <a:spcPts val="0"/>
                        </a:spcAft>
                      </a:pPr>
                      <a:r>
                        <a:rPr lang="es-PE" sz="1600">
                          <a:effectLst/>
                        </a:rPr>
                        <a:t>Luego de revisar el estado del vehículo, el operador debe aprobar la solicitud.</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Muy Alta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1 semana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extLst>
                  <a:ext uri="{0D108BD9-81ED-4DB2-BD59-A6C34878D82A}">
                    <a16:rowId xmlns:a16="http://schemas.microsoft.com/office/drawing/2014/main" val="1865157242"/>
                  </a:ext>
                </a:extLst>
              </a:tr>
              <a:tr h="512467">
                <a:tc>
                  <a:txBody>
                    <a:bodyPr/>
                    <a:lstStyle/>
                    <a:p>
                      <a:pPr algn="ctr">
                        <a:lnSpc>
                          <a:spcPct val="107000"/>
                        </a:lnSpc>
                        <a:spcAft>
                          <a:spcPts val="0"/>
                        </a:spcAft>
                      </a:pPr>
                      <a:r>
                        <a:rPr lang="es-PE" sz="1600">
                          <a:effectLst/>
                        </a:rPr>
                        <a:t>10</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just">
                        <a:lnSpc>
                          <a:spcPct val="107000"/>
                        </a:lnSpc>
                        <a:spcAft>
                          <a:spcPts val="0"/>
                        </a:spcAft>
                      </a:pPr>
                      <a:r>
                        <a:rPr lang="es-PE" sz="1600">
                          <a:effectLst/>
                        </a:rPr>
                        <a:t>El operador desea registrar la fecha de entrega y el estado del vehículo nuevo</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Muy Alta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1 semana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extLst>
                  <a:ext uri="{0D108BD9-81ED-4DB2-BD59-A6C34878D82A}">
                    <a16:rowId xmlns:a16="http://schemas.microsoft.com/office/drawing/2014/main" val="3257096191"/>
                  </a:ext>
                </a:extLst>
              </a:tr>
              <a:tr h="512467">
                <a:tc>
                  <a:txBody>
                    <a:bodyPr/>
                    <a:lstStyle/>
                    <a:p>
                      <a:pPr algn="ctr">
                        <a:lnSpc>
                          <a:spcPct val="107000"/>
                        </a:lnSpc>
                        <a:spcAft>
                          <a:spcPts val="0"/>
                        </a:spcAft>
                      </a:pPr>
                      <a:r>
                        <a:rPr lang="es-PE" sz="1600">
                          <a:effectLst/>
                        </a:rPr>
                        <a:t>11</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just">
                        <a:lnSpc>
                          <a:spcPct val="107000"/>
                        </a:lnSpc>
                        <a:spcAft>
                          <a:spcPts val="0"/>
                        </a:spcAft>
                      </a:pPr>
                      <a:r>
                        <a:rPr lang="es-PE" sz="1600">
                          <a:effectLst/>
                        </a:rPr>
                        <a:t>El técnico el estado y observaciones del vehículo a renovar.</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Muy Alta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1 semana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extLst>
                  <a:ext uri="{0D108BD9-81ED-4DB2-BD59-A6C34878D82A}">
                    <a16:rowId xmlns:a16="http://schemas.microsoft.com/office/drawing/2014/main" val="2704725037"/>
                  </a:ext>
                </a:extLst>
              </a:tr>
              <a:tr h="512467">
                <a:tc>
                  <a:txBody>
                    <a:bodyPr/>
                    <a:lstStyle/>
                    <a:p>
                      <a:pPr algn="ctr">
                        <a:lnSpc>
                          <a:spcPct val="107000"/>
                        </a:lnSpc>
                        <a:spcAft>
                          <a:spcPts val="0"/>
                        </a:spcAft>
                      </a:pPr>
                      <a:r>
                        <a:rPr lang="es-PE" sz="1600">
                          <a:effectLst/>
                        </a:rPr>
                        <a:t>12</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just">
                        <a:lnSpc>
                          <a:spcPct val="107000"/>
                        </a:lnSpc>
                        <a:spcAft>
                          <a:spcPts val="0"/>
                        </a:spcAft>
                      </a:pPr>
                      <a:r>
                        <a:rPr lang="es-PE" sz="1600">
                          <a:effectLst/>
                        </a:rPr>
                        <a:t>El técnico debe registrar la fecha de entrega del vehículo a renovar.</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a:effectLst/>
                        </a:rPr>
                        <a:t>Muy Alta</a:t>
                      </a:r>
                      <a:endParaRPr lang="es-PE" sz="160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tc>
                  <a:txBody>
                    <a:bodyPr/>
                    <a:lstStyle/>
                    <a:p>
                      <a:pPr algn="ctr">
                        <a:lnSpc>
                          <a:spcPct val="107000"/>
                        </a:lnSpc>
                        <a:spcAft>
                          <a:spcPts val="0"/>
                        </a:spcAft>
                      </a:pPr>
                      <a:r>
                        <a:rPr lang="es-PE" sz="1600" dirty="0">
                          <a:effectLst/>
                        </a:rPr>
                        <a:t>1 semana</a:t>
                      </a:r>
                      <a:endParaRPr lang="es-PE" sz="1600" dirty="0">
                        <a:effectLst/>
                        <a:latin typeface="Calibri" panose="020F0502020204030204" pitchFamily="34" charset="0"/>
                        <a:ea typeface="Batang" panose="02030600000101010101" pitchFamily="18" charset="-127"/>
                        <a:cs typeface="Times New Roman" panose="02020603050405020304" pitchFamily="18" charset="0"/>
                      </a:endParaRPr>
                    </a:p>
                  </a:txBody>
                  <a:tcPr marL="100429" marR="100429" marT="0" marB="0"/>
                </a:tc>
                <a:extLst>
                  <a:ext uri="{0D108BD9-81ED-4DB2-BD59-A6C34878D82A}">
                    <a16:rowId xmlns:a16="http://schemas.microsoft.com/office/drawing/2014/main" val="4052919367"/>
                  </a:ext>
                </a:extLst>
              </a:tr>
            </a:tbl>
          </a:graphicData>
        </a:graphic>
      </p:graphicFrame>
    </p:spTree>
    <p:extLst>
      <p:ext uri="{BB962C8B-B14F-4D97-AF65-F5344CB8AC3E}">
        <p14:creationId xmlns:p14="http://schemas.microsoft.com/office/powerpoint/2010/main" val="143036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41AA2-053D-4E06-B45F-97074665BE5F}"/>
              </a:ext>
            </a:extLst>
          </p:cNvPr>
          <p:cNvSpPr>
            <a:spLocks noGrp="1"/>
          </p:cNvSpPr>
          <p:nvPr>
            <p:ph type="title"/>
          </p:nvPr>
        </p:nvSpPr>
        <p:spPr>
          <a:xfrm>
            <a:off x="-72421" y="213970"/>
            <a:ext cx="9291215" cy="1049235"/>
          </a:xfrm>
        </p:spPr>
        <p:txBody>
          <a:bodyPr/>
          <a:lstStyle/>
          <a:p>
            <a:r>
              <a:rPr lang="es-ES" dirty="0" err="1"/>
              <a:t>Landing</a:t>
            </a:r>
            <a:r>
              <a:rPr lang="es-ES" dirty="0"/>
              <a:t> Page</a:t>
            </a:r>
            <a:endParaRPr lang="es-PE" dirty="0"/>
          </a:p>
        </p:txBody>
      </p:sp>
      <p:pic>
        <p:nvPicPr>
          <p:cNvPr id="4" name="Imagen 3">
            <a:extLst>
              <a:ext uri="{FF2B5EF4-FFF2-40B4-BE49-F238E27FC236}">
                <a16:creationId xmlns:a16="http://schemas.microsoft.com/office/drawing/2014/main" id="{E2068252-17E0-4DC4-B804-663433809E40}"/>
              </a:ext>
            </a:extLst>
          </p:cNvPr>
          <p:cNvPicPr>
            <a:picLocks noChangeAspect="1"/>
          </p:cNvPicPr>
          <p:nvPr/>
        </p:nvPicPr>
        <p:blipFill>
          <a:blip r:embed="rId2"/>
          <a:stretch>
            <a:fillRect/>
          </a:stretch>
        </p:blipFill>
        <p:spPr>
          <a:xfrm>
            <a:off x="3776969" y="944380"/>
            <a:ext cx="1599272" cy="5747968"/>
          </a:xfrm>
          <a:prstGeom prst="rect">
            <a:avLst/>
          </a:prstGeom>
        </p:spPr>
      </p:pic>
    </p:spTree>
    <p:extLst>
      <p:ext uri="{BB962C8B-B14F-4D97-AF65-F5344CB8AC3E}">
        <p14:creationId xmlns:p14="http://schemas.microsoft.com/office/powerpoint/2010/main" val="270247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41AA2-053D-4E06-B45F-97074665BE5F}"/>
              </a:ext>
            </a:extLst>
          </p:cNvPr>
          <p:cNvSpPr>
            <a:spLocks noGrp="1"/>
          </p:cNvSpPr>
          <p:nvPr>
            <p:ph type="title"/>
          </p:nvPr>
        </p:nvSpPr>
        <p:spPr>
          <a:xfrm>
            <a:off x="-72421" y="213970"/>
            <a:ext cx="9291215" cy="1049235"/>
          </a:xfrm>
        </p:spPr>
        <p:txBody>
          <a:bodyPr/>
          <a:lstStyle/>
          <a:p>
            <a:r>
              <a:rPr lang="es-ES" dirty="0"/>
              <a:t>Prototipo</a:t>
            </a:r>
            <a:endParaRPr lang="es-PE" dirty="0"/>
          </a:p>
        </p:txBody>
      </p:sp>
      <p:pic>
        <p:nvPicPr>
          <p:cNvPr id="58" name="Imagen 57">
            <a:extLst>
              <a:ext uri="{FF2B5EF4-FFF2-40B4-BE49-F238E27FC236}">
                <a16:creationId xmlns:a16="http://schemas.microsoft.com/office/drawing/2014/main" id="{BB431000-AEA3-40F2-89A9-5C4D2A7A850A}"/>
              </a:ext>
            </a:extLst>
          </p:cNvPr>
          <p:cNvPicPr/>
          <p:nvPr/>
        </p:nvPicPr>
        <p:blipFill rotWithShape="1">
          <a:blip r:embed="rId2"/>
          <a:srcRect t="6701"/>
          <a:stretch/>
        </p:blipFill>
        <p:spPr bwMode="auto">
          <a:xfrm>
            <a:off x="835932" y="1339319"/>
            <a:ext cx="7451725" cy="3926328"/>
          </a:xfrm>
          <a:prstGeom prst="rect">
            <a:avLst/>
          </a:prstGeom>
          <a:ln>
            <a:noFill/>
          </a:ln>
          <a:extLst>
            <a:ext uri="{53640926-AAD7-44D8-BBD7-CCE9431645EC}">
              <a14:shadowObscured xmlns:a14="http://schemas.microsoft.com/office/drawing/2010/main"/>
            </a:ext>
          </a:extLst>
        </p:spPr>
      </p:pic>
      <p:sp>
        <p:nvSpPr>
          <p:cNvPr id="59" name="Título 1">
            <a:extLst>
              <a:ext uri="{FF2B5EF4-FFF2-40B4-BE49-F238E27FC236}">
                <a16:creationId xmlns:a16="http://schemas.microsoft.com/office/drawing/2014/main" id="{200F9A06-6B06-4A1F-886B-3996323BAA86}"/>
              </a:ext>
            </a:extLst>
          </p:cNvPr>
          <p:cNvSpPr txBox="1">
            <a:spLocks/>
          </p:cNvSpPr>
          <p:nvPr/>
        </p:nvSpPr>
        <p:spPr>
          <a:xfrm>
            <a:off x="318052" y="5324047"/>
            <a:ext cx="8825948" cy="104923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pPr algn="l"/>
            <a:r>
              <a:rPr lang="es-PE" sz="1400" dirty="0"/>
              <a:t>ENLACE: </a:t>
            </a:r>
            <a:r>
              <a:rPr lang="es-PE" sz="1400" dirty="0">
                <a:hlinkClick r:id="rId3"/>
              </a:rPr>
              <a:t>https://carlosdavid60009.wixsite.com/toyota/ingresar</a:t>
            </a:r>
            <a:r>
              <a:rPr lang="es-PE" sz="1400" dirty="0"/>
              <a:t> </a:t>
            </a:r>
          </a:p>
        </p:txBody>
      </p:sp>
    </p:spTree>
    <p:extLst>
      <p:ext uri="{BB962C8B-B14F-4D97-AF65-F5344CB8AC3E}">
        <p14:creationId xmlns:p14="http://schemas.microsoft.com/office/powerpoint/2010/main" val="179576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49A39-1FB8-477C-9F14-CEF70196156A}"/>
              </a:ext>
            </a:extLst>
          </p:cNvPr>
          <p:cNvSpPr>
            <a:spLocks noGrp="1"/>
          </p:cNvSpPr>
          <p:nvPr>
            <p:ph type="title"/>
          </p:nvPr>
        </p:nvSpPr>
        <p:spPr>
          <a:xfrm>
            <a:off x="3485321" y="804520"/>
            <a:ext cx="4646794" cy="1049235"/>
          </a:xfrm>
        </p:spPr>
        <p:txBody>
          <a:bodyPr/>
          <a:lstStyle/>
          <a:p>
            <a:r>
              <a:rPr lang="es-PE" dirty="0"/>
              <a:t>Descripción de la empresa</a:t>
            </a:r>
          </a:p>
        </p:txBody>
      </p:sp>
      <p:sp>
        <p:nvSpPr>
          <p:cNvPr id="3" name="Marcador de contenido 2">
            <a:extLst>
              <a:ext uri="{FF2B5EF4-FFF2-40B4-BE49-F238E27FC236}">
                <a16:creationId xmlns:a16="http://schemas.microsoft.com/office/drawing/2014/main" id="{34D01AB8-3B4C-442A-A784-D0264CF95150}"/>
              </a:ext>
            </a:extLst>
          </p:cNvPr>
          <p:cNvSpPr>
            <a:spLocks noGrp="1"/>
          </p:cNvSpPr>
          <p:nvPr>
            <p:ph idx="1"/>
          </p:nvPr>
        </p:nvSpPr>
        <p:spPr>
          <a:xfrm>
            <a:off x="3273287" y="2015733"/>
            <a:ext cx="5481681" cy="4212789"/>
          </a:xfrm>
        </p:spPr>
        <p:txBody>
          <a:bodyPr>
            <a:normAutofit lnSpcReduction="10000"/>
          </a:bodyPr>
          <a:lstStyle/>
          <a:p>
            <a:r>
              <a:rPr lang="es-PE" dirty="0"/>
              <a:t>Toyota del Perú es una empresa fundada en enero de 1965, con aportes de las empresas japonesas Mitsui &amp; Company LTD., Toyota Motor Company </a:t>
            </a:r>
            <a:r>
              <a:rPr lang="es-PE" dirty="0" err="1"/>
              <a:t>Ltd</a:t>
            </a:r>
            <a:r>
              <a:rPr lang="es-PE" dirty="0"/>
              <a:t> y Toyota Motor Sales Company Ltd. </a:t>
            </a:r>
          </a:p>
          <a:p>
            <a:r>
              <a:rPr lang="es-PE" dirty="0"/>
              <a:t>La empresa Toyota cuenta con varios concesionarios alrededor del país y se encarga de la venta de vehículos, venta de repuestos, financiamiento, pruebas de manejo, carrocería y pintura, además de servicios de postventa, entre otros.</a:t>
            </a:r>
          </a:p>
          <a:p>
            <a:endParaRPr lang="es-PE" dirty="0"/>
          </a:p>
        </p:txBody>
      </p:sp>
      <p:pic>
        <p:nvPicPr>
          <p:cNvPr id="1026" name="Picture 2">
            <a:extLst>
              <a:ext uri="{FF2B5EF4-FFF2-40B4-BE49-F238E27FC236}">
                <a16:creationId xmlns:a16="http://schemas.microsoft.com/office/drawing/2014/main" id="{955B79E1-3B88-4159-AA09-C44EF9CDDB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058" t="359" r="34203"/>
          <a:stretch/>
        </p:blipFill>
        <p:spPr bwMode="auto">
          <a:xfrm>
            <a:off x="384312" y="0"/>
            <a:ext cx="2922634" cy="61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139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EBE72C-3A6C-4E33-B53D-69B3D220EE12}"/>
              </a:ext>
            </a:extLst>
          </p:cNvPr>
          <p:cNvSpPr>
            <a:spLocks noGrp="1"/>
          </p:cNvSpPr>
          <p:nvPr>
            <p:ph type="title"/>
          </p:nvPr>
        </p:nvSpPr>
        <p:spPr>
          <a:xfrm>
            <a:off x="0" y="353948"/>
            <a:ext cx="5550355" cy="1049235"/>
          </a:xfrm>
        </p:spPr>
        <p:txBody>
          <a:bodyPr>
            <a:normAutofit/>
          </a:bodyPr>
          <a:lstStyle/>
          <a:p>
            <a:r>
              <a:rPr lang="es-PE" dirty="0"/>
              <a:t>Misión</a:t>
            </a:r>
          </a:p>
        </p:txBody>
      </p:sp>
      <p:sp>
        <p:nvSpPr>
          <p:cNvPr id="3" name="Marcador de contenido 2">
            <a:extLst>
              <a:ext uri="{FF2B5EF4-FFF2-40B4-BE49-F238E27FC236}">
                <a16:creationId xmlns:a16="http://schemas.microsoft.com/office/drawing/2014/main" id="{EE9A3ED9-E539-4A83-AF00-407AC088B717}"/>
              </a:ext>
            </a:extLst>
          </p:cNvPr>
          <p:cNvSpPr>
            <a:spLocks noGrp="1"/>
          </p:cNvSpPr>
          <p:nvPr>
            <p:ph idx="1"/>
          </p:nvPr>
        </p:nvSpPr>
        <p:spPr>
          <a:xfrm>
            <a:off x="378154" y="1604917"/>
            <a:ext cx="4896211" cy="1456336"/>
          </a:xfrm>
        </p:spPr>
        <p:txBody>
          <a:bodyPr>
            <a:normAutofit/>
          </a:bodyPr>
          <a:lstStyle/>
          <a:p>
            <a:pPr algn="just"/>
            <a:r>
              <a:rPr lang="es-ES" dirty="0"/>
              <a:t>Ser líder indestructible en la industria automotriz y una de las empresas más admiradas en el Perú.</a:t>
            </a:r>
            <a:endParaRPr lang="es-PE" dirty="0"/>
          </a:p>
          <a:p>
            <a:pPr algn="just"/>
            <a:endParaRPr lang="es-PE" dirty="0"/>
          </a:p>
        </p:txBody>
      </p:sp>
      <p:sp>
        <p:nvSpPr>
          <p:cNvPr id="5" name="Título 1">
            <a:extLst>
              <a:ext uri="{FF2B5EF4-FFF2-40B4-BE49-F238E27FC236}">
                <a16:creationId xmlns:a16="http://schemas.microsoft.com/office/drawing/2014/main" id="{2736E753-86C4-4790-BB95-44F7D0770676}"/>
              </a:ext>
            </a:extLst>
          </p:cNvPr>
          <p:cNvSpPr txBox="1">
            <a:spLocks/>
          </p:cNvSpPr>
          <p:nvPr/>
        </p:nvSpPr>
        <p:spPr>
          <a:xfrm>
            <a:off x="0" y="2798974"/>
            <a:ext cx="5550355" cy="1049235"/>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s-PE" dirty="0"/>
              <a:t>Visión</a:t>
            </a:r>
          </a:p>
        </p:txBody>
      </p:sp>
      <p:sp>
        <p:nvSpPr>
          <p:cNvPr id="6" name="Marcador de contenido 2">
            <a:extLst>
              <a:ext uri="{FF2B5EF4-FFF2-40B4-BE49-F238E27FC236}">
                <a16:creationId xmlns:a16="http://schemas.microsoft.com/office/drawing/2014/main" id="{B5663A34-E9B0-4A66-8292-B63705AC14DF}"/>
              </a:ext>
            </a:extLst>
          </p:cNvPr>
          <p:cNvSpPr txBox="1">
            <a:spLocks/>
          </p:cNvSpPr>
          <p:nvPr/>
        </p:nvSpPr>
        <p:spPr>
          <a:xfrm>
            <a:off x="378154" y="4049942"/>
            <a:ext cx="4896211" cy="2152075"/>
          </a:xfrm>
          <a:prstGeom prst="rect">
            <a:avLst/>
          </a:prstGeom>
        </p:spPr>
        <p:txBody>
          <a:bodyPr vert="horz" lIns="91440" tIns="45720" rIns="91440" bIns="45720" rtlCol="0" anchor="t">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s-PE" dirty="0"/>
              <a:t>Ofrecer la mejor experiencia de compra y servicio superando las expectativas de los clientes, a través, de los mejores recursos humanos de la industria.</a:t>
            </a:r>
          </a:p>
          <a:p>
            <a:pPr algn="just"/>
            <a:endParaRPr lang="es-PE" dirty="0"/>
          </a:p>
        </p:txBody>
      </p:sp>
      <p:pic>
        <p:nvPicPr>
          <p:cNvPr id="7" name="Imagen 6">
            <a:extLst>
              <a:ext uri="{FF2B5EF4-FFF2-40B4-BE49-F238E27FC236}">
                <a16:creationId xmlns:a16="http://schemas.microsoft.com/office/drawing/2014/main" id="{7F2A1597-8AFD-42BC-AE1C-414602E7087C}"/>
              </a:ext>
            </a:extLst>
          </p:cNvPr>
          <p:cNvPicPr>
            <a:picLocks noChangeAspect="1"/>
          </p:cNvPicPr>
          <p:nvPr/>
        </p:nvPicPr>
        <p:blipFill>
          <a:blip r:embed="rId2"/>
          <a:stretch>
            <a:fillRect/>
          </a:stretch>
        </p:blipFill>
        <p:spPr>
          <a:xfrm>
            <a:off x="5837636" y="755374"/>
            <a:ext cx="3049913" cy="4936044"/>
          </a:xfrm>
          <a:prstGeom prst="rect">
            <a:avLst/>
          </a:prstGeom>
        </p:spPr>
      </p:pic>
    </p:spTree>
    <p:extLst>
      <p:ext uri="{BB962C8B-B14F-4D97-AF65-F5344CB8AC3E}">
        <p14:creationId xmlns:p14="http://schemas.microsoft.com/office/powerpoint/2010/main" val="327787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3CEBC-D2E5-4AA8-A166-EFA6E25EED16}"/>
              </a:ext>
            </a:extLst>
          </p:cNvPr>
          <p:cNvSpPr>
            <a:spLocks noGrp="1"/>
          </p:cNvSpPr>
          <p:nvPr>
            <p:ph type="title"/>
          </p:nvPr>
        </p:nvSpPr>
        <p:spPr/>
        <p:txBody>
          <a:bodyPr/>
          <a:lstStyle/>
          <a:p>
            <a:r>
              <a:rPr lang="es-PE" dirty="0"/>
              <a:t>Proceso a modelar</a:t>
            </a:r>
          </a:p>
        </p:txBody>
      </p:sp>
      <p:sp>
        <p:nvSpPr>
          <p:cNvPr id="3" name="Marcador de contenido 2">
            <a:extLst>
              <a:ext uri="{FF2B5EF4-FFF2-40B4-BE49-F238E27FC236}">
                <a16:creationId xmlns:a16="http://schemas.microsoft.com/office/drawing/2014/main" id="{30D8C504-3243-445C-888A-BB2AFDD81C75}"/>
              </a:ext>
            </a:extLst>
          </p:cNvPr>
          <p:cNvSpPr>
            <a:spLocks noGrp="1"/>
          </p:cNvSpPr>
          <p:nvPr>
            <p:ph idx="1"/>
          </p:nvPr>
        </p:nvSpPr>
        <p:spPr/>
        <p:txBody>
          <a:bodyPr/>
          <a:lstStyle/>
          <a:p>
            <a:r>
              <a:rPr lang="es-PE" dirty="0"/>
              <a:t>Toyota es una empresa que tiene como uno de sus procesos el de renovación de autos. La empresa aún se encuentra en la fase inicial en la implementación de este servicio por lo que no cuenta con un sistema virtual que apoye el manejo de la data de este proceso.</a:t>
            </a:r>
          </a:p>
          <a:p>
            <a:endParaRPr lang="es-PE" dirty="0"/>
          </a:p>
        </p:txBody>
      </p:sp>
    </p:spTree>
    <p:extLst>
      <p:ext uri="{BB962C8B-B14F-4D97-AF65-F5344CB8AC3E}">
        <p14:creationId xmlns:p14="http://schemas.microsoft.com/office/powerpoint/2010/main" val="247752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7CD08-8CA2-4797-88FF-DDC220BACCC4}"/>
              </a:ext>
            </a:extLst>
          </p:cNvPr>
          <p:cNvSpPr>
            <a:spLocks noGrp="1"/>
          </p:cNvSpPr>
          <p:nvPr>
            <p:ph type="title"/>
          </p:nvPr>
        </p:nvSpPr>
        <p:spPr/>
        <p:txBody>
          <a:bodyPr/>
          <a:lstStyle/>
          <a:p>
            <a:r>
              <a:rPr lang="es-PE" dirty="0"/>
              <a:t>Objetivo general</a:t>
            </a:r>
          </a:p>
        </p:txBody>
      </p:sp>
      <p:sp>
        <p:nvSpPr>
          <p:cNvPr id="3" name="Marcador de contenido 2">
            <a:extLst>
              <a:ext uri="{FF2B5EF4-FFF2-40B4-BE49-F238E27FC236}">
                <a16:creationId xmlns:a16="http://schemas.microsoft.com/office/drawing/2014/main" id="{9FCDE096-19CE-492C-8860-B75044138C6C}"/>
              </a:ext>
            </a:extLst>
          </p:cNvPr>
          <p:cNvSpPr>
            <a:spLocks noGrp="1"/>
          </p:cNvSpPr>
          <p:nvPr>
            <p:ph idx="1"/>
          </p:nvPr>
        </p:nvSpPr>
        <p:spPr/>
        <p:txBody>
          <a:bodyPr/>
          <a:lstStyle/>
          <a:p>
            <a:r>
              <a:rPr lang="es-PE" dirty="0"/>
              <a:t>Con la implementación del sistema se busca automatizar el proceso de renovación de vehículos. Este debe ser capaz de ser operado por el personal que no requiera de grandes y complejos conocimientos para la manipulación del sistema, con el objetivo de mejorar la productividad de la empresa y las condiciones de trabajo integrando la gestión y producción de todos los constituyentes en el proceso.</a:t>
            </a:r>
          </a:p>
          <a:p>
            <a:endParaRPr lang="es-PE" dirty="0"/>
          </a:p>
        </p:txBody>
      </p:sp>
    </p:spTree>
    <p:extLst>
      <p:ext uri="{BB962C8B-B14F-4D97-AF65-F5344CB8AC3E}">
        <p14:creationId xmlns:p14="http://schemas.microsoft.com/office/powerpoint/2010/main" val="84118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35EBC-A6CF-4E52-A9F6-B1B1B05B5217}"/>
              </a:ext>
            </a:extLst>
          </p:cNvPr>
          <p:cNvSpPr>
            <a:spLocks noGrp="1"/>
          </p:cNvSpPr>
          <p:nvPr>
            <p:ph type="title"/>
          </p:nvPr>
        </p:nvSpPr>
        <p:spPr>
          <a:xfrm>
            <a:off x="-73609" y="202896"/>
            <a:ext cx="9291215" cy="1049235"/>
          </a:xfrm>
        </p:spPr>
        <p:txBody>
          <a:bodyPr/>
          <a:lstStyle/>
          <a:p>
            <a:r>
              <a:rPr lang="es-PE" dirty="0"/>
              <a:t>Proceso </a:t>
            </a:r>
          </a:p>
        </p:txBody>
      </p:sp>
      <p:pic>
        <p:nvPicPr>
          <p:cNvPr id="5" name="Imagen 4">
            <a:extLst>
              <a:ext uri="{FF2B5EF4-FFF2-40B4-BE49-F238E27FC236}">
                <a16:creationId xmlns:a16="http://schemas.microsoft.com/office/drawing/2014/main" id="{2797222E-173A-4A20-8096-6D37D3FBF75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09839" y="1909872"/>
            <a:ext cx="8330578" cy="3059518"/>
          </a:xfrm>
          <a:prstGeom prst="rect">
            <a:avLst/>
          </a:prstGeom>
        </p:spPr>
      </p:pic>
    </p:spTree>
    <p:extLst>
      <p:ext uri="{BB962C8B-B14F-4D97-AF65-F5344CB8AC3E}">
        <p14:creationId xmlns:p14="http://schemas.microsoft.com/office/powerpoint/2010/main" val="361199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35EBC-A6CF-4E52-A9F6-B1B1B05B5217}"/>
              </a:ext>
            </a:extLst>
          </p:cNvPr>
          <p:cNvSpPr>
            <a:spLocks noGrp="1"/>
          </p:cNvSpPr>
          <p:nvPr>
            <p:ph type="title"/>
          </p:nvPr>
        </p:nvSpPr>
        <p:spPr/>
        <p:txBody>
          <a:bodyPr/>
          <a:lstStyle/>
          <a:p>
            <a:r>
              <a:rPr lang="es-PE" dirty="0"/>
              <a:t>DESCRIPCIÓN DEL Proceso </a:t>
            </a:r>
          </a:p>
        </p:txBody>
      </p:sp>
      <p:sp>
        <p:nvSpPr>
          <p:cNvPr id="6" name="Marcador de texto 5">
            <a:extLst>
              <a:ext uri="{FF2B5EF4-FFF2-40B4-BE49-F238E27FC236}">
                <a16:creationId xmlns:a16="http://schemas.microsoft.com/office/drawing/2014/main" id="{0155807E-2927-481E-89BF-AAAE9C0F7F42}"/>
              </a:ext>
            </a:extLst>
          </p:cNvPr>
          <p:cNvSpPr>
            <a:spLocks noGrp="1"/>
          </p:cNvSpPr>
          <p:nvPr>
            <p:ph type="body" idx="1"/>
          </p:nvPr>
        </p:nvSpPr>
        <p:spPr>
          <a:xfrm>
            <a:off x="264048" y="2019550"/>
            <a:ext cx="2850213" cy="801943"/>
          </a:xfrm>
        </p:spPr>
        <p:txBody>
          <a:bodyPr/>
          <a:lstStyle/>
          <a:p>
            <a:r>
              <a:rPr lang="es-ES" dirty="0"/>
              <a:t>cliente</a:t>
            </a:r>
            <a:endParaRPr lang="es-PE" dirty="0"/>
          </a:p>
        </p:txBody>
      </p:sp>
      <p:sp>
        <p:nvSpPr>
          <p:cNvPr id="7" name="Marcador de contenido 6">
            <a:extLst>
              <a:ext uri="{FF2B5EF4-FFF2-40B4-BE49-F238E27FC236}">
                <a16:creationId xmlns:a16="http://schemas.microsoft.com/office/drawing/2014/main" id="{9C91186E-E976-4663-B2DF-9F35E15AE5EE}"/>
              </a:ext>
            </a:extLst>
          </p:cNvPr>
          <p:cNvSpPr>
            <a:spLocks noGrp="1"/>
          </p:cNvSpPr>
          <p:nvPr>
            <p:ph sz="half" idx="2"/>
          </p:nvPr>
        </p:nvSpPr>
        <p:spPr>
          <a:xfrm>
            <a:off x="264048" y="2824270"/>
            <a:ext cx="2850213" cy="2644457"/>
          </a:xfrm>
        </p:spPr>
        <p:txBody>
          <a:bodyPr/>
          <a:lstStyle/>
          <a:p>
            <a:r>
              <a:rPr lang="es-PE" dirty="0"/>
              <a:t>El cliente realiza el pedido de renovación. Luego de ser revisado, este acepta o no la cotización propuesta.</a:t>
            </a:r>
          </a:p>
        </p:txBody>
      </p:sp>
      <p:sp>
        <p:nvSpPr>
          <p:cNvPr id="8" name="Marcador de texto 7">
            <a:extLst>
              <a:ext uri="{FF2B5EF4-FFF2-40B4-BE49-F238E27FC236}">
                <a16:creationId xmlns:a16="http://schemas.microsoft.com/office/drawing/2014/main" id="{25DAD0EA-7F7A-493B-91A8-EE5F7704F6DF}"/>
              </a:ext>
            </a:extLst>
          </p:cNvPr>
          <p:cNvSpPr>
            <a:spLocks noGrp="1"/>
          </p:cNvSpPr>
          <p:nvPr>
            <p:ph type="body" sz="quarter" idx="3"/>
          </p:nvPr>
        </p:nvSpPr>
        <p:spPr>
          <a:xfrm>
            <a:off x="3139012" y="2023004"/>
            <a:ext cx="2864224" cy="802237"/>
          </a:xfrm>
        </p:spPr>
        <p:txBody>
          <a:bodyPr/>
          <a:lstStyle/>
          <a:p>
            <a:r>
              <a:rPr lang="es-PE" dirty="0"/>
              <a:t>Gerente de ventas</a:t>
            </a:r>
          </a:p>
        </p:txBody>
      </p:sp>
      <p:sp>
        <p:nvSpPr>
          <p:cNvPr id="9" name="Marcador de contenido 8">
            <a:extLst>
              <a:ext uri="{FF2B5EF4-FFF2-40B4-BE49-F238E27FC236}">
                <a16:creationId xmlns:a16="http://schemas.microsoft.com/office/drawing/2014/main" id="{17C021A7-ABD4-416F-95EF-088C2FE6A45A}"/>
              </a:ext>
            </a:extLst>
          </p:cNvPr>
          <p:cNvSpPr>
            <a:spLocks noGrp="1"/>
          </p:cNvSpPr>
          <p:nvPr>
            <p:ph sz="quarter" idx="4"/>
          </p:nvPr>
        </p:nvSpPr>
        <p:spPr>
          <a:xfrm>
            <a:off x="3139012" y="2821491"/>
            <a:ext cx="2864224" cy="2637371"/>
          </a:xfrm>
        </p:spPr>
        <p:txBody>
          <a:bodyPr/>
          <a:lstStyle/>
          <a:p>
            <a:r>
              <a:rPr lang="es-PE" dirty="0"/>
              <a:t>El gerente de ventas revisa el pedido y recibe el informe de daños del técnico para hacer una cotización.</a:t>
            </a:r>
          </a:p>
        </p:txBody>
      </p:sp>
      <p:sp>
        <p:nvSpPr>
          <p:cNvPr id="10" name="Marcador de texto 7">
            <a:extLst>
              <a:ext uri="{FF2B5EF4-FFF2-40B4-BE49-F238E27FC236}">
                <a16:creationId xmlns:a16="http://schemas.microsoft.com/office/drawing/2014/main" id="{99091764-AF6D-4EE1-BC84-EB6A41C6307C}"/>
              </a:ext>
            </a:extLst>
          </p:cNvPr>
          <p:cNvSpPr txBox="1">
            <a:spLocks/>
          </p:cNvSpPr>
          <p:nvPr/>
        </p:nvSpPr>
        <p:spPr>
          <a:xfrm>
            <a:off x="6047862" y="2016378"/>
            <a:ext cx="2844347" cy="802237"/>
          </a:xfrm>
          <a:prstGeom prst="rect">
            <a:avLst/>
          </a:prstGeom>
        </p:spPr>
        <p:txBody>
          <a:bodyPr vert="horz" lIns="91440" tIns="45720" rIns="91440" bIns="45720" rtlCol="0" anchor="b">
            <a:normAutofit/>
          </a:bodyPr>
          <a:lstStyle>
            <a:lvl1pPr marL="0" indent="0" algn="l" defTabSz="685800" rtl="0" eaLnBrk="1" latinLnBrk="0" hangingPunct="1">
              <a:lnSpc>
                <a:spcPct val="100000"/>
              </a:lnSpc>
              <a:spcBef>
                <a:spcPts val="1000"/>
              </a:spcBef>
              <a:buClr>
                <a:schemeClr val="accent1"/>
              </a:buClr>
              <a:buSzPct val="100000"/>
              <a:buFont typeface="Arial" panose="020B0604020202020204" pitchFamily="34" charset="0"/>
              <a:buNone/>
              <a:defRPr sz="2200" b="0" kern="1200" cap="all" baseline="0">
                <a:solidFill>
                  <a:schemeClr val="accent1"/>
                </a:solidFill>
                <a:effectLst/>
                <a:latin typeface="+mn-lt"/>
                <a:ea typeface="+mn-ea"/>
                <a:cs typeface="+mn-cs"/>
              </a:defRPr>
            </a:lvl1pPr>
            <a:lvl2pPr marL="342900" indent="0" algn="l" defTabSz="685800" rtl="0" eaLnBrk="1" latinLnBrk="0" hangingPunct="1">
              <a:lnSpc>
                <a:spcPct val="120000"/>
              </a:lnSpc>
              <a:spcBef>
                <a:spcPts val="500"/>
              </a:spcBef>
              <a:buClr>
                <a:schemeClr val="accent1"/>
              </a:buClr>
              <a:buSzPct val="100000"/>
              <a:buFont typeface="Arial" panose="020B0604020202020204" pitchFamily="34" charset="0"/>
              <a:buNone/>
              <a:defRPr sz="1500" b="1" kern="1200" cap="none" baseline="0">
                <a:solidFill>
                  <a:schemeClr val="tx1"/>
                </a:solidFill>
                <a:effectLst/>
                <a:latin typeface="+mn-lt"/>
                <a:ea typeface="+mn-ea"/>
                <a:cs typeface="+mn-cs"/>
              </a:defRPr>
            </a:lvl2pPr>
            <a:lvl3pPr marL="685800" indent="0" algn="l" defTabSz="685800" rtl="0" eaLnBrk="1" latinLnBrk="0" hangingPunct="1">
              <a:lnSpc>
                <a:spcPct val="120000"/>
              </a:lnSpc>
              <a:spcBef>
                <a:spcPts val="500"/>
              </a:spcBef>
              <a:buClr>
                <a:schemeClr val="accent1"/>
              </a:buClr>
              <a:buSzPct val="100000"/>
              <a:buFont typeface="Arial" panose="020B0604020202020204" pitchFamily="34" charset="0"/>
              <a:buNone/>
              <a:defRPr sz="1350" b="1" kern="1200" cap="none">
                <a:solidFill>
                  <a:schemeClr val="tx1"/>
                </a:solidFill>
                <a:effectLst/>
                <a:latin typeface="+mn-lt"/>
                <a:ea typeface="+mn-ea"/>
                <a:cs typeface="+mn-cs"/>
              </a:defRPr>
            </a:lvl3pPr>
            <a:lvl4pPr marL="1028700" indent="0" algn="l" defTabSz="685800" rtl="0" eaLnBrk="1" latinLnBrk="0" hangingPunct="1">
              <a:lnSpc>
                <a:spcPct val="120000"/>
              </a:lnSpc>
              <a:spcBef>
                <a:spcPts val="500"/>
              </a:spcBef>
              <a:buClr>
                <a:schemeClr val="accent1"/>
              </a:buClr>
              <a:buSzPct val="100000"/>
              <a:buFont typeface="Arial" panose="020B0604020202020204" pitchFamily="34" charset="0"/>
              <a:buNone/>
              <a:defRPr sz="1200" b="1" kern="1200" cap="none" baseline="0">
                <a:solidFill>
                  <a:schemeClr val="tx1"/>
                </a:solidFill>
                <a:effectLst/>
                <a:latin typeface="+mn-lt"/>
                <a:ea typeface="+mn-ea"/>
                <a:cs typeface="+mn-cs"/>
              </a:defRPr>
            </a:lvl4pPr>
            <a:lvl5pPr marL="1371600" indent="0" algn="l" defTabSz="685800" rtl="0" eaLnBrk="1" latinLnBrk="0" hangingPunct="1">
              <a:lnSpc>
                <a:spcPct val="120000"/>
              </a:lnSpc>
              <a:spcBef>
                <a:spcPts val="500"/>
              </a:spcBef>
              <a:buClr>
                <a:schemeClr val="accent1"/>
              </a:buClr>
              <a:buSzPct val="100000"/>
              <a:buFont typeface="Arial" panose="020B0604020202020204" pitchFamily="34" charset="0"/>
              <a:buNone/>
              <a:defRPr sz="1200" b="1" kern="1200" cap="none">
                <a:solidFill>
                  <a:schemeClr val="tx1"/>
                </a:solidFill>
                <a:effectLst/>
                <a:latin typeface="+mn-lt"/>
                <a:ea typeface="+mn-ea"/>
                <a:cs typeface="+mn-cs"/>
              </a:defRPr>
            </a:lvl5pPr>
            <a:lvl6pPr marL="17145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200" b="1" kern="1200">
                <a:solidFill>
                  <a:schemeClr val="tx1"/>
                </a:solidFill>
                <a:effectLst/>
                <a:latin typeface="+mn-lt"/>
                <a:ea typeface="+mn-ea"/>
                <a:cs typeface="+mn-cs"/>
              </a:defRPr>
            </a:lvl6pPr>
            <a:lvl7pPr marL="2057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200" b="1" kern="1200">
                <a:solidFill>
                  <a:schemeClr val="tx1"/>
                </a:solidFill>
                <a:effectLst/>
                <a:latin typeface="+mn-lt"/>
                <a:ea typeface="+mn-ea"/>
                <a:cs typeface="+mn-cs"/>
              </a:defRPr>
            </a:lvl7pPr>
            <a:lvl8pPr marL="24003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200" b="1" kern="1200" baseline="0">
                <a:solidFill>
                  <a:schemeClr val="tx1"/>
                </a:solidFill>
                <a:effectLst/>
                <a:latin typeface="+mn-lt"/>
                <a:ea typeface="+mn-ea"/>
                <a:cs typeface="+mn-cs"/>
              </a:defRPr>
            </a:lvl8pPr>
            <a:lvl9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200" b="1" kern="1200" baseline="0">
                <a:solidFill>
                  <a:schemeClr val="tx1"/>
                </a:solidFill>
                <a:effectLst/>
                <a:latin typeface="+mn-lt"/>
                <a:ea typeface="+mn-ea"/>
                <a:cs typeface="+mn-cs"/>
              </a:defRPr>
            </a:lvl9pPr>
          </a:lstStyle>
          <a:p>
            <a:r>
              <a:rPr lang="es-PE" dirty="0"/>
              <a:t>Técnico</a:t>
            </a:r>
          </a:p>
        </p:txBody>
      </p:sp>
      <p:sp>
        <p:nvSpPr>
          <p:cNvPr id="11" name="Marcador de contenido 8">
            <a:extLst>
              <a:ext uri="{FF2B5EF4-FFF2-40B4-BE49-F238E27FC236}">
                <a16:creationId xmlns:a16="http://schemas.microsoft.com/office/drawing/2014/main" id="{E80CC059-91E8-4369-9A93-C48646654615}"/>
              </a:ext>
            </a:extLst>
          </p:cNvPr>
          <p:cNvSpPr txBox="1">
            <a:spLocks/>
          </p:cNvSpPr>
          <p:nvPr/>
        </p:nvSpPr>
        <p:spPr>
          <a:xfrm>
            <a:off x="6047862" y="2814865"/>
            <a:ext cx="2844347" cy="2637371"/>
          </a:xfrm>
          <a:prstGeom prst="rect">
            <a:avLst/>
          </a:prstGeom>
        </p:spPr>
        <p:txBody>
          <a:bodyPr vert="horz" lIns="91440" tIns="45720" rIns="91440" bIns="45720" rtlCol="0">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dirty="0"/>
              <a:t>Revisa el vehículo si tiene fallas y daños y, posteriormente, envía un informe sobre estos.</a:t>
            </a:r>
            <a:endParaRPr lang="es-PE" dirty="0"/>
          </a:p>
        </p:txBody>
      </p:sp>
    </p:spTree>
    <p:extLst>
      <p:ext uri="{BB962C8B-B14F-4D97-AF65-F5344CB8AC3E}">
        <p14:creationId xmlns:p14="http://schemas.microsoft.com/office/powerpoint/2010/main" val="25881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41AA2-053D-4E06-B45F-97074665BE5F}"/>
              </a:ext>
            </a:extLst>
          </p:cNvPr>
          <p:cNvSpPr>
            <a:spLocks noGrp="1"/>
          </p:cNvSpPr>
          <p:nvPr>
            <p:ph type="title"/>
          </p:nvPr>
        </p:nvSpPr>
        <p:spPr>
          <a:xfrm>
            <a:off x="-73609" y="213642"/>
            <a:ext cx="9291215" cy="1049235"/>
          </a:xfrm>
        </p:spPr>
        <p:txBody>
          <a:bodyPr/>
          <a:lstStyle/>
          <a:p>
            <a:r>
              <a:rPr lang="es-ES" dirty="0"/>
              <a:t>Diagrama de clases</a:t>
            </a:r>
            <a:endParaRPr lang="es-PE" dirty="0"/>
          </a:p>
        </p:txBody>
      </p:sp>
      <p:pic>
        <p:nvPicPr>
          <p:cNvPr id="10" name="Marcador de contenido 9">
            <a:extLst>
              <a:ext uri="{FF2B5EF4-FFF2-40B4-BE49-F238E27FC236}">
                <a16:creationId xmlns:a16="http://schemas.microsoft.com/office/drawing/2014/main" id="{1A872F27-901C-49AF-9DCE-8C3C0B29104A}"/>
              </a:ext>
            </a:extLst>
          </p:cNvPr>
          <p:cNvPicPr>
            <a:picLocks noGrp="1" noChangeAspect="1"/>
          </p:cNvPicPr>
          <p:nvPr>
            <p:ph idx="1"/>
          </p:nvPr>
        </p:nvPicPr>
        <p:blipFill>
          <a:blip r:embed="rId2"/>
          <a:stretch>
            <a:fillRect/>
          </a:stretch>
        </p:blipFill>
        <p:spPr>
          <a:xfrm>
            <a:off x="353962" y="1406582"/>
            <a:ext cx="8402537" cy="4609594"/>
          </a:xfrm>
        </p:spPr>
      </p:pic>
      <p:sp>
        <p:nvSpPr>
          <p:cNvPr id="3" name="Rectángulo 2">
            <a:extLst>
              <a:ext uri="{FF2B5EF4-FFF2-40B4-BE49-F238E27FC236}">
                <a16:creationId xmlns:a16="http://schemas.microsoft.com/office/drawing/2014/main" id="{F569D8BF-4E1B-4126-B9A3-A870351C0108}"/>
              </a:ext>
            </a:extLst>
          </p:cNvPr>
          <p:cNvSpPr/>
          <p:nvPr/>
        </p:nvSpPr>
        <p:spPr>
          <a:xfrm>
            <a:off x="3919538" y="3531394"/>
            <a:ext cx="907254" cy="9525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800" dirty="0"/>
              <a:t>+Placa</a:t>
            </a:r>
          </a:p>
          <a:p>
            <a:r>
              <a:rPr lang="es-ES" sz="800" dirty="0"/>
              <a:t>+Modelo</a:t>
            </a:r>
          </a:p>
          <a:p>
            <a:r>
              <a:rPr lang="es-ES" sz="800" dirty="0"/>
              <a:t>+Año</a:t>
            </a:r>
          </a:p>
          <a:p>
            <a:r>
              <a:rPr lang="es-ES" sz="800" dirty="0"/>
              <a:t>+</a:t>
            </a:r>
            <a:r>
              <a:rPr lang="es-ES" sz="800" dirty="0" err="1"/>
              <a:t>Cliente_ID</a:t>
            </a:r>
            <a:endParaRPr lang="es-ES" sz="800" dirty="0"/>
          </a:p>
          <a:p>
            <a:r>
              <a:rPr lang="es-ES" sz="800" dirty="0"/>
              <a:t>+Precio</a:t>
            </a:r>
          </a:p>
          <a:p>
            <a:r>
              <a:rPr lang="es-ES" sz="800" dirty="0"/>
              <a:t>+Estado</a:t>
            </a:r>
          </a:p>
          <a:p>
            <a:r>
              <a:rPr lang="es-ES" sz="800" dirty="0"/>
              <a:t>+Tramite</a:t>
            </a:r>
            <a:endParaRPr lang="es-PE" sz="800" dirty="0"/>
          </a:p>
        </p:txBody>
      </p:sp>
      <p:sp>
        <p:nvSpPr>
          <p:cNvPr id="5" name="Rectángulo 4">
            <a:extLst>
              <a:ext uri="{FF2B5EF4-FFF2-40B4-BE49-F238E27FC236}">
                <a16:creationId xmlns:a16="http://schemas.microsoft.com/office/drawing/2014/main" id="{5258EB6E-431E-4E66-BFF2-2A981C580DBD}"/>
              </a:ext>
            </a:extLst>
          </p:cNvPr>
          <p:cNvSpPr/>
          <p:nvPr/>
        </p:nvSpPr>
        <p:spPr>
          <a:xfrm>
            <a:off x="4003358" y="1649254"/>
            <a:ext cx="827722" cy="819626"/>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800" dirty="0"/>
              <a:t>+</a:t>
            </a:r>
            <a:r>
              <a:rPr lang="es-ES" sz="800" dirty="0" err="1"/>
              <a:t>idCliente</a:t>
            </a:r>
            <a:endParaRPr lang="es-ES" sz="800" dirty="0"/>
          </a:p>
          <a:p>
            <a:r>
              <a:rPr lang="es-ES" sz="800" dirty="0"/>
              <a:t>+DNI</a:t>
            </a:r>
          </a:p>
          <a:p>
            <a:r>
              <a:rPr lang="es-ES" sz="800" dirty="0"/>
              <a:t>+Nombre</a:t>
            </a:r>
          </a:p>
          <a:p>
            <a:r>
              <a:rPr lang="es-ES" sz="800" dirty="0"/>
              <a:t>+Apellido</a:t>
            </a:r>
          </a:p>
          <a:p>
            <a:r>
              <a:rPr lang="es-ES" sz="800" dirty="0"/>
              <a:t>+</a:t>
            </a:r>
            <a:r>
              <a:rPr lang="es-ES" sz="800" dirty="0" err="1"/>
              <a:t>Telefono</a:t>
            </a:r>
            <a:endParaRPr lang="es-ES" sz="800" dirty="0"/>
          </a:p>
          <a:p>
            <a:r>
              <a:rPr lang="es-ES" sz="800" dirty="0"/>
              <a:t>+Correo</a:t>
            </a:r>
          </a:p>
          <a:p>
            <a:r>
              <a:rPr lang="es-ES" sz="800" dirty="0"/>
              <a:t>+</a:t>
            </a:r>
            <a:r>
              <a:rPr lang="es-ES" sz="800" dirty="0" err="1"/>
              <a:t>Password</a:t>
            </a:r>
            <a:endParaRPr lang="es-PE" sz="800" dirty="0"/>
          </a:p>
        </p:txBody>
      </p:sp>
    </p:spTree>
    <p:extLst>
      <p:ext uri="{BB962C8B-B14F-4D97-AF65-F5344CB8AC3E}">
        <p14:creationId xmlns:p14="http://schemas.microsoft.com/office/powerpoint/2010/main" val="106498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41AA2-053D-4E06-B45F-97074665BE5F}"/>
              </a:ext>
            </a:extLst>
          </p:cNvPr>
          <p:cNvSpPr>
            <a:spLocks noGrp="1"/>
          </p:cNvSpPr>
          <p:nvPr>
            <p:ph type="title"/>
          </p:nvPr>
        </p:nvSpPr>
        <p:spPr>
          <a:xfrm>
            <a:off x="-73609" y="213642"/>
            <a:ext cx="9291215" cy="1049235"/>
          </a:xfrm>
        </p:spPr>
        <p:txBody>
          <a:bodyPr/>
          <a:lstStyle/>
          <a:p>
            <a:r>
              <a:rPr lang="es-ES" dirty="0"/>
              <a:t>Diagrama Entidad Relación</a:t>
            </a:r>
            <a:endParaRPr lang="es-PE" dirty="0"/>
          </a:p>
        </p:txBody>
      </p:sp>
      <p:pic>
        <p:nvPicPr>
          <p:cNvPr id="11" name="Marcador de contenido 10">
            <a:extLst>
              <a:ext uri="{FF2B5EF4-FFF2-40B4-BE49-F238E27FC236}">
                <a16:creationId xmlns:a16="http://schemas.microsoft.com/office/drawing/2014/main" id="{795523A4-79BF-48DE-9EB5-5794C7A08EDC}"/>
              </a:ext>
            </a:extLst>
          </p:cNvPr>
          <p:cNvPicPr>
            <a:picLocks noGrp="1" noChangeAspect="1"/>
          </p:cNvPicPr>
          <p:nvPr>
            <p:ph idx="1"/>
          </p:nvPr>
        </p:nvPicPr>
        <p:blipFill>
          <a:blip r:embed="rId2"/>
          <a:stretch>
            <a:fillRect/>
          </a:stretch>
        </p:blipFill>
        <p:spPr>
          <a:xfrm>
            <a:off x="515387" y="1248700"/>
            <a:ext cx="8111779" cy="3763864"/>
          </a:xfrm>
        </p:spPr>
      </p:pic>
      <p:sp>
        <p:nvSpPr>
          <p:cNvPr id="13" name="Marcador de contenido 2">
            <a:extLst>
              <a:ext uri="{FF2B5EF4-FFF2-40B4-BE49-F238E27FC236}">
                <a16:creationId xmlns:a16="http://schemas.microsoft.com/office/drawing/2014/main" id="{CBA13CF6-EC00-4DD6-B011-C90EEC7A0B1D}"/>
              </a:ext>
            </a:extLst>
          </p:cNvPr>
          <p:cNvSpPr txBox="1">
            <a:spLocks/>
          </p:cNvSpPr>
          <p:nvPr/>
        </p:nvSpPr>
        <p:spPr>
          <a:xfrm>
            <a:off x="317057" y="5188225"/>
            <a:ext cx="8522144" cy="940905"/>
          </a:xfrm>
          <a:prstGeom prst="rect">
            <a:avLst/>
          </a:prstGeom>
        </p:spPr>
        <p:txBody>
          <a:bodyPr vert="horz" lIns="91440" tIns="45720" rIns="91440" bIns="45720" rtlCol="0" anchor="t">
            <a:normAutofit fontScale="85000" lnSpcReduction="20000"/>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PE" dirty="0"/>
              <a:t>Enlace: https://my.vertabelo.com/public-model-view/zyCag9boDUwsRs6nQC3eGfepIyBYCI2wssT6nm3gbqTwp0K2b8Ux1fzGDhFv8Ilg?x=4622&amp;y=4894&amp;zoom=0.6874</a:t>
            </a:r>
          </a:p>
          <a:p>
            <a:endParaRPr lang="es-PE" dirty="0"/>
          </a:p>
        </p:txBody>
      </p:sp>
      <p:pic>
        <p:nvPicPr>
          <p:cNvPr id="3" name="Imagen 2">
            <a:extLst>
              <a:ext uri="{FF2B5EF4-FFF2-40B4-BE49-F238E27FC236}">
                <a16:creationId xmlns:a16="http://schemas.microsoft.com/office/drawing/2014/main" id="{302A9718-EBE3-43DF-9501-0E9D68BC2779}"/>
              </a:ext>
            </a:extLst>
          </p:cNvPr>
          <p:cNvPicPr>
            <a:picLocks noChangeAspect="1"/>
          </p:cNvPicPr>
          <p:nvPr/>
        </p:nvPicPr>
        <p:blipFill rotWithShape="1">
          <a:blip r:embed="rId3"/>
          <a:srcRect l="25250" t="28307" r="36750" b="18715"/>
          <a:stretch/>
        </p:blipFill>
        <p:spPr>
          <a:xfrm>
            <a:off x="2564764" y="2618741"/>
            <a:ext cx="1708786" cy="1203959"/>
          </a:xfrm>
          <a:prstGeom prst="rect">
            <a:avLst/>
          </a:prstGeom>
        </p:spPr>
      </p:pic>
      <p:pic>
        <p:nvPicPr>
          <p:cNvPr id="4" name="Imagen 3">
            <a:extLst>
              <a:ext uri="{FF2B5EF4-FFF2-40B4-BE49-F238E27FC236}">
                <a16:creationId xmlns:a16="http://schemas.microsoft.com/office/drawing/2014/main" id="{A0F59F56-5F2D-4D4F-B575-7FDDBE250C28}"/>
              </a:ext>
            </a:extLst>
          </p:cNvPr>
          <p:cNvPicPr>
            <a:picLocks noChangeAspect="1"/>
          </p:cNvPicPr>
          <p:nvPr/>
        </p:nvPicPr>
        <p:blipFill rotWithShape="1">
          <a:blip r:embed="rId4"/>
          <a:srcRect l="29583" t="30263" r="42813" b="30447"/>
          <a:stretch/>
        </p:blipFill>
        <p:spPr>
          <a:xfrm>
            <a:off x="4000501" y="1257300"/>
            <a:ext cx="1481294" cy="1190625"/>
          </a:xfrm>
          <a:prstGeom prst="rect">
            <a:avLst/>
          </a:prstGeom>
        </p:spPr>
      </p:pic>
    </p:spTree>
    <p:extLst>
      <p:ext uri="{BB962C8B-B14F-4D97-AF65-F5344CB8AC3E}">
        <p14:creationId xmlns:p14="http://schemas.microsoft.com/office/powerpoint/2010/main" val="2906154276"/>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Galería">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656</TotalTime>
  <Words>641</Words>
  <Application>Microsoft Office PowerPoint</Application>
  <PresentationFormat>Presentación en pantalla (4:3)</PresentationFormat>
  <Paragraphs>105</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Rockwell</vt:lpstr>
      <vt:lpstr>Galería</vt:lpstr>
      <vt:lpstr>Renovación de autos toyota</vt:lpstr>
      <vt:lpstr>Descripción de la empresa</vt:lpstr>
      <vt:lpstr>Misión</vt:lpstr>
      <vt:lpstr>Proceso a modelar</vt:lpstr>
      <vt:lpstr>Objetivo general</vt:lpstr>
      <vt:lpstr>Proceso </vt:lpstr>
      <vt:lpstr>DESCRIPCIÓN DEL Proceso </vt:lpstr>
      <vt:lpstr>Diagrama de clases</vt:lpstr>
      <vt:lpstr>Diagrama Entidad Relación</vt:lpstr>
      <vt:lpstr>Historias de usuario</vt:lpstr>
      <vt:lpstr>Product Backlog</vt:lpstr>
      <vt:lpstr>Product Backlog</vt:lpstr>
      <vt:lpstr>Landing Page</vt:lpstr>
      <vt:lpstr>Prototipo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Renovación de autos toyota</dc:title>
  <dc:creator>gino monrroy</dc:creator>
  <cp:lastModifiedBy>Carlos Del Pino</cp:lastModifiedBy>
  <cp:revision>28</cp:revision>
  <dcterms:created xsi:type="dcterms:W3CDTF">2019-08-28T07:25:14Z</dcterms:created>
  <dcterms:modified xsi:type="dcterms:W3CDTF">2019-11-07T11:19:34Z</dcterms:modified>
</cp:coreProperties>
</file>