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7f6e28a1_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7f6e28a1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7f6e28a1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7f6e28a1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ba964a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ba964a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87f6e28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87f6e28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8ba964a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8ba964a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7f6e28a1_3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7f6e28a1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ba964a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ba964a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COMP2432 Projec</a:t>
            </a:r>
            <a:r>
              <a:rPr b="1" lang="en" sz="40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6300">
              <a:solidFill>
                <a:srgbClr val="FFF2CC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Organizer </a:t>
            </a:r>
            <a:endParaRPr sz="6300">
              <a:solidFill>
                <a:srgbClr val="FFF2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00300" y="3090900"/>
            <a:ext cx="37434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73">
                <a:solidFill>
                  <a:schemeClr val="dk1"/>
                </a:solidFill>
              </a:rPr>
              <a:t>Group 5 Members</a:t>
            </a:r>
            <a:endParaRPr b="1" sz="2373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DENG Chun Yung (21084115D)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JIANG Guanlin (21093962D)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LI Tong (21101988D)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LIU Yuzhou (21100602D)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NIYITEGEKA Berwa Aime Noel (21104645D)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5775" y="11203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b="1" lang="en" sz="2400">
                <a:solidFill>
                  <a:srgbClr val="FFF2CC"/>
                </a:solidFill>
              </a:rPr>
              <a:t>Goal</a:t>
            </a:r>
            <a:endParaRPr b="1" sz="2400">
              <a:solidFill>
                <a:srgbClr val="FFF2CC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Project Objectives</a:t>
            </a:r>
            <a:endParaRPr sz="2000">
              <a:solidFill>
                <a:srgbClr val="FFF2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Flowchart</a:t>
            </a:r>
            <a:endParaRPr sz="2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b="1" lang="en" sz="2400">
                <a:solidFill>
                  <a:srgbClr val="FFF2CC"/>
                </a:solidFill>
              </a:rPr>
              <a:t>Design details</a:t>
            </a:r>
            <a:endParaRPr b="1" sz="2400">
              <a:solidFill>
                <a:srgbClr val="FFF2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Major entities</a:t>
            </a:r>
            <a:endParaRPr sz="2000">
              <a:solidFill>
                <a:srgbClr val="FFF2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Major functions</a:t>
            </a:r>
            <a:endParaRPr sz="20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630750"/>
            <a:ext cx="42603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2400"/>
              <a:buChar char="●"/>
            </a:pPr>
            <a:r>
              <a:rPr b="1" lang="en" sz="2400">
                <a:solidFill>
                  <a:srgbClr val="FFF2CC"/>
                </a:solidFill>
              </a:rPr>
              <a:t>Project Self-Evaluation</a:t>
            </a:r>
            <a:endParaRPr b="1" sz="2400">
              <a:solidFill>
                <a:srgbClr val="FFF2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Advantages</a:t>
            </a:r>
            <a:endParaRPr sz="2000">
              <a:solidFill>
                <a:srgbClr val="FFF2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Char char="○"/>
            </a:pPr>
            <a:r>
              <a:rPr lang="en" sz="2000">
                <a:solidFill>
                  <a:srgbClr val="FFF2CC"/>
                </a:solidFill>
              </a:rPr>
              <a:t>Disadvantage and Future development</a:t>
            </a:r>
            <a:endParaRPr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 (the objective)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81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2000">
                <a:solidFill>
                  <a:srgbClr val="FFF2CC"/>
                </a:solidFill>
              </a:rPr>
              <a:t>Project Objectives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Implementing </a:t>
            </a:r>
            <a:r>
              <a:rPr b="1" lang="en">
                <a:solidFill>
                  <a:srgbClr val="FFF2CC"/>
                </a:solidFill>
              </a:rPr>
              <a:t>APO (APpointment Organizer)</a:t>
            </a:r>
            <a:r>
              <a:rPr lang="en">
                <a:solidFill>
                  <a:srgbClr val="FFF2CC"/>
                </a:solidFill>
              </a:rPr>
              <a:t> with </a:t>
            </a:r>
            <a:r>
              <a:rPr b="1" lang="en">
                <a:solidFill>
                  <a:srgbClr val="FFF2CC"/>
                </a:solidFill>
              </a:rPr>
              <a:t>pipe( ) </a:t>
            </a:r>
            <a:r>
              <a:rPr lang="en">
                <a:solidFill>
                  <a:srgbClr val="FFF2CC"/>
                </a:solidFill>
              </a:rPr>
              <a:t>and </a:t>
            </a:r>
            <a:r>
              <a:rPr b="1" lang="en">
                <a:solidFill>
                  <a:srgbClr val="FFF2CC"/>
                </a:solidFill>
              </a:rPr>
              <a:t>fork( )</a:t>
            </a:r>
            <a:endParaRPr b="1">
              <a:solidFill>
                <a:srgbClr val="FFF2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Based on Linux C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Multiple modes (FCFS, PRIORITY)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Helps users organize and manage their time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072500" y="84975"/>
            <a:ext cx="42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FLOWCHART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2045125" y="4883875"/>
            <a:ext cx="470400" cy="22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526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045125" y="4883875"/>
            <a:ext cx="389400" cy="25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768" y="1426575"/>
            <a:ext cx="3051874" cy="36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6033125" y="1426575"/>
            <a:ext cx="869100" cy="64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SYSTEM DESIGN - MAJOR ENTITIES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6775" y="924700"/>
            <a:ext cx="29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Struct Appointment</a:t>
            </a:r>
            <a:r>
              <a:rPr lang="en">
                <a:solidFill>
                  <a:srgbClr val="FFF2CC"/>
                </a:solidFill>
              </a:rPr>
              <a:t> </a:t>
            </a:r>
            <a:r>
              <a:rPr lang="en"/>
              <a:t>                          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57700" y="924700"/>
            <a:ext cx="29754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>
                <a:solidFill>
                  <a:srgbClr val="FFF2CC"/>
                </a:solidFill>
              </a:rPr>
              <a:t>2D Arrays</a:t>
            </a:r>
            <a:r>
              <a:rPr lang="en"/>
              <a:t>     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225" y="1423025"/>
            <a:ext cx="4457951" cy="4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257700" y="2464625"/>
            <a:ext cx="29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Basic Data Definition</a:t>
            </a:r>
            <a:r>
              <a:rPr lang="en">
                <a:solidFill>
                  <a:srgbClr val="FFF2CC"/>
                </a:solidFill>
              </a:rPr>
              <a:t> </a:t>
            </a:r>
            <a:r>
              <a:rPr lang="en"/>
              <a:t>    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66725"/>
            <a:ext cx="3049700" cy="3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225" y="2923850"/>
            <a:ext cx="2393499" cy="14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5950" y="112325"/>
            <a:ext cx="6420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SYSTEM DESIGN - MAJOR FUNCTIONS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05950" y="1947525"/>
            <a:ext cx="29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ct val="128571"/>
              <a:buChar char="●"/>
            </a:pPr>
            <a:r>
              <a:rPr lang="en" sz="1400">
                <a:solidFill>
                  <a:srgbClr val="FCE5CD"/>
                </a:solidFill>
              </a:rPr>
              <a:t>Node creation</a:t>
            </a:r>
            <a:endParaRPr sz="1400">
              <a:solidFill>
                <a:srgbClr val="FCE5C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128571"/>
              <a:buChar char="●"/>
            </a:pPr>
            <a:r>
              <a:rPr lang="en" sz="1400">
                <a:solidFill>
                  <a:srgbClr val="FFF2CC"/>
                </a:solidFill>
              </a:rPr>
              <a:t>Node insert</a:t>
            </a:r>
            <a:endParaRPr sz="1400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128571"/>
              <a:buChar char="●"/>
            </a:pPr>
            <a:r>
              <a:rPr lang="en" sz="1400">
                <a:solidFill>
                  <a:srgbClr val="FFF2CC"/>
                </a:solidFill>
              </a:rPr>
              <a:t>Schedule Timetable</a:t>
            </a:r>
            <a:endParaRPr sz="1400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ct val="128571"/>
              <a:buChar char="●"/>
            </a:pPr>
            <a:r>
              <a:rPr lang="en" sz="1400">
                <a:solidFill>
                  <a:srgbClr val="FFF2CC"/>
                </a:solidFill>
              </a:rPr>
              <a:t>File write in</a:t>
            </a:r>
            <a:r>
              <a:rPr lang="en" sz="1400">
                <a:solidFill>
                  <a:srgbClr val="FFF2CC"/>
                </a:solidFill>
              </a:rPr>
              <a:t>   </a:t>
            </a:r>
            <a:r>
              <a:rPr lang="en" sz="1400"/>
              <a:t>       </a:t>
            </a:r>
            <a:r>
              <a:rPr lang="en"/>
              <a:t>     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0" y="3202800"/>
            <a:ext cx="4662900" cy="1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50" y="2538187"/>
            <a:ext cx="3421187" cy="18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50" y="3950725"/>
            <a:ext cx="5828750" cy="1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6">
            <a:alphaModFix/>
          </a:blip>
          <a:srcRect b="0" l="0" r="26106" t="0"/>
          <a:stretch/>
        </p:blipFill>
        <p:spPr>
          <a:xfrm>
            <a:off x="105950" y="4586900"/>
            <a:ext cx="6531623" cy="1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875925" y="534325"/>
            <a:ext cx="29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Logic functions</a:t>
            </a:r>
            <a:endParaRPr sz="1400">
              <a:solidFill>
                <a:srgbClr val="FFF2CC"/>
              </a:solidFill>
            </a:endParaRPr>
          </a:p>
          <a:p>
            <a:pPr indent="0" lvl="0" marL="45720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Locate functions</a:t>
            </a:r>
            <a:endParaRPr sz="1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 sz="1400">
                <a:solidFill>
                  <a:srgbClr val="FFF2CC"/>
                </a:solidFill>
              </a:rPr>
              <a:t>Reinitialization</a:t>
            </a:r>
            <a:r>
              <a:rPr lang="en" sz="1400">
                <a:solidFill>
                  <a:srgbClr val="FFF2CC"/>
                </a:solidFill>
              </a:rPr>
              <a:t>   </a:t>
            </a:r>
            <a:r>
              <a:rPr lang="en" sz="1400"/>
              <a:t>       </a:t>
            </a:r>
            <a:r>
              <a:rPr lang="en"/>
              <a:t>             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8448" y="2944225"/>
            <a:ext cx="3050364" cy="1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5500" y="1841650"/>
            <a:ext cx="6420800" cy="1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83262" y="2125263"/>
            <a:ext cx="4168062" cy="2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3528" y="1079022"/>
            <a:ext cx="7752771" cy="1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/>
          <p:nvPr/>
        </p:nvCxnSpPr>
        <p:spPr>
          <a:xfrm>
            <a:off x="237575" y="1040950"/>
            <a:ext cx="8435400" cy="3718200"/>
          </a:xfrm>
          <a:prstGeom prst="straightConnector1">
            <a:avLst/>
          </a:prstGeom>
          <a:noFill/>
          <a:ln cap="flat" cmpd="sng" w="76200">
            <a:solidFill>
              <a:srgbClr val="FFF2CC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0532" y="2687549"/>
            <a:ext cx="4215769" cy="1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/>
              <a:t>SYSTEM EVALUATION</a:t>
            </a:r>
            <a:endParaRPr b="1" sz="2500"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Well </a:t>
            </a:r>
            <a:r>
              <a:rPr lang="en">
                <a:solidFill>
                  <a:srgbClr val="FFF2CC"/>
                </a:solidFill>
              </a:rPr>
              <a:t>structured</a:t>
            </a:r>
            <a:endParaRPr>
              <a:solidFill>
                <a:srgbClr val="FFF2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en" sz="1800">
                <a:solidFill>
                  <a:srgbClr val="FFF2CC"/>
                </a:solidFill>
              </a:rPr>
              <a:t>Well </a:t>
            </a:r>
            <a:r>
              <a:rPr lang="en" sz="1800">
                <a:solidFill>
                  <a:srgbClr val="FFF2CC"/>
                </a:solidFill>
              </a:rPr>
              <a:t>Code Encapsulation</a:t>
            </a:r>
            <a:endParaRPr sz="1800"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Time efficiency</a:t>
            </a:r>
            <a:endParaRPr>
              <a:solidFill>
                <a:srgbClr val="FFF2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en">
                <a:solidFill>
                  <a:srgbClr val="FFF2CC"/>
                </a:solidFill>
              </a:rPr>
              <a:t>The use of Link list and 2d array</a:t>
            </a:r>
            <a:endParaRPr sz="1800"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R</a:t>
            </a:r>
            <a:r>
              <a:rPr lang="en">
                <a:solidFill>
                  <a:srgbClr val="FFF2CC"/>
                </a:solidFill>
              </a:rPr>
              <a:t>eadability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Well-annotated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Clear variable name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/>
              <a:t>SYSTEM EVALUATION</a:t>
            </a:r>
            <a:endParaRPr b="1" sz="2500"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Code duplication</a:t>
            </a:r>
            <a:endParaRPr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Scalability</a:t>
            </a:r>
            <a:endParaRPr>
              <a:solidFill>
                <a:srgbClr val="FFF2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en">
                <a:solidFill>
                  <a:srgbClr val="FFF2CC"/>
                </a:solidFill>
              </a:rPr>
              <a:t>Too many code in main function</a:t>
            </a:r>
            <a:endParaRPr sz="1800">
              <a:solidFill>
                <a:srgbClr val="FFF2CC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en">
                <a:solidFill>
                  <a:srgbClr val="FFF2CC"/>
                </a:solidFill>
              </a:rPr>
              <a:t>Memory Efficiency</a:t>
            </a:r>
            <a:endParaRPr>
              <a:solidFill>
                <a:srgbClr val="FFF2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Char char="○"/>
            </a:pPr>
            <a:r>
              <a:rPr lang="en">
                <a:solidFill>
                  <a:srgbClr val="FFF2CC"/>
                </a:solidFill>
              </a:rPr>
              <a:t>2D array — space consuming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FLAWS AND FUTURE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