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78"/>
  </p:notesMasterIdLst>
  <p:handoutMasterIdLst>
    <p:handoutMasterId r:id="rId79"/>
  </p:handoutMasterIdLst>
  <p:sldIdLst>
    <p:sldId id="256" r:id="rId2"/>
    <p:sldId id="304" r:id="rId3"/>
    <p:sldId id="376" r:id="rId4"/>
    <p:sldId id="377" r:id="rId5"/>
    <p:sldId id="305" r:id="rId6"/>
    <p:sldId id="378" r:id="rId7"/>
    <p:sldId id="306" r:id="rId8"/>
    <p:sldId id="307" r:id="rId9"/>
    <p:sldId id="308" r:id="rId10"/>
    <p:sldId id="309" r:id="rId11"/>
    <p:sldId id="310" r:id="rId12"/>
    <p:sldId id="311" r:id="rId13"/>
    <p:sldId id="379" r:id="rId14"/>
    <p:sldId id="374" r:id="rId15"/>
    <p:sldId id="368" r:id="rId16"/>
    <p:sldId id="312" r:id="rId17"/>
    <p:sldId id="380" r:id="rId18"/>
    <p:sldId id="381" r:id="rId19"/>
    <p:sldId id="315" r:id="rId20"/>
    <p:sldId id="382" r:id="rId21"/>
    <p:sldId id="318" r:id="rId22"/>
    <p:sldId id="383" r:id="rId23"/>
    <p:sldId id="384" r:id="rId24"/>
    <p:sldId id="319" r:id="rId25"/>
    <p:sldId id="385" r:id="rId26"/>
    <p:sldId id="321" r:id="rId27"/>
    <p:sldId id="386" r:id="rId28"/>
    <p:sldId id="387" r:id="rId29"/>
    <p:sldId id="326" r:id="rId30"/>
    <p:sldId id="327" r:id="rId31"/>
    <p:sldId id="397" r:id="rId32"/>
    <p:sldId id="389" r:id="rId33"/>
    <p:sldId id="390" r:id="rId34"/>
    <p:sldId id="391" r:id="rId35"/>
    <p:sldId id="392" r:id="rId36"/>
    <p:sldId id="398" r:id="rId37"/>
    <p:sldId id="403" r:id="rId38"/>
    <p:sldId id="404" r:id="rId39"/>
    <p:sldId id="405" r:id="rId40"/>
    <p:sldId id="406" r:id="rId41"/>
    <p:sldId id="407" r:id="rId42"/>
    <p:sldId id="408" r:id="rId43"/>
    <p:sldId id="409" r:id="rId44"/>
    <p:sldId id="393" r:id="rId45"/>
    <p:sldId id="394" r:id="rId46"/>
    <p:sldId id="395" r:id="rId47"/>
    <p:sldId id="396" r:id="rId48"/>
    <p:sldId id="401" r:id="rId49"/>
    <p:sldId id="402" r:id="rId50"/>
    <p:sldId id="410" r:id="rId51"/>
    <p:sldId id="411" r:id="rId52"/>
    <p:sldId id="412" r:id="rId53"/>
    <p:sldId id="413" r:id="rId54"/>
    <p:sldId id="414" r:id="rId55"/>
    <p:sldId id="415" r:id="rId56"/>
    <p:sldId id="416" r:id="rId57"/>
    <p:sldId id="417" r:id="rId58"/>
    <p:sldId id="418" r:id="rId59"/>
    <p:sldId id="419" r:id="rId60"/>
    <p:sldId id="369" r:id="rId61"/>
    <p:sldId id="420" r:id="rId62"/>
    <p:sldId id="427" r:id="rId63"/>
    <p:sldId id="428" r:id="rId64"/>
    <p:sldId id="421" r:id="rId65"/>
    <p:sldId id="422" r:id="rId66"/>
    <p:sldId id="423" r:id="rId67"/>
    <p:sldId id="424" r:id="rId68"/>
    <p:sldId id="426" r:id="rId69"/>
    <p:sldId id="429" r:id="rId70"/>
    <p:sldId id="373" r:id="rId71"/>
    <p:sldId id="363" r:id="rId72"/>
    <p:sldId id="430" r:id="rId73"/>
    <p:sldId id="364" r:id="rId74"/>
    <p:sldId id="431" r:id="rId75"/>
    <p:sldId id="432" r:id="rId76"/>
    <p:sldId id="275" r:id="rId77"/>
  </p:sldIdLst>
  <p:sldSz cx="9144000" cy="6858000" type="screen4x3"/>
  <p:notesSz cx="6761163" cy="99425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800" kern="1200">
        <a:solidFill>
          <a:schemeClr val="bg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800" kern="1200">
        <a:solidFill>
          <a:schemeClr val="bg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800" kern="1200">
        <a:solidFill>
          <a:schemeClr val="bg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800" kern="1200">
        <a:solidFill>
          <a:schemeClr val="bg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EDB1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4683" autoAdjust="0"/>
  </p:normalViewPr>
  <p:slideViewPr>
    <p:cSldViewPr>
      <p:cViewPr varScale="1">
        <p:scale>
          <a:sx n="70" d="100"/>
          <a:sy n="70" d="100"/>
        </p:scale>
        <p:origin x="1386" y="66"/>
      </p:cViewPr>
      <p:guideLst>
        <p:guide orient="horz" pos="2160"/>
        <p:guide pos="288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8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notesMaster" Target="notesMasters/notesMaster1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0525" cy="4984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318" tIns="45659" rIns="91318" bIns="45659" numCol="1" anchor="t" anchorCtr="0" compatLnSpc="1"/>
          <a:lstStyle>
            <a:lvl1pPr defTabSz="913130" eaLnBrk="1" hangingPunct="1">
              <a:spcBef>
                <a:spcPct val="0"/>
              </a:spcBef>
              <a:buSzTx/>
              <a:buFontTx/>
              <a:buNone/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29050" y="0"/>
            <a:ext cx="2930525" cy="4984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318" tIns="45659" rIns="91318" bIns="45659" numCol="1" anchor="t" anchorCtr="0" compatLnSpc="1"/>
          <a:lstStyle>
            <a:lvl1pPr algn="r" defTabSz="913130" eaLnBrk="1" hangingPunct="1">
              <a:spcBef>
                <a:spcPct val="0"/>
              </a:spcBef>
              <a:buSzTx/>
              <a:buFontTx/>
              <a:buNone/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50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2450"/>
            <a:ext cx="2930525" cy="4984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318" tIns="45659" rIns="91318" bIns="45659" numCol="1" anchor="b" anchorCtr="0" compatLnSpc="1"/>
          <a:lstStyle>
            <a:lvl1pPr defTabSz="913130" eaLnBrk="1" hangingPunct="1">
              <a:spcBef>
                <a:spcPct val="0"/>
              </a:spcBef>
              <a:buSzTx/>
              <a:buFontTx/>
              <a:buNone/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50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29050" y="9442450"/>
            <a:ext cx="2930525" cy="4984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318" tIns="45659" rIns="91318" bIns="45659" numCol="1" anchor="b" anchorCtr="0" compatLnSpc="1"/>
          <a:lstStyle>
            <a:lvl1pPr algn="r" defTabSz="913130" eaLnBrk="1" hangingPunct="1">
              <a:spcBef>
                <a:spcPct val="0"/>
              </a:spcBef>
              <a:buSzTx/>
              <a:buFontTx/>
              <a:buNone/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94A7F348-5A14-460A-ACF8-9FEE095CF35E}" type="slidenum">
              <a:rPr lang="en-US" altLang="zh-CN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046274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0525" cy="4984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318" tIns="45659" rIns="91318" bIns="45659" numCol="1" anchor="t" anchorCtr="0" compatLnSpc="1"/>
          <a:lstStyle>
            <a:lvl1pPr defTabSz="913130" eaLnBrk="1" hangingPunct="1">
              <a:spcBef>
                <a:spcPct val="0"/>
              </a:spcBef>
              <a:buSzTx/>
              <a:buFontTx/>
              <a:buNone/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29050" y="0"/>
            <a:ext cx="2930525" cy="4984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318" tIns="45659" rIns="91318" bIns="45659" numCol="1" anchor="t" anchorCtr="0" compatLnSpc="1"/>
          <a:lstStyle>
            <a:lvl1pPr algn="r" defTabSz="913130" eaLnBrk="1" hangingPunct="1">
              <a:spcBef>
                <a:spcPct val="0"/>
              </a:spcBef>
              <a:buSzTx/>
              <a:buFontTx/>
              <a:buNone/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6938" y="746125"/>
            <a:ext cx="4967287" cy="3727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6275" y="4722813"/>
            <a:ext cx="5408613" cy="44735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318" tIns="45659" rIns="91318" bIns="45659" numCol="1" anchor="t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2450"/>
            <a:ext cx="2930525" cy="4984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318" tIns="45659" rIns="91318" bIns="45659" numCol="1" anchor="b" anchorCtr="0" compatLnSpc="1"/>
          <a:lstStyle>
            <a:lvl1pPr defTabSz="913130" eaLnBrk="1" hangingPunct="1">
              <a:spcBef>
                <a:spcPct val="0"/>
              </a:spcBef>
              <a:buSzTx/>
              <a:buFontTx/>
              <a:buNone/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29050" y="9442450"/>
            <a:ext cx="2930525" cy="4984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318" tIns="45659" rIns="91318" bIns="45659" numCol="1" anchor="b" anchorCtr="0" compatLnSpc="1"/>
          <a:lstStyle>
            <a:lvl1pPr algn="r" defTabSz="913130" eaLnBrk="1" hangingPunct="1">
              <a:spcBef>
                <a:spcPct val="0"/>
              </a:spcBef>
              <a:buSzTx/>
              <a:buFontTx/>
              <a:buNone/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C24385A0-3F36-4FD7-81FA-6D888BD3EA79}" type="slidenum">
              <a:rPr lang="en-US" altLang="zh-CN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618946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</a:ln>
        </p:spPr>
        <p:txBody>
          <a:bodyPr/>
          <a:lstStyle/>
          <a:p>
            <a:pPr defTabSz="912495"/>
            <a:fld id="{6898AED4-F9AF-4423-9748-2D011E699A72}" type="slidenum">
              <a:rPr lang="en-US" altLang="zh-CN" smtClean="0">
                <a:ea typeface="宋体" panose="02010600030101010101" pitchFamily="2" charset="-122"/>
              </a:rPr>
              <a:t>1</a:t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139344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3D4933-41BF-4C2D-B1E0-E6C5CE854C91}" type="datetime4">
              <a:rPr lang="en-US" altLang="zh-CN"/>
              <a:t>November 4, 2017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zh-CN"/>
              <a:t>Copyright @ Jingsha He 2004-2015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C04A4E-D636-4CA2-AF21-3B2D043CBABB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C0A19D-BFCB-4593-A9AD-2ACE8451FB36}" type="datetime4">
              <a:rPr lang="en-US" altLang="zh-CN"/>
              <a:t>November 4, 2017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zh-CN"/>
              <a:t>Copyright @ Jingsha He 2004-2015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8BEDA7-B03D-4123-BD93-78BD89F3E1AF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38925" y="981075"/>
            <a:ext cx="2058988" cy="525621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981075"/>
            <a:ext cx="6029325" cy="525621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F6059E-1FF5-44FE-98EE-1F0E3C5FB53E}" type="datetime4">
              <a:rPr lang="en-US" altLang="zh-CN"/>
              <a:t>November 4, 2017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zh-CN"/>
              <a:t>Copyright @ Jingsha He 2004-2015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2B303-9EFD-4D6A-987C-1C656B0E8256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32C82A-BF09-4A24-ACB4-006C3BD99E20}" type="datetime4">
              <a:rPr lang="en-US" altLang="zh-CN"/>
              <a:t>November 4, 2017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3103563" cy="476250"/>
          </a:xfrm>
        </p:spPr>
        <p:txBody>
          <a:bodyPr/>
          <a:lstStyle>
            <a:lvl1pPr>
              <a:defRPr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zh-CN"/>
              <a:t>Copyright @ Jingsha He 2004-2015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E9D221-7B87-4BCA-8323-6E1F8FE17BB2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07231F-35EF-4D7C-BA39-ABFD16BA0A71}" type="datetime4">
              <a:rPr lang="en-US" altLang="zh-CN"/>
              <a:t>November 4, 2017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zh-CN"/>
              <a:t>Copyright @ Jingsha He 2004-2015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0792EB-CC24-4937-9A40-8C1DED75825B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816100"/>
            <a:ext cx="4038600" cy="44211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16100"/>
            <a:ext cx="4038600" cy="44211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2F5E7A-E277-46AB-A27D-317549C9EBCE}" type="datetime4">
              <a:rPr lang="en-US" altLang="zh-CN"/>
              <a:t>November 4, 2017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zh-CN"/>
              <a:t>Copyright @ Jingsha He 2004-2015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F08989-659C-4A4D-9C78-954B091DBEC7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4D0332-F0DA-4321-B9C4-4AEC9145AC62}" type="datetime4">
              <a:rPr lang="en-US" altLang="zh-CN"/>
              <a:t>November 4, 2017</a:t>
            </a:fld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zh-CN"/>
              <a:t>Copyright @ Jingsha He 2004-2015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1E074F-8724-46C5-A30E-E39B40C5AF42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A1462F-3BDE-459F-9D38-CA6E2AC540B9}" type="datetime4">
              <a:rPr lang="en-US" altLang="zh-CN"/>
              <a:t>November 4, 2017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zh-CN"/>
              <a:t>Copyright @ Jingsha He 2004-2015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D45122-E7C0-4120-9813-F95FBB395029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2BAC98-B986-448F-85ED-7B5FDB77AD5E}" type="datetime4">
              <a:rPr lang="en-US" altLang="zh-CN"/>
              <a:t>November 4, 2017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zh-CN"/>
              <a:t>Copyright @ Jingsha He 2004-2015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D83636-1F87-4805-A701-016F2289C648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B8A858-DDC2-4D2F-8D44-B42CDD881D96}" type="datetime4">
              <a:rPr lang="en-US" altLang="zh-CN"/>
              <a:t>November 4, 2017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zh-CN"/>
              <a:t>Copyright @ Jingsha He 2004-2015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9EED92-95AD-4442-8CB4-FBDE453377FB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5EE9F8-BD07-4389-A0D3-9DBD0C288886}" type="datetime4">
              <a:rPr lang="en-US" altLang="zh-CN"/>
              <a:t>November 4, 2017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zh-CN"/>
              <a:t>Copyright @ Jingsha He 2004-2015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8BCD17-5A9E-4E77-8057-DEC2D42C8FA9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981075"/>
            <a:ext cx="8229600" cy="652463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tx1"/>
            </a:outerShdw>
          </a:effec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16100"/>
            <a:ext cx="8229600" cy="4421188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tx1"/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spcBef>
                <a:spcPct val="0"/>
              </a:spcBef>
              <a:buSzTx/>
              <a:buFontTx/>
              <a:buNone/>
              <a:defRPr sz="1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565A9409-A81B-471F-A740-5AB6C25005D6}" type="datetime4">
              <a:rPr lang="en-US" altLang="zh-CN"/>
              <a:t>November 4, 2017</a:t>
            </a:fld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spcBef>
                <a:spcPct val="0"/>
              </a:spcBef>
              <a:buSzTx/>
              <a:buFontTx/>
              <a:buNone/>
              <a:defRPr sz="14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r>
              <a:rPr lang="en-US" altLang="zh-CN"/>
              <a:t>Copyright @ Jingsha He 2004-2015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spcBef>
                <a:spcPct val="0"/>
              </a:spcBef>
              <a:buSzTx/>
              <a:buFontTx/>
              <a:buNone/>
              <a:defRPr sz="1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FAC4B291-832A-4411-BAC6-8F3E5000E04C}" type="slidenum">
              <a:rPr lang="en-US" altLang="zh-CN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rtl="0" eaLnBrk="0" fontAlgn="ctr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ctr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Times New Roman" panose="02020603050405020304" pitchFamily="18" charset="0"/>
          <a:ea typeface="黑体" panose="02010609060101010101" pitchFamily="49" charset="-122"/>
        </a:defRPr>
      </a:lvl2pPr>
      <a:lvl3pPr algn="ctr" rtl="0" eaLnBrk="0" fontAlgn="ctr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Times New Roman" panose="02020603050405020304" pitchFamily="18" charset="0"/>
          <a:ea typeface="黑体" panose="02010609060101010101" pitchFamily="49" charset="-122"/>
        </a:defRPr>
      </a:lvl3pPr>
      <a:lvl4pPr algn="ctr" rtl="0" eaLnBrk="0" fontAlgn="ctr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Times New Roman" panose="02020603050405020304" pitchFamily="18" charset="0"/>
          <a:ea typeface="黑体" panose="02010609060101010101" pitchFamily="49" charset="-122"/>
        </a:defRPr>
      </a:lvl4pPr>
      <a:lvl5pPr algn="ctr" rtl="0" eaLnBrk="0" fontAlgn="ctr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Times New Roman" panose="02020603050405020304" pitchFamily="18" charset="0"/>
          <a:ea typeface="黑体" panose="02010609060101010101" pitchFamily="49" charset="-122"/>
        </a:defRPr>
      </a:lvl5pPr>
      <a:lvl6pPr marL="457200" algn="ctr" rtl="0" fontAlgn="ctr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Times New Roman" panose="02020603050405020304" pitchFamily="18" charset="0"/>
          <a:ea typeface="黑体" panose="02010609060101010101" pitchFamily="49" charset="-122"/>
        </a:defRPr>
      </a:lvl6pPr>
      <a:lvl7pPr marL="914400" algn="ctr" rtl="0" fontAlgn="ctr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Times New Roman" panose="02020603050405020304" pitchFamily="18" charset="0"/>
          <a:ea typeface="黑体" panose="02010609060101010101" pitchFamily="49" charset="-122"/>
        </a:defRPr>
      </a:lvl7pPr>
      <a:lvl8pPr marL="1371600" algn="ctr" rtl="0" fontAlgn="ctr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Times New Roman" panose="02020603050405020304" pitchFamily="18" charset="0"/>
          <a:ea typeface="黑体" panose="02010609060101010101" pitchFamily="49" charset="-122"/>
        </a:defRPr>
      </a:lvl8pPr>
      <a:lvl9pPr marL="1828800" algn="ctr" rtl="0" fontAlgn="ctr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Times New Roman" panose="02020603050405020304" pitchFamily="18" charset="0"/>
          <a:ea typeface="黑体" panose="020106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75000"/>
        <a:buFont typeface="Wingdings" panose="05000000000000000000" pitchFamily="2" charset="2"/>
        <a:buChar char="n"/>
        <a:defRPr sz="3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75000"/>
        <a:buFont typeface="Wingdings" panose="05000000000000000000" pitchFamily="2" charset="2"/>
        <a:buChar char="l"/>
        <a:defRPr sz="2800">
          <a:solidFill>
            <a:schemeClr val="bg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75000"/>
        <a:buFont typeface="Wingdings" panose="05000000000000000000" pitchFamily="2" charset="2"/>
        <a:buChar char="u"/>
        <a:defRPr sz="2400">
          <a:solidFill>
            <a:schemeClr val="bg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75000"/>
        <a:buFont typeface="Arial" panose="020B0604020202020204" pitchFamily="34" charset="0"/>
        <a:buChar char="–"/>
        <a:defRPr sz="2000">
          <a:solidFill>
            <a:schemeClr val="bg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75000"/>
        <a:buFont typeface="Wingdings" panose="05000000000000000000" pitchFamily="2" charset="2"/>
        <a:buChar char="Ø"/>
        <a:defRPr sz="2000">
          <a:solidFill>
            <a:schemeClr val="bg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SzPct val="75000"/>
        <a:buFont typeface="Wingdings" panose="05000000000000000000" pitchFamily="2" charset="2"/>
        <a:buChar char="Ø"/>
        <a:defRPr sz="2000">
          <a:solidFill>
            <a:schemeClr val="bg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SzPct val="75000"/>
        <a:buFont typeface="Wingdings" panose="05000000000000000000" pitchFamily="2" charset="2"/>
        <a:buChar char="Ø"/>
        <a:defRPr sz="2000">
          <a:solidFill>
            <a:schemeClr val="bg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SzPct val="75000"/>
        <a:buFont typeface="Wingdings" panose="05000000000000000000" pitchFamily="2" charset="2"/>
        <a:buChar char="Ø"/>
        <a:defRPr sz="2000">
          <a:solidFill>
            <a:schemeClr val="bg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SzPct val="75000"/>
        <a:buFont typeface="Wingdings" panose="05000000000000000000" pitchFamily="2" charset="2"/>
        <a:buChar char="Ø"/>
        <a:defRPr sz="2000">
          <a:solidFill>
            <a:schemeClr val="bg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e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1773238"/>
            <a:ext cx="7773987" cy="1655762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5400" dirty="0" smtClean="0">
                <a:ea typeface="宋体" panose="02010600030101010101" pitchFamily="2" charset="-122"/>
              </a:rPr>
              <a:t>Computer </a:t>
            </a:r>
            <a:r>
              <a:rPr lang="en-US" altLang="zh-CN" sz="5400" dirty="0">
                <a:ea typeface="宋体" panose="02010600030101010101" pitchFamily="2" charset="-122"/>
              </a:rPr>
              <a:t>Networks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03350" y="3933825"/>
            <a:ext cx="6400800" cy="15113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2800" dirty="0" err="1" smtClean="0"/>
              <a:t>Zhiqing</a:t>
            </a:r>
            <a:r>
              <a:rPr lang="en-US" altLang="zh-CN" sz="2800" smtClean="0"/>
              <a:t> Huang</a:t>
            </a:r>
            <a:endParaRPr lang="en-US" altLang="zh-CN" sz="2800" dirty="0"/>
          </a:p>
          <a:p>
            <a:pPr eaLnBrk="1" hangingPunct="1">
              <a:defRPr/>
            </a:pPr>
            <a:r>
              <a:rPr lang="en-US" altLang="zh-CN" sz="2800" dirty="0"/>
              <a:t>School of Software Engineering</a:t>
            </a:r>
          </a:p>
          <a:p>
            <a:pPr eaLnBrk="1" hangingPunct="1">
              <a:defRPr/>
            </a:pPr>
            <a:r>
              <a:rPr lang="en-US" altLang="zh-CN" sz="2800" dirty="0"/>
              <a:t>Beijing University of Technology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Copyright @ Jingsha He 2004-2015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46A6C6-8F65-4CED-90CE-8C9956028B1B}" type="slidenum">
              <a:rPr lang="en-US" altLang="zh-CN"/>
              <a:t>10</a:t>
            </a:fld>
            <a:endParaRPr lang="en-US" altLang="zh-CN"/>
          </a:p>
        </p:txBody>
      </p:sp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>
                <a:ea typeface="宋体" panose="02010600030101010101" pitchFamily="2" charset="-122"/>
              </a:rPr>
              <a:t>ALOHA (2)</a:t>
            </a:r>
          </a:p>
        </p:txBody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16100"/>
            <a:ext cx="8229600" cy="887413"/>
          </a:xfrm>
        </p:spPr>
        <p:txBody>
          <a:bodyPr>
            <a:normAutofit fontScale="62500" lnSpcReduction="20000"/>
          </a:bodyPr>
          <a:lstStyle/>
          <a:p>
            <a:pPr eaLnBrk="1" hangingPunct="1">
              <a:defRPr/>
            </a:pPr>
            <a:r>
              <a:rPr lang="en-US" altLang="zh-CN" dirty="0">
                <a:ea typeface="宋体" panose="02010600030101010101" pitchFamily="2" charset="-122"/>
              </a:rPr>
              <a:t>Collisions happen when other users transmit during a vulnerable period that is twice the frame time</a:t>
            </a:r>
          </a:p>
          <a:p>
            <a:pPr lvl="1" eaLnBrk="1" hangingPunct="1">
              <a:defRPr/>
            </a:pPr>
            <a:r>
              <a:rPr lang="en-US" altLang="zh-CN" dirty="0">
                <a:ea typeface="宋体" panose="02010600030101010101" pitchFamily="2" charset="-122"/>
              </a:rPr>
              <a:t>Synchronizing senders to slots can reduce collisions</a:t>
            </a:r>
          </a:p>
        </p:txBody>
      </p:sp>
      <p:pic>
        <p:nvPicPr>
          <p:cNvPr id="25605" name="Picture 4" descr="4-0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00113" y="2703513"/>
            <a:ext cx="6767512" cy="3548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FDF6C1D-7EF9-4488-8AA6-82C43363C7C6}" type="datetime4">
              <a:rPr lang="en-US" altLang="zh-CN"/>
              <a:t>November 4, 2017</a:t>
            </a:fld>
            <a:endParaRPr lang="en-US" altLang="zh-C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Copyright @ Jingsha He 2004-2015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5BD396-52BA-4CB8-9FCB-C3E754B47D08}" type="slidenum">
              <a:rPr lang="en-US" altLang="zh-CN"/>
              <a:t>11</a:t>
            </a:fld>
            <a:endParaRPr lang="en-US" altLang="zh-CN"/>
          </a:p>
        </p:txBody>
      </p:sp>
      <p:sp>
        <p:nvSpPr>
          <p:cNvPr id="188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>
                <a:ea typeface="宋体" panose="02010600030101010101" pitchFamily="2" charset="-122"/>
              </a:rPr>
              <a:t>ALOHA (3)</a:t>
            </a:r>
          </a:p>
        </p:txBody>
      </p:sp>
      <p:sp>
        <p:nvSpPr>
          <p:cNvPr id="188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16100"/>
            <a:ext cx="8229600" cy="1108075"/>
          </a:xfrm>
        </p:spPr>
        <p:txBody>
          <a:bodyPr>
            <a:normAutofit fontScale="77500" lnSpcReduction="20000"/>
          </a:bodyPr>
          <a:lstStyle/>
          <a:p>
            <a:pPr eaLnBrk="1" hangingPunct="1">
              <a:defRPr/>
            </a:pPr>
            <a:r>
              <a:rPr lang="en-US" altLang="zh-CN" dirty="0"/>
              <a:t>Slotted ALOHA is twice as efficient as pure ALOHA</a:t>
            </a:r>
          </a:p>
          <a:p>
            <a:pPr lvl="1" eaLnBrk="1" hangingPunct="1">
              <a:defRPr/>
            </a:pPr>
            <a:r>
              <a:rPr lang="en-US" altLang="zh-CN" dirty="0"/>
              <a:t>Low load wastes slots, high loads causes </a:t>
            </a:r>
            <a:r>
              <a:rPr lang="en-US" altLang="zh-CN" dirty="0" smtClean="0"/>
              <a:t>collisions</a:t>
            </a:r>
            <a:endParaRPr lang="en-US" altLang="zh-CN" dirty="0"/>
          </a:p>
          <a:p>
            <a:pPr lvl="1" eaLnBrk="1" hangingPunct="1">
              <a:defRPr/>
            </a:pPr>
            <a:r>
              <a:rPr lang="en-US" altLang="zh-CN" dirty="0"/>
              <a:t>Efficiency up to 1/e (37%) for random traffic models</a:t>
            </a:r>
          </a:p>
        </p:txBody>
      </p:sp>
      <p:pic>
        <p:nvPicPr>
          <p:cNvPr id="26629" name="Picture 4" descr="4-0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1188" y="2924175"/>
            <a:ext cx="7848600" cy="335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88D9657-04C2-4267-AAE7-C7052FDD1719}" type="datetime4">
              <a:rPr lang="en-US" altLang="zh-CN"/>
              <a:t>November 4, 2017</a:t>
            </a:fld>
            <a:endParaRPr lang="en-US" altLang="zh-C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Copyright @ Jingsha He 2004-2015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E5C0E2-F3D3-48D2-B3DB-89A6639F83A6}" type="slidenum">
              <a:rPr lang="en-US" altLang="zh-CN"/>
              <a:t>12</a:t>
            </a:fld>
            <a:endParaRPr lang="en-US" altLang="zh-CN"/>
          </a:p>
        </p:txBody>
      </p:sp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>
                <a:ea typeface="宋体" panose="02010600030101010101" pitchFamily="2" charset="-122"/>
              </a:rPr>
              <a:t>CSMA (Carrier </a:t>
            </a:r>
            <a:r>
              <a:rPr lang="en-US" altLang="zh-CN" dirty="0">
                <a:ea typeface="宋体" panose="02010600030101010101" pitchFamily="2" charset="-122"/>
              </a:rPr>
              <a:t>Sense Multiple </a:t>
            </a:r>
            <a:r>
              <a:rPr lang="en-US" altLang="zh-CN" dirty="0" smtClean="0">
                <a:ea typeface="宋体" panose="02010600030101010101" pitchFamily="2" charset="-122"/>
              </a:rPr>
              <a:t>Access)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89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defRPr/>
            </a:pPr>
            <a:r>
              <a:rPr lang="en-US" altLang="zh-CN" dirty="0"/>
              <a:t>CSMA improves on ALOHA by sensing the </a:t>
            </a:r>
            <a:r>
              <a:rPr lang="en-US" altLang="zh-CN" dirty="0" smtClean="0"/>
              <a:t>channel</a:t>
            </a:r>
            <a:endParaRPr lang="en-US" altLang="zh-CN" dirty="0"/>
          </a:p>
          <a:p>
            <a:pPr lvl="1" eaLnBrk="1" hangingPunct="1">
              <a:defRPr/>
            </a:pPr>
            <a:r>
              <a:rPr lang="en-US" altLang="zh-CN" dirty="0"/>
              <a:t>User doesn’t send if it senses someone </a:t>
            </a:r>
            <a:r>
              <a:rPr lang="en-US" altLang="zh-CN" dirty="0" smtClean="0"/>
              <a:t>else is sending</a:t>
            </a:r>
            <a:endParaRPr lang="en-US" altLang="zh-CN" dirty="0"/>
          </a:p>
          <a:p>
            <a:pPr eaLnBrk="1" hangingPunct="1">
              <a:defRPr/>
            </a:pPr>
            <a:r>
              <a:rPr lang="en-US" altLang="zh-CN" dirty="0"/>
              <a:t>Variations on what to do if the channel is </a:t>
            </a:r>
            <a:r>
              <a:rPr lang="en-US" altLang="zh-CN" dirty="0" smtClean="0"/>
              <a:t>busy</a:t>
            </a:r>
            <a:endParaRPr lang="en-US" altLang="zh-CN" dirty="0"/>
          </a:p>
          <a:p>
            <a:pPr lvl="1" eaLnBrk="1" hangingPunct="1">
              <a:defRPr/>
            </a:pPr>
            <a:r>
              <a:rPr lang="en-US" altLang="zh-CN" dirty="0"/>
              <a:t>1-persistent (greedy) sends as soon as </a:t>
            </a:r>
            <a:r>
              <a:rPr lang="en-US" altLang="zh-CN" dirty="0" smtClean="0"/>
              <a:t>the channel becomes idle</a:t>
            </a:r>
            <a:endParaRPr lang="en-US" altLang="zh-CN" dirty="0"/>
          </a:p>
          <a:p>
            <a:pPr lvl="1" eaLnBrk="1" hangingPunct="1">
              <a:defRPr/>
            </a:pPr>
            <a:r>
              <a:rPr lang="en-US" altLang="zh-CN" dirty="0" smtClean="0"/>
              <a:t>Non-persistent </a:t>
            </a:r>
            <a:r>
              <a:rPr lang="en-US" altLang="zh-CN" dirty="0"/>
              <a:t>waits </a:t>
            </a:r>
            <a:r>
              <a:rPr lang="en-US" altLang="zh-CN" dirty="0" smtClean="0"/>
              <a:t>for a </a:t>
            </a:r>
            <a:r>
              <a:rPr lang="en-US" altLang="zh-CN" dirty="0"/>
              <a:t>random </a:t>
            </a:r>
            <a:r>
              <a:rPr lang="en-US" altLang="zh-CN" dirty="0" smtClean="0"/>
              <a:t>amount of time before trying </a:t>
            </a:r>
            <a:r>
              <a:rPr lang="en-US" altLang="zh-CN" dirty="0"/>
              <a:t>again</a:t>
            </a:r>
          </a:p>
          <a:p>
            <a:pPr lvl="1" eaLnBrk="1" hangingPunct="1">
              <a:defRPr/>
            </a:pPr>
            <a:r>
              <a:rPr lang="en-US" altLang="zh-CN" dirty="0"/>
              <a:t>p-persistent sends with probability p when idle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FD89AC1-B2FB-4D85-8F78-324B79C878C7}" type="datetime4">
              <a:rPr lang="en-US" altLang="zh-CN"/>
              <a:t>November 4, 2017</a:t>
            </a:fld>
            <a:endParaRPr lang="en-US" altLang="zh-C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Copyright @ Jingsha He 2004-2015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ED1429-3A82-46AE-8864-66468501BAB7}" type="slidenum">
              <a:rPr lang="en-US" altLang="zh-CN"/>
              <a:t>13</a:t>
            </a:fld>
            <a:endParaRPr lang="en-US" altLang="zh-CN"/>
          </a:p>
        </p:txBody>
      </p:sp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>
                <a:ea typeface="宋体" panose="02010600030101010101" pitchFamily="2" charset="-122"/>
              </a:rPr>
              <a:t>CSMA (2)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89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>
                <a:ea typeface="宋体" panose="02010600030101010101" pitchFamily="2" charset="-122"/>
              </a:rPr>
              <a:t>1-persistent CSMA</a:t>
            </a:r>
          </a:p>
          <a:p>
            <a:pPr lvl="1" eaLnBrk="1" hangingPunct="1">
              <a:defRPr/>
            </a:pPr>
            <a:r>
              <a:rPr lang="en-US" altLang="zh-CN" dirty="0">
                <a:ea typeface="宋体" panose="02010600030101010101" pitchFamily="2" charset="-122"/>
              </a:rPr>
              <a:t>If idle, transmit</a:t>
            </a:r>
          </a:p>
          <a:p>
            <a:pPr lvl="1" eaLnBrk="1" hangingPunct="1">
              <a:defRPr/>
            </a:pPr>
            <a:r>
              <a:rPr lang="en-US" altLang="zh-CN" dirty="0">
                <a:ea typeface="宋体" panose="02010600030101010101" pitchFamily="2" charset="-122"/>
              </a:rPr>
              <a:t>If not idle, continuously sense until the channel becomes </a:t>
            </a:r>
            <a:r>
              <a:rPr lang="en-US" altLang="zh-CN" dirty="0" smtClean="0">
                <a:ea typeface="宋体" panose="02010600030101010101" pitchFamily="2" charset="-122"/>
              </a:rPr>
              <a:t>idle</a:t>
            </a:r>
          </a:p>
          <a:p>
            <a:pPr eaLnBrk="1" hangingPunct="1">
              <a:defRPr/>
            </a:pPr>
            <a:r>
              <a:rPr lang="en-US" altLang="zh-CN" dirty="0">
                <a:solidFill>
                  <a:srgbClr val="FFFFFF"/>
                </a:solidFill>
                <a:ea typeface="宋体" panose="02010600030101010101" pitchFamily="2" charset="-122"/>
              </a:rPr>
              <a:t>Non-persistent CSMA</a:t>
            </a:r>
          </a:p>
          <a:p>
            <a:pPr lvl="1" eaLnBrk="1" hangingPunct="1">
              <a:defRPr/>
            </a:pPr>
            <a:r>
              <a:rPr lang="en-US" altLang="zh-CN" dirty="0">
                <a:solidFill>
                  <a:srgbClr val="FFFFFF"/>
                </a:solidFill>
                <a:ea typeface="宋体" panose="02010600030101010101" pitchFamily="2" charset="-122"/>
              </a:rPr>
              <a:t>If idle, transmit</a:t>
            </a:r>
          </a:p>
          <a:p>
            <a:pPr lvl="1" eaLnBrk="1" hangingPunct="1">
              <a:defRPr/>
            </a:pPr>
            <a:r>
              <a:rPr lang="en-US" altLang="zh-CN" dirty="0">
                <a:solidFill>
                  <a:srgbClr val="FFFFFF"/>
                </a:solidFill>
                <a:ea typeface="宋体" panose="02010600030101010101" pitchFamily="2" charset="-122"/>
              </a:rPr>
              <a:t>If not idle, wait for a random amount of time, then repeat the whole </a:t>
            </a:r>
            <a:r>
              <a:rPr lang="en-US" altLang="zh-CN" dirty="0" smtClean="0">
                <a:solidFill>
                  <a:srgbClr val="FFFFFF"/>
                </a:solidFill>
                <a:ea typeface="宋体" panose="02010600030101010101" pitchFamily="2" charset="-122"/>
              </a:rPr>
              <a:t>process</a:t>
            </a:r>
            <a:endParaRPr lang="en-US" altLang="zh-CN" dirty="0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FD89AC1-B2FB-4D85-8F78-324B79C878C7}" type="datetime4">
              <a:rPr lang="en-US" altLang="zh-CN"/>
              <a:t>November 4, 2017</a:t>
            </a:fld>
            <a:endParaRPr lang="en-US" altLang="zh-C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Copyright @ Jingsha He 2004-2015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23FD86-A505-43D7-8137-F3C0B330162A}" type="slidenum">
              <a:rPr lang="en-US" altLang="zh-CN"/>
              <a:t>14</a:t>
            </a:fld>
            <a:endParaRPr lang="en-US" altLang="zh-CN"/>
          </a:p>
        </p:txBody>
      </p:sp>
      <p:sp>
        <p:nvSpPr>
          <p:cNvPr id="263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>
                <a:ea typeface="宋体" panose="02010600030101010101" pitchFamily="2" charset="-122"/>
              </a:rPr>
              <a:t>CSMA </a:t>
            </a:r>
            <a:r>
              <a:rPr lang="en-US" altLang="zh-CN" dirty="0">
                <a:ea typeface="宋体" panose="02010600030101010101" pitchFamily="2" charset="-122"/>
              </a:rPr>
              <a:t>(3)</a:t>
            </a:r>
          </a:p>
        </p:txBody>
      </p:sp>
      <p:sp>
        <p:nvSpPr>
          <p:cNvPr id="263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>
                <a:ea typeface="宋体" panose="02010600030101010101" pitchFamily="2" charset="-122"/>
              </a:rPr>
              <a:t>p-persistent CSMA</a:t>
            </a:r>
          </a:p>
          <a:p>
            <a:pPr lvl="1" eaLnBrk="1" hangingPunct="1">
              <a:defRPr/>
            </a:pPr>
            <a:r>
              <a:rPr lang="en-US" altLang="zh-CN" dirty="0">
                <a:ea typeface="宋体" panose="02010600030101010101" pitchFamily="2" charset="-122"/>
              </a:rPr>
              <a:t>Applicable to slotted channels</a:t>
            </a:r>
          </a:p>
          <a:p>
            <a:pPr lvl="1" eaLnBrk="1" hangingPunct="1">
              <a:defRPr/>
            </a:pPr>
            <a:r>
              <a:rPr lang="en-US" altLang="zh-CN" dirty="0">
                <a:ea typeface="宋体" panose="02010600030101010101" pitchFamily="2" charset="-122"/>
              </a:rPr>
              <a:t>If idle, transmit with probability p (and defer the transmission until the next slot with probability 1-p)</a:t>
            </a:r>
          </a:p>
          <a:p>
            <a:pPr lvl="1" eaLnBrk="1" hangingPunct="1">
              <a:defRPr/>
            </a:pPr>
            <a:r>
              <a:rPr lang="en-US" altLang="zh-CN" dirty="0">
                <a:ea typeface="宋体" panose="02010600030101010101" pitchFamily="2" charset="-122"/>
              </a:rPr>
              <a:t>If not idle, wait for the next slot</a:t>
            </a:r>
          </a:p>
          <a:p>
            <a:pPr lvl="1" eaLnBrk="1" hangingPunct="1">
              <a:defRPr/>
            </a:pPr>
            <a:r>
              <a:rPr lang="en-US" altLang="zh-CN" dirty="0">
                <a:ea typeface="宋体" panose="02010600030101010101" pitchFamily="2" charset="-122"/>
              </a:rPr>
              <a:t>If collision occurs, wait for a random amount of time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615FC32-A0DF-4E22-B7EC-B293F22E412C}" type="datetime4">
              <a:rPr lang="en-US" altLang="zh-CN"/>
              <a:t>November 4, 2017</a:t>
            </a:fld>
            <a:endParaRPr lang="en-US" altLang="zh-C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Copyright @ Jingsha He 2004-2015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647147-8492-44D1-93D4-EA216B1B584F}" type="slidenum">
              <a:rPr lang="en-US" altLang="zh-CN"/>
              <a:t>15</a:t>
            </a:fld>
            <a:endParaRPr lang="en-US" altLang="zh-CN"/>
          </a:p>
        </p:txBody>
      </p:sp>
      <p:sp>
        <p:nvSpPr>
          <p:cNvPr id="257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>
                <a:ea typeface="宋体" panose="02010600030101010101" pitchFamily="2" charset="-122"/>
              </a:rPr>
              <a:t>CSMA </a:t>
            </a:r>
            <a:r>
              <a:rPr lang="en-US" altLang="zh-CN" dirty="0">
                <a:ea typeface="宋体" panose="02010600030101010101" pitchFamily="2" charset="-122"/>
              </a:rPr>
              <a:t>(4)</a:t>
            </a:r>
          </a:p>
        </p:txBody>
      </p:sp>
      <p:sp>
        <p:nvSpPr>
          <p:cNvPr id="257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16100"/>
            <a:ext cx="8229600" cy="892175"/>
          </a:xfrm>
        </p:spPr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en-US" altLang="zh-CN" sz="2400" dirty="0">
                <a:ea typeface="宋体" panose="02010600030101010101" pitchFamily="2" charset="-122"/>
              </a:rPr>
              <a:t>CSMA outperforms </a:t>
            </a:r>
            <a:r>
              <a:rPr lang="en-US" altLang="zh-CN" sz="2400" dirty="0" smtClean="0">
                <a:ea typeface="宋体" panose="02010600030101010101" pitchFamily="2" charset="-122"/>
              </a:rPr>
              <a:t>ALOHA</a:t>
            </a:r>
          </a:p>
          <a:p>
            <a:pPr eaLnBrk="1" hangingPunct="1">
              <a:defRPr/>
            </a:pPr>
            <a:r>
              <a:rPr lang="en-US" altLang="zh-CN" sz="2400" dirty="0">
                <a:ea typeface="宋体" panose="02010600030101010101" pitchFamily="2" charset="-122"/>
              </a:rPr>
              <a:t>B</a:t>
            </a:r>
            <a:r>
              <a:rPr lang="en-US" altLang="zh-CN" sz="2400" dirty="0" smtClean="0">
                <a:ea typeface="宋体" panose="02010600030101010101" pitchFamily="2" charset="-122"/>
              </a:rPr>
              <a:t>eing </a:t>
            </a:r>
            <a:r>
              <a:rPr lang="en-US" altLang="zh-CN" sz="2400" dirty="0">
                <a:ea typeface="宋体" panose="02010600030101010101" pitchFamily="2" charset="-122"/>
              </a:rPr>
              <a:t>less persistent is better under high load</a:t>
            </a:r>
          </a:p>
        </p:txBody>
      </p:sp>
      <p:pic>
        <p:nvPicPr>
          <p:cNvPr id="30725" name="Picture 4" descr="4-0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90588" y="2708275"/>
            <a:ext cx="7351712" cy="3500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7347F94-27B5-4953-BD39-7715DC7904A2}" type="datetime4">
              <a:rPr lang="en-US" altLang="zh-CN"/>
              <a:t>November 4, 2017</a:t>
            </a:fld>
            <a:endParaRPr lang="en-US" altLang="zh-C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Copyright @ Jingsha He 2004-2015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23D1D8-DCCC-4DD4-8A80-3862F485D8BC}" type="slidenum">
              <a:rPr lang="en-US" altLang="zh-CN"/>
              <a:t>16</a:t>
            </a:fld>
            <a:endParaRPr lang="en-US" altLang="zh-CN"/>
          </a:p>
        </p:txBody>
      </p:sp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>
                <a:ea typeface="宋体" panose="02010600030101010101" pitchFamily="2" charset="-122"/>
              </a:rPr>
              <a:t>CSMA </a:t>
            </a:r>
            <a:r>
              <a:rPr lang="en-US" altLang="zh-CN" dirty="0" smtClean="0">
                <a:ea typeface="宋体" panose="02010600030101010101" pitchFamily="2" charset="-122"/>
              </a:rPr>
              <a:t>with </a:t>
            </a:r>
            <a:r>
              <a:rPr lang="en-US" altLang="zh-CN" dirty="0">
                <a:ea typeface="宋体" panose="02010600030101010101" pitchFamily="2" charset="-122"/>
              </a:rPr>
              <a:t>Collision Detection</a:t>
            </a:r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16100"/>
            <a:ext cx="8229600" cy="1684338"/>
          </a:xfrm>
        </p:spPr>
        <p:txBody>
          <a:bodyPr>
            <a:normAutofit fontScale="92500"/>
          </a:bodyPr>
          <a:lstStyle/>
          <a:p>
            <a:pPr eaLnBrk="1" hangingPunct="1">
              <a:defRPr/>
            </a:pPr>
            <a:r>
              <a:rPr lang="en-US" altLang="zh-CN" dirty="0">
                <a:ea typeface="宋体" panose="02010600030101010101" pitchFamily="2" charset="-122"/>
              </a:rPr>
              <a:t>CSMA/CD improvement is </a:t>
            </a:r>
            <a:r>
              <a:rPr lang="en-US" altLang="zh-CN" dirty="0" smtClean="0">
                <a:ea typeface="宋体" panose="02010600030101010101" pitchFamily="2" charset="-122"/>
              </a:rPr>
              <a:t>due to aborting transmission upon detecting collision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 eaLnBrk="1" hangingPunct="1">
              <a:defRPr/>
            </a:pPr>
            <a:r>
              <a:rPr lang="en-US" altLang="zh-CN" dirty="0" smtClean="0">
                <a:ea typeface="宋体" panose="02010600030101010101" pitchFamily="2" charset="-122"/>
              </a:rPr>
              <a:t>Reduce </a:t>
            </a:r>
            <a:r>
              <a:rPr lang="en-US" altLang="zh-CN" dirty="0">
                <a:ea typeface="宋体" panose="02010600030101010101" pitchFamily="2" charset="-122"/>
              </a:rPr>
              <a:t>contention </a:t>
            </a:r>
            <a:r>
              <a:rPr lang="en-US" altLang="zh-CN" dirty="0" smtClean="0">
                <a:ea typeface="宋体" panose="02010600030101010101" pitchFamily="2" charset="-122"/>
              </a:rPr>
              <a:t>time to improve performance 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pic>
        <p:nvPicPr>
          <p:cNvPr id="31749" name="Picture 4" descr="4-0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1188" y="3644900"/>
            <a:ext cx="7867650" cy="2363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50501FB-D488-4306-9766-9AF89E5056AA}" type="datetime4">
              <a:rPr lang="en-US" altLang="zh-CN"/>
              <a:t>November 4, 2017</a:t>
            </a:fld>
            <a:endParaRPr lang="en-US" altLang="zh-CN"/>
          </a:p>
        </p:txBody>
      </p:sp>
      <p:sp>
        <p:nvSpPr>
          <p:cNvPr id="8" name="TextBox 7"/>
          <p:cNvSpPr txBox="1"/>
          <p:nvPr/>
        </p:nvSpPr>
        <p:spPr>
          <a:xfrm>
            <a:off x="6153150" y="3475038"/>
            <a:ext cx="1914525" cy="831850"/>
          </a:xfrm>
          <a:prstGeom prst="rect">
            <a:avLst/>
          </a:prstGeom>
          <a:solidFill>
            <a:sysClr val="window" lastClr="FFFFFF"/>
          </a:solidFill>
        </p:spPr>
        <p:txBody>
          <a:bodyPr>
            <a:sp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1600" kern="0" dirty="0">
                <a:solidFill>
                  <a:prstClr val="black"/>
                </a:solidFill>
                <a:ea typeface="+mn-ea"/>
                <a:cs typeface="Arial" panose="020B0604020202020204" pitchFamily="34" charset="0"/>
              </a:rPr>
              <a:t>Collision time is much shorter than frame time</a:t>
            </a:r>
          </a:p>
        </p:txBody>
      </p:sp>
      <p:sp>
        <p:nvSpPr>
          <p:cNvPr id="9" name="Freeform 12"/>
          <p:cNvSpPr/>
          <p:nvPr/>
        </p:nvSpPr>
        <p:spPr bwMode="auto">
          <a:xfrm rot="20174098" flipH="1">
            <a:off x="4857750" y="4141788"/>
            <a:ext cx="1300163" cy="246062"/>
          </a:xfrm>
          <a:custGeom>
            <a:avLst/>
            <a:gdLst>
              <a:gd name="connsiteX0" fmla="*/ 0 w 523875"/>
              <a:gd name="connsiteY0" fmla="*/ 103188 h 150813"/>
              <a:gd name="connsiteX1" fmla="*/ 219075 w 523875"/>
              <a:gd name="connsiteY1" fmla="*/ 7938 h 150813"/>
              <a:gd name="connsiteX2" fmla="*/ 523875 w 523875"/>
              <a:gd name="connsiteY2" fmla="*/ 150813 h 150813"/>
              <a:gd name="connsiteX0-1" fmla="*/ 0 w 523875"/>
              <a:gd name="connsiteY0-2" fmla="*/ 112713 h 160338"/>
              <a:gd name="connsiteX1-3" fmla="*/ 304800 w 523875"/>
              <a:gd name="connsiteY1-4" fmla="*/ 7938 h 160338"/>
              <a:gd name="connsiteX2-5" fmla="*/ 523875 w 523875"/>
              <a:gd name="connsiteY2-6" fmla="*/ 160338 h 160338"/>
              <a:gd name="connsiteX0-7" fmla="*/ 0 w 533400"/>
              <a:gd name="connsiteY0-8" fmla="*/ 106362 h 115887"/>
              <a:gd name="connsiteX1-9" fmla="*/ 304800 w 533400"/>
              <a:gd name="connsiteY1-10" fmla="*/ 1587 h 115887"/>
              <a:gd name="connsiteX2-11" fmla="*/ 533400 w 533400"/>
              <a:gd name="connsiteY2-12" fmla="*/ 115887 h 11588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533400" h="115887">
                <a:moveTo>
                  <a:pt x="0" y="106362"/>
                </a:moveTo>
                <a:cubicBezTo>
                  <a:pt x="65881" y="54768"/>
                  <a:pt x="215900" y="0"/>
                  <a:pt x="304800" y="1587"/>
                </a:cubicBezTo>
                <a:cubicBezTo>
                  <a:pt x="393700" y="3174"/>
                  <a:pt x="424656" y="48418"/>
                  <a:pt x="533400" y="115887"/>
                </a:cubicBezTo>
              </a:path>
            </a:pathLst>
          </a:custGeom>
          <a:noFill/>
          <a:ln w="19050" cap="flat" cmpd="sng" algn="ctr">
            <a:solidFill>
              <a:srgbClr val="9C007F">
                <a:lumMod val="60000"/>
                <a:lumOff val="40000"/>
              </a:srgb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endParaRPr lang="en-US" sz="1800" kern="0" dirty="0">
              <a:solidFill>
                <a:prstClr val="black"/>
              </a:solidFill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/>
              <a:t>Collision-Free </a:t>
            </a:r>
            <a:r>
              <a:rPr lang="en-US" altLang="zh-CN" dirty="0" smtClean="0"/>
              <a:t>Protocols - Bitmap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816100"/>
            <a:ext cx="8229600" cy="2549525"/>
          </a:xfrm>
        </p:spPr>
        <p:txBody>
          <a:bodyPr>
            <a:normAutofit fontScale="85000" lnSpcReduction="10000"/>
          </a:bodyPr>
          <a:lstStyle/>
          <a:p>
            <a:pPr eaLnBrk="1" hangingPunct="1">
              <a:defRPr/>
            </a:pPr>
            <a:r>
              <a:rPr lang="en-US" altLang="zh-CN" dirty="0"/>
              <a:t>Collision-free protocols avoid collisions </a:t>
            </a:r>
            <a:r>
              <a:rPr lang="en-US" altLang="zh-CN" dirty="0" smtClean="0"/>
              <a:t>completely</a:t>
            </a:r>
            <a:endParaRPr lang="en-US" altLang="zh-CN" dirty="0"/>
          </a:p>
          <a:p>
            <a:pPr lvl="1" eaLnBrk="1" hangingPunct="1">
              <a:defRPr/>
            </a:pPr>
            <a:r>
              <a:rPr lang="en-US" altLang="zh-CN" dirty="0" smtClean="0"/>
              <a:t>Sender </a:t>
            </a:r>
            <a:r>
              <a:rPr lang="en-US" altLang="zh-CN" dirty="0"/>
              <a:t>must know </a:t>
            </a:r>
            <a:r>
              <a:rPr lang="en-US" altLang="zh-CN" dirty="0" smtClean="0"/>
              <a:t>when </a:t>
            </a:r>
            <a:r>
              <a:rPr lang="en-US" altLang="zh-CN" dirty="0"/>
              <a:t>is </a:t>
            </a:r>
            <a:r>
              <a:rPr lang="en-US" altLang="zh-CN" dirty="0" smtClean="0"/>
              <a:t>its </a:t>
            </a:r>
            <a:r>
              <a:rPr lang="en-US" altLang="zh-CN" dirty="0"/>
              <a:t>turn to send</a:t>
            </a:r>
          </a:p>
          <a:p>
            <a:pPr eaLnBrk="1" hangingPunct="1">
              <a:defRPr/>
            </a:pPr>
            <a:r>
              <a:rPr lang="en-US" altLang="zh-CN" dirty="0"/>
              <a:t> The basic bit-map </a:t>
            </a:r>
            <a:r>
              <a:rPr lang="en-US" altLang="zh-CN" dirty="0" smtClean="0"/>
              <a:t>protocol</a:t>
            </a:r>
            <a:endParaRPr lang="en-US" altLang="zh-CN" dirty="0"/>
          </a:p>
          <a:p>
            <a:pPr lvl="1" eaLnBrk="1" hangingPunct="1">
              <a:defRPr/>
            </a:pPr>
            <a:r>
              <a:rPr lang="en-US" altLang="zh-CN" dirty="0"/>
              <a:t>Sender </a:t>
            </a:r>
            <a:r>
              <a:rPr lang="en-US" altLang="zh-CN" dirty="0" smtClean="0"/>
              <a:t>sets </a:t>
            </a:r>
            <a:r>
              <a:rPr lang="en-US" altLang="zh-CN" dirty="0"/>
              <a:t>a bit in contention slot if </a:t>
            </a:r>
            <a:r>
              <a:rPr lang="en-US" altLang="zh-CN" dirty="0" smtClean="0"/>
              <a:t>it has </a:t>
            </a:r>
            <a:r>
              <a:rPr lang="en-US" altLang="zh-CN" dirty="0"/>
              <a:t>data</a:t>
            </a:r>
          </a:p>
          <a:p>
            <a:pPr lvl="1" eaLnBrk="1" hangingPunct="1">
              <a:defRPr/>
            </a:pPr>
            <a:r>
              <a:rPr lang="en-US" altLang="zh-CN" dirty="0"/>
              <a:t>Senders send in </a:t>
            </a:r>
            <a:r>
              <a:rPr lang="en-US" altLang="zh-CN" dirty="0" smtClean="0"/>
              <a:t>turn</a:t>
            </a:r>
          </a:p>
          <a:p>
            <a:pPr lvl="1" eaLnBrk="1" hangingPunct="1">
              <a:defRPr/>
            </a:pPr>
            <a:r>
              <a:rPr lang="en-US" altLang="zh-CN" dirty="0"/>
              <a:t>E</a:t>
            </a:r>
            <a:r>
              <a:rPr lang="en-US" altLang="zh-CN" dirty="0" smtClean="0"/>
              <a:t>veryone </a:t>
            </a:r>
            <a:r>
              <a:rPr lang="en-US" altLang="zh-CN" dirty="0"/>
              <a:t>knows who has </a:t>
            </a:r>
            <a:r>
              <a:rPr lang="en-US" altLang="zh-CN" dirty="0" smtClean="0"/>
              <a:t>data to send</a:t>
            </a:r>
            <a:endParaRPr lang="en-US" altLang="zh-CN" dirty="0"/>
          </a:p>
          <a:p>
            <a:pPr eaLnBrk="1" hangingPunct="1">
              <a:defRPr/>
            </a:pP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0C1B886-AD61-4F4F-B95E-EC19E32623AB}" type="datetime4">
              <a:rPr lang="en-US" altLang="zh-CN"/>
              <a:t>November 4, 2017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Copyright @ Jingsha He 2004-2015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FB16BD-80BF-4195-B7B0-B1635AABBEF8}" type="slidenum">
              <a:rPr lang="en-US" altLang="zh-CN" smtClean="0"/>
              <a:t>17</a:t>
            </a:fld>
            <a:endParaRPr lang="en-US" altLang="zh-CN"/>
          </a:p>
        </p:txBody>
      </p:sp>
      <p:grpSp>
        <p:nvGrpSpPr>
          <p:cNvPr id="32774" name="组合 13"/>
          <p:cNvGrpSpPr/>
          <p:nvPr/>
        </p:nvGrpSpPr>
        <p:grpSpPr bwMode="auto">
          <a:xfrm>
            <a:off x="257175" y="4462463"/>
            <a:ext cx="8705850" cy="1704975"/>
            <a:chOff x="257175" y="4105275"/>
            <a:chExt cx="8705850" cy="1704975"/>
          </a:xfrm>
        </p:grpSpPr>
        <p:pic>
          <p:nvPicPr>
            <p:cNvPr id="32775" name="Picture 2"/>
            <p:cNvPicPr>
              <a:picLocks noChangeAspect="1" noChangeArrowheads="1"/>
            </p:cNvPicPr>
            <p:nvPr/>
          </p:nvPicPr>
          <p:blipFill>
            <a:blip r:embed="rId2"/>
            <a:srcRect t="8673"/>
            <a:stretch>
              <a:fillRect/>
            </a:stretch>
          </p:blipFill>
          <p:spPr bwMode="auto">
            <a:xfrm>
              <a:off x="257175" y="4105275"/>
              <a:ext cx="8705850" cy="1704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Rectangle 8"/>
            <p:cNvSpPr/>
            <p:nvPr/>
          </p:nvSpPr>
          <p:spPr bwMode="auto">
            <a:xfrm>
              <a:off x="657225" y="4914900"/>
              <a:ext cx="200025" cy="409575"/>
            </a:xfrm>
            <a:prstGeom prst="rect">
              <a:avLst/>
            </a:prstGeom>
            <a:solidFill>
              <a:srgbClr val="9C007F">
                <a:lumMod val="60000"/>
                <a:lumOff val="40000"/>
                <a:alpha val="50196"/>
              </a:srgbClr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 fontAlgn="auto">
                <a:spcAft>
                  <a:spcPts val="0"/>
                </a:spcAft>
                <a:defRPr/>
              </a:pPr>
              <a:endParaRPr lang="en-US" sz="1800" kern="0">
                <a:solidFill>
                  <a:prstClr val="black"/>
                </a:solidFill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9" name="Rectangle 9"/>
            <p:cNvSpPr/>
            <p:nvPr/>
          </p:nvSpPr>
          <p:spPr bwMode="auto">
            <a:xfrm>
              <a:off x="1047750" y="4914900"/>
              <a:ext cx="200025" cy="409575"/>
            </a:xfrm>
            <a:prstGeom prst="rect">
              <a:avLst/>
            </a:prstGeom>
            <a:solidFill>
              <a:srgbClr val="9C007F">
                <a:lumMod val="60000"/>
                <a:lumOff val="40000"/>
                <a:alpha val="50196"/>
              </a:srgbClr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 fontAlgn="auto">
                <a:spcAft>
                  <a:spcPts val="0"/>
                </a:spcAft>
                <a:defRPr/>
              </a:pPr>
              <a:endParaRPr lang="en-US" sz="1800" kern="0">
                <a:solidFill>
                  <a:prstClr val="black"/>
                </a:solidFill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0" name="Rectangle 10"/>
            <p:cNvSpPr/>
            <p:nvPr/>
          </p:nvSpPr>
          <p:spPr bwMode="auto">
            <a:xfrm>
              <a:off x="1847850" y="4914900"/>
              <a:ext cx="200025" cy="409575"/>
            </a:xfrm>
            <a:prstGeom prst="rect">
              <a:avLst/>
            </a:prstGeom>
            <a:solidFill>
              <a:srgbClr val="9C007F">
                <a:lumMod val="60000"/>
                <a:lumOff val="40000"/>
                <a:alpha val="50196"/>
              </a:srgbClr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 fontAlgn="auto">
                <a:spcAft>
                  <a:spcPts val="0"/>
                </a:spcAft>
                <a:defRPr/>
              </a:pPr>
              <a:endParaRPr lang="en-US" sz="1800" kern="0">
                <a:solidFill>
                  <a:prstClr val="black"/>
                </a:solidFill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1" name="Rectangle 11"/>
            <p:cNvSpPr/>
            <p:nvPr/>
          </p:nvSpPr>
          <p:spPr bwMode="auto">
            <a:xfrm>
              <a:off x="4033838" y="4914900"/>
              <a:ext cx="200025" cy="409575"/>
            </a:xfrm>
            <a:prstGeom prst="rect">
              <a:avLst/>
            </a:prstGeom>
            <a:solidFill>
              <a:srgbClr val="9C007F">
                <a:lumMod val="60000"/>
                <a:lumOff val="40000"/>
                <a:alpha val="50196"/>
              </a:srgbClr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 fontAlgn="auto">
                <a:spcAft>
                  <a:spcPts val="0"/>
                </a:spcAft>
                <a:defRPr/>
              </a:pPr>
              <a:endParaRPr lang="en-US" sz="1800" kern="0">
                <a:solidFill>
                  <a:prstClr val="black"/>
                </a:solidFill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2" name="Rectangle 12"/>
            <p:cNvSpPr/>
            <p:nvPr/>
          </p:nvSpPr>
          <p:spPr bwMode="auto">
            <a:xfrm>
              <a:off x="4833938" y="4914900"/>
              <a:ext cx="200025" cy="409575"/>
            </a:xfrm>
            <a:prstGeom prst="rect">
              <a:avLst/>
            </a:prstGeom>
            <a:solidFill>
              <a:srgbClr val="9C007F">
                <a:lumMod val="60000"/>
                <a:lumOff val="40000"/>
                <a:alpha val="50196"/>
              </a:srgbClr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 fontAlgn="auto">
                <a:spcAft>
                  <a:spcPts val="0"/>
                </a:spcAft>
                <a:defRPr/>
              </a:pPr>
              <a:endParaRPr lang="en-US" sz="1800" kern="0">
                <a:solidFill>
                  <a:prstClr val="black"/>
                </a:solidFill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3" name="Rectangle 13"/>
            <p:cNvSpPr/>
            <p:nvPr/>
          </p:nvSpPr>
          <p:spPr bwMode="auto">
            <a:xfrm>
              <a:off x="7072313" y="4905375"/>
              <a:ext cx="200025" cy="409575"/>
            </a:xfrm>
            <a:prstGeom prst="rect">
              <a:avLst/>
            </a:prstGeom>
            <a:solidFill>
              <a:srgbClr val="9C007F">
                <a:lumMod val="60000"/>
                <a:lumOff val="40000"/>
                <a:alpha val="50196"/>
              </a:srgbClr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 fontAlgn="auto">
                <a:spcAft>
                  <a:spcPts val="0"/>
                </a:spcAft>
                <a:defRPr/>
              </a:pPr>
              <a:endParaRPr lang="en-US" sz="1800" kern="0">
                <a:solidFill>
                  <a:prstClr val="black"/>
                </a:solidFill>
                <a:ea typeface="+mn-ea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/>
              <a:t>Collision-Free Protocols </a:t>
            </a:r>
            <a:r>
              <a:rPr lang="en-US" altLang="zh-CN" dirty="0" smtClean="0"/>
              <a:t>– Token Ring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816100"/>
            <a:ext cx="8229600" cy="1181100"/>
          </a:xfrm>
        </p:spPr>
        <p:txBody>
          <a:bodyPr>
            <a:normAutofit fontScale="77500" lnSpcReduction="20000"/>
          </a:bodyPr>
          <a:lstStyle/>
          <a:p>
            <a:pPr eaLnBrk="1" hangingPunct="1">
              <a:defRPr/>
            </a:pPr>
            <a:r>
              <a:rPr lang="en-US" altLang="zh-CN" dirty="0"/>
              <a:t>Token sent round </a:t>
            </a:r>
            <a:r>
              <a:rPr lang="en-US" altLang="zh-CN" dirty="0" smtClean="0"/>
              <a:t>a ring determines </a:t>
            </a:r>
            <a:r>
              <a:rPr lang="en-US" altLang="zh-CN" dirty="0"/>
              <a:t>the sending order</a:t>
            </a:r>
          </a:p>
          <a:p>
            <a:pPr lvl="1" eaLnBrk="1" hangingPunct="1">
              <a:defRPr/>
            </a:pPr>
            <a:r>
              <a:rPr lang="en-US" altLang="zh-CN" dirty="0"/>
              <a:t>Station with token may send a frame before </a:t>
            </a:r>
            <a:r>
              <a:rPr lang="en-US" altLang="zh-CN" dirty="0" smtClean="0"/>
              <a:t>passing it</a:t>
            </a:r>
            <a:endParaRPr lang="en-US" altLang="zh-CN" dirty="0"/>
          </a:p>
          <a:p>
            <a:pPr lvl="1" eaLnBrk="1" hangingPunct="1">
              <a:defRPr/>
            </a:pPr>
            <a:r>
              <a:rPr lang="en-US" altLang="zh-CN" dirty="0"/>
              <a:t>Idea can be used without ring too, e.g., token </a:t>
            </a:r>
            <a:r>
              <a:rPr lang="en-US" altLang="zh-CN" dirty="0" smtClean="0"/>
              <a:t>bus</a:t>
            </a:r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0C1B886-AD61-4F4F-B95E-EC19E32623AB}" type="datetime4">
              <a:rPr lang="en-US" altLang="zh-CN"/>
              <a:t>November 4, 2017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Copyright @ Jingsha He 2004-2015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31E497-17CA-459A-BD61-21616D1FBBDA}" type="slidenum">
              <a:rPr lang="en-US" altLang="zh-CN" smtClean="0"/>
              <a:t>18</a:t>
            </a:fld>
            <a:endParaRPr lang="en-US" altLang="zh-CN"/>
          </a:p>
        </p:txBody>
      </p:sp>
      <p:grpSp>
        <p:nvGrpSpPr>
          <p:cNvPr id="33798" name="Group 11"/>
          <p:cNvGrpSpPr/>
          <p:nvPr/>
        </p:nvGrpSpPr>
        <p:grpSpPr bwMode="auto">
          <a:xfrm>
            <a:off x="1258888" y="2984500"/>
            <a:ext cx="5556250" cy="3092450"/>
            <a:chOff x="1295735" y="1669333"/>
            <a:chExt cx="5555580" cy="3093167"/>
          </a:xfrm>
        </p:grpSpPr>
        <p:pic>
          <p:nvPicPr>
            <p:cNvPr id="33799" name="Picture 2"/>
            <p:cNvPicPr>
              <a:picLocks noChangeAspect="1" noChangeArrowheads="1"/>
            </p:cNvPicPr>
            <p:nvPr/>
          </p:nvPicPr>
          <p:blipFill>
            <a:blip r:embed="rId2"/>
            <a:srcRect t="3680" b="7056"/>
            <a:stretch>
              <a:fillRect/>
            </a:stretch>
          </p:blipFill>
          <p:spPr bwMode="auto">
            <a:xfrm>
              <a:off x="2790825" y="1990725"/>
              <a:ext cx="3562350" cy="2771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" name="TextBox 4"/>
            <p:cNvSpPr txBox="1">
              <a:spLocks noChangeArrowheads="1"/>
            </p:cNvSpPr>
            <p:nvPr/>
          </p:nvSpPr>
          <p:spPr bwMode="auto">
            <a:xfrm>
              <a:off x="1832245" y="1990082"/>
              <a:ext cx="1192068" cy="36997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800" dirty="0">
                  <a:ea typeface="+mn-ea"/>
                  <a:cs typeface="Arial" panose="020B0604020202020204" pitchFamily="34" charset="0"/>
                </a:rPr>
                <a:t>Station</a:t>
              </a:r>
            </a:p>
          </p:txBody>
        </p:sp>
        <p:sp>
          <p:nvSpPr>
            <p:cNvPr id="11" name="TextBox 5"/>
            <p:cNvSpPr txBox="1">
              <a:spLocks noChangeArrowheads="1"/>
            </p:cNvSpPr>
            <p:nvPr/>
          </p:nvSpPr>
          <p:spPr bwMode="auto">
            <a:xfrm>
              <a:off x="1295735" y="3885997"/>
              <a:ext cx="1676198" cy="64626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800" dirty="0">
                  <a:ea typeface="+mn-ea"/>
                  <a:cs typeface="Arial" panose="020B0604020202020204" pitchFamily="34" charset="0"/>
                </a:rPr>
                <a:t>Direction of</a:t>
              </a:r>
            </a:p>
            <a:p>
              <a:pPr algn="ctr">
                <a:defRPr/>
              </a:pPr>
              <a:r>
                <a:rPr lang="en-US" sz="1800" dirty="0">
                  <a:ea typeface="+mn-ea"/>
                  <a:cs typeface="Arial" panose="020B0604020202020204" pitchFamily="34" charset="0"/>
                </a:rPr>
                <a:t>transmission</a:t>
              </a:r>
            </a:p>
          </p:txBody>
        </p:sp>
        <p:sp>
          <p:nvSpPr>
            <p:cNvPr id="12" name="TextBox 6"/>
            <p:cNvSpPr txBox="1">
              <a:spLocks noChangeArrowheads="1"/>
            </p:cNvSpPr>
            <p:nvPr/>
          </p:nvSpPr>
          <p:spPr bwMode="auto">
            <a:xfrm>
              <a:off x="5854485" y="1669333"/>
              <a:ext cx="996830" cy="36997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800" dirty="0">
                  <a:ea typeface="+mn-ea"/>
                  <a:cs typeface="Arial" panose="020B0604020202020204" pitchFamily="34" charset="0"/>
                </a:rPr>
                <a:t>Token</a:t>
              </a: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Copyright @ Jingsha He 2004-2015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F83B1E-6D54-4F9F-A14E-110112DAB266}" type="slidenum">
              <a:rPr lang="en-US" altLang="zh-CN"/>
              <a:t>19</a:t>
            </a:fld>
            <a:endParaRPr lang="en-US" altLang="zh-CN"/>
          </a:p>
        </p:txBody>
      </p:sp>
      <p:sp>
        <p:nvSpPr>
          <p:cNvPr id="193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>
                <a:ea typeface="宋体" panose="02010600030101010101" pitchFamily="2" charset="-122"/>
              </a:rPr>
              <a:t>Limited-Contention Protocols</a:t>
            </a:r>
          </a:p>
        </p:txBody>
      </p:sp>
      <p:sp>
        <p:nvSpPr>
          <p:cNvPr id="193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16100"/>
            <a:ext cx="8229600" cy="1252538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zh-CN" sz="2600" dirty="0">
                <a:ea typeface="宋体" panose="02010600030101010101" pitchFamily="2" charset="-122"/>
              </a:rPr>
              <a:t>D</a:t>
            </a:r>
            <a:r>
              <a:rPr lang="en-US" altLang="zh-CN" sz="2600" dirty="0" smtClean="0">
                <a:ea typeface="宋体" panose="02010600030101010101" pitchFamily="2" charset="-122"/>
              </a:rPr>
              <a:t>ivide </a:t>
            </a:r>
            <a:r>
              <a:rPr lang="en-US" altLang="zh-CN" sz="2600" dirty="0">
                <a:ea typeface="宋体" panose="02010600030101010101" pitchFamily="2" charset="-122"/>
              </a:rPr>
              <a:t>stations into groups within which only a very small number are </a:t>
            </a:r>
            <a:r>
              <a:rPr lang="en-US" altLang="zh-CN" sz="2600" dirty="0" smtClean="0">
                <a:ea typeface="宋体" panose="02010600030101010101" pitchFamily="2" charset="-122"/>
              </a:rPr>
              <a:t>likely </a:t>
            </a:r>
            <a:r>
              <a:rPr lang="en-US" altLang="zh-CN" sz="2600" dirty="0">
                <a:ea typeface="宋体" panose="02010600030101010101" pitchFamily="2" charset="-122"/>
              </a:rPr>
              <a:t>to send </a:t>
            </a:r>
          </a:p>
          <a:p>
            <a:pPr marL="457200" lvl="1" indent="0" eaLnBrk="1" hangingPunct="1">
              <a:buNone/>
              <a:defRPr/>
            </a:pPr>
            <a:endParaRPr lang="en-US" altLang="zh-CN" sz="2200" dirty="0">
              <a:ea typeface="宋体" panose="02010600030101010101" pitchFamily="2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707D7FB-1FC4-41FB-B8A9-FBA689933AEA}" type="datetime4">
              <a:rPr lang="en-US" altLang="zh-CN"/>
              <a:t>November 4, 2017</a:t>
            </a:fld>
            <a:endParaRPr lang="en-US" altLang="zh-CN"/>
          </a:p>
        </p:txBody>
      </p:sp>
      <p:grpSp>
        <p:nvGrpSpPr>
          <p:cNvPr id="35846" name="组合 2"/>
          <p:cNvGrpSpPr/>
          <p:nvPr/>
        </p:nvGrpSpPr>
        <p:grpSpPr bwMode="auto">
          <a:xfrm>
            <a:off x="670879" y="2913698"/>
            <a:ext cx="7800975" cy="3001962"/>
            <a:chOff x="428797" y="2529559"/>
            <a:chExt cx="8258175" cy="3543300"/>
          </a:xfrm>
        </p:grpSpPr>
        <p:pic>
          <p:nvPicPr>
            <p:cNvPr id="35847" name="Picture 3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428797" y="2529559"/>
              <a:ext cx="8258175" cy="3543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TextBox 8"/>
            <p:cNvSpPr txBox="1"/>
            <p:nvPr/>
          </p:nvSpPr>
          <p:spPr>
            <a:xfrm>
              <a:off x="3739125" y="3417726"/>
              <a:ext cx="3677022" cy="644577"/>
            </a:xfrm>
            <a:prstGeom prst="rect">
              <a:avLst/>
            </a:prstGeom>
            <a:solidFill>
              <a:sysClr val="window" lastClr="FFFFFF"/>
            </a:solidFill>
          </p:spPr>
          <p:txBody>
            <a:bodyPr>
              <a:spAutoFit/>
            </a:bodyPr>
            <a:lstStyle/>
            <a:p>
              <a:pPr fontAlgn="auto">
                <a:spcAft>
                  <a:spcPts val="0"/>
                </a:spcAft>
                <a:defRPr/>
              </a:pPr>
              <a:r>
                <a:rPr lang="en-US" sz="1800" kern="0" dirty="0">
                  <a:solidFill>
                    <a:prstClr val="black"/>
                  </a:solidFill>
                  <a:ea typeface="+mn-ea"/>
                  <a:cs typeface="Arial" panose="020B0604020202020204" pitchFamily="34" charset="0"/>
                </a:rPr>
                <a:t>Already too many contenders for a good chance of one winner</a:t>
              </a:r>
            </a:p>
          </p:txBody>
        </p:sp>
        <p:sp>
          <p:nvSpPr>
            <p:cNvPr id="10" name="Freeform 9"/>
            <p:cNvSpPr/>
            <p:nvPr/>
          </p:nvSpPr>
          <p:spPr bwMode="auto">
            <a:xfrm rot="20174098" flipH="1">
              <a:off x="2450486" y="3946130"/>
              <a:ext cx="1299058" cy="245463"/>
            </a:xfrm>
            <a:custGeom>
              <a:avLst/>
              <a:gdLst>
                <a:gd name="connsiteX0" fmla="*/ 0 w 523875"/>
                <a:gd name="connsiteY0" fmla="*/ 103188 h 150813"/>
                <a:gd name="connsiteX1" fmla="*/ 219075 w 523875"/>
                <a:gd name="connsiteY1" fmla="*/ 7938 h 150813"/>
                <a:gd name="connsiteX2" fmla="*/ 523875 w 523875"/>
                <a:gd name="connsiteY2" fmla="*/ 150813 h 150813"/>
                <a:gd name="connsiteX0-1" fmla="*/ 0 w 523875"/>
                <a:gd name="connsiteY0-2" fmla="*/ 112713 h 160338"/>
                <a:gd name="connsiteX1-3" fmla="*/ 304800 w 523875"/>
                <a:gd name="connsiteY1-4" fmla="*/ 7938 h 160338"/>
                <a:gd name="connsiteX2-5" fmla="*/ 523875 w 523875"/>
                <a:gd name="connsiteY2-6" fmla="*/ 160338 h 160338"/>
                <a:gd name="connsiteX0-7" fmla="*/ 0 w 533400"/>
                <a:gd name="connsiteY0-8" fmla="*/ 106362 h 115887"/>
                <a:gd name="connsiteX1-9" fmla="*/ 304800 w 533400"/>
                <a:gd name="connsiteY1-10" fmla="*/ 1587 h 115887"/>
                <a:gd name="connsiteX2-11" fmla="*/ 533400 w 533400"/>
                <a:gd name="connsiteY2-12" fmla="*/ 115887 h 11588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533400" h="115887">
                  <a:moveTo>
                    <a:pt x="0" y="106362"/>
                  </a:moveTo>
                  <a:cubicBezTo>
                    <a:pt x="65881" y="54768"/>
                    <a:pt x="215900" y="0"/>
                    <a:pt x="304800" y="1587"/>
                  </a:cubicBezTo>
                  <a:cubicBezTo>
                    <a:pt x="393700" y="3174"/>
                    <a:pt x="424656" y="48418"/>
                    <a:pt x="533400" y="115887"/>
                  </a:cubicBezTo>
                </a:path>
              </a:pathLst>
            </a:custGeom>
            <a:noFill/>
            <a:ln w="19050" cap="flat" cmpd="sng" algn="ctr">
              <a:solidFill>
                <a:srgbClr val="9C007F">
                  <a:lumMod val="60000"/>
                  <a:lumOff val="40000"/>
                </a:srgbClr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/>
            <a:lstStyle/>
            <a:p>
              <a:pPr algn="ctr" fontAlgn="auto">
                <a:spcAft>
                  <a:spcPts val="0"/>
                </a:spcAft>
                <a:defRPr/>
              </a:pPr>
              <a:endParaRPr lang="en-US" sz="1800" kern="0" dirty="0">
                <a:solidFill>
                  <a:prstClr val="black"/>
                </a:solidFill>
                <a:ea typeface="+mn-ea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237807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5400" dirty="0">
                <a:ea typeface="宋体" panose="02010600030101010101" pitchFamily="2" charset="-122"/>
              </a:rPr>
              <a:t>Chapter 4</a:t>
            </a:r>
            <a:br>
              <a:rPr lang="en-US" altLang="zh-CN" sz="5400" dirty="0">
                <a:ea typeface="宋体" panose="02010600030101010101" pitchFamily="2" charset="-122"/>
              </a:rPr>
            </a:br>
            <a:r>
              <a:rPr lang="en-US" altLang="zh-CN" sz="5400" dirty="0">
                <a:ea typeface="宋体" panose="02010600030101010101" pitchFamily="2" charset="-122"/>
              </a:rPr>
              <a:t> </a:t>
            </a:r>
            <a:r>
              <a:rPr lang="en-US" altLang="zh-CN" sz="4000" dirty="0">
                <a:ea typeface="宋体" panose="02010600030101010101" pitchFamily="2" charset="-122"/>
              </a:rPr>
              <a:t>Medium Access Control Sublayer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/>
              <a:t>Wireless LAN Protocols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en-US" altLang="zh-CN" dirty="0"/>
              <a:t>Wireless </a:t>
            </a:r>
            <a:r>
              <a:rPr lang="en-US" altLang="zh-CN" dirty="0" smtClean="0"/>
              <a:t>is more complicated </a:t>
            </a:r>
            <a:r>
              <a:rPr lang="en-US" altLang="zh-CN" dirty="0"/>
              <a:t>compared to </a:t>
            </a:r>
            <a:r>
              <a:rPr lang="en-US" altLang="zh-CN" dirty="0" smtClean="0"/>
              <a:t>wired</a:t>
            </a:r>
          </a:p>
          <a:p>
            <a:pPr eaLnBrk="1" hangingPunct="1">
              <a:defRPr/>
            </a:pPr>
            <a:r>
              <a:rPr lang="en-US" altLang="zh-CN" dirty="0" smtClean="0"/>
              <a:t>Nodes </a:t>
            </a:r>
            <a:r>
              <a:rPr lang="en-US" altLang="zh-CN" dirty="0"/>
              <a:t>may have different </a:t>
            </a:r>
            <a:r>
              <a:rPr lang="en-US" altLang="zh-CN" dirty="0" smtClean="0"/>
              <a:t>coverage regions</a:t>
            </a:r>
            <a:endParaRPr lang="en-US" altLang="zh-CN" dirty="0"/>
          </a:p>
          <a:p>
            <a:pPr lvl="1" eaLnBrk="1" hangingPunct="1">
              <a:defRPr/>
            </a:pPr>
            <a:r>
              <a:rPr lang="en-US" altLang="zh-CN" dirty="0" smtClean="0"/>
              <a:t>Lead </a:t>
            </a:r>
            <a:r>
              <a:rPr lang="en-US" altLang="zh-CN" dirty="0"/>
              <a:t>to </a:t>
            </a:r>
            <a:r>
              <a:rPr lang="en-US" altLang="zh-CN" u="sng" dirty="0"/>
              <a:t>hidden</a:t>
            </a:r>
            <a:r>
              <a:rPr lang="en-US" altLang="zh-CN" dirty="0"/>
              <a:t> and </a:t>
            </a:r>
            <a:r>
              <a:rPr lang="en-US" altLang="zh-CN" u="sng" dirty="0"/>
              <a:t>exposed</a:t>
            </a:r>
            <a:r>
              <a:rPr lang="en-US" altLang="zh-CN" dirty="0"/>
              <a:t> </a:t>
            </a:r>
            <a:r>
              <a:rPr lang="en-US" altLang="zh-CN" dirty="0" smtClean="0"/>
              <a:t>nodes</a:t>
            </a:r>
            <a:endParaRPr lang="en-US" altLang="zh-CN" dirty="0"/>
          </a:p>
          <a:p>
            <a:pPr eaLnBrk="1" hangingPunct="1">
              <a:defRPr/>
            </a:pPr>
            <a:r>
              <a:rPr lang="en-US" altLang="zh-CN" dirty="0"/>
              <a:t>Nodes </a:t>
            </a:r>
            <a:r>
              <a:rPr lang="en-US" altLang="zh-CN" dirty="0" smtClean="0"/>
              <a:t>cannot </a:t>
            </a:r>
            <a:r>
              <a:rPr lang="en-US" altLang="zh-CN" dirty="0"/>
              <a:t>detect collisions, i.e., sense while sending</a:t>
            </a:r>
          </a:p>
          <a:p>
            <a:pPr lvl="1" eaLnBrk="1" hangingPunct="1">
              <a:defRPr/>
            </a:pPr>
            <a:r>
              <a:rPr lang="en-US" altLang="zh-CN" dirty="0"/>
              <a:t>Makes collisions expensive and </a:t>
            </a:r>
            <a:r>
              <a:rPr lang="en-US" altLang="zh-CN" dirty="0" smtClean="0"/>
              <a:t>better to </a:t>
            </a:r>
            <a:r>
              <a:rPr lang="en-US" altLang="zh-CN" dirty="0"/>
              <a:t>be </a:t>
            </a:r>
            <a:r>
              <a:rPr lang="en-US" altLang="zh-CN" dirty="0" smtClean="0"/>
              <a:t>avoided</a:t>
            </a:r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0C1B886-AD61-4F4F-B95E-EC19E32623AB}" type="datetime4">
              <a:rPr lang="en-US" altLang="zh-CN"/>
              <a:t>November 4, 2017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Copyright @ Jingsha He 2004-2015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AAFD33-D735-4C38-A1DD-0C2A8F31AFA7}" type="slidenum">
              <a:rPr lang="en-US" altLang="zh-CN" smtClean="0"/>
              <a:t>20</a:t>
            </a:fld>
            <a:endParaRPr lang="en-US" altLang="zh-CN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Copyright @ Jingsha He 2004-2015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5F10EC-8279-4B84-A614-C698AF233191}" type="slidenum">
              <a:rPr lang="en-US" altLang="zh-CN"/>
              <a:t>21</a:t>
            </a:fld>
            <a:endParaRPr lang="en-US" altLang="zh-CN"/>
          </a:p>
        </p:txBody>
      </p:sp>
      <p:sp>
        <p:nvSpPr>
          <p:cNvPr id="196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>
                <a:ea typeface="宋体" panose="02010600030101010101" pitchFamily="2" charset="-122"/>
              </a:rPr>
              <a:t>Wireless LAN </a:t>
            </a:r>
            <a:r>
              <a:rPr lang="en-US" altLang="zh-CN" dirty="0" smtClean="0">
                <a:ea typeface="宋体" panose="02010600030101010101" pitchFamily="2" charset="-122"/>
              </a:rPr>
              <a:t>Protocols (2)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96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>
                <a:ea typeface="宋体" panose="02010600030101010101" pitchFamily="2" charset="-122"/>
              </a:rPr>
              <a:t>A wireless LAN</a:t>
            </a:r>
          </a:p>
          <a:p>
            <a:pPr lvl="1" eaLnBrk="1" hangingPunct="1">
              <a:defRPr/>
            </a:pPr>
            <a:r>
              <a:rPr lang="en-US" altLang="zh-CN">
                <a:ea typeface="宋体" panose="02010600030101010101" pitchFamily="2" charset="-122"/>
              </a:rPr>
              <a:t>(a) A is transmitting</a:t>
            </a:r>
          </a:p>
          <a:p>
            <a:pPr lvl="1" eaLnBrk="1" hangingPunct="1">
              <a:defRPr/>
            </a:pPr>
            <a:r>
              <a:rPr lang="en-US" altLang="zh-CN">
                <a:ea typeface="宋体" panose="02010600030101010101" pitchFamily="2" charset="-122"/>
              </a:rPr>
              <a:t>(b) B is transmitting</a:t>
            </a:r>
          </a:p>
        </p:txBody>
      </p:sp>
      <p:pic>
        <p:nvPicPr>
          <p:cNvPr id="37893" name="Picture 4" descr="4-1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9750" y="3860800"/>
            <a:ext cx="8007350" cy="1566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9511913-6599-4C55-9A92-4A3FA8518B1D}" type="datetime4">
              <a:rPr lang="en-US" altLang="zh-CN"/>
              <a:t>November 4, 2017</a:t>
            </a:fld>
            <a:endParaRPr lang="en-US" altLang="zh-CN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/>
              <a:t>Wireless LAN Protocols </a:t>
            </a:r>
            <a:r>
              <a:rPr lang="en-US" altLang="zh-CN" dirty="0" smtClean="0"/>
              <a:t>– Hidden Nodes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816100"/>
            <a:ext cx="8229600" cy="1541463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defRPr/>
            </a:pPr>
            <a:r>
              <a:rPr lang="en-US" altLang="zh-CN" u="sng" dirty="0"/>
              <a:t>Hidden </a:t>
            </a:r>
            <a:r>
              <a:rPr lang="en-US" altLang="zh-CN" u="sng" dirty="0" smtClean="0"/>
              <a:t>nodes</a:t>
            </a:r>
            <a:r>
              <a:rPr lang="en-US" altLang="zh-CN" dirty="0" smtClean="0"/>
              <a:t> </a:t>
            </a:r>
            <a:r>
              <a:rPr lang="en-US" altLang="zh-CN" dirty="0"/>
              <a:t>are senders that cannot sense each other but nonetheless collide at intended receiver</a:t>
            </a:r>
          </a:p>
          <a:p>
            <a:pPr lvl="1" eaLnBrk="1" hangingPunct="1">
              <a:defRPr/>
            </a:pPr>
            <a:r>
              <a:rPr lang="en-US" altLang="zh-CN" dirty="0"/>
              <a:t>A and C are hidden nodes when sending to B</a:t>
            </a:r>
          </a:p>
          <a:p>
            <a:pPr lvl="1" eaLnBrk="1" hangingPunct="1">
              <a:defRPr/>
            </a:pPr>
            <a:r>
              <a:rPr lang="en-US" altLang="zh-CN" dirty="0" smtClean="0"/>
              <a:t>Consequence: </a:t>
            </a:r>
            <a:r>
              <a:rPr lang="en-US" altLang="zh-CN" dirty="0"/>
              <a:t>loss of </a:t>
            </a:r>
            <a:r>
              <a:rPr lang="en-US" altLang="zh-CN" dirty="0" smtClean="0"/>
              <a:t>efficiency</a:t>
            </a:r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0C1B886-AD61-4F4F-B95E-EC19E32623AB}" type="datetime4">
              <a:rPr lang="en-US" altLang="zh-CN"/>
              <a:t>November 4, 2017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Copyright @ Jingsha He 2004-2015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AC716C-8517-46D5-8C46-90BF38F6D1B5}" type="slidenum">
              <a:rPr lang="en-US" altLang="zh-CN" smtClean="0"/>
              <a:t>22</a:t>
            </a:fld>
            <a:endParaRPr lang="en-US" altLang="zh-CN"/>
          </a:p>
        </p:txBody>
      </p:sp>
      <p:pic>
        <p:nvPicPr>
          <p:cNvPr id="38918" name="Picture 5"/>
          <p:cNvPicPr>
            <a:picLocks noChangeAspect="1" noChangeArrowheads="1"/>
          </p:cNvPicPr>
          <p:nvPr/>
        </p:nvPicPr>
        <p:blipFill>
          <a:blip r:embed="rId2"/>
          <a:srcRect t="6880" b="19786"/>
          <a:stretch>
            <a:fillRect/>
          </a:stretch>
        </p:blipFill>
        <p:spPr bwMode="auto">
          <a:xfrm>
            <a:off x="971550" y="3392488"/>
            <a:ext cx="5832475" cy="2779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zh-CN" dirty="0"/>
              <a:t>Wireless LAN Protocols – </a:t>
            </a:r>
            <a:r>
              <a:rPr lang="en-US" altLang="zh-CN" dirty="0" smtClean="0"/>
              <a:t>Exposed </a:t>
            </a:r>
            <a:r>
              <a:rPr lang="en-US" altLang="zh-CN" dirty="0"/>
              <a:t>Nodes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816100"/>
            <a:ext cx="8229600" cy="1541463"/>
          </a:xfrm>
        </p:spPr>
        <p:txBody>
          <a:bodyPr>
            <a:normAutofit fontScale="77500" lnSpcReduction="20000"/>
          </a:bodyPr>
          <a:lstStyle/>
          <a:p>
            <a:pPr eaLnBrk="1" hangingPunct="1">
              <a:defRPr/>
            </a:pPr>
            <a:r>
              <a:rPr lang="en-US" altLang="zh-CN" u="sng" dirty="0"/>
              <a:t>Exposed </a:t>
            </a:r>
            <a:r>
              <a:rPr lang="en-US" altLang="zh-CN" u="sng" dirty="0" smtClean="0"/>
              <a:t>nodes</a:t>
            </a:r>
            <a:r>
              <a:rPr lang="en-US" altLang="zh-CN" dirty="0" smtClean="0"/>
              <a:t> </a:t>
            </a:r>
            <a:r>
              <a:rPr lang="en-US" altLang="zh-CN" dirty="0"/>
              <a:t>are senders who can sense each other but </a:t>
            </a:r>
            <a:r>
              <a:rPr lang="en-US" altLang="zh-CN" dirty="0" smtClean="0"/>
              <a:t>can still </a:t>
            </a:r>
            <a:r>
              <a:rPr lang="en-US" altLang="zh-CN" dirty="0"/>
              <a:t>transmit safely (to different receivers) </a:t>
            </a:r>
          </a:p>
          <a:p>
            <a:pPr lvl="1" eaLnBrk="1" hangingPunct="1">
              <a:defRPr/>
            </a:pPr>
            <a:r>
              <a:rPr lang="en-US" altLang="zh-CN" dirty="0"/>
              <a:t>B </a:t>
            </a:r>
            <a:r>
              <a:rPr lang="en-US" altLang="zh-CN" dirty="0">
                <a:sym typeface="Wingdings" panose="05000000000000000000" pitchFamily="2" charset="2"/>
              </a:rPr>
              <a:t> A </a:t>
            </a:r>
            <a:r>
              <a:rPr lang="en-US" altLang="zh-CN" dirty="0"/>
              <a:t>and C </a:t>
            </a:r>
            <a:r>
              <a:rPr lang="en-US" altLang="zh-CN" dirty="0">
                <a:sym typeface="Wingdings" panose="05000000000000000000" pitchFamily="2" charset="2"/>
              </a:rPr>
              <a:t> D </a:t>
            </a:r>
            <a:r>
              <a:rPr lang="en-US" altLang="zh-CN" dirty="0"/>
              <a:t>are exposed </a:t>
            </a:r>
            <a:r>
              <a:rPr lang="en-US" altLang="zh-CN" dirty="0" smtClean="0"/>
              <a:t>nodes</a:t>
            </a:r>
            <a:endParaRPr lang="en-US" altLang="zh-CN" dirty="0"/>
          </a:p>
          <a:p>
            <a:pPr lvl="1" eaLnBrk="1" hangingPunct="1">
              <a:defRPr/>
            </a:pPr>
            <a:r>
              <a:rPr lang="en-US" altLang="zh-CN" dirty="0" smtClean="0"/>
              <a:t>Desirable concurrency: improve performance</a:t>
            </a:r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0C1B886-AD61-4F4F-B95E-EC19E32623AB}" type="datetime4">
              <a:rPr lang="en-US" altLang="zh-CN"/>
              <a:t>November 4, 2017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Copyright @ Jingsha He 2004-2015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3DBEDF-63E3-4273-9444-1AE70FB50D27}" type="slidenum">
              <a:rPr lang="en-US" altLang="zh-CN" smtClean="0"/>
              <a:t>23</a:t>
            </a:fld>
            <a:endParaRPr lang="en-US" altLang="zh-CN"/>
          </a:p>
        </p:txBody>
      </p:sp>
      <p:pic>
        <p:nvPicPr>
          <p:cNvPr id="39942" name="Picture 5"/>
          <p:cNvPicPr>
            <a:picLocks noChangeAspect="1" noChangeArrowheads="1"/>
          </p:cNvPicPr>
          <p:nvPr/>
        </p:nvPicPr>
        <p:blipFill>
          <a:blip r:embed="rId2"/>
          <a:srcRect t="8247" b="17772"/>
          <a:stretch>
            <a:fillRect/>
          </a:stretch>
        </p:blipFill>
        <p:spPr bwMode="auto">
          <a:xfrm>
            <a:off x="1116013" y="3362325"/>
            <a:ext cx="5868987" cy="287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Copyright @ Jingsha He 2004-2015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F8706E-B7C5-42EA-B07A-5075E823B226}" type="slidenum">
              <a:rPr lang="en-US" altLang="zh-CN"/>
              <a:t>24</a:t>
            </a:fld>
            <a:endParaRPr lang="en-US" altLang="zh-CN"/>
          </a:p>
        </p:txBody>
      </p:sp>
      <p:sp>
        <p:nvSpPr>
          <p:cNvPr id="197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>
                <a:ea typeface="宋体" panose="02010600030101010101" pitchFamily="2" charset="-122"/>
              </a:rPr>
              <a:t>Wireless LAN Protocols </a:t>
            </a:r>
            <a:r>
              <a:rPr lang="en-US" altLang="zh-CN" dirty="0" smtClean="0">
                <a:ea typeface="宋体" panose="02010600030101010101" pitchFamily="2" charset="-122"/>
              </a:rPr>
              <a:t>- MACA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97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16100"/>
            <a:ext cx="8229600" cy="132556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2400" dirty="0">
                <a:ea typeface="宋体" panose="02010600030101010101" pitchFamily="2" charset="-122"/>
              </a:rPr>
              <a:t>Multiple Access with Collision Avoidance protocol</a:t>
            </a:r>
          </a:p>
          <a:p>
            <a:pPr lvl="1" eaLnBrk="1" hangingPunct="1">
              <a:defRPr/>
            </a:pPr>
            <a:r>
              <a:rPr lang="en-US" altLang="zh-CN" sz="2000" dirty="0"/>
              <a:t>A sends RTS to B [left]; B replies with CTS [right</a:t>
            </a:r>
            <a:r>
              <a:rPr lang="en-US" altLang="zh-CN" sz="2000" dirty="0" smtClean="0"/>
              <a:t>]</a:t>
            </a:r>
            <a:endParaRPr lang="en-US" altLang="zh-CN" sz="2000" dirty="0"/>
          </a:p>
          <a:p>
            <a:pPr marL="457200" lvl="1" indent="0" eaLnBrk="1" hangingPunct="1">
              <a:buNone/>
              <a:defRPr/>
            </a:pPr>
            <a:endParaRPr lang="en-US" altLang="zh-CN" sz="2000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292E060-F0EF-45C5-B4E2-4766C317F18F}" type="datetime4">
              <a:rPr lang="en-US" altLang="zh-CN"/>
              <a:t>November 4, 2017</a:t>
            </a:fld>
            <a:endParaRPr lang="en-US" altLang="zh-CN"/>
          </a:p>
        </p:txBody>
      </p:sp>
      <p:grpSp>
        <p:nvGrpSpPr>
          <p:cNvPr id="40966" name="组合 2"/>
          <p:cNvGrpSpPr/>
          <p:nvPr/>
        </p:nvGrpSpPr>
        <p:grpSpPr bwMode="auto">
          <a:xfrm>
            <a:off x="899478" y="2808923"/>
            <a:ext cx="6804025" cy="3375025"/>
            <a:chOff x="1083320" y="2967039"/>
            <a:chExt cx="6803380" cy="3374446"/>
          </a:xfrm>
        </p:grpSpPr>
        <p:pic>
          <p:nvPicPr>
            <p:cNvPr id="40967" name="Picture 2"/>
            <p:cNvPicPr>
              <a:picLocks noChangeAspect="1" noChangeArrowheads="1"/>
            </p:cNvPicPr>
            <p:nvPr/>
          </p:nvPicPr>
          <p:blipFill>
            <a:blip r:embed="rId2"/>
            <a:srcRect b="10049"/>
            <a:stretch>
              <a:fillRect/>
            </a:stretch>
          </p:blipFill>
          <p:spPr bwMode="auto">
            <a:xfrm>
              <a:off x="1083320" y="2967039"/>
              <a:ext cx="6803380" cy="27790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TextBox 8"/>
            <p:cNvSpPr txBox="1"/>
            <p:nvPr/>
          </p:nvSpPr>
          <p:spPr>
            <a:xfrm>
              <a:off x="1330947" y="5746274"/>
              <a:ext cx="2696906" cy="58410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marL="0" lvl="1">
                <a:defRPr/>
              </a:pPr>
              <a:r>
                <a:rPr lang="en-US" sz="1600" dirty="0">
                  <a:ea typeface="+mn-ea"/>
                  <a:cs typeface="Arial" panose="020B0604020202020204" pitchFamily="34" charset="0"/>
                </a:rPr>
                <a:t>A sends RTS to B; C and E hear and defer for CTS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004073" y="5757385"/>
              <a:ext cx="2695319" cy="58410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marL="0" lvl="1">
                <a:defRPr/>
              </a:pPr>
              <a:r>
                <a:rPr lang="en-US" sz="1600" dirty="0">
                  <a:ea typeface="+mn-ea"/>
                  <a:cs typeface="Arial" panose="020B0604020202020204" pitchFamily="34" charset="0"/>
                </a:rPr>
                <a:t>B replies with CTS; D and E hear and defer for data</a:t>
              </a:r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/>
              <a:t>Ethernet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/>
              <a:t>Classic </a:t>
            </a:r>
            <a:r>
              <a:rPr lang="en-US" altLang="zh-CN" dirty="0" smtClean="0"/>
              <a:t>Ethernet</a:t>
            </a:r>
            <a:endParaRPr lang="en-US" altLang="zh-CN" dirty="0"/>
          </a:p>
          <a:p>
            <a:pPr eaLnBrk="1" hangingPunct="1">
              <a:defRPr/>
            </a:pPr>
            <a:r>
              <a:rPr lang="en-US" altLang="zh-CN" dirty="0"/>
              <a:t>Switched/Fast </a:t>
            </a:r>
            <a:r>
              <a:rPr lang="en-US" altLang="zh-CN" dirty="0" smtClean="0"/>
              <a:t>Ethernet</a:t>
            </a:r>
            <a:endParaRPr lang="en-US" altLang="zh-CN" dirty="0"/>
          </a:p>
          <a:p>
            <a:pPr eaLnBrk="1" hangingPunct="1">
              <a:defRPr/>
            </a:pPr>
            <a:r>
              <a:rPr lang="en-US" altLang="zh-CN" dirty="0"/>
              <a:t>Gigabit/10 Gigabit </a:t>
            </a:r>
            <a:r>
              <a:rPr lang="en-US" altLang="zh-CN" dirty="0" smtClean="0"/>
              <a:t>Ethernet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0C1B886-AD61-4F4F-B95E-EC19E32623AB}" type="datetime4">
              <a:rPr lang="en-US" altLang="zh-CN"/>
              <a:t>November 4, 2017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Copyright @ Jingsha He 2004-2015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264386-F81E-43CB-8D46-74139D244B89}" type="slidenum">
              <a:rPr lang="en-US" altLang="zh-CN" smtClean="0"/>
              <a:t>25</a:t>
            </a:fld>
            <a:endParaRPr lang="en-US" altLang="zh-CN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Copyright @ Jingsha He 2004-2015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09F307-0CDE-4489-803F-CF4553C7EA85}" type="slidenum">
              <a:rPr lang="en-US" altLang="zh-CN"/>
              <a:t>26</a:t>
            </a:fld>
            <a:endParaRPr lang="en-US" altLang="zh-CN"/>
          </a:p>
        </p:txBody>
      </p:sp>
      <p:sp>
        <p:nvSpPr>
          <p:cNvPr id="199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>
                <a:ea typeface="宋体" panose="02010600030101010101" pitchFamily="2" charset="-122"/>
              </a:rPr>
              <a:t>Ethernet Cabling</a:t>
            </a:r>
          </a:p>
        </p:txBody>
      </p:sp>
      <p:sp>
        <p:nvSpPr>
          <p:cNvPr id="199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2800">
                <a:ea typeface="宋体" panose="02010600030101010101" pitchFamily="2" charset="-122"/>
              </a:rPr>
              <a:t>The most common kinds of Ethernet cabling</a:t>
            </a:r>
          </a:p>
        </p:txBody>
      </p:sp>
      <p:pic>
        <p:nvPicPr>
          <p:cNvPr id="43013" name="Picture 4" descr="4-1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4213" y="2708275"/>
            <a:ext cx="7673975" cy="153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4363E91-4394-4A70-B8CC-0202C0026336}" type="datetime4">
              <a:rPr lang="en-US" altLang="zh-CN"/>
              <a:t>November 4, 2017</a:t>
            </a:fld>
            <a:endParaRPr lang="en-US" altLang="zh-CN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/>
              <a:t>Classic </a:t>
            </a:r>
            <a:r>
              <a:rPr lang="en-US" altLang="zh-CN" dirty="0" smtClean="0"/>
              <a:t>Ethernet – Physical Layer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816100"/>
            <a:ext cx="8229600" cy="1612900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defRPr/>
            </a:pPr>
            <a:r>
              <a:rPr lang="en-US" altLang="zh-CN" dirty="0"/>
              <a:t>One shared coaxial cable to which all hosts attached</a:t>
            </a:r>
          </a:p>
          <a:p>
            <a:pPr lvl="1" eaLnBrk="1" hangingPunct="1">
              <a:defRPr/>
            </a:pPr>
            <a:r>
              <a:rPr lang="en-US" altLang="zh-CN" dirty="0"/>
              <a:t>Up to 10 Mbps, with Manchester encoding</a:t>
            </a:r>
          </a:p>
          <a:p>
            <a:pPr lvl="1" eaLnBrk="1" hangingPunct="1">
              <a:defRPr/>
            </a:pPr>
            <a:r>
              <a:rPr lang="en-US" altLang="zh-CN" dirty="0"/>
              <a:t>Hosts ran the classic Ethernet protocol for </a:t>
            </a:r>
            <a:r>
              <a:rPr lang="en-US" altLang="zh-CN" dirty="0" smtClean="0"/>
              <a:t>access</a:t>
            </a:r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0C1B886-AD61-4F4F-B95E-EC19E32623AB}" type="datetime4">
              <a:rPr lang="en-US" altLang="zh-CN"/>
              <a:t>November 4, 2017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Copyright @ Jingsha He 2004-2015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25F006-78D1-4C6B-947C-F4FC3AF8F6F6}" type="slidenum">
              <a:rPr lang="en-US" altLang="zh-CN" smtClean="0"/>
              <a:t>27</a:t>
            </a:fld>
            <a:endParaRPr lang="en-US" altLang="zh-CN"/>
          </a:p>
        </p:txBody>
      </p:sp>
      <p:pic>
        <p:nvPicPr>
          <p:cNvPr id="44038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7663" y="3429000"/>
            <a:ext cx="8448675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/>
              <a:t>Classic Ethernet – </a:t>
            </a:r>
            <a:r>
              <a:rPr lang="en-US" altLang="zh-CN" dirty="0" smtClean="0"/>
              <a:t>MAC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816100"/>
            <a:ext cx="8229600" cy="1468438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fr-FR" altLang="zh-CN" sz="2700" smtClean="0"/>
              <a:t>MAC </a:t>
            </a:r>
            <a:r>
              <a:rPr lang="en-US" altLang="zh-CN" sz="2700" smtClean="0"/>
              <a:t>protocol</a:t>
            </a:r>
            <a:r>
              <a:rPr lang="fr-FR" altLang="zh-CN" sz="2700" smtClean="0"/>
              <a:t> is 1-persistent CSMA/CD (earlier)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zh-CN" sz="2400" smtClean="0"/>
              <a:t>Random</a:t>
            </a:r>
            <a:r>
              <a:rPr lang="fr-FR" altLang="zh-CN" sz="2400" smtClean="0"/>
              <a:t> delay (backoff) is computed with BEB (Binary Exponential Backoff) after collision 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fr-FR" altLang="zh-CN" sz="2400" smtClean="0"/>
              <a:t>Frame format is still used in modern Ethernet</a:t>
            </a:r>
            <a:endParaRPr lang="zh-CN" altLang="en-US" sz="240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0C1B886-AD61-4F4F-B95E-EC19E32623AB}" type="datetime4">
              <a:rPr lang="en-US" altLang="zh-CN"/>
              <a:t>November 4, 2017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Copyright @ Jingsha He 2004-2015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B59D0B-ED92-4482-A019-A1C6E31841D6}" type="slidenum">
              <a:rPr lang="en-US" altLang="zh-CN" smtClean="0"/>
              <a:t>28</a:t>
            </a:fld>
            <a:endParaRPr lang="en-US" altLang="zh-CN"/>
          </a:p>
        </p:txBody>
      </p:sp>
      <p:grpSp>
        <p:nvGrpSpPr>
          <p:cNvPr id="45062" name="组合 11"/>
          <p:cNvGrpSpPr/>
          <p:nvPr/>
        </p:nvGrpSpPr>
        <p:grpSpPr bwMode="auto">
          <a:xfrm>
            <a:off x="528638" y="3284538"/>
            <a:ext cx="8077200" cy="2952750"/>
            <a:chOff x="533400" y="3514725"/>
            <a:chExt cx="8077200" cy="2235172"/>
          </a:xfrm>
        </p:grpSpPr>
        <p:pic>
          <p:nvPicPr>
            <p:cNvPr id="45063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885825" y="3514725"/>
              <a:ext cx="7724775" cy="22351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064" name="TextBox 7"/>
            <p:cNvSpPr txBox="1">
              <a:spLocks noChangeArrowheads="1"/>
            </p:cNvSpPr>
            <p:nvPr/>
          </p:nvSpPr>
          <p:spPr bwMode="auto">
            <a:xfrm>
              <a:off x="533400" y="4000214"/>
              <a:ext cx="960437" cy="58523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sz="1600">
                  <a:solidFill>
                    <a:srgbClr val="000000"/>
                  </a:solidFill>
                  <a:ea typeface="黑体" panose="02010609060101010101" pitchFamily="49" charset="-122"/>
                  <a:cs typeface="Arial" panose="020B0604020202020204" pitchFamily="34" charset="0"/>
                </a:rPr>
                <a:t>Ethernet</a:t>
              </a:r>
            </a:p>
            <a:p>
              <a:r>
                <a:rPr lang="en-US" altLang="zh-CN" sz="1600">
                  <a:solidFill>
                    <a:srgbClr val="000000"/>
                  </a:solidFill>
                  <a:ea typeface="黑体" panose="02010609060101010101" pitchFamily="49" charset="-122"/>
                  <a:cs typeface="Arial" panose="020B0604020202020204" pitchFamily="34" charset="0"/>
                </a:rPr>
                <a:t>(DIX)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57225" y="4848618"/>
              <a:ext cx="790575" cy="584029"/>
            </a:xfrm>
            <a:prstGeom prst="rect">
              <a:avLst/>
            </a:prstGeom>
            <a:solidFill>
              <a:sysClr val="window" lastClr="FFFFFF"/>
            </a:solidFill>
          </p:spPr>
          <p:txBody>
            <a:bodyPr>
              <a:spAutoFit/>
            </a:bodyPr>
            <a:lstStyle/>
            <a:p>
              <a:pPr algn="ctr" fontAlgn="auto">
                <a:spcAft>
                  <a:spcPts val="0"/>
                </a:spcAft>
                <a:defRPr/>
              </a:pPr>
              <a:r>
                <a:rPr lang="en-US" sz="1600" kern="0" dirty="0">
                  <a:solidFill>
                    <a:prstClr val="black"/>
                  </a:solidFill>
                  <a:ea typeface="+mn-ea"/>
                  <a:cs typeface="Arial" panose="020B0604020202020204" pitchFamily="34" charset="0"/>
                </a:rPr>
                <a:t>IEEE 802.3</a:t>
              </a:r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Copyright @ Jingsha He 2004-2015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B713B9-8B7C-416F-958F-0F7BAB497540}" type="slidenum">
              <a:rPr lang="en-US" altLang="zh-CN"/>
              <a:t>29</a:t>
            </a:fld>
            <a:endParaRPr lang="en-US" altLang="zh-CN"/>
          </a:p>
        </p:txBody>
      </p:sp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>
                <a:ea typeface="宋体" panose="02010600030101010101" pitchFamily="2" charset="-122"/>
              </a:rPr>
              <a:t>Classic Ethernet - MAC </a:t>
            </a:r>
            <a:r>
              <a:rPr lang="en-US" altLang="zh-CN" dirty="0">
                <a:ea typeface="宋体" panose="02010600030101010101" pitchFamily="2" charset="-122"/>
              </a:rPr>
              <a:t>(2)</a:t>
            </a:r>
          </a:p>
        </p:txBody>
      </p:sp>
      <p:sp>
        <p:nvSpPr>
          <p:cNvPr id="20582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816100"/>
            <a:ext cx="8229600" cy="1612900"/>
          </a:xfrm>
        </p:spPr>
        <p:txBody>
          <a:bodyPr>
            <a:normAutofit fontScale="77500" lnSpcReduction="20000"/>
          </a:bodyPr>
          <a:lstStyle/>
          <a:p>
            <a:pPr eaLnBrk="1" hangingPunct="1">
              <a:defRPr/>
            </a:pPr>
            <a:r>
              <a:rPr lang="en-US" altLang="zh-CN" dirty="0"/>
              <a:t>CSMA/CD</a:t>
            </a:r>
          </a:p>
          <a:p>
            <a:pPr eaLnBrk="1" hangingPunct="1">
              <a:defRPr/>
            </a:pPr>
            <a:r>
              <a:rPr lang="en-US" altLang="zh-CN" dirty="0"/>
              <a:t>Collisions can occur and take as long as 2</a:t>
            </a:r>
            <a:r>
              <a:rPr lang="en-US" altLang="zh-CN" dirty="0">
                <a:sym typeface="Symbol" panose="05050102010706020507" pitchFamily="18" charset="2"/>
              </a:rPr>
              <a:t> to detect</a:t>
            </a:r>
          </a:p>
          <a:p>
            <a:pPr lvl="1" eaLnBrk="1" hangingPunct="1">
              <a:defRPr/>
            </a:pPr>
            <a:r>
              <a:rPr lang="en-US" altLang="zh-CN" dirty="0">
                <a:sym typeface="Symbol" panose="05050102010706020507" pitchFamily="18" charset="2"/>
              </a:rPr>
              <a:t> is the time it takes to propagate over the Ethernet</a:t>
            </a:r>
          </a:p>
          <a:p>
            <a:pPr lvl="1" eaLnBrk="1" hangingPunct="1">
              <a:defRPr/>
            </a:pPr>
            <a:r>
              <a:rPr lang="en-US" altLang="zh-CN" dirty="0">
                <a:sym typeface="Symbol" panose="05050102010706020507" pitchFamily="18" charset="2"/>
              </a:rPr>
              <a:t>Leads to minimum packet size for reliable detection</a:t>
            </a:r>
            <a:endParaRPr lang="en-US" altLang="zh-CN" dirty="0"/>
          </a:p>
        </p:txBody>
      </p:sp>
      <p:pic>
        <p:nvPicPr>
          <p:cNvPr id="46085" name="Picture 6" descr="4-0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55675" y="3429000"/>
            <a:ext cx="7227888" cy="281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BE375C4-7BBF-4903-AFAE-932A6052E0C9}" type="datetime4">
              <a:rPr lang="en-US" altLang="zh-CN"/>
              <a:t>November 4, 2017</a:t>
            </a:fld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/>
              <a:t>Medium Access Control Sublayer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zh-CN" dirty="0" smtClean="0"/>
              <a:t>Channel allocation problem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dirty="0" smtClean="0"/>
              <a:t>Multiple access protocols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dirty="0" smtClean="0"/>
              <a:t>Wireless LAN protocols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dirty="0" smtClean="0"/>
              <a:t>Ethernet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dirty="0" smtClean="0">
                <a:ea typeface="宋体" panose="02010600030101010101" pitchFamily="2" charset="-122"/>
              </a:rPr>
              <a:t>Wireless LANs</a:t>
            </a:r>
            <a:endParaRPr lang="en-US" altLang="zh-CN" dirty="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dirty="0" smtClean="0"/>
              <a:t>Broadband wireless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dirty="0" smtClean="0"/>
              <a:t>Bluetooth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dirty="0" smtClean="0"/>
              <a:t>RFID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dirty="0" smtClean="0"/>
              <a:t>Data link layer switching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0C1B886-AD61-4F4F-B95E-EC19E32623AB}" type="datetime4">
              <a:rPr lang="en-US" altLang="zh-CN"/>
              <a:t>November 4, 2017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Copyright @ Jingsha He 2004-2015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8D4980-B8A5-496C-A65A-E1F55A94DCBE}" type="slidenum">
              <a:rPr lang="en-US" altLang="zh-CN" smtClean="0"/>
              <a:t>3</a:t>
            </a:fld>
            <a:endParaRPr lang="en-US" altLang="zh-CN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Copyright @ Jingsha He 2004-2015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514EC4-DD94-48E9-BC34-09C8108D7BB5}" type="slidenum">
              <a:rPr lang="en-US" altLang="zh-CN"/>
              <a:t>30</a:t>
            </a:fld>
            <a:endParaRPr lang="en-US" altLang="zh-CN"/>
          </a:p>
        </p:txBody>
      </p:sp>
      <p:sp>
        <p:nvSpPr>
          <p:cNvPr id="206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>
                <a:ea typeface="宋体" panose="02010600030101010101" pitchFamily="2" charset="-122"/>
              </a:rPr>
              <a:t>Classic Ethernet - Performance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16100"/>
            <a:ext cx="8229600" cy="749300"/>
          </a:xfrm>
        </p:spPr>
        <p:txBody>
          <a:bodyPr>
            <a:normAutofit fontScale="77500" lnSpcReduction="20000"/>
          </a:bodyPr>
          <a:lstStyle/>
          <a:p>
            <a:pPr eaLnBrk="1" hangingPunct="1">
              <a:defRPr/>
            </a:pPr>
            <a:r>
              <a:rPr lang="en-US" altLang="zh-CN" dirty="0"/>
              <a:t>Efficient for large frames, even with many senders</a:t>
            </a:r>
          </a:p>
          <a:p>
            <a:pPr lvl="1" eaLnBrk="1" hangingPunct="1">
              <a:defRPr/>
            </a:pPr>
            <a:r>
              <a:rPr lang="en-US" altLang="zh-CN" dirty="0"/>
              <a:t>Degrades for small frames (and long LANs)</a:t>
            </a:r>
          </a:p>
        </p:txBody>
      </p:sp>
      <p:pic>
        <p:nvPicPr>
          <p:cNvPr id="47109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00113" y="2565400"/>
            <a:ext cx="6985000" cy="369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3EEB615-A23A-434F-8372-5DC6EA4B58D3}" type="datetime4">
              <a:rPr lang="en-US" altLang="zh-CN"/>
              <a:t>November 4, 2017</a:t>
            </a:fld>
            <a:endParaRPr lang="en-US" altLang="zh-CN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 txBox="1">
            <a:spLocks noGrp="1"/>
          </p:cNvSpPr>
          <p:nvPr/>
        </p:nvSpPr>
        <p:spPr bwMode="auto">
          <a:xfrm>
            <a:off x="3124200" y="6245225"/>
            <a:ext cx="3103563" cy="476250"/>
          </a:xfrm>
          <a:prstGeom prst="rect">
            <a:avLst/>
          </a:prstGeom>
          <a:noFill/>
        </p:spPr>
        <p:txBody>
          <a:bodyPr/>
          <a:lstStyle/>
          <a:p>
            <a:pPr algn="ctr">
              <a:defRPr/>
            </a:pPr>
            <a:r>
              <a:rPr lang="en-US" altLang="zh-CN" sz="14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Arial" panose="020B0604020202020204" pitchFamily="34" charset="0"/>
              </a:rPr>
              <a:t>Copyright @ Jingsha He 2004-2015</a:t>
            </a:r>
          </a:p>
        </p:txBody>
      </p:sp>
      <p:sp>
        <p:nvSpPr>
          <p:cNvPr id="6" name="灯片编号占位符 5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</p:spPr>
        <p:txBody>
          <a:bodyPr/>
          <a:lstStyle/>
          <a:p>
            <a:pPr algn="r">
              <a:defRPr/>
            </a:pPr>
            <a:fld id="{60BF3785-8021-487E-B685-8DB0E6494809}" type="slidenum">
              <a:rPr lang="en-US" altLang="zh-CN" sz="140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31</a:t>
            </a:fld>
            <a:endParaRPr lang="en-US" altLang="zh-CN" sz="1400">
              <a:solidFill>
                <a:schemeClr val="tx1"/>
              </a:solidFill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20685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Switched/Fast Ethernet</a:t>
            </a:r>
          </a:p>
        </p:txBody>
      </p:sp>
      <p:sp>
        <p:nvSpPr>
          <p:cNvPr id="20685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816100"/>
            <a:ext cx="8229600" cy="1468438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zh-CN" sz="2300" smtClean="0"/>
              <a:t>Hubs join all lines to form a single CSMA/CD domain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sz="2300" smtClean="0"/>
              <a:t>Switches isolate ports to form separate domains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CN" sz="2000" smtClean="0"/>
              <a:t>Much greater throughput for multiple ports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CN" sz="2000" smtClean="0"/>
              <a:t>No need for CSMA/CD with full-duplex lines</a:t>
            </a:r>
          </a:p>
        </p:txBody>
      </p:sp>
      <p:sp>
        <p:nvSpPr>
          <p:cNvPr id="2" name="日期占位符 1"/>
          <p:cNvSpPr txBox="1">
            <a:spLocks noGrp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</p:spPr>
        <p:txBody>
          <a:bodyPr/>
          <a:lstStyle/>
          <a:p>
            <a:pPr>
              <a:defRPr/>
            </a:pPr>
            <a:fld id="{03EEB615-A23A-434F-8372-5DC6EA4B58D3}" type="datetime4">
              <a:rPr lang="en-US" altLang="zh-CN" sz="140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November 4, 2017</a:t>
            </a:fld>
            <a:endParaRPr lang="en-US" altLang="zh-CN" sz="1400">
              <a:solidFill>
                <a:schemeClr val="tx1"/>
              </a:solidFill>
              <a:latin typeface="+mn-lt"/>
              <a:ea typeface="宋体" panose="02010600030101010101" pitchFamily="2" charset="-122"/>
            </a:endParaRPr>
          </a:p>
        </p:txBody>
      </p:sp>
      <p:pic>
        <p:nvPicPr>
          <p:cNvPr id="48134" name="Picture 2"/>
          <p:cNvPicPr>
            <a:picLocks noChangeAspect="1" noChangeArrowheads="1"/>
          </p:cNvPicPr>
          <p:nvPr/>
        </p:nvPicPr>
        <p:blipFill>
          <a:blip r:embed="rId2"/>
          <a:srcRect b="13786"/>
          <a:stretch>
            <a:fillRect/>
          </a:stretch>
        </p:blipFill>
        <p:spPr bwMode="auto">
          <a:xfrm>
            <a:off x="522288" y="3357563"/>
            <a:ext cx="8099425" cy="2836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/>
              <a:t>Switched/Fast </a:t>
            </a:r>
            <a:r>
              <a:rPr lang="en-US" altLang="zh-CN" dirty="0" smtClean="0"/>
              <a:t>Ethernet (2)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816100"/>
            <a:ext cx="8229600" cy="1468438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zh-CN" smtClean="0"/>
              <a:t>Switches be wired to computers, hubs and switches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CN" smtClean="0"/>
              <a:t>Hubs concentrate traffic from computers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0C1B886-AD61-4F4F-B95E-EC19E32623AB}" type="datetime4">
              <a:rPr lang="en-US" altLang="zh-CN"/>
              <a:t>November 4, 2017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Copyright @ Jingsha He 2004-2015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81BD27-11C5-4BBC-ADED-BADC5632BB79}" type="slidenum">
              <a:rPr lang="en-US" altLang="zh-CN" smtClean="0"/>
              <a:t>32</a:t>
            </a:fld>
            <a:endParaRPr lang="en-US" altLang="zh-CN"/>
          </a:p>
        </p:txBody>
      </p:sp>
      <p:grpSp>
        <p:nvGrpSpPr>
          <p:cNvPr id="49158" name="Group 15"/>
          <p:cNvGrpSpPr/>
          <p:nvPr/>
        </p:nvGrpSpPr>
        <p:grpSpPr bwMode="auto">
          <a:xfrm>
            <a:off x="468313" y="3357563"/>
            <a:ext cx="8172450" cy="2828925"/>
            <a:chOff x="485775" y="2286000"/>
            <a:chExt cx="8172450" cy="2276475"/>
          </a:xfrm>
        </p:grpSpPr>
        <p:pic>
          <p:nvPicPr>
            <p:cNvPr id="49159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485775" y="2314575"/>
              <a:ext cx="8172450" cy="2247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TextBox 4"/>
            <p:cNvSpPr txBox="1">
              <a:spLocks noChangeArrowheads="1"/>
            </p:cNvSpPr>
            <p:nvPr/>
          </p:nvSpPr>
          <p:spPr bwMode="auto">
            <a:xfrm>
              <a:off x="1752600" y="2286000"/>
              <a:ext cx="1600200" cy="29509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r" fontAlgn="auto">
                <a:spcAft>
                  <a:spcPts val="0"/>
                </a:spcAft>
                <a:defRPr/>
              </a:pPr>
              <a:r>
                <a:rPr lang="en-US" sz="1800" kern="0">
                  <a:solidFill>
                    <a:prstClr val="black"/>
                  </a:solidFill>
                  <a:ea typeface="+mn-ea"/>
                  <a:cs typeface="Arial" panose="020B0604020202020204" pitchFamily="34" charset="0"/>
                </a:rPr>
                <a:t>Switch</a:t>
              </a:r>
            </a:p>
          </p:txBody>
        </p:sp>
        <p:sp>
          <p:nvSpPr>
            <p:cNvPr id="10" name="TextBox 5"/>
            <p:cNvSpPr txBox="1">
              <a:spLocks noChangeArrowheads="1"/>
            </p:cNvSpPr>
            <p:nvPr/>
          </p:nvSpPr>
          <p:spPr bwMode="auto">
            <a:xfrm>
              <a:off x="5257800" y="3962058"/>
              <a:ext cx="2438400" cy="29509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fontAlgn="auto">
                <a:spcAft>
                  <a:spcPts val="0"/>
                </a:spcAft>
                <a:defRPr/>
              </a:pPr>
              <a:r>
                <a:rPr lang="en-US" sz="1800" kern="0">
                  <a:solidFill>
                    <a:prstClr val="black"/>
                  </a:solidFill>
                  <a:ea typeface="+mn-ea"/>
                  <a:cs typeface="Arial" panose="020B0604020202020204" pitchFamily="34" charset="0"/>
                </a:rPr>
                <a:t>Twisted pair</a:t>
              </a:r>
            </a:p>
          </p:txBody>
        </p:sp>
        <p:sp>
          <p:nvSpPr>
            <p:cNvPr id="11" name="TextBox 6"/>
            <p:cNvSpPr txBox="1">
              <a:spLocks noChangeArrowheads="1"/>
            </p:cNvSpPr>
            <p:nvPr/>
          </p:nvSpPr>
          <p:spPr bwMode="auto">
            <a:xfrm>
              <a:off x="5562600" y="3581368"/>
              <a:ext cx="1828800" cy="29509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fontAlgn="auto">
                <a:spcAft>
                  <a:spcPts val="0"/>
                </a:spcAft>
                <a:defRPr/>
              </a:pPr>
              <a:r>
                <a:rPr lang="en-US" sz="1800" kern="0">
                  <a:solidFill>
                    <a:prstClr val="black"/>
                  </a:solidFill>
                  <a:ea typeface="+mn-ea"/>
                  <a:cs typeface="Arial" panose="020B0604020202020204" pitchFamily="34" charset="0"/>
                </a:rPr>
                <a:t>Switch ports</a:t>
              </a:r>
            </a:p>
          </p:txBody>
        </p:sp>
        <p:sp>
          <p:nvSpPr>
            <p:cNvPr id="12" name="TextBox 7"/>
            <p:cNvSpPr txBox="1">
              <a:spLocks noChangeArrowheads="1"/>
            </p:cNvSpPr>
            <p:nvPr/>
          </p:nvSpPr>
          <p:spPr bwMode="auto">
            <a:xfrm>
              <a:off x="7315200" y="2983506"/>
              <a:ext cx="609600" cy="295098"/>
            </a:xfrm>
            <a:prstGeom prst="rect">
              <a:avLst/>
            </a:prstGeom>
            <a:solidFill>
              <a:sysClr val="window" lastClr="FFFFFF"/>
            </a:solidFill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fontAlgn="auto">
                <a:spcAft>
                  <a:spcPts val="0"/>
                </a:spcAft>
                <a:defRPr/>
              </a:pPr>
              <a:r>
                <a:rPr lang="en-US" sz="1800" kern="0">
                  <a:solidFill>
                    <a:prstClr val="black"/>
                  </a:solidFill>
                  <a:ea typeface="+mn-ea"/>
                  <a:cs typeface="Arial" panose="020B0604020202020204" pitchFamily="34" charset="0"/>
                </a:rPr>
                <a:t>Hub</a:t>
              </a:r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/>
              <a:t>Switched/Fast Ethernet </a:t>
            </a:r>
            <a:r>
              <a:rPr lang="en-US" altLang="zh-CN" dirty="0" smtClean="0"/>
              <a:t>(3)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816100"/>
            <a:ext cx="8229600" cy="211772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Fast Ethernet extends Ethernet from 10Mbps to 100 Mbps</a:t>
            </a:r>
          </a:p>
          <a:p>
            <a:pPr lvl="1" eaLnBrk="1" hangingPunct="1">
              <a:defRPr/>
            </a:pPr>
            <a:r>
              <a:rPr lang="en-US" altLang="zh-CN" smtClean="0"/>
              <a:t>Twisted pair (with Cat 5) has dominated the market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0C1B886-AD61-4F4F-B95E-EC19E32623AB}" type="datetime4">
              <a:rPr lang="en-US" altLang="zh-CN"/>
              <a:t>November 4, 2017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Copyright @ Jingsha He 2004-2015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D37056-E469-42BC-B6D2-E46FD7EA0295}" type="slidenum">
              <a:rPr lang="en-US" altLang="zh-CN" smtClean="0"/>
              <a:t>33</a:t>
            </a:fld>
            <a:endParaRPr lang="en-US" altLang="zh-CN"/>
          </a:p>
        </p:txBody>
      </p:sp>
      <p:pic>
        <p:nvPicPr>
          <p:cNvPr id="50182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87413" y="3933825"/>
            <a:ext cx="7464425" cy="215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/>
              <a:t>Gigabit / 10 Gigabit </a:t>
            </a:r>
            <a:r>
              <a:rPr lang="en-US" altLang="zh-CN" dirty="0" smtClean="0"/>
              <a:t>Ethernet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816100"/>
            <a:ext cx="8229600" cy="1252538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zh-CN" sz="2700" smtClean="0"/>
              <a:t>Switched Gigabit Ethernet has become the mainstream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CN" sz="2400" smtClean="0"/>
              <a:t>With full-duplex lines between computers/switches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0C1B886-AD61-4F4F-B95E-EC19E32623AB}" type="datetime4">
              <a:rPr lang="en-US" altLang="zh-CN"/>
              <a:t>November 4, 2017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Copyright @ Jingsha He 2004-2015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FBA844-841A-4A17-84EF-1C63C4808387}" type="slidenum">
              <a:rPr lang="en-US" altLang="zh-CN" smtClean="0"/>
              <a:t>34</a:t>
            </a:fld>
            <a:endParaRPr lang="en-US" altLang="zh-CN"/>
          </a:p>
        </p:txBody>
      </p:sp>
      <p:pic>
        <p:nvPicPr>
          <p:cNvPr id="512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00113" y="3068638"/>
            <a:ext cx="7416800" cy="317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/>
              <a:t>Gigabit / 10 Gigabit </a:t>
            </a:r>
            <a:r>
              <a:rPr lang="en-US" altLang="zh-CN" dirty="0" smtClean="0"/>
              <a:t>Ethernet (2)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tIns="108000"/>
          <a:lstStyle/>
          <a:p>
            <a:pPr marL="342900" lvl="1" indent="-342900" eaLnBrk="1" hangingPunct="1">
              <a:buFont typeface="Wingdings" panose="05000000000000000000" pitchFamily="2" charset="2"/>
              <a:buChar char="n"/>
              <a:defRPr/>
            </a:pPr>
            <a:r>
              <a:rPr lang="en-US" altLang="zh-CN" sz="2400" dirty="0"/>
              <a:t>Gigabit Ethernet is commonly run over twisted pair</a:t>
            </a:r>
          </a:p>
          <a:p>
            <a:pPr eaLnBrk="1" hangingPunct="1">
              <a:defRPr/>
            </a:pPr>
            <a:endParaRPr lang="en-US" altLang="zh-CN" dirty="0" smtClean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en-US" altLang="zh-CN" dirty="0"/>
          </a:p>
          <a:p>
            <a:pPr marL="342900" lvl="1" indent="-342900" eaLnBrk="1" hangingPunct="1">
              <a:buFont typeface="Wingdings" panose="05000000000000000000" pitchFamily="2" charset="2"/>
              <a:buChar char="n"/>
              <a:defRPr/>
            </a:pPr>
            <a:r>
              <a:rPr lang="en-US" altLang="zh-CN" sz="2400" dirty="0"/>
              <a:t>10 Gigabit Ethernet is being deployed where needed</a:t>
            </a:r>
          </a:p>
          <a:p>
            <a:pPr eaLnBrk="1" hangingPunct="1">
              <a:defRPr/>
            </a:pPr>
            <a:endParaRPr lang="en-US" altLang="zh-CN" dirty="0" smtClean="0"/>
          </a:p>
          <a:p>
            <a:pPr eaLnBrk="1" hangingPunct="1">
              <a:defRPr/>
            </a:pPr>
            <a:endParaRPr lang="en-US" altLang="zh-CN" dirty="0"/>
          </a:p>
          <a:p>
            <a:pPr eaLnBrk="1" hangingPunct="1">
              <a:defRPr/>
            </a:pPr>
            <a:endParaRPr lang="en-US" altLang="zh-CN" dirty="0" smtClean="0"/>
          </a:p>
          <a:p>
            <a:pPr eaLnBrk="1" hangingPunct="1">
              <a:defRPr/>
            </a:pPr>
            <a:r>
              <a:rPr lang="en-US" altLang="zh-CN" sz="2600" dirty="0"/>
              <a:t>40/100 Gigabit Ethernet is under development</a:t>
            </a:r>
          </a:p>
          <a:p>
            <a:pPr eaLnBrk="1" hangingPunct="1">
              <a:defRPr/>
            </a:pP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0C1B886-AD61-4F4F-B95E-EC19E32623AB}" type="datetime4">
              <a:rPr lang="en-US" altLang="zh-CN"/>
              <a:t>November 4, 2017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Copyright @ Jingsha He 2004-2015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4A6C4E-34A7-4704-8FF1-891CDEF6DABF}" type="slidenum">
              <a:rPr lang="en-US" altLang="zh-CN" smtClean="0"/>
              <a:t>35</a:t>
            </a:fld>
            <a:endParaRPr lang="en-US" altLang="zh-CN"/>
          </a:p>
        </p:txBody>
      </p:sp>
      <p:grpSp>
        <p:nvGrpSpPr>
          <p:cNvPr id="52230" name="Group 10"/>
          <p:cNvGrpSpPr/>
          <p:nvPr/>
        </p:nvGrpSpPr>
        <p:grpSpPr bwMode="auto">
          <a:xfrm>
            <a:off x="942975" y="2276475"/>
            <a:ext cx="6985000" cy="1271588"/>
            <a:chOff x="904876" y="2657454"/>
            <a:chExt cx="7677150" cy="1554024"/>
          </a:xfrm>
        </p:grpSpPr>
        <p:pic>
          <p:nvPicPr>
            <p:cNvPr id="52232" name="Picture 5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904876" y="2657454"/>
              <a:ext cx="7677150" cy="1554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Rectangle 9"/>
            <p:cNvSpPr/>
            <p:nvPr/>
          </p:nvSpPr>
          <p:spPr bwMode="auto">
            <a:xfrm>
              <a:off x="951986" y="3829277"/>
              <a:ext cx="7544545" cy="304597"/>
            </a:xfrm>
            <a:prstGeom prst="rect">
              <a:avLst/>
            </a:prstGeom>
            <a:solidFill>
              <a:srgbClr val="FF2BD8">
                <a:alpha val="40000"/>
              </a:srgbClr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 fontAlgn="auto">
                <a:spcAft>
                  <a:spcPts val="0"/>
                </a:spcAft>
                <a:defRPr/>
              </a:pPr>
              <a:endParaRPr lang="en-US" sz="1800" kern="0">
                <a:solidFill>
                  <a:prstClr val="black"/>
                </a:solidFill>
                <a:ea typeface="+mn-ea"/>
                <a:cs typeface="Arial" panose="020B0604020202020204" pitchFamily="34" charset="0"/>
              </a:endParaRPr>
            </a:p>
          </p:txBody>
        </p:sp>
      </p:grpSp>
      <p:pic>
        <p:nvPicPr>
          <p:cNvPr id="52231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69963" y="4005263"/>
            <a:ext cx="6958012" cy="170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>
                <a:ea typeface="宋体" panose="02010600030101010101" pitchFamily="2" charset="-122"/>
              </a:rPr>
              <a:t>Wireless LANs</a:t>
            </a: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zh-CN" dirty="0" smtClean="0">
                <a:ea typeface="宋体" panose="02010600030101010101" pitchFamily="2" charset="-122"/>
              </a:rPr>
              <a:t>802.11 architecture/protocol stack</a:t>
            </a:r>
          </a:p>
          <a:p>
            <a:pPr>
              <a:defRPr/>
            </a:pPr>
            <a:r>
              <a:rPr lang="en-US" altLang="zh-CN" dirty="0" smtClean="0">
                <a:ea typeface="宋体" panose="02010600030101010101" pitchFamily="2" charset="-122"/>
              </a:rPr>
              <a:t>802.11 physical layer</a:t>
            </a:r>
          </a:p>
          <a:p>
            <a:pPr>
              <a:defRPr/>
            </a:pPr>
            <a:r>
              <a:rPr lang="en-US" altLang="zh-CN" dirty="0" smtClean="0">
                <a:ea typeface="宋体" panose="02010600030101010101" pitchFamily="2" charset="-122"/>
              </a:rPr>
              <a:t>802.11 MAC</a:t>
            </a:r>
          </a:p>
          <a:p>
            <a:pPr>
              <a:defRPr/>
            </a:pPr>
            <a:r>
              <a:rPr lang="en-US" altLang="zh-CN" dirty="0" smtClean="0">
                <a:ea typeface="宋体" panose="02010600030101010101" pitchFamily="2" charset="-122"/>
              </a:rPr>
              <a:t>802.11 frames</a:t>
            </a:r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4" name="日期占位符 3"/>
          <p:cNvSpPr txBox="1">
            <a:spLocks noGrp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</p:spPr>
        <p:txBody>
          <a:bodyPr/>
          <a:lstStyle/>
          <a:p>
            <a:pPr>
              <a:defRPr/>
            </a:pPr>
            <a:fld id="{D0C1B886-AD61-4F4F-B95E-EC19E32623AB}" type="datetime4">
              <a:rPr lang="en-US" altLang="zh-CN" sz="140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November 4, 2017</a:t>
            </a:fld>
            <a:endParaRPr lang="en-US" altLang="zh-CN" sz="1400">
              <a:solidFill>
                <a:schemeClr val="tx1"/>
              </a:solidFill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 txBox="1">
            <a:spLocks noGrp="1"/>
          </p:cNvSpPr>
          <p:nvPr/>
        </p:nvSpPr>
        <p:spPr bwMode="auto">
          <a:xfrm>
            <a:off x="3124200" y="6245225"/>
            <a:ext cx="3103563" cy="476250"/>
          </a:xfrm>
          <a:prstGeom prst="rect">
            <a:avLst/>
          </a:prstGeom>
          <a:noFill/>
        </p:spPr>
        <p:txBody>
          <a:bodyPr/>
          <a:lstStyle/>
          <a:p>
            <a:pPr algn="ctr">
              <a:defRPr/>
            </a:pPr>
            <a:r>
              <a:rPr lang="en-US" altLang="zh-CN" sz="14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Arial" panose="020B0604020202020204" pitchFamily="34" charset="0"/>
              </a:rPr>
              <a:t>Copyright @ Jingsha He 2004-2015</a:t>
            </a:r>
          </a:p>
        </p:txBody>
      </p:sp>
      <p:sp>
        <p:nvSpPr>
          <p:cNvPr id="6" name="灯片编号占位符 5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</p:spPr>
        <p:txBody>
          <a:bodyPr/>
          <a:lstStyle/>
          <a:p>
            <a:pPr algn="r">
              <a:defRPr/>
            </a:pPr>
            <a:fld id="{AED51327-7873-4C92-A27C-E7F3CA39062B}" type="slidenum">
              <a:rPr lang="en-US" altLang="zh-CN" sz="140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36</a:t>
            </a:fld>
            <a:endParaRPr lang="en-US" altLang="zh-CN" sz="1400">
              <a:solidFill>
                <a:schemeClr val="tx1"/>
              </a:solidFill>
              <a:latin typeface="+mn-lt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4"/>
          <p:cNvSpPr txBox="1">
            <a:spLocks noGrp="1"/>
          </p:cNvSpPr>
          <p:nvPr/>
        </p:nvSpPr>
        <p:spPr bwMode="auto">
          <a:xfrm>
            <a:off x="3124200" y="6245225"/>
            <a:ext cx="3103563" cy="476250"/>
          </a:xfrm>
          <a:prstGeom prst="rect">
            <a:avLst/>
          </a:prstGeom>
          <a:noFill/>
        </p:spPr>
        <p:txBody>
          <a:bodyPr/>
          <a:lstStyle/>
          <a:p>
            <a:pPr algn="ctr">
              <a:defRPr/>
            </a:pPr>
            <a:r>
              <a:rPr lang="en-US" altLang="zh-CN" sz="14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Arial" panose="020B0604020202020204" pitchFamily="34" charset="0"/>
              </a:rPr>
              <a:t>Copyright @ Jingsha He 2004-2015</a:t>
            </a:r>
          </a:p>
        </p:txBody>
      </p:sp>
      <p:sp>
        <p:nvSpPr>
          <p:cNvPr id="5" name="灯片编号占位符 5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</p:spPr>
        <p:txBody>
          <a:bodyPr/>
          <a:lstStyle/>
          <a:p>
            <a:pPr algn="r">
              <a:defRPr/>
            </a:pPr>
            <a:fld id="{15C796AA-3ED3-4231-8A4B-9E8351FC9451}" type="slidenum">
              <a:rPr lang="en-US" altLang="zh-CN" sz="140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37</a:t>
            </a:fld>
            <a:endParaRPr lang="en-US" altLang="zh-CN" sz="1400">
              <a:solidFill>
                <a:schemeClr val="tx1"/>
              </a:solidFill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21504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>
                <a:ea typeface="宋体" panose="02010600030101010101" pitchFamily="2" charset="-122"/>
              </a:rPr>
              <a:t>802.11 Architecture/Protocol Stack</a:t>
            </a:r>
          </a:p>
        </p:txBody>
      </p:sp>
      <p:sp>
        <p:nvSpPr>
          <p:cNvPr id="21504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fr-FR" altLang="zh-CN" sz="2400" dirty="0" smtClean="0">
                <a:ea typeface="宋体" panose="02010600030101010101" pitchFamily="2" charset="-122"/>
              </a:rPr>
              <a:t>Wireless clients </a:t>
            </a:r>
            <a:r>
              <a:rPr lang="en-US" altLang="zh-CN" sz="2400" dirty="0" smtClean="0">
                <a:ea typeface="宋体" panose="02010600030101010101" pitchFamily="2" charset="-122"/>
              </a:rPr>
              <a:t>associate </a:t>
            </a:r>
            <a:r>
              <a:rPr lang="fr-FR" altLang="zh-CN" sz="2400" dirty="0" smtClean="0">
                <a:ea typeface="宋体" panose="02010600030101010101" pitchFamily="2" charset="-122"/>
              </a:rPr>
              <a:t>to a wired access point (AP)</a:t>
            </a:r>
          </a:p>
          <a:p>
            <a:pPr lvl="1" fontAlgn="t">
              <a:lnSpc>
                <a:spcPct val="90000"/>
              </a:lnSpc>
              <a:defRPr/>
            </a:pPr>
            <a:r>
              <a:rPr lang="fr-FR" altLang="zh-CN" sz="2000" dirty="0" smtClean="0">
                <a:ea typeface="宋体" panose="02010600030101010101" pitchFamily="2" charset="-122"/>
              </a:rPr>
              <a:t>Called infrastructure mode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zh-CN" sz="2000" dirty="0" smtClean="0">
                <a:ea typeface="宋体" panose="02010600030101010101" pitchFamily="2" charset="-122"/>
              </a:rPr>
              <a:t>Without </a:t>
            </a:r>
            <a:r>
              <a:rPr lang="en-US" altLang="zh-CN" sz="2000" dirty="0">
                <a:ea typeface="宋体" panose="02010600030101010101" pitchFamily="2" charset="-122"/>
              </a:rPr>
              <a:t>an </a:t>
            </a:r>
            <a:r>
              <a:rPr lang="en-US" altLang="zh-CN" sz="2000" dirty="0" smtClean="0">
                <a:ea typeface="宋体" panose="02010600030101010101" pitchFamily="2" charset="-122"/>
              </a:rPr>
              <a:t>AP</a:t>
            </a:r>
            <a:r>
              <a:rPr lang="fr-FR" altLang="zh-CN" sz="2000" dirty="0" smtClean="0">
                <a:ea typeface="宋体" panose="02010600030101010101" pitchFamily="2" charset="-122"/>
              </a:rPr>
              <a:t>: called </a:t>
            </a:r>
            <a:r>
              <a:rPr lang="en-US" altLang="zh-CN" sz="2000" dirty="0" smtClean="0">
                <a:ea typeface="宋体" panose="02010600030101010101" pitchFamily="2" charset="-122"/>
              </a:rPr>
              <a:t>ad-hoc mode, but that is the future</a:t>
            </a:r>
          </a:p>
        </p:txBody>
      </p:sp>
      <p:sp>
        <p:nvSpPr>
          <p:cNvPr id="2" name="日期占位符 1"/>
          <p:cNvSpPr txBox="1">
            <a:spLocks noGrp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</p:spPr>
        <p:txBody>
          <a:bodyPr/>
          <a:lstStyle/>
          <a:p>
            <a:pPr>
              <a:defRPr/>
            </a:pPr>
            <a:fld id="{18AE84C4-8FAE-4658-9D3F-B7CC3ACC0B7B}" type="datetime4">
              <a:rPr lang="en-US" altLang="zh-CN" sz="140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November 4, 2017</a:t>
            </a:fld>
            <a:endParaRPr lang="en-US" altLang="zh-CN" sz="1400">
              <a:solidFill>
                <a:schemeClr val="tx1"/>
              </a:solidFill>
              <a:latin typeface="+mn-lt"/>
              <a:ea typeface="宋体" panose="02010600030101010101" pitchFamily="2" charset="-122"/>
            </a:endParaRPr>
          </a:p>
        </p:txBody>
      </p:sp>
      <p:grpSp>
        <p:nvGrpSpPr>
          <p:cNvPr id="54285" name="Group 13"/>
          <p:cNvGrpSpPr/>
          <p:nvPr/>
        </p:nvGrpSpPr>
        <p:grpSpPr bwMode="auto">
          <a:xfrm>
            <a:off x="1187450" y="2997200"/>
            <a:ext cx="5435600" cy="2743200"/>
            <a:chOff x="521" y="1888"/>
            <a:chExt cx="3424" cy="1728"/>
          </a:xfrm>
        </p:grpSpPr>
        <p:pic>
          <p:nvPicPr>
            <p:cNvPr id="54279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836" y="2070"/>
              <a:ext cx="3109" cy="15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4280" name="TextBox 4"/>
            <p:cNvSpPr txBox="1">
              <a:spLocks noChangeArrowheads="1"/>
            </p:cNvSpPr>
            <p:nvPr/>
          </p:nvSpPr>
          <p:spPr bwMode="auto">
            <a:xfrm>
              <a:off x="755" y="2100"/>
              <a:ext cx="552" cy="36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CN" sz="1600">
                  <a:solidFill>
                    <a:schemeClr val="tx1"/>
                  </a:solidFill>
                </a:rPr>
                <a:t>Access</a:t>
              </a:r>
              <a:br>
                <a:rPr lang="en-US" altLang="zh-CN" sz="1600">
                  <a:solidFill>
                    <a:schemeClr val="tx1"/>
                  </a:solidFill>
                </a:rPr>
              </a:br>
              <a:r>
                <a:rPr lang="en-US" altLang="zh-CN" sz="1600">
                  <a:solidFill>
                    <a:schemeClr val="tx1"/>
                  </a:solidFill>
                </a:rPr>
                <a:t>Point</a:t>
              </a:r>
            </a:p>
          </p:txBody>
        </p:sp>
        <p:sp>
          <p:nvSpPr>
            <p:cNvPr id="54281" name="TextBox 5"/>
            <p:cNvSpPr txBox="1">
              <a:spLocks noChangeArrowheads="1"/>
            </p:cNvSpPr>
            <p:nvPr/>
          </p:nvSpPr>
          <p:spPr bwMode="auto">
            <a:xfrm>
              <a:off x="521" y="2760"/>
              <a:ext cx="469" cy="21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CN" sz="1600"/>
                <a:t>Clie</a:t>
              </a:r>
              <a:r>
                <a:rPr lang="en-US" altLang="zh-CN" sz="1600">
                  <a:solidFill>
                    <a:schemeClr val="tx1"/>
                  </a:solidFill>
                </a:rPr>
                <a:t>nt</a:t>
              </a:r>
            </a:p>
          </p:txBody>
        </p:sp>
        <p:sp>
          <p:nvSpPr>
            <p:cNvPr id="54282" name="TextBox 6"/>
            <p:cNvSpPr txBox="1">
              <a:spLocks noChangeArrowheads="1"/>
            </p:cNvSpPr>
            <p:nvPr/>
          </p:nvSpPr>
          <p:spPr bwMode="auto">
            <a:xfrm>
              <a:off x="1887" y="1888"/>
              <a:ext cx="833" cy="21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CN" sz="1600"/>
                <a:t>To Network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4"/>
          <p:cNvSpPr txBox="1">
            <a:spLocks noGrp="1"/>
          </p:cNvSpPr>
          <p:nvPr/>
        </p:nvSpPr>
        <p:spPr bwMode="auto">
          <a:xfrm>
            <a:off x="3124200" y="6245225"/>
            <a:ext cx="3103563" cy="476250"/>
          </a:xfrm>
          <a:prstGeom prst="rect">
            <a:avLst/>
          </a:prstGeom>
          <a:noFill/>
        </p:spPr>
        <p:txBody>
          <a:bodyPr/>
          <a:lstStyle/>
          <a:p>
            <a:pPr algn="ctr">
              <a:defRPr/>
            </a:pPr>
            <a:r>
              <a:rPr lang="en-US" altLang="zh-CN" sz="14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Arial" panose="020B0604020202020204" pitchFamily="34" charset="0"/>
              </a:rPr>
              <a:t>Copyright @ Jingsha He 2004-2015</a:t>
            </a:r>
          </a:p>
        </p:txBody>
      </p:sp>
      <p:sp>
        <p:nvSpPr>
          <p:cNvPr id="5" name="灯片编号占位符 5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</p:spPr>
        <p:txBody>
          <a:bodyPr/>
          <a:lstStyle/>
          <a:p>
            <a:pPr algn="r">
              <a:defRPr/>
            </a:pPr>
            <a:fld id="{54E58981-A2D6-44FF-995A-90B5C9856714}" type="slidenum">
              <a:rPr lang="en-US" altLang="zh-CN" sz="140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38</a:t>
            </a:fld>
            <a:endParaRPr lang="en-US" altLang="zh-CN" sz="1400">
              <a:solidFill>
                <a:schemeClr val="tx1"/>
              </a:solidFill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21504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>
                <a:ea typeface="宋体" panose="02010600030101010101" pitchFamily="2" charset="-122"/>
              </a:rPr>
              <a:t>802.11 Architecture/Protocol Stack (2)</a:t>
            </a:r>
          </a:p>
        </p:txBody>
      </p:sp>
      <p:sp>
        <p:nvSpPr>
          <p:cNvPr id="21504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800" smtClean="0">
                <a:ea typeface="宋体" panose="02010600030101010101" pitchFamily="2" charset="-122"/>
              </a:rPr>
              <a:t>MAC is used across different physical layers</a:t>
            </a:r>
            <a:endParaRPr lang="fr-FR" altLang="zh-CN" sz="2800" smtClean="0">
              <a:ea typeface="宋体" panose="02010600030101010101" pitchFamily="2" charset="-122"/>
            </a:endParaRPr>
          </a:p>
        </p:txBody>
      </p:sp>
      <p:sp>
        <p:nvSpPr>
          <p:cNvPr id="2" name="日期占位符 1"/>
          <p:cNvSpPr txBox="1">
            <a:spLocks noGrp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</p:spPr>
        <p:txBody>
          <a:bodyPr/>
          <a:lstStyle/>
          <a:p>
            <a:pPr>
              <a:defRPr/>
            </a:pPr>
            <a:fld id="{18AE84C4-8FAE-4658-9D3F-B7CC3ACC0B7B}" type="datetime4">
              <a:rPr lang="en-US" altLang="zh-CN" sz="140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November 4, 2017</a:t>
            </a:fld>
            <a:endParaRPr lang="en-US" altLang="zh-CN" sz="1400">
              <a:solidFill>
                <a:schemeClr val="tx1"/>
              </a:solidFill>
              <a:latin typeface="+mn-lt"/>
              <a:ea typeface="宋体" panose="02010600030101010101" pitchFamily="2" charset="-122"/>
            </a:endParaRPr>
          </a:p>
        </p:txBody>
      </p:sp>
      <p:pic>
        <p:nvPicPr>
          <p:cNvPr id="55302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4213" y="2420938"/>
            <a:ext cx="7848600" cy="379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4"/>
          <p:cNvSpPr txBox="1">
            <a:spLocks noGrp="1"/>
          </p:cNvSpPr>
          <p:nvPr/>
        </p:nvSpPr>
        <p:spPr bwMode="auto">
          <a:xfrm>
            <a:off x="3124200" y="6245225"/>
            <a:ext cx="3103563" cy="476250"/>
          </a:xfrm>
          <a:prstGeom prst="rect">
            <a:avLst/>
          </a:prstGeom>
          <a:noFill/>
        </p:spPr>
        <p:txBody>
          <a:bodyPr/>
          <a:lstStyle/>
          <a:p>
            <a:pPr algn="ctr">
              <a:defRPr/>
            </a:pPr>
            <a:r>
              <a:rPr lang="en-US" altLang="zh-CN" sz="14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Arial" panose="020B0604020202020204" pitchFamily="34" charset="0"/>
              </a:rPr>
              <a:t>Copyright @ Jingsha He 2004-2015</a:t>
            </a:r>
          </a:p>
        </p:txBody>
      </p:sp>
      <p:sp>
        <p:nvSpPr>
          <p:cNvPr id="5" name="灯片编号占位符 5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</p:spPr>
        <p:txBody>
          <a:bodyPr/>
          <a:lstStyle/>
          <a:p>
            <a:pPr algn="r">
              <a:defRPr/>
            </a:pPr>
            <a:fld id="{20F4FF75-BC73-42CE-A8E0-7A57FC5A36DD}" type="slidenum">
              <a:rPr lang="en-US" altLang="zh-CN" sz="140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39</a:t>
            </a:fld>
            <a:endParaRPr lang="en-US" altLang="zh-CN" sz="1400">
              <a:solidFill>
                <a:schemeClr val="tx1"/>
              </a:solidFill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21504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>
                <a:ea typeface="宋体" panose="02010600030101010101" pitchFamily="2" charset="-122"/>
              </a:rPr>
              <a:t>802.11 Physical Layer</a:t>
            </a:r>
          </a:p>
        </p:txBody>
      </p:sp>
      <p:sp>
        <p:nvSpPr>
          <p:cNvPr id="21504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a typeface="宋体" panose="02010600030101010101" pitchFamily="2" charset="-122"/>
              </a:rPr>
              <a:t>NICs are compatible with multiple physical layers, e.g., 802.11 a/b/g</a:t>
            </a:r>
            <a:endParaRPr lang="fr-FR" altLang="zh-CN" smtClean="0">
              <a:ea typeface="宋体" panose="02010600030101010101" pitchFamily="2" charset="-122"/>
            </a:endParaRPr>
          </a:p>
        </p:txBody>
      </p:sp>
      <p:sp>
        <p:nvSpPr>
          <p:cNvPr id="2" name="日期占位符 1"/>
          <p:cNvSpPr txBox="1">
            <a:spLocks noGrp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</p:spPr>
        <p:txBody>
          <a:bodyPr/>
          <a:lstStyle/>
          <a:p>
            <a:pPr>
              <a:defRPr/>
            </a:pPr>
            <a:fld id="{18AE84C4-8FAE-4658-9D3F-B7CC3ACC0B7B}" type="datetime4">
              <a:rPr lang="en-US" altLang="zh-CN" sz="140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November 4, 2017</a:t>
            </a:fld>
            <a:endParaRPr lang="en-US" altLang="zh-CN" sz="1400">
              <a:solidFill>
                <a:schemeClr val="tx1"/>
              </a:solidFill>
              <a:latin typeface="+mn-lt"/>
              <a:ea typeface="宋体" panose="02010600030101010101" pitchFamily="2" charset="-122"/>
            </a:endParaRPr>
          </a:p>
        </p:txBody>
      </p:sp>
      <p:graphicFrame>
        <p:nvGraphicFramePr>
          <p:cNvPr id="105509" name="Group 37"/>
          <p:cNvGraphicFramePr>
            <a:graphicFrameLocks noGrp="1"/>
          </p:cNvGraphicFramePr>
          <p:nvPr/>
        </p:nvGraphicFramePr>
        <p:xfrm>
          <a:off x="827088" y="3068638"/>
          <a:ext cx="7416800" cy="2808288"/>
        </p:xfrm>
        <a:graphic>
          <a:graphicData uri="http://schemas.openxmlformats.org/drawingml/2006/table">
            <a:tbl>
              <a:tblPr/>
              <a:tblGrid>
                <a:gridCol w="1403350"/>
                <a:gridCol w="3781425"/>
                <a:gridCol w="2232025"/>
              </a:tblGrid>
              <a:tr h="485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</a:pPr>
                      <a:r>
                        <a:rPr kumimoji="0" lang="en-US" altLang="zh-CN" sz="2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Name</a:t>
                      </a:r>
                    </a:p>
                  </a:txBody>
                  <a:tcPr marL="94964" marR="94964" horzOverflow="overflow">
                    <a:lnL w="190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</a:pPr>
                      <a:r>
                        <a:rPr kumimoji="0" lang="en-US" altLang="zh-CN" sz="2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Technique</a:t>
                      </a:r>
                    </a:p>
                  </a:txBody>
                  <a:tcPr marL="94964" marR="94964" horzOverflow="overflow">
                    <a:lnL w="190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</a:pPr>
                      <a:r>
                        <a:rPr kumimoji="0" lang="en-US" altLang="zh-CN" sz="2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Max. Bit Rate</a:t>
                      </a:r>
                    </a:p>
                  </a:txBody>
                  <a:tcPr marL="94964" marR="94964" horzOverflow="overflow">
                    <a:lnL w="190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85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</a:pPr>
                      <a:r>
                        <a:rPr kumimoji="0" lang="en-US" altLang="zh-CN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802.11b</a:t>
                      </a:r>
                    </a:p>
                  </a:txBody>
                  <a:tcPr marL="94964" marR="94964" horzOverflow="overflow">
                    <a:lnL w="190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</a:pPr>
                      <a:r>
                        <a:rPr kumimoji="0" lang="en-US" altLang="zh-CN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Spread spectrum, 2.4 GHz</a:t>
                      </a:r>
                    </a:p>
                  </a:txBody>
                  <a:tcPr marL="94964" marR="94964" horzOverflow="overflow">
                    <a:lnL w="190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</a:pPr>
                      <a:r>
                        <a:rPr kumimoji="0" lang="en-US" altLang="zh-CN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11 Mbps</a:t>
                      </a:r>
                    </a:p>
                  </a:txBody>
                  <a:tcPr marL="94964" marR="94964" horzOverflow="overflow">
                    <a:lnL w="190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85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</a:pPr>
                      <a:r>
                        <a:rPr kumimoji="0" lang="en-US" altLang="zh-CN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802.11g</a:t>
                      </a:r>
                    </a:p>
                  </a:txBody>
                  <a:tcPr marL="94964" marR="94964" horzOverflow="overflow">
                    <a:lnL w="190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</a:pPr>
                      <a:r>
                        <a:rPr kumimoji="0" lang="en-US" altLang="zh-CN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OFDM, 2.4 GHz</a:t>
                      </a:r>
                    </a:p>
                  </a:txBody>
                  <a:tcPr marL="94964" marR="94964" horzOverflow="overflow">
                    <a:lnL w="190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</a:pPr>
                      <a:r>
                        <a:rPr kumimoji="0" lang="en-US" altLang="zh-CN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54 Mbps</a:t>
                      </a:r>
                    </a:p>
                  </a:txBody>
                  <a:tcPr marL="94964" marR="94964" horzOverflow="overflow">
                    <a:lnL w="190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85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</a:pPr>
                      <a:r>
                        <a:rPr kumimoji="0" lang="en-US" altLang="zh-CN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802.11a</a:t>
                      </a:r>
                    </a:p>
                  </a:txBody>
                  <a:tcPr marL="94964" marR="94964" horzOverflow="overflow">
                    <a:lnL w="190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</a:pPr>
                      <a:r>
                        <a:rPr kumimoji="0" lang="en-US" altLang="zh-CN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OFDM, 5 GHz</a:t>
                      </a:r>
                    </a:p>
                  </a:txBody>
                  <a:tcPr marL="94964" marR="94964" horzOverflow="overflow">
                    <a:lnL w="190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</a:pPr>
                      <a:r>
                        <a:rPr kumimoji="0" lang="en-US" altLang="zh-CN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54 Mbps</a:t>
                      </a:r>
                    </a:p>
                  </a:txBody>
                  <a:tcPr marL="94964" marR="94964" horzOverflow="overflow">
                    <a:lnL w="190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865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</a:pPr>
                      <a:r>
                        <a:rPr kumimoji="0" lang="en-US" altLang="zh-CN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802.11n</a:t>
                      </a:r>
                    </a:p>
                  </a:txBody>
                  <a:tcPr marL="94964" marR="94964" horzOverflow="overflow">
                    <a:lnL w="190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</a:pPr>
                      <a:r>
                        <a:rPr kumimoji="0" lang="en-US" altLang="zh-CN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OFDM with MIMO, 2.4/5 GHz</a:t>
                      </a:r>
                    </a:p>
                  </a:txBody>
                  <a:tcPr marL="94964" marR="94964" horzOverflow="overflow">
                    <a:lnL w="190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</a:pPr>
                      <a:r>
                        <a:rPr kumimoji="0" lang="en-US" altLang="zh-CN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600 Mbps</a:t>
                      </a:r>
                    </a:p>
                  </a:txBody>
                  <a:tcPr marL="94964" marR="94964" horzOverflow="overflow">
                    <a:lnL w="190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The MAC Sublayer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816100"/>
            <a:ext cx="8229600" cy="1541463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defRPr/>
            </a:pPr>
            <a:r>
              <a:rPr lang="en-US" altLang="zh-CN" dirty="0"/>
              <a:t>Responsible for deciding who sends next on a multi-access link</a:t>
            </a:r>
          </a:p>
          <a:p>
            <a:pPr lvl="1" eaLnBrk="1" hangingPunct="1">
              <a:defRPr/>
            </a:pPr>
            <a:r>
              <a:rPr lang="en-US" altLang="zh-CN" dirty="0"/>
              <a:t>An important part of the link layer, especially for </a:t>
            </a:r>
            <a:r>
              <a:rPr lang="en-US" altLang="zh-CN" dirty="0" smtClean="0"/>
              <a:t>LANs</a:t>
            </a:r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0C1B886-AD61-4F4F-B95E-EC19E32623AB}" type="datetime4">
              <a:rPr lang="en-US" altLang="zh-CN"/>
              <a:t>November 4, 2017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Copyright @ Jingsha He 2004-2015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7EF4AD-5263-490A-BD9D-DAB2995837F9}" type="slidenum">
              <a:rPr lang="en-US" altLang="zh-CN" smtClean="0"/>
              <a:t>4</a:t>
            </a:fld>
            <a:endParaRPr lang="en-US" altLang="zh-CN"/>
          </a:p>
        </p:txBody>
      </p:sp>
      <p:grpSp>
        <p:nvGrpSpPr>
          <p:cNvPr id="19462" name="组合 19"/>
          <p:cNvGrpSpPr/>
          <p:nvPr/>
        </p:nvGrpSpPr>
        <p:grpSpPr bwMode="auto">
          <a:xfrm>
            <a:off x="2217738" y="3438525"/>
            <a:ext cx="3173412" cy="2600325"/>
            <a:chOff x="2217551" y="3249612"/>
            <a:chExt cx="3173227" cy="2600713"/>
          </a:xfrm>
        </p:grpSpPr>
        <p:grpSp>
          <p:nvGrpSpPr>
            <p:cNvPr id="19463" name="Group 26"/>
            <p:cNvGrpSpPr/>
            <p:nvPr/>
          </p:nvGrpSpPr>
          <p:grpSpPr bwMode="auto">
            <a:xfrm>
              <a:off x="3923928" y="3249612"/>
              <a:ext cx="1466850" cy="1930400"/>
              <a:chOff x="6753225" y="2638425"/>
              <a:chExt cx="1466850" cy="1930400"/>
            </a:xfrm>
          </p:grpSpPr>
          <p:sp>
            <p:nvSpPr>
              <p:cNvPr id="8" name="Rectangle 4"/>
              <p:cNvSpPr>
                <a:spLocks noChangeArrowheads="1"/>
              </p:cNvSpPr>
              <p:nvPr/>
            </p:nvSpPr>
            <p:spPr bwMode="auto">
              <a:xfrm>
                <a:off x="6753311" y="4188056"/>
                <a:ext cx="1447715" cy="381057"/>
              </a:xfrm>
              <a:prstGeom prst="rect">
                <a:avLst/>
              </a:prstGeom>
              <a:noFill/>
              <a:ln w="9525">
                <a:solidFill>
                  <a:sysClr val="windowText" lastClr="000000"/>
                </a:solidFill>
                <a:miter lim="800000"/>
              </a:ln>
              <a:effectLst/>
            </p:spPr>
            <p:txBody>
              <a:bodyPr wrap="none" anchor="ctr">
                <a:spAutoFit/>
              </a:bodyPr>
              <a:lstStyle/>
              <a:p>
                <a:pPr fontAlgn="auto">
                  <a:spcAft>
                    <a:spcPts val="0"/>
                  </a:spcAft>
                  <a:defRPr/>
                </a:pPr>
                <a:endParaRPr lang="en-US" sz="1800" kern="0">
                  <a:solidFill>
                    <a:prstClr val="black"/>
                  </a:solidFill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9" name="Rectangle 5"/>
              <p:cNvSpPr>
                <a:spLocks noChangeArrowheads="1"/>
              </p:cNvSpPr>
              <p:nvPr/>
            </p:nvSpPr>
            <p:spPr bwMode="auto">
              <a:xfrm>
                <a:off x="6753311" y="3806999"/>
                <a:ext cx="1447715" cy="381057"/>
              </a:xfrm>
              <a:prstGeom prst="rect">
                <a:avLst/>
              </a:prstGeom>
              <a:solidFill>
                <a:srgbClr val="FF2BD8">
                  <a:alpha val="50196"/>
                </a:srgbClr>
              </a:solidFill>
              <a:ln w="9525">
                <a:solidFill>
                  <a:sysClr val="windowText" lastClr="000000"/>
                </a:solidFill>
                <a:miter lim="800000"/>
              </a:ln>
              <a:effectLst/>
            </p:spPr>
            <p:txBody>
              <a:bodyPr wrap="none" anchor="ctr">
                <a:spAutoFit/>
              </a:bodyPr>
              <a:lstStyle/>
              <a:p>
                <a:pPr fontAlgn="auto">
                  <a:spcAft>
                    <a:spcPts val="0"/>
                  </a:spcAft>
                  <a:defRPr/>
                </a:pPr>
                <a:endParaRPr lang="en-US" sz="1800" kern="0">
                  <a:solidFill>
                    <a:prstClr val="black"/>
                  </a:solidFill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0" name="Rectangle 6"/>
              <p:cNvSpPr>
                <a:spLocks noChangeArrowheads="1"/>
              </p:cNvSpPr>
              <p:nvPr/>
            </p:nvSpPr>
            <p:spPr bwMode="auto">
              <a:xfrm>
                <a:off x="6753311" y="3416416"/>
                <a:ext cx="1447715" cy="381057"/>
              </a:xfrm>
              <a:prstGeom prst="rect">
                <a:avLst/>
              </a:prstGeom>
              <a:solidFill>
                <a:sysClr val="window" lastClr="FFFFFF"/>
              </a:solidFill>
              <a:ln w="9525">
                <a:solidFill>
                  <a:sysClr val="windowText" lastClr="000000"/>
                </a:solidFill>
                <a:miter lim="800000"/>
              </a:ln>
              <a:effectLst/>
            </p:spPr>
            <p:txBody>
              <a:bodyPr wrap="none" anchor="ctr">
                <a:spAutoFit/>
              </a:bodyPr>
              <a:lstStyle/>
              <a:p>
                <a:pPr fontAlgn="auto">
                  <a:spcAft>
                    <a:spcPts val="0"/>
                  </a:spcAft>
                  <a:defRPr/>
                </a:pPr>
                <a:endParaRPr lang="en-US" sz="1800" kern="0">
                  <a:solidFill>
                    <a:prstClr val="black"/>
                  </a:solidFill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1" name="Rectangle 7"/>
              <p:cNvSpPr>
                <a:spLocks noChangeArrowheads="1"/>
              </p:cNvSpPr>
              <p:nvPr/>
            </p:nvSpPr>
            <p:spPr bwMode="auto">
              <a:xfrm>
                <a:off x="6753311" y="3035359"/>
                <a:ext cx="1447715" cy="381057"/>
              </a:xfrm>
              <a:prstGeom prst="rect">
                <a:avLst/>
              </a:prstGeom>
              <a:noFill/>
              <a:ln w="9525">
                <a:solidFill>
                  <a:sysClr val="windowText" lastClr="000000"/>
                </a:solidFill>
                <a:miter lim="800000"/>
              </a:ln>
              <a:effectLst/>
            </p:spPr>
            <p:txBody>
              <a:bodyPr wrap="none" anchor="ctr">
                <a:spAutoFit/>
              </a:bodyPr>
              <a:lstStyle/>
              <a:p>
                <a:pPr fontAlgn="auto">
                  <a:spcAft>
                    <a:spcPts val="0"/>
                  </a:spcAft>
                  <a:defRPr/>
                </a:pPr>
                <a:endParaRPr lang="en-US" sz="1800" kern="0">
                  <a:solidFill>
                    <a:prstClr val="black"/>
                  </a:solidFill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/>
            </p:nvSpPr>
            <p:spPr bwMode="auto">
              <a:xfrm>
                <a:off x="6753311" y="2657478"/>
                <a:ext cx="1447715" cy="381057"/>
              </a:xfrm>
              <a:prstGeom prst="rect">
                <a:avLst/>
              </a:prstGeom>
              <a:noFill/>
              <a:ln w="9525">
                <a:solidFill>
                  <a:sysClr val="windowText" lastClr="000000"/>
                </a:solidFill>
                <a:miter lim="800000"/>
              </a:ln>
              <a:effectLst/>
            </p:spPr>
            <p:txBody>
              <a:bodyPr wrap="none" anchor="ctr">
                <a:spAutoFit/>
              </a:bodyPr>
              <a:lstStyle/>
              <a:p>
                <a:pPr fontAlgn="auto">
                  <a:spcAft>
                    <a:spcPts val="0"/>
                  </a:spcAft>
                  <a:defRPr/>
                </a:pPr>
                <a:endParaRPr lang="en-US" sz="1800" kern="0">
                  <a:solidFill>
                    <a:prstClr val="black"/>
                  </a:solidFill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3" name="Text Box 11"/>
              <p:cNvSpPr txBox="1">
                <a:spLocks noChangeArrowheads="1"/>
              </p:cNvSpPr>
              <p:nvPr/>
            </p:nvSpPr>
            <p:spPr bwMode="auto">
              <a:xfrm>
                <a:off x="6916814" y="4162652"/>
                <a:ext cx="1131821" cy="39693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pPr fontAlgn="auto">
                  <a:spcAft>
                    <a:spcPts val="0"/>
                  </a:spcAft>
                  <a:defRPr/>
                </a:pPr>
                <a:r>
                  <a:rPr lang="en-US" sz="2000" kern="0" dirty="0">
                    <a:ea typeface="+mn-ea"/>
                    <a:cs typeface="Arial" panose="020B0604020202020204" pitchFamily="34" charset="0"/>
                  </a:rPr>
                  <a:t>Physical</a:t>
                </a:r>
              </a:p>
            </p:txBody>
          </p:sp>
          <p:sp>
            <p:nvSpPr>
              <p:cNvPr id="14" name="Text Box 12"/>
              <p:cNvSpPr txBox="1">
                <a:spLocks noChangeArrowheads="1"/>
              </p:cNvSpPr>
              <p:nvPr/>
            </p:nvSpPr>
            <p:spPr bwMode="auto">
              <a:xfrm>
                <a:off x="7145401" y="3797473"/>
                <a:ext cx="657186" cy="40011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pPr fontAlgn="auto">
                  <a:spcAft>
                    <a:spcPts val="0"/>
                  </a:spcAft>
                  <a:defRPr/>
                </a:pPr>
                <a:r>
                  <a:rPr lang="en-US" sz="2000" kern="0" dirty="0">
                    <a:ea typeface="+mn-ea"/>
                    <a:cs typeface="Arial" panose="020B0604020202020204" pitchFamily="34" charset="0"/>
                  </a:rPr>
                  <a:t>Link</a:t>
                </a:r>
              </a:p>
            </p:txBody>
          </p:sp>
          <p:sp>
            <p:nvSpPr>
              <p:cNvPr id="15" name="Text Box 13"/>
              <p:cNvSpPr txBox="1">
                <a:spLocks noChangeArrowheads="1"/>
              </p:cNvSpPr>
              <p:nvPr/>
            </p:nvSpPr>
            <p:spPr bwMode="auto">
              <a:xfrm>
                <a:off x="6904115" y="3432293"/>
                <a:ext cx="1115947" cy="39693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pPr fontAlgn="auto">
                  <a:spcAft>
                    <a:spcPts val="0"/>
                  </a:spcAft>
                  <a:defRPr/>
                </a:pPr>
                <a:r>
                  <a:rPr lang="en-US" sz="2000" kern="0" dirty="0">
                    <a:solidFill>
                      <a:schemeClr val="tx1"/>
                    </a:solidFill>
                    <a:ea typeface="+mn-ea"/>
                    <a:cs typeface="Arial" panose="020B0604020202020204" pitchFamily="34" charset="0"/>
                  </a:rPr>
                  <a:t>Network</a:t>
                </a:r>
              </a:p>
            </p:txBody>
          </p:sp>
          <p:sp>
            <p:nvSpPr>
              <p:cNvPr id="16" name="Text Box 14"/>
              <p:cNvSpPr txBox="1">
                <a:spLocks noChangeArrowheads="1"/>
              </p:cNvSpPr>
              <p:nvPr/>
            </p:nvSpPr>
            <p:spPr bwMode="auto">
              <a:xfrm>
                <a:off x="6818395" y="3035359"/>
                <a:ext cx="1269926" cy="39693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pPr fontAlgn="auto">
                  <a:spcAft>
                    <a:spcPts val="0"/>
                  </a:spcAft>
                  <a:defRPr/>
                </a:pPr>
                <a:r>
                  <a:rPr lang="en-US" sz="2000" kern="0" dirty="0">
                    <a:ea typeface="+mn-ea"/>
                    <a:cs typeface="Arial" panose="020B0604020202020204" pitchFamily="34" charset="0"/>
                  </a:rPr>
                  <a:t>Transport</a:t>
                </a:r>
              </a:p>
            </p:txBody>
          </p:sp>
          <p:sp>
            <p:nvSpPr>
              <p:cNvPr id="17" name="Text Box 17"/>
              <p:cNvSpPr txBox="1">
                <a:spLocks noChangeArrowheads="1"/>
              </p:cNvSpPr>
              <p:nvPr/>
            </p:nvSpPr>
            <p:spPr bwMode="auto">
              <a:xfrm>
                <a:off x="6791409" y="2638425"/>
                <a:ext cx="1428666" cy="39693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pPr fontAlgn="auto">
                  <a:spcAft>
                    <a:spcPts val="0"/>
                  </a:spcAft>
                  <a:defRPr/>
                </a:pPr>
                <a:r>
                  <a:rPr lang="en-US" sz="2000" kern="0" dirty="0">
                    <a:ea typeface="+mn-ea"/>
                    <a:cs typeface="Arial" panose="020B0604020202020204" pitchFamily="34" charset="0"/>
                  </a:rPr>
                  <a:t>Application</a:t>
                </a:r>
              </a:p>
            </p:txBody>
          </p:sp>
        </p:grpSp>
        <p:sp>
          <p:nvSpPr>
            <p:cNvPr id="18" name="TextBox 17"/>
            <p:cNvSpPr txBox="1"/>
            <p:nvPr/>
          </p:nvSpPr>
          <p:spPr>
            <a:xfrm>
              <a:off x="2217551" y="5480383"/>
              <a:ext cx="1820756" cy="369942"/>
            </a:xfrm>
            <a:prstGeom prst="rect">
              <a:avLst/>
            </a:prstGeom>
            <a:solidFill>
              <a:sysClr val="window" lastClr="FFFFFF"/>
            </a:solidFill>
          </p:spPr>
          <p:txBody>
            <a:bodyPr>
              <a:spAutoFit/>
            </a:bodyPr>
            <a:lstStyle/>
            <a:p>
              <a:pPr fontAlgn="auto">
                <a:spcAft>
                  <a:spcPts val="0"/>
                </a:spcAft>
                <a:defRPr/>
              </a:pPr>
              <a:r>
                <a:rPr lang="en-US" sz="1800" kern="0" dirty="0">
                  <a:solidFill>
                    <a:prstClr val="black"/>
                  </a:solidFill>
                  <a:ea typeface="+mn-ea"/>
                  <a:cs typeface="Arial" panose="020B0604020202020204" pitchFamily="34" charset="0"/>
                </a:rPr>
                <a:t>MAC is in here!</a:t>
              </a:r>
            </a:p>
          </p:txBody>
        </p:sp>
        <p:sp>
          <p:nvSpPr>
            <p:cNvPr id="19" name="Freeform 31"/>
            <p:cNvSpPr/>
            <p:nvPr/>
          </p:nvSpPr>
          <p:spPr bwMode="auto">
            <a:xfrm rot="19132956">
              <a:off x="2684249" y="4884981"/>
              <a:ext cx="1300086" cy="244511"/>
            </a:xfrm>
            <a:custGeom>
              <a:avLst/>
              <a:gdLst>
                <a:gd name="connsiteX0" fmla="*/ 0 w 523875"/>
                <a:gd name="connsiteY0" fmla="*/ 103188 h 150813"/>
                <a:gd name="connsiteX1" fmla="*/ 219075 w 523875"/>
                <a:gd name="connsiteY1" fmla="*/ 7938 h 150813"/>
                <a:gd name="connsiteX2" fmla="*/ 523875 w 523875"/>
                <a:gd name="connsiteY2" fmla="*/ 150813 h 150813"/>
                <a:gd name="connsiteX0-1" fmla="*/ 0 w 523875"/>
                <a:gd name="connsiteY0-2" fmla="*/ 112713 h 160338"/>
                <a:gd name="connsiteX1-3" fmla="*/ 304800 w 523875"/>
                <a:gd name="connsiteY1-4" fmla="*/ 7938 h 160338"/>
                <a:gd name="connsiteX2-5" fmla="*/ 523875 w 523875"/>
                <a:gd name="connsiteY2-6" fmla="*/ 160338 h 160338"/>
                <a:gd name="connsiteX0-7" fmla="*/ 0 w 533400"/>
                <a:gd name="connsiteY0-8" fmla="*/ 106362 h 115887"/>
                <a:gd name="connsiteX1-9" fmla="*/ 304800 w 533400"/>
                <a:gd name="connsiteY1-10" fmla="*/ 1587 h 115887"/>
                <a:gd name="connsiteX2-11" fmla="*/ 533400 w 533400"/>
                <a:gd name="connsiteY2-12" fmla="*/ 115887 h 11588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533400" h="115887">
                  <a:moveTo>
                    <a:pt x="0" y="106362"/>
                  </a:moveTo>
                  <a:cubicBezTo>
                    <a:pt x="65881" y="54768"/>
                    <a:pt x="215900" y="0"/>
                    <a:pt x="304800" y="1587"/>
                  </a:cubicBezTo>
                  <a:cubicBezTo>
                    <a:pt x="393700" y="3174"/>
                    <a:pt x="424656" y="48418"/>
                    <a:pt x="533400" y="115887"/>
                  </a:cubicBezTo>
                </a:path>
              </a:pathLst>
            </a:custGeom>
            <a:noFill/>
            <a:ln w="19050" cap="flat" cmpd="sng" algn="ctr">
              <a:solidFill>
                <a:srgbClr val="9C007F">
                  <a:lumMod val="60000"/>
                  <a:lumOff val="40000"/>
                </a:srgbClr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/>
            <a:lstStyle/>
            <a:p>
              <a:pPr algn="ctr" fontAlgn="auto">
                <a:spcAft>
                  <a:spcPts val="0"/>
                </a:spcAft>
                <a:defRPr/>
              </a:pPr>
              <a:endParaRPr lang="en-US" sz="1800" kern="0">
                <a:solidFill>
                  <a:prstClr val="black"/>
                </a:solidFill>
                <a:ea typeface="+mn-ea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4"/>
          <p:cNvSpPr txBox="1">
            <a:spLocks noGrp="1"/>
          </p:cNvSpPr>
          <p:nvPr/>
        </p:nvSpPr>
        <p:spPr bwMode="auto">
          <a:xfrm>
            <a:off x="3124200" y="6245225"/>
            <a:ext cx="3103563" cy="476250"/>
          </a:xfrm>
          <a:prstGeom prst="rect">
            <a:avLst/>
          </a:prstGeom>
          <a:noFill/>
        </p:spPr>
        <p:txBody>
          <a:bodyPr/>
          <a:lstStyle/>
          <a:p>
            <a:pPr algn="ctr">
              <a:defRPr/>
            </a:pPr>
            <a:r>
              <a:rPr lang="en-US" altLang="zh-CN" sz="14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Arial" panose="020B0604020202020204" pitchFamily="34" charset="0"/>
              </a:rPr>
              <a:t>Copyright @ Jingsha He 2004-2015</a:t>
            </a:r>
          </a:p>
        </p:txBody>
      </p:sp>
      <p:sp>
        <p:nvSpPr>
          <p:cNvPr id="5" name="灯片编号占位符 5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</p:spPr>
        <p:txBody>
          <a:bodyPr/>
          <a:lstStyle/>
          <a:p>
            <a:pPr algn="r">
              <a:defRPr/>
            </a:pPr>
            <a:fld id="{2D37765C-B9EB-42ED-99AF-7EBB85A0B7DE}" type="slidenum">
              <a:rPr lang="en-US" altLang="zh-CN" sz="140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40</a:t>
            </a:fld>
            <a:endParaRPr lang="en-US" altLang="zh-CN" sz="1400">
              <a:solidFill>
                <a:schemeClr val="tx1"/>
              </a:solidFill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21504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>
                <a:ea typeface="宋体" panose="02010600030101010101" pitchFamily="2" charset="-122"/>
              </a:rPr>
              <a:t>802.11 MAC</a:t>
            </a:r>
          </a:p>
        </p:txBody>
      </p:sp>
      <p:sp>
        <p:nvSpPr>
          <p:cNvPr id="21504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altLang="zh-CN" sz="2400" dirty="0" smtClean="0">
                <a:ea typeface="宋体" panose="02010600030101010101" pitchFamily="2" charset="-122"/>
              </a:rPr>
              <a:t>CSMA/CA inserts </a:t>
            </a:r>
            <a:r>
              <a:rPr lang="en-US" altLang="zh-CN" sz="2400" dirty="0" err="1" smtClean="0">
                <a:ea typeface="宋体" panose="02010600030101010101" pitchFamily="2" charset="-122"/>
              </a:rPr>
              <a:t>backoff</a:t>
            </a:r>
            <a:r>
              <a:rPr lang="en-US" altLang="zh-CN" sz="2400" dirty="0" smtClean="0">
                <a:ea typeface="宋体" panose="02010600030101010101" pitchFamily="2" charset="-122"/>
              </a:rPr>
              <a:t> slots to avoid collisions</a:t>
            </a:r>
          </a:p>
          <a:p>
            <a:pPr>
              <a:lnSpc>
                <a:spcPct val="90000"/>
              </a:lnSpc>
              <a:defRPr/>
            </a:pPr>
            <a:r>
              <a:rPr lang="en-US" altLang="zh-CN" sz="2400" dirty="0" smtClean="0">
                <a:ea typeface="宋体" panose="02010600030101010101" pitchFamily="2" charset="-122"/>
              </a:rPr>
              <a:t>MAC uses ACKs/retransmissions for wireless errors</a:t>
            </a:r>
            <a:endParaRPr lang="fr-FR" altLang="zh-CN" sz="2400" dirty="0" smtClean="0">
              <a:ea typeface="宋体" panose="02010600030101010101" pitchFamily="2" charset="-122"/>
            </a:endParaRPr>
          </a:p>
        </p:txBody>
      </p:sp>
      <p:sp>
        <p:nvSpPr>
          <p:cNvPr id="2" name="日期占位符 1"/>
          <p:cNvSpPr txBox="1">
            <a:spLocks noGrp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</p:spPr>
        <p:txBody>
          <a:bodyPr/>
          <a:lstStyle/>
          <a:p>
            <a:pPr>
              <a:defRPr/>
            </a:pPr>
            <a:fld id="{18AE84C4-8FAE-4658-9D3F-B7CC3ACC0B7B}" type="datetime4">
              <a:rPr lang="en-US" altLang="zh-CN" sz="140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November 4, 2017</a:t>
            </a:fld>
            <a:endParaRPr lang="en-US" altLang="zh-CN" sz="1400">
              <a:solidFill>
                <a:schemeClr val="tx1"/>
              </a:solidFill>
              <a:latin typeface="+mn-lt"/>
              <a:ea typeface="宋体" panose="02010600030101010101" pitchFamily="2" charset="-122"/>
            </a:endParaRPr>
          </a:p>
        </p:txBody>
      </p:sp>
      <p:pic>
        <p:nvPicPr>
          <p:cNvPr id="57350" name="Picture 6"/>
          <p:cNvPicPr>
            <a:picLocks noChangeAspect="1" noChangeArrowheads="1"/>
          </p:cNvPicPr>
          <p:nvPr/>
        </p:nvPicPr>
        <p:blipFill>
          <a:blip r:embed="rId2"/>
          <a:srcRect t="3400"/>
          <a:stretch>
            <a:fillRect/>
          </a:stretch>
        </p:blipFill>
        <p:spPr bwMode="auto">
          <a:xfrm>
            <a:off x="827088" y="2708275"/>
            <a:ext cx="7620000" cy="3525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4"/>
          <p:cNvSpPr txBox="1">
            <a:spLocks noGrp="1"/>
          </p:cNvSpPr>
          <p:nvPr/>
        </p:nvSpPr>
        <p:spPr bwMode="auto">
          <a:xfrm>
            <a:off x="3124200" y="6245225"/>
            <a:ext cx="3103563" cy="476250"/>
          </a:xfrm>
          <a:prstGeom prst="rect">
            <a:avLst/>
          </a:prstGeom>
          <a:noFill/>
        </p:spPr>
        <p:txBody>
          <a:bodyPr/>
          <a:lstStyle/>
          <a:p>
            <a:pPr algn="ctr">
              <a:defRPr/>
            </a:pPr>
            <a:r>
              <a:rPr lang="en-US" altLang="zh-CN" sz="14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Arial" panose="020B0604020202020204" pitchFamily="34" charset="0"/>
              </a:rPr>
              <a:t>Copyright @ Jingsha He 2004-2015</a:t>
            </a:r>
          </a:p>
        </p:txBody>
      </p:sp>
      <p:sp>
        <p:nvSpPr>
          <p:cNvPr id="5" name="灯片编号占位符 5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</p:spPr>
        <p:txBody>
          <a:bodyPr/>
          <a:lstStyle/>
          <a:p>
            <a:pPr algn="r">
              <a:defRPr/>
            </a:pPr>
            <a:fld id="{5525F466-C64A-4FCD-9E0B-57FDB5D1E821}" type="slidenum">
              <a:rPr lang="en-US" altLang="zh-CN" sz="140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41</a:t>
            </a:fld>
            <a:endParaRPr lang="en-US" altLang="zh-CN" sz="1400">
              <a:solidFill>
                <a:schemeClr val="tx1"/>
              </a:solidFill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21504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>
                <a:ea typeface="宋体" panose="02010600030101010101" pitchFamily="2" charset="-122"/>
              </a:rPr>
              <a:t>802.11 MAC (2)</a:t>
            </a:r>
          </a:p>
        </p:txBody>
      </p:sp>
      <p:sp>
        <p:nvSpPr>
          <p:cNvPr id="21504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800" dirty="0" smtClean="0">
                <a:ea typeface="宋体" panose="02010600030101010101" pitchFamily="2" charset="-122"/>
              </a:rPr>
              <a:t>Virtual channel sensing with the NAV (network allocation vector) and optional RTS/CTS (often not used) avoids hidden terminals</a:t>
            </a:r>
            <a:endParaRPr lang="fr-FR" altLang="zh-CN" sz="2800" dirty="0" smtClean="0">
              <a:ea typeface="宋体" panose="02010600030101010101" pitchFamily="2" charset="-122"/>
            </a:endParaRPr>
          </a:p>
        </p:txBody>
      </p:sp>
      <p:sp>
        <p:nvSpPr>
          <p:cNvPr id="2" name="日期占位符 1"/>
          <p:cNvSpPr txBox="1">
            <a:spLocks noGrp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</p:spPr>
        <p:txBody>
          <a:bodyPr/>
          <a:lstStyle/>
          <a:p>
            <a:pPr>
              <a:defRPr/>
            </a:pPr>
            <a:fld id="{18AE84C4-8FAE-4658-9D3F-B7CC3ACC0B7B}" type="datetime4">
              <a:rPr lang="en-US" altLang="zh-CN" sz="140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November 4, 2017</a:t>
            </a:fld>
            <a:endParaRPr lang="en-US" altLang="zh-CN" sz="1400">
              <a:solidFill>
                <a:schemeClr val="tx1"/>
              </a:solidFill>
              <a:latin typeface="+mn-lt"/>
              <a:ea typeface="宋体" panose="02010600030101010101" pitchFamily="2" charset="-122"/>
            </a:endParaRPr>
          </a:p>
        </p:txBody>
      </p:sp>
      <p:pic>
        <p:nvPicPr>
          <p:cNvPr id="583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9750" y="3284538"/>
            <a:ext cx="8086725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4"/>
          <p:cNvSpPr txBox="1">
            <a:spLocks noGrp="1"/>
          </p:cNvSpPr>
          <p:nvPr/>
        </p:nvSpPr>
        <p:spPr bwMode="auto">
          <a:xfrm>
            <a:off x="3124200" y="6245225"/>
            <a:ext cx="3103563" cy="476250"/>
          </a:xfrm>
          <a:prstGeom prst="rect">
            <a:avLst/>
          </a:prstGeom>
          <a:noFill/>
        </p:spPr>
        <p:txBody>
          <a:bodyPr/>
          <a:lstStyle/>
          <a:p>
            <a:pPr algn="ctr">
              <a:defRPr/>
            </a:pPr>
            <a:r>
              <a:rPr lang="en-US" altLang="zh-CN" sz="14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Arial" panose="020B0604020202020204" pitchFamily="34" charset="0"/>
              </a:rPr>
              <a:t>Copyright @ Jingsha He 2004-2015</a:t>
            </a:r>
          </a:p>
        </p:txBody>
      </p:sp>
      <p:sp>
        <p:nvSpPr>
          <p:cNvPr id="5" name="灯片编号占位符 5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</p:spPr>
        <p:txBody>
          <a:bodyPr/>
          <a:lstStyle/>
          <a:p>
            <a:pPr algn="r">
              <a:defRPr/>
            </a:pPr>
            <a:fld id="{8AB04279-A2BE-440C-8C19-FD3EB609AC38}" type="slidenum">
              <a:rPr lang="en-US" altLang="zh-CN" sz="140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42</a:t>
            </a:fld>
            <a:endParaRPr lang="en-US" altLang="zh-CN" sz="1400">
              <a:solidFill>
                <a:schemeClr val="tx1"/>
              </a:solidFill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21504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>
                <a:ea typeface="宋体" panose="02010600030101010101" pitchFamily="2" charset="-122"/>
              </a:rPr>
              <a:t>802.11 MAC (3)</a:t>
            </a:r>
          </a:p>
        </p:txBody>
      </p:sp>
      <p:sp>
        <p:nvSpPr>
          <p:cNvPr id="21504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altLang="zh-CN" sz="2400" smtClean="0">
                <a:ea typeface="宋体" panose="02010600030101010101" pitchFamily="2" charset="-122"/>
              </a:rPr>
              <a:t>Different backoff slot times support quality of service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zh-CN" sz="2000" smtClean="0">
                <a:ea typeface="宋体" panose="02010600030101010101" pitchFamily="2" charset="-122"/>
              </a:rPr>
              <a:t>Short intervals are given to preferred access, e.g., control, VoIP</a:t>
            </a:r>
          </a:p>
          <a:p>
            <a:pPr>
              <a:lnSpc>
                <a:spcPct val="90000"/>
              </a:lnSpc>
              <a:defRPr/>
            </a:pPr>
            <a:r>
              <a:rPr lang="en-US" altLang="zh-CN" sz="2400" smtClean="0">
                <a:ea typeface="宋体" panose="02010600030101010101" pitchFamily="2" charset="-122"/>
              </a:rPr>
              <a:t>MAC also has other mechanisms, e.g., power save</a:t>
            </a:r>
            <a:endParaRPr lang="fr-FR" altLang="zh-CN" sz="2400" smtClean="0">
              <a:ea typeface="宋体" panose="02010600030101010101" pitchFamily="2" charset="-122"/>
            </a:endParaRPr>
          </a:p>
        </p:txBody>
      </p:sp>
      <p:sp>
        <p:nvSpPr>
          <p:cNvPr id="2" name="日期占位符 1"/>
          <p:cNvSpPr txBox="1">
            <a:spLocks noGrp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</p:spPr>
        <p:txBody>
          <a:bodyPr/>
          <a:lstStyle/>
          <a:p>
            <a:pPr>
              <a:defRPr/>
            </a:pPr>
            <a:fld id="{18AE84C4-8FAE-4658-9D3F-B7CC3ACC0B7B}" type="datetime4">
              <a:rPr lang="en-US" altLang="zh-CN" sz="140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November 4, 2017</a:t>
            </a:fld>
            <a:endParaRPr lang="en-US" altLang="zh-CN" sz="1400">
              <a:solidFill>
                <a:schemeClr val="tx1"/>
              </a:solidFill>
              <a:latin typeface="+mn-lt"/>
              <a:ea typeface="宋体" panose="02010600030101010101" pitchFamily="2" charset="-122"/>
            </a:endParaRPr>
          </a:p>
        </p:txBody>
      </p:sp>
      <p:pic>
        <p:nvPicPr>
          <p:cNvPr id="59398" name="Picture 6"/>
          <p:cNvPicPr>
            <a:picLocks noChangeAspect="1" noChangeArrowheads="1"/>
          </p:cNvPicPr>
          <p:nvPr/>
        </p:nvPicPr>
        <p:blipFill>
          <a:blip r:embed="rId2"/>
          <a:srcRect r="4430"/>
          <a:stretch>
            <a:fillRect/>
          </a:stretch>
        </p:blipFill>
        <p:spPr bwMode="auto">
          <a:xfrm>
            <a:off x="611188" y="2997200"/>
            <a:ext cx="7910512" cy="329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4"/>
          <p:cNvSpPr txBox="1">
            <a:spLocks noGrp="1"/>
          </p:cNvSpPr>
          <p:nvPr/>
        </p:nvSpPr>
        <p:spPr bwMode="auto">
          <a:xfrm>
            <a:off x="3124200" y="6245225"/>
            <a:ext cx="3103563" cy="476250"/>
          </a:xfrm>
          <a:prstGeom prst="rect">
            <a:avLst/>
          </a:prstGeom>
          <a:noFill/>
        </p:spPr>
        <p:txBody>
          <a:bodyPr/>
          <a:lstStyle/>
          <a:p>
            <a:pPr algn="ctr">
              <a:defRPr/>
            </a:pPr>
            <a:r>
              <a:rPr lang="en-US" altLang="zh-CN" sz="14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Arial" panose="020B0604020202020204" pitchFamily="34" charset="0"/>
              </a:rPr>
              <a:t>Copyright @ Jingsha He 2004-2015</a:t>
            </a:r>
          </a:p>
        </p:txBody>
      </p:sp>
      <p:sp>
        <p:nvSpPr>
          <p:cNvPr id="5" name="灯片编号占位符 5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</p:spPr>
        <p:txBody>
          <a:bodyPr/>
          <a:lstStyle/>
          <a:p>
            <a:pPr algn="r">
              <a:defRPr/>
            </a:pPr>
            <a:fld id="{4823DFF2-10FB-45E1-B4D8-E7C301A50809}" type="slidenum">
              <a:rPr lang="en-US" altLang="zh-CN" sz="140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43</a:t>
            </a:fld>
            <a:endParaRPr lang="en-US" altLang="zh-CN" sz="1400">
              <a:solidFill>
                <a:schemeClr val="tx1"/>
              </a:solidFill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21504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>
                <a:ea typeface="宋体" panose="02010600030101010101" pitchFamily="2" charset="-122"/>
              </a:rPr>
              <a:t>802.11 Frames</a:t>
            </a:r>
          </a:p>
        </p:txBody>
      </p:sp>
      <p:sp>
        <p:nvSpPr>
          <p:cNvPr id="21504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lnSpc>
                <a:spcPct val="80000"/>
              </a:lnSpc>
              <a:defRPr/>
            </a:pPr>
            <a:r>
              <a:rPr lang="en-US" altLang="zh-CN" sz="2800" dirty="0" smtClean="0">
                <a:ea typeface="宋体" panose="02010600030101010101" pitchFamily="2" charset="-122"/>
              </a:rPr>
              <a:t>Frames have different types specified by “Frame control”</a:t>
            </a:r>
          </a:p>
          <a:p>
            <a:pPr>
              <a:lnSpc>
                <a:spcPct val="80000"/>
              </a:lnSpc>
              <a:defRPr/>
            </a:pPr>
            <a:r>
              <a:rPr lang="en-US" altLang="zh-CN" sz="2800" dirty="0" smtClean="0">
                <a:ea typeface="宋体" panose="02010600030101010101" pitchFamily="2" charset="-122"/>
              </a:rPr>
              <a:t>Data frames have 3 addresses to pass via APs</a:t>
            </a:r>
            <a:endParaRPr lang="fr-FR" altLang="zh-CN" sz="2800" dirty="0" smtClean="0">
              <a:ea typeface="宋体" panose="02010600030101010101" pitchFamily="2" charset="-122"/>
            </a:endParaRPr>
          </a:p>
        </p:txBody>
      </p:sp>
      <p:sp>
        <p:nvSpPr>
          <p:cNvPr id="2" name="日期占位符 1"/>
          <p:cNvSpPr txBox="1">
            <a:spLocks noGrp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</p:spPr>
        <p:txBody>
          <a:bodyPr/>
          <a:lstStyle/>
          <a:p>
            <a:pPr>
              <a:defRPr/>
            </a:pPr>
            <a:fld id="{18AE84C4-8FAE-4658-9D3F-B7CC3ACC0B7B}" type="datetime4">
              <a:rPr lang="en-US" altLang="zh-CN" sz="140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November 4, 2017</a:t>
            </a:fld>
            <a:endParaRPr lang="en-US" altLang="zh-CN" sz="1400">
              <a:solidFill>
                <a:schemeClr val="tx1"/>
              </a:solidFill>
              <a:latin typeface="+mn-lt"/>
              <a:ea typeface="宋体" panose="02010600030101010101" pitchFamily="2" charset="-122"/>
            </a:endParaRPr>
          </a:p>
        </p:txBody>
      </p:sp>
      <p:pic>
        <p:nvPicPr>
          <p:cNvPr id="60422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8313" y="3141663"/>
            <a:ext cx="8124825" cy="312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/>
              <a:t>Broadband Wireless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802.16 architecture/protocol stack</a:t>
            </a:r>
          </a:p>
          <a:p>
            <a:pPr eaLnBrk="1" hangingPunct="1">
              <a:defRPr/>
            </a:pPr>
            <a:r>
              <a:rPr lang="en-US" altLang="zh-CN" dirty="0" smtClean="0"/>
              <a:t>802.16 physical layer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pPr eaLnBrk="1" hangingPunct="1">
              <a:defRPr/>
            </a:pPr>
            <a:r>
              <a:rPr lang="en-US" altLang="zh-CN" dirty="0" smtClean="0"/>
              <a:t>802.16 MAC</a:t>
            </a:r>
          </a:p>
          <a:p>
            <a:pPr eaLnBrk="1" hangingPunct="1">
              <a:defRPr/>
            </a:pPr>
            <a:r>
              <a:rPr lang="en-US" altLang="zh-CN" dirty="0" smtClean="0"/>
              <a:t>802.16 frames</a:t>
            </a:r>
            <a:endParaRPr lang="zh-CN" alt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0C1B886-AD61-4F4F-B95E-EC19E32623AB}" type="datetime4">
              <a:rPr lang="en-US" altLang="zh-CN"/>
              <a:t>November 4, 2017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Copyright @ Jingsha He 2004-2015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A6764E-7ACB-403C-893C-F78435C3F74F}" type="slidenum">
              <a:rPr lang="en-US" altLang="zh-CN" smtClean="0"/>
              <a:t>44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802.16 Architecture/Protocol Stack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816100"/>
            <a:ext cx="8229600" cy="110807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/>
              <a:t>Wireless clients connect to a wired </a:t>
            </a:r>
            <a:r>
              <a:rPr lang="en-US" altLang="zh-CN" dirty="0" smtClean="0"/>
              <a:t>base station </a:t>
            </a:r>
            <a:r>
              <a:rPr lang="en-US" altLang="zh-CN" dirty="0"/>
              <a:t>(like 3G</a:t>
            </a:r>
            <a:r>
              <a:rPr lang="en-US" altLang="zh-CN" dirty="0" smtClean="0"/>
              <a:t>)</a:t>
            </a:r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0C1B886-AD61-4F4F-B95E-EC19E32623AB}" type="datetime4">
              <a:rPr lang="en-US" altLang="zh-CN">
                <a:solidFill>
                  <a:srgbClr val="000000"/>
                </a:solidFill>
              </a:rPr>
              <a:t>November 4, 2017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solidFill>
                  <a:srgbClr val="000000"/>
                </a:solidFill>
              </a:rPr>
              <a:t>Copyright @ Jingsha He 2004-2015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36D7E4-6D60-44D9-B81D-492A0A886749}" type="slidenum">
              <a:rPr lang="en-US" altLang="zh-CN" smtClean="0">
                <a:solidFill>
                  <a:srgbClr val="000000"/>
                </a:solidFill>
              </a:rPr>
              <a:t>45</a:t>
            </a:fld>
            <a:endParaRPr lang="en-US" altLang="zh-CN">
              <a:solidFill>
                <a:srgbClr val="000000"/>
              </a:solidFill>
            </a:endParaRPr>
          </a:p>
        </p:txBody>
      </p:sp>
      <p:pic>
        <p:nvPicPr>
          <p:cNvPr id="62470" name="Picture 6"/>
          <p:cNvPicPr>
            <a:picLocks noChangeAspect="1" noChangeArrowheads="1"/>
          </p:cNvPicPr>
          <p:nvPr/>
        </p:nvPicPr>
        <p:blipFill>
          <a:blip r:embed="rId2"/>
          <a:srcRect t="6749" b="10606"/>
          <a:stretch>
            <a:fillRect/>
          </a:stretch>
        </p:blipFill>
        <p:spPr bwMode="auto">
          <a:xfrm>
            <a:off x="755650" y="2924175"/>
            <a:ext cx="7743825" cy="324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802.16 Architecture/Protocol Stack (2)</a:t>
            </a:r>
            <a:endParaRPr lang="zh-CN" altLang="en-US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313" y="1700213"/>
            <a:ext cx="8229600" cy="1223962"/>
          </a:xfrm>
        </p:spPr>
        <p:txBody>
          <a:bodyPr>
            <a:normAutofit fontScale="77500" lnSpcReduction="20000"/>
          </a:bodyPr>
          <a:lstStyle/>
          <a:p>
            <a:pPr eaLnBrk="1" hangingPunct="1">
              <a:defRPr/>
            </a:pPr>
            <a:r>
              <a:rPr lang="en-US" altLang="zh-CN" dirty="0"/>
              <a:t>MAC is </a:t>
            </a:r>
            <a:r>
              <a:rPr lang="en-US" altLang="zh-CN" dirty="0" smtClean="0"/>
              <a:t>connection-oriented</a:t>
            </a:r>
          </a:p>
          <a:p>
            <a:pPr eaLnBrk="1" hangingPunct="1">
              <a:defRPr/>
            </a:pPr>
            <a:r>
              <a:rPr lang="en-US" altLang="zh-CN" dirty="0" smtClean="0"/>
              <a:t>IP </a:t>
            </a:r>
            <a:r>
              <a:rPr lang="en-US" altLang="zh-CN" dirty="0"/>
              <a:t>is connectionless</a:t>
            </a:r>
          </a:p>
          <a:p>
            <a:pPr eaLnBrk="1" hangingPunct="1">
              <a:defRPr/>
            </a:pPr>
            <a:r>
              <a:rPr lang="en-US" altLang="zh-CN" dirty="0"/>
              <a:t>Convergence sublayer maps between the </a:t>
            </a:r>
            <a:r>
              <a:rPr lang="en-US" altLang="zh-CN" dirty="0" smtClean="0"/>
              <a:t>two</a:t>
            </a:r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0C1B886-AD61-4F4F-B95E-EC19E32623AB}" type="datetime4">
              <a:rPr lang="en-US" altLang="zh-CN">
                <a:solidFill>
                  <a:srgbClr val="000000"/>
                </a:solidFill>
              </a:rPr>
              <a:t>November 4, 2017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solidFill>
                  <a:srgbClr val="000000"/>
                </a:solidFill>
              </a:rPr>
              <a:t>Copyright @ Jingsha He 2004-2015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E1B056-8E6B-4996-8FF7-89138A327390}" type="slidenum">
              <a:rPr lang="en-US" altLang="zh-CN" smtClean="0">
                <a:solidFill>
                  <a:srgbClr val="000000"/>
                </a:solidFill>
              </a:rPr>
              <a:t>46</a:t>
            </a:fld>
            <a:endParaRPr lang="en-US" altLang="zh-CN">
              <a:solidFill>
                <a:srgbClr val="000000"/>
              </a:solidFill>
            </a:endParaRPr>
          </a:p>
        </p:txBody>
      </p:sp>
      <p:pic>
        <p:nvPicPr>
          <p:cNvPr id="63494" name="Picture 6"/>
          <p:cNvPicPr>
            <a:picLocks noChangeAspect="1" noChangeArrowheads="1"/>
          </p:cNvPicPr>
          <p:nvPr/>
        </p:nvPicPr>
        <p:blipFill>
          <a:blip r:embed="rId2"/>
          <a:srcRect t="15562"/>
          <a:stretch>
            <a:fillRect/>
          </a:stretch>
        </p:blipFill>
        <p:spPr bwMode="auto">
          <a:xfrm>
            <a:off x="755650" y="2924175"/>
            <a:ext cx="7310438" cy="3357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/>
              <a:t>802.16 </a:t>
            </a:r>
            <a:r>
              <a:rPr lang="en-US" altLang="zh-CN" dirty="0" smtClean="0"/>
              <a:t>Physical Layer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816100"/>
            <a:ext cx="8229600" cy="1325563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  <a:defRPr/>
            </a:pPr>
            <a:r>
              <a:rPr lang="en-US" altLang="zh-CN" sz="2700" dirty="0" smtClean="0"/>
              <a:t>Based on </a:t>
            </a:r>
            <a:r>
              <a:rPr lang="en-US" altLang="zh-CN" sz="2700" dirty="0"/>
              <a:t>OFDM (Orthogonal Frequency Division Multiplexing)</a:t>
            </a:r>
            <a:endParaRPr lang="en-US" altLang="zh-CN" sz="2700" dirty="0" smtClean="0"/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zh-CN" sz="2400" dirty="0" smtClean="0"/>
              <a:t>Base station gives mobile terminals bursts (subcarrier/time frame slots) for uplink and downlink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0C1B886-AD61-4F4F-B95E-EC19E32623AB}" type="datetime4">
              <a:rPr lang="en-US" altLang="zh-CN">
                <a:solidFill>
                  <a:srgbClr val="000000"/>
                </a:solidFill>
              </a:rPr>
              <a:t>November 4, 2017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solidFill>
                  <a:srgbClr val="000000"/>
                </a:solidFill>
              </a:rPr>
              <a:t>Copyright @ Jingsha He 2004-2015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E6B362-E31A-43AC-9FA2-4C322584254B}" type="slidenum">
              <a:rPr lang="en-US" altLang="zh-CN" smtClean="0">
                <a:solidFill>
                  <a:srgbClr val="000000"/>
                </a:solidFill>
              </a:rPr>
              <a:t>47</a:t>
            </a:fld>
            <a:endParaRPr lang="en-US" altLang="zh-CN">
              <a:solidFill>
                <a:srgbClr val="000000"/>
              </a:solidFill>
            </a:endParaRPr>
          </a:p>
        </p:txBody>
      </p:sp>
      <p:pic>
        <p:nvPicPr>
          <p:cNvPr id="64518" name="Picture 6"/>
          <p:cNvPicPr>
            <a:picLocks noChangeAspect="1" noChangeArrowheads="1"/>
          </p:cNvPicPr>
          <p:nvPr/>
        </p:nvPicPr>
        <p:blipFill>
          <a:blip r:embed="rId2"/>
          <a:srcRect t="3186"/>
          <a:stretch>
            <a:fillRect/>
          </a:stretch>
        </p:blipFill>
        <p:spPr bwMode="auto">
          <a:xfrm>
            <a:off x="1042988" y="3068638"/>
            <a:ext cx="6648450" cy="320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4"/>
          <p:cNvSpPr txBox="1">
            <a:spLocks noGrp="1"/>
          </p:cNvSpPr>
          <p:nvPr/>
        </p:nvSpPr>
        <p:spPr bwMode="auto">
          <a:xfrm>
            <a:off x="3124200" y="6245225"/>
            <a:ext cx="3103563" cy="476250"/>
          </a:xfrm>
          <a:prstGeom prst="rect">
            <a:avLst/>
          </a:prstGeom>
          <a:noFill/>
        </p:spPr>
        <p:txBody>
          <a:bodyPr/>
          <a:lstStyle/>
          <a:p>
            <a:pPr algn="ctr">
              <a:defRPr/>
            </a:pPr>
            <a:r>
              <a:rPr lang="en-US" altLang="zh-CN" sz="14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Arial" panose="020B0604020202020204" pitchFamily="34" charset="0"/>
              </a:rPr>
              <a:t>Copyright @ Jingsha He 2004-2015</a:t>
            </a:r>
          </a:p>
        </p:txBody>
      </p:sp>
      <p:sp>
        <p:nvSpPr>
          <p:cNvPr id="5" name="灯片编号占位符 5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</p:spPr>
        <p:txBody>
          <a:bodyPr/>
          <a:lstStyle/>
          <a:p>
            <a:pPr algn="r">
              <a:defRPr/>
            </a:pPr>
            <a:fld id="{8B45D660-D822-4B42-8DB7-8AC8AF99BC41}" type="slidenum">
              <a:rPr lang="en-US" altLang="zh-CN" sz="140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48</a:t>
            </a:fld>
            <a:endParaRPr lang="en-US" altLang="zh-CN" sz="1400">
              <a:solidFill>
                <a:schemeClr val="tx1"/>
              </a:solidFill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21504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>
                <a:ea typeface="宋体" panose="02010600030101010101" pitchFamily="2" charset="-122"/>
              </a:rPr>
              <a:t>802.16 MAC</a:t>
            </a:r>
          </a:p>
        </p:txBody>
      </p:sp>
      <p:sp>
        <p:nvSpPr>
          <p:cNvPr id="21504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altLang="zh-CN" dirty="0" smtClean="0">
                <a:ea typeface="宋体" panose="02010600030101010101" pitchFamily="2" charset="-122"/>
              </a:rPr>
              <a:t>Connection-oriented with base station in control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zh-CN" dirty="0" smtClean="0">
                <a:ea typeface="宋体" panose="02010600030101010101" pitchFamily="2" charset="-122"/>
              </a:rPr>
              <a:t>Clients request the bandwidth in need</a:t>
            </a:r>
          </a:p>
          <a:p>
            <a:pPr>
              <a:lnSpc>
                <a:spcPct val="90000"/>
              </a:lnSpc>
              <a:defRPr/>
            </a:pPr>
            <a:r>
              <a:rPr lang="en-US" altLang="zh-CN" dirty="0" smtClean="0">
                <a:ea typeface="宋体" panose="02010600030101010101" pitchFamily="2" charset="-122"/>
              </a:rPr>
              <a:t>Different kinds of service can be requested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zh-CN" dirty="0" smtClean="0">
                <a:ea typeface="宋体" panose="02010600030101010101" pitchFamily="2" charset="-122"/>
              </a:rPr>
              <a:t>Constant bit rate, e.g., uncompressed voice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zh-CN" dirty="0" smtClean="0">
                <a:ea typeface="宋体" panose="02010600030101010101" pitchFamily="2" charset="-122"/>
              </a:rPr>
              <a:t>Real-time variable bit rate, e.g., video, Web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zh-CN" dirty="0" smtClean="0">
                <a:ea typeface="宋体" panose="02010600030101010101" pitchFamily="2" charset="-122"/>
              </a:rPr>
              <a:t>Non-real-time variable bit rate, e.g., file download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zh-CN" dirty="0" smtClean="0">
                <a:ea typeface="宋体" panose="02010600030101010101" pitchFamily="2" charset="-122"/>
              </a:rPr>
              <a:t>Best-effort for everything else</a:t>
            </a:r>
          </a:p>
        </p:txBody>
      </p:sp>
      <p:sp>
        <p:nvSpPr>
          <p:cNvPr id="2" name="日期占位符 1"/>
          <p:cNvSpPr txBox="1">
            <a:spLocks noGrp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</p:spPr>
        <p:txBody>
          <a:bodyPr/>
          <a:lstStyle/>
          <a:p>
            <a:pPr>
              <a:defRPr/>
            </a:pPr>
            <a:fld id="{18AE84C4-8FAE-4658-9D3F-B7CC3ACC0B7B}" type="datetime4">
              <a:rPr lang="en-US" altLang="zh-CN" sz="140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November 4, 2017</a:t>
            </a:fld>
            <a:endParaRPr lang="en-US" altLang="zh-CN" sz="1400">
              <a:solidFill>
                <a:schemeClr val="tx1"/>
              </a:solidFill>
              <a:latin typeface="+mn-lt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4"/>
          <p:cNvSpPr txBox="1">
            <a:spLocks noGrp="1"/>
          </p:cNvSpPr>
          <p:nvPr/>
        </p:nvSpPr>
        <p:spPr bwMode="auto">
          <a:xfrm>
            <a:off x="3124200" y="6245225"/>
            <a:ext cx="3103563" cy="476250"/>
          </a:xfrm>
          <a:prstGeom prst="rect">
            <a:avLst/>
          </a:prstGeom>
          <a:noFill/>
        </p:spPr>
        <p:txBody>
          <a:bodyPr/>
          <a:lstStyle/>
          <a:p>
            <a:pPr algn="ctr">
              <a:defRPr/>
            </a:pPr>
            <a:r>
              <a:rPr lang="en-US" altLang="zh-CN" sz="14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Arial" panose="020B0604020202020204" pitchFamily="34" charset="0"/>
              </a:rPr>
              <a:t>Copyright @ Jingsha He 2004-2015</a:t>
            </a:r>
          </a:p>
        </p:txBody>
      </p:sp>
      <p:sp>
        <p:nvSpPr>
          <p:cNvPr id="5" name="灯片编号占位符 5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</p:spPr>
        <p:txBody>
          <a:bodyPr/>
          <a:lstStyle/>
          <a:p>
            <a:pPr algn="r">
              <a:defRPr/>
            </a:pPr>
            <a:fld id="{5011B864-F3B4-42DB-9503-89AC33C8BFCF}" type="slidenum">
              <a:rPr lang="en-US" altLang="zh-CN" sz="140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49</a:t>
            </a:fld>
            <a:endParaRPr lang="en-US" altLang="zh-CN" sz="1400">
              <a:solidFill>
                <a:schemeClr val="tx1"/>
              </a:solidFill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21504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>
                <a:ea typeface="宋体" panose="02010600030101010101" pitchFamily="2" charset="-122"/>
              </a:rPr>
              <a:t>802.16 Frames</a:t>
            </a:r>
          </a:p>
        </p:txBody>
      </p:sp>
      <p:sp>
        <p:nvSpPr>
          <p:cNvPr id="21504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altLang="zh-CN" dirty="0" smtClean="0">
                <a:ea typeface="宋体" panose="02010600030101010101" pitchFamily="2" charset="-122"/>
              </a:rPr>
              <a:t>Frames vary depending on their type</a:t>
            </a:r>
          </a:p>
          <a:p>
            <a:pPr>
              <a:lnSpc>
                <a:spcPct val="90000"/>
              </a:lnSpc>
              <a:defRPr/>
            </a:pPr>
            <a:r>
              <a:rPr lang="en-US" altLang="zh-CN" dirty="0" smtClean="0">
                <a:ea typeface="宋体" panose="02010600030101010101" pitchFamily="2" charset="-122"/>
              </a:rPr>
              <a:t>Connection ID instead of source/destination addresses</a:t>
            </a:r>
          </a:p>
        </p:txBody>
      </p:sp>
      <p:sp>
        <p:nvSpPr>
          <p:cNvPr id="2" name="日期占位符 1"/>
          <p:cNvSpPr txBox="1">
            <a:spLocks noGrp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</p:spPr>
        <p:txBody>
          <a:bodyPr/>
          <a:lstStyle/>
          <a:p>
            <a:pPr>
              <a:defRPr/>
            </a:pPr>
            <a:fld id="{18AE84C4-8FAE-4658-9D3F-B7CC3ACC0B7B}" type="datetime4">
              <a:rPr lang="en-US" altLang="zh-CN" sz="140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November 4, 2017</a:t>
            </a:fld>
            <a:endParaRPr lang="en-US" altLang="zh-CN" sz="1400">
              <a:solidFill>
                <a:schemeClr val="tx1"/>
              </a:solidFill>
              <a:latin typeface="+mn-lt"/>
              <a:ea typeface="宋体" panose="02010600030101010101" pitchFamily="2" charset="-122"/>
            </a:endParaRPr>
          </a:p>
        </p:txBody>
      </p:sp>
      <p:grpSp>
        <p:nvGrpSpPr>
          <p:cNvPr id="66566" name="Group 13"/>
          <p:cNvGrpSpPr/>
          <p:nvPr/>
        </p:nvGrpSpPr>
        <p:grpSpPr bwMode="auto">
          <a:xfrm>
            <a:off x="539750" y="3400425"/>
            <a:ext cx="8134350" cy="2844800"/>
            <a:chOff x="428625" y="3048000"/>
            <a:chExt cx="8134350" cy="2844674"/>
          </a:xfrm>
        </p:grpSpPr>
        <p:pic>
          <p:nvPicPr>
            <p:cNvPr id="66567" name="Picture 2"/>
            <p:cNvPicPr>
              <a:picLocks noChangeAspect="1" noChangeArrowheads="1"/>
            </p:cNvPicPr>
            <p:nvPr/>
          </p:nvPicPr>
          <p:blipFill>
            <a:blip r:embed="rId2"/>
            <a:srcRect r="1628"/>
            <a:stretch>
              <a:fillRect/>
            </a:stretch>
          </p:blipFill>
          <p:spPr bwMode="auto">
            <a:xfrm>
              <a:off x="504825" y="3048000"/>
              <a:ext cx="8058150" cy="2514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TextBox 5"/>
            <p:cNvSpPr txBox="1"/>
            <p:nvPr/>
          </p:nvSpPr>
          <p:spPr>
            <a:xfrm>
              <a:off x="1552575" y="5495817"/>
              <a:ext cx="6696075" cy="39685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2000" dirty="0">
                  <a:latin typeface="+mn-lt"/>
                </a:rPr>
                <a:t>(a) A generic frame. (b) A bandwidth request frame</a:t>
              </a:r>
            </a:p>
          </p:txBody>
        </p:sp>
        <p:sp>
          <p:nvSpPr>
            <p:cNvPr id="66569" name="TextBox 11"/>
            <p:cNvSpPr txBox="1">
              <a:spLocks noChangeArrowheads="1"/>
            </p:cNvSpPr>
            <p:nvPr/>
          </p:nvSpPr>
          <p:spPr bwMode="auto">
            <a:xfrm>
              <a:off x="428625" y="4733851"/>
              <a:ext cx="463550" cy="36669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sz="1800">
                  <a:solidFill>
                    <a:srgbClr val="FF2BD8"/>
                  </a:solidFill>
                </a:rPr>
                <a:t>(b)</a:t>
              </a:r>
              <a:endParaRPr lang="en-US" altLang="zh-CN" sz="1800">
                <a:solidFill>
                  <a:schemeClr val="tx1"/>
                </a:solidFill>
              </a:endParaRPr>
            </a:p>
          </p:txBody>
        </p:sp>
        <p:sp>
          <p:nvSpPr>
            <p:cNvPr id="66570" name="TextBox 12"/>
            <p:cNvSpPr txBox="1">
              <a:spLocks noChangeArrowheads="1"/>
            </p:cNvSpPr>
            <p:nvPr/>
          </p:nvSpPr>
          <p:spPr bwMode="auto">
            <a:xfrm>
              <a:off x="428625" y="3562327"/>
              <a:ext cx="463550" cy="36669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sz="1800">
                  <a:solidFill>
                    <a:srgbClr val="FF2BD8"/>
                  </a:solidFill>
                </a:rPr>
                <a:t>(a)</a:t>
              </a:r>
              <a:endParaRPr lang="en-US" altLang="zh-CN" sz="180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Copyright @ Jingsha He 2004-2015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E77941-01B8-4AB9-A63A-A2D9C9E4AF44}" type="slidenum">
              <a:rPr lang="en-US" altLang="zh-CN"/>
              <a:t>5</a:t>
            </a:fld>
            <a:endParaRPr lang="en-US" altLang="zh-CN"/>
          </a:p>
        </p:txBody>
      </p:sp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>
                <a:ea typeface="宋体" panose="02010600030101010101" pitchFamily="2" charset="-122"/>
              </a:rPr>
              <a:t>Channel </a:t>
            </a:r>
            <a:r>
              <a:rPr lang="en-US" altLang="zh-CN" dirty="0">
                <a:ea typeface="宋体" panose="02010600030101010101" pitchFamily="2" charset="-122"/>
              </a:rPr>
              <a:t>Allocation Problem</a:t>
            </a:r>
          </a:p>
        </p:txBody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/>
              <a:t>F</a:t>
            </a:r>
            <a:r>
              <a:rPr lang="en-US" altLang="zh-CN" dirty="0" smtClean="0"/>
              <a:t>ixed channel, </a:t>
            </a:r>
            <a:r>
              <a:rPr lang="en-US" altLang="zh-CN" dirty="0"/>
              <a:t>traffic from </a:t>
            </a:r>
            <a:r>
              <a:rPr lang="en-US" altLang="zh-CN" dirty="0" smtClean="0"/>
              <a:t>multiple </a:t>
            </a:r>
            <a:r>
              <a:rPr lang="en-US" altLang="zh-CN" dirty="0"/>
              <a:t>users</a:t>
            </a:r>
          </a:p>
          <a:p>
            <a:pPr lvl="1" eaLnBrk="1" hangingPunct="1">
              <a:defRPr/>
            </a:pPr>
            <a:r>
              <a:rPr lang="en-US" altLang="zh-CN" dirty="0" smtClean="0"/>
              <a:t>Divide up </a:t>
            </a:r>
            <a:r>
              <a:rPr lang="en-US" altLang="zh-CN" dirty="0"/>
              <a:t>bandwidth using FTM, TDM, CDMA, etc</a:t>
            </a:r>
            <a:r>
              <a:rPr lang="en-US" altLang="zh-CN" dirty="0" smtClean="0"/>
              <a:t>.</a:t>
            </a:r>
            <a:endParaRPr lang="en-US" altLang="zh-CN" dirty="0"/>
          </a:p>
          <a:p>
            <a:pPr lvl="1" eaLnBrk="1" hangingPunct="1">
              <a:defRPr/>
            </a:pPr>
            <a:r>
              <a:rPr lang="en-US" altLang="zh-CN" dirty="0"/>
              <a:t>A</a:t>
            </a:r>
            <a:r>
              <a:rPr lang="en-US" altLang="zh-CN" dirty="0" smtClean="0"/>
              <a:t> </a:t>
            </a:r>
            <a:r>
              <a:rPr lang="en-US" altLang="zh-CN" dirty="0"/>
              <a:t>static allocation, e.g., FM radio</a:t>
            </a:r>
          </a:p>
          <a:p>
            <a:pPr eaLnBrk="1" hangingPunct="1">
              <a:defRPr/>
            </a:pPr>
            <a:r>
              <a:rPr lang="en-US" altLang="zh-CN" dirty="0"/>
              <a:t>S</a:t>
            </a:r>
            <a:r>
              <a:rPr lang="en-US" altLang="zh-CN" dirty="0" smtClean="0"/>
              <a:t>tatic </a:t>
            </a:r>
            <a:r>
              <a:rPr lang="en-US" altLang="zh-CN" dirty="0"/>
              <a:t>allocation performs poorly for bursty traffic</a:t>
            </a:r>
          </a:p>
          <a:p>
            <a:pPr lvl="1" eaLnBrk="1" hangingPunct="1">
              <a:defRPr/>
            </a:pPr>
            <a:r>
              <a:rPr lang="en-US" altLang="zh-CN" dirty="0"/>
              <a:t>Allocation to a </a:t>
            </a:r>
            <a:r>
              <a:rPr lang="en-US" altLang="zh-CN" dirty="0" smtClean="0"/>
              <a:t>user </a:t>
            </a:r>
            <a:r>
              <a:rPr lang="en-US" altLang="zh-CN" dirty="0"/>
              <a:t>sometimes </a:t>
            </a:r>
            <a:r>
              <a:rPr lang="en-US" altLang="zh-CN" dirty="0" smtClean="0"/>
              <a:t>goes </a:t>
            </a:r>
            <a:r>
              <a:rPr lang="en-US" altLang="zh-CN" dirty="0"/>
              <a:t>unused 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687E6C5F-6FE3-4EDB-8A94-CC6C07D38BE1}" type="datetime4">
              <a:rPr lang="en-US" altLang="zh-CN"/>
              <a:t>November 4, 2017</a:t>
            </a:fld>
            <a:endParaRPr lang="en-US" altLang="zh-CN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Bluetooth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Bluetooth a</a:t>
            </a:r>
            <a:r>
              <a:rPr lang="en-US" altLang="zh-CN" dirty="0" smtClean="0"/>
              <a:t>rchitecture</a:t>
            </a:r>
            <a:endParaRPr lang="en-US" altLang="zh-CN" dirty="0"/>
          </a:p>
          <a:p>
            <a:pPr>
              <a:defRPr/>
            </a:pPr>
            <a:r>
              <a:rPr lang="en-US" altLang="zh-CN" dirty="0"/>
              <a:t>Bluetooth </a:t>
            </a:r>
            <a:r>
              <a:rPr lang="en-US" altLang="zh-CN" dirty="0" smtClean="0"/>
              <a:t>applications/protocol</a:t>
            </a:r>
            <a:endParaRPr lang="en-US" altLang="zh-CN" dirty="0"/>
          </a:p>
          <a:p>
            <a:pPr>
              <a:defRPr/>
            </a:pPr>
            <a:r>
              <a:rPr lang="en-US" altLang="zh-CN" dirty="0"/>
              <a:t>Bluetooth </a:t>
            </a:r>
            <a:r>
              <a:rPr lang="en-US" altLang="zh-CN" dirty="0" smtClean="0"/>
              <a:t>radio/link </a:t>
            </a:r>
            <a:r>
              <a:rPr lang="en-US" altLang="zh-CN" dirty="0"/>
              <a:t>l</a:t>
            </a:r>
            <a:r>
              <a:rPr lang="en-US" altLang="zh-CN" dirty="0" smtClean="0"/>
              <a:t>ayers</a:t>
            </a:r>
            <a:endParaRPr lang="en-US" altLang="zh-CN" dirty="0"/>
          </a:p>
          <a:p>
            <a:pPr>
              <a:defRPr/>
            </a:pPr>
            <a:r>
              <a:rPr lang="en-US" altLang="zh-CN" dirty="0"/>
              <a:t>Bluetooth </a:t>
            </a:r>
            <a:r>
              <a:rPr lang="en-US" altLang="zh-CN" dirty="0" smtClean="0"/>
              <a:t>frames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C6DDB89-EB88-417C-8872-8199AC37C397}" type="datetime4">
              <a:rPr lang="en-US" altLang="zh-CN" smtClean="0"/>
              <a:t>November 4, 2017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Copyright @ Jingsha He 2004-2015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D52EE7-5D44-4B77-B718-59E08CFE3E54}" type="slidenum">
              <a:rPr lang="en-US" altLang="zh-CN" smtClean="0"/>
              <a:t>50</a:t>
            </a:fld>
            <a:endParaRPr lang="en-US" altLang="zh-CN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Bluetooth Architecture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816100"/>
            <a:ext cx="8229600" cy="1541463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altLang="zh-CN" dirty="0"/>
              <a:t>Piconet master is connected to slave wireless devices</a:t>
            </a:r>
          </a:p>
          <a:p>
            <a:pPr lvl="1">
              <a:defRPr/>
            </a:pPr>
            <a:r>
              <a:rPr lang="en-US" altLang="zh-CN" dirty="0"/>
              <a:t>Slaves may </a:t>
            </a:r>
            <a:r>
              <a:rPr lang="en-US" altLang="zh-CN" dirty="0" smtClean="0"/>
              <a:t>go into sleep </a:t>
            </a:r>
            <a:r>
              <a:rPr lang="en-US" altLang="zh-CN" dirty="0"/>
              <a:t>(parked) to save </a:t>
            </a:r>
            <a:r>
              <a:rPr lang="en-US" altLang="zh-CN" dirty="0" smtClean="0"/>
              <a:t>power</a:t>
            </a:r>
            <a:endParaRPr lang="en-US" altLang="zh-CN" dirty="0"/>
          </a:p>
          <a:p>
            <a:pPr lvl="1">
              <a:defRPr/>
            </a:pPr>
            <a:r>
              <a:rPr lang="en-US" altLang="zh-CN" dirty="0"/>
              <a:t>Two piconets can be bridged into a </a:t>
            </a:r>
            <a:r>
              <a:rPr lang="en-US" altLang="zh-CN" dirty="0" smtClean="0"/>
              <a:t>scatternet</a:t>
            </a:r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C6DDB89-EB88-417C-8872-8199AC37C397}" type="datetime4">
              <a:rPr lang="en-US" altLang="zh-CN" smtClean="0"/>
              <a:t>November 4, 2017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Copyright @ Jingsha He 2004-2015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1D91EA-F64A-4B2E-A198-597403F2EF18}" type="slidenum">
              <a:rPr lang="en-US" altLang="zh-CN" smtClean="0"/>
              <a:t>51</a:t>
            </a:fld>
            <a:endParaRPr lang="en-US" altLang="zh-CN"/>
          </a:p>
        </p:txBody>
      </p:sp>
      <p:pic>
        <p:nvPicPr>
          <p:cNvPr id="68614" name="Picture 2"/>
          <p:cNvPicPr>
            <a:picLocks noChangeAspect="1" noChangeArrowheads="1"/>
          </p:cNvPicPr>
          <p:nvPr/>
        </p:nvPicPr>
        <p:blipFill>
          <a:blip r:embed="rId2"/>
          <a:srcRect t="5695"/>
          <a:stretch>
            <a:fillRect/>
          </a:stretch>
        </p:blipFill>
        <p:spPr bwMode="auto">
          <a:xfrm>
            <a:off x="1403350" y="3335338"/>
            <a:ext cx="5886450" cy="297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Bluetooth </a:t>
            </a:r>
            <a:r>
              <a:rPr lang="en-US" altLang="zh-CN" dirty="0" smtClean="0"/>
              <a:t>Applications/Protocol </a:t>
            </a:r>
            <a:r>
              <a:rPr lang="en-US" altLang="zh-CN" dirty="0"/>
              <a:t>Stack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816100"/>
            <a:ext cx="8229600" cy="1325563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altLang="zh-CN" dirty="0"/>
              <a:t>Profiles give the set of protocols for a given application</a:t>
            </a:r>
          </a:p>
          <a:p>
            <a:pPr lvl="1">
              <a:defRPr/>
            </a:pPr>
            <a:r>
              <a:rPr lang="en-US" altLang="zh-CN" dirty="0"/>
              <a:t>25 </a:t>
            </a:r>
            <a:r>
              <a:rPr lang="en-US" altLang="zh-CN" dirty="0" smtClean="0"/>
              <a:t>profiles in total: headset</a:t>
            </a:r>
            <a:r>
              <a:rPr lang="en-US" altLang="zh-CN" dirty="0"/>
              <a:t>, intercom, streaming  audio, remote control, personal area network</a:t>
            </a:r>
            <a:r>
              <a:rPr lang="en-US" altLang="zh-CN" dirty="0" smtClean="0"/>
              <a:t>, etc.</a:t>
            </a:r>
            <a:endParaRPr lang="en-US" altLang="zh-CN" dirty="0"/>
          </a:p>
          <a:p>
            <a:pPr>
              <a:defRPr/>
            </a:pP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C6DDB89-EB88-417C-8872-8199AC37C397}" type="datetime4">
              <a:rPr lang="en-US" altLang="zh-CN" smtClean="0"/>
              <a:t>November 4, 2017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Copyright @ Jingsha He 2004-2015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275746-58A2-4D0D-A035-B6E7360F7A98}" type="slidenum">
              <a:rPr lang="en-US" altLang="zh-CN" smtClean="0"/>
              <a:t>52</a:t>
            </a:fld>
            <a:endParaRPr lang="en-US" altLang="zh-CN"/>
          </a:p>
        </p:txBody>
      </p:sp>
      <p:pic>
        <p:nvPicPr>
          <p:cNvPr id="69638" name="Picture 6"/>
          <p:cNvPicPr>
            <a:picLocks noChangeAspect="1" noChangeArrowheads="1"/>
          </p:cNvPicPr>
          <p:nvPr/>
        </p:nvPicPr>
        <p:blipFill>
          <a:blip r:embed="rId2"/>
          <a:srcRect t="3810" b="4286"/>
          <a:stretch>
            <a:fillRect/>
          </a:stretch>
        </p:blipFill>
        <p:spPr bwMode="auto">
          <a:xfrm>
            <a:off x="1187450" y="2924175"/>
            <a:ext cx="6697663" cy="317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Bluetooth </a:t>
            </a:r>
            <a:r>
              <a:rPr lang="en-US" altLang="zh-CN" dirty="0" smtClean="0"/>
              <a:t>Radio/Link </a:t>
            </a:r>
            <a:r>
              <a:rPr lang="en-US" altLang="zh-CN" dirty="0"/>
              <a:t>Layers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altLang="zh-CN" dirty="0"/>
              <a:t>Radio layer</a:t>
            </a:r>
          </a:p>
          <a:p>
            <a:pPr lvl="1">
              <a:defRPr/>
            </a:pPr>
            <a:r>
              <a:rPr lang="en-US" altLang="zh-CN" dirty="0"/>
              <a:t>Uses adaptive frequency hopping in 2.4 GHz </a:t>
            </a:r>
            <a:r>
              <a:rPr lang="en-US" altLang="zh-CN" dirty="0" smtClean="0"/>
              <a:t>band</a:t>
            </a:r>
            <a:endParaRPr lang="en-US" altLang="zh-CN" dirty="0"/>
          </a:p>
          <a:p>
            <a:pPr>
              <a:defRPr/>
            </a:pPr>
            <a:r>
              <a:rPr lang="en-US" altLang="zh-CN" dirty="0"/>
              <a:t>Link layer</a:t>
            </a:r>
          </a:p>
          <a:p>
            <a:pPr lvl="1">
              <a:defRPr/>
            </a:pPr>
            <a:r>
              <a:rPr lang="en-US" altLang="zh-CN" dirty="0"/>
              <a:t>TDM with timeslots for master and slaves</a:t>
            </a:r>
          </a:p>
          <a:p>
            <a:pPr lvl="1">
              <a:defRPr/>
            </a:pPr>
            <a:r>
              <a:rPr lang="en-US" altLang="zh-CN" dirty="0" smtClean="0"/>
              <a:t>SCO (synchronous connection oriented) </a:t>
            </a:r>
            <a:r>
              <a:rPr lang="en-US" altLang="zh-CN" dirty="0"/>
              <a:t>for periodic slots in each direction</a:t>
            </a:r>
          </a:p>
          <a:p>
            <a:pPr lvl="1">
              <a:defRPr/>
            </a:pPr>
            <a:r>
              <a:rPr lang="en-US" altLang="zh-CN" dirty="0" smtClean="0"/>
              <a:t>ACL (asynchronous connectionless) </a:t>
            </a:r>
            <a:r>
              <a:rPr lang="en-US" altLang="zh-CN" dirty="0"/>
              <a:t>for packet-switched data</a:t>
            </a:r>
          </a:p>
          <a:p>
            <a:pPr lvl="1">
              <a:defRPr/>
            </a:pPr>
            <a:r>
              <a:rPr lang="en-US" altLang="zh-CN" dirty="0"/>
              <a:t>Links undergo pairing (user confirms passkey/PIN) to authorize </a:t>
            </a:r>
            <a:r>
              <a:rPr lang="en-US" altLang="zh-CN" dirty="0" smtClean="0"/>
              <a:t>the user </a:t>
            </a:r>
            <a:r>
              <a:rPr lang="en-US" altLang="zh-CN" dirty="0"/>
              <a:t>before use</a:t>
            </a:r>
          </a:p>
          <a:p>
            <a:pPr>
              <a:defRPr/>
            </a:pP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C6DDB89-EB88-417C-8872-8199AC37C397}" type="datetime4">
              <a:rPr lang="en-US" altLang="zh-CN" smtClean="0"/>
              <a:t>November 4, 2017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Copyright @ Jingsha He 2004-2015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CDEB50-B79F-4D4F-BB09-C36FFD57149B}" type="slidenum">
              <a:rPr lang="en-US" altLang="zh-CN" smtClean="0"/>
              <a:t>53</a:t>
            </a:fld>
            <a:endParaRPr lang="en-US" altLang="zh-CN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Bluetooth Frames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816100"/>
            <a:ext cx="8229600" cy="1541463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altLang="zh-CN" dirty="0"/>
              <a:t>Time is </a:t>
            </a:r>
            <a:r>
              <a:rPr lang="en-US" altLang="zh-CN" dirty="0" smtClean="0"/>
              <a:t>slotted</a:t>
            </a:r>
          </a:p>
          <a:p>
            <a:pPr>
              <a:defRPr/>
            </a:pPr>
            <a:r>
              <a:rPr lang="en-US" altLang="zh-CN" dirty="0"/>
              <a:t>E</a:t>
            </a:r>
            <a:r>
              <a:rPr lang="en-US" altLang="zh-CN" dirty="0" smtClean="0"/>
              <a:t>nhanced </a:t>
            </a:r>
            <a:r>
              <a:rPr lang="en-US" altLang="zh-CN" dirty="0"/>
              <a:t>data rates send faster but for the same </a:t>
            </a:r>
            <a:r>
              <a:rPr lang="en-US" altLang="zh-CN" dirty="0" smtClean="0"/>
              <a:t>time</a:t>
            </a:r>
          </a:p>
          <a:p>
            <a:pPr>
              <a:defRPr/>
            </a:pPr>
            <a:r>
              <a:rPr lang="en-US" altLang="zh-CN" dirty="0"/>
              <a:t>A</a:t>
            </a:r>
            <a:r>
              <a:rPr lang="en-US" altLang="zh-CN" dirty="0" smtClean="0"/>
              <a:t>ddresses </a:t>
            </a:r>
            <a:r>
              <a:rPr lang="en-US" altLang="zh-CN" dirty="0"/>
              <a:t>are only 3 bits </a:t>
            </a:r>
            <a:r>
              <a:rPr lang="en-US" altLang="zh-CN" dirty="0" smtClean="0"/>
              <a:t>(for </a:t>
            </a:r>
            <a:r>
              <a:rPr lang="en-US" altLang="zh-CN" dirty="0"/>
              <a:t>8 </a:t>
            </a:r>
            <a:r>
              <a:rPr lang="en-US" altLang="zh-CN" dirty="0" smtClean="0"/>
              <a:t>devices)</a:t>
            </a:r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C6DDB89-EB88-417C-8872-8199AC37C397}" type="datetime4">
              <a:rPr lang="en-US" altLang="zh-CN" smtClean="0"/>
              <a:t>November 4, 2017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Copyright @ Jingsha He 2004-2015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8BF31A-5E0B-4134-B5B5-BA8FD4A6481A}" type="slidenum">
              <a:rPr lang="en-US" altLang="zh-CN" smtClean="0"/>
              <a:t>54</a:t>
            </a:fld>
            <a:endParaRPr lang="en-US" altLang="zh-CN"/>
          </a:p>
        </p:txBody>
      </p:sp>
      <p:grpSp>
        <p:nvGrpSpPr>
          <p:cNvPr id="71686" name="Group 17"/>
          <p:cNvGrpSpPr/>
          <p:nvPr/>
        </p:nvGrpSpPr>
        <p:grpSpPr bwMode="auto">
          <a:xfrm>
            <a:off x="793750" y="3030538"/>
            <a:ext cx="7724775" cy="3070225"/>
            <a:chOff x="381000" y="2590800"/>
            <a:chExt cx="8382000" cy="3562350"/>
          </a:xfrm>
        </p:grpSpPr>
        <p:grpSp>
          <p:nvGrpSpPr>
            <p:cNvPr id="71687" name="Group 14"/>
            <p:cNvGrpSpPr/>
            <p:nvPr/>
          </p:nvGrpSpPr>
          <p:grpSpPr bwMode="auto">
            <a:xfrm>
              <a:off x="381000" y="2590800"/>
              <a:ext cx="8382000" cy="3562350"/>
              <a:chOff x="381000" y="2590800"/>
              <a:chExt cx="8382000" cy="3562350"/>
            </a:xfrm>
          </p:grpSpPr>
          <p:pic>
            <p:nvPicPr>
              <p:cNvPr id="71690" name="Picture 6"/>
              <p:cNvPicPr>
                <a:picLocks noChangeAspect="1" noChangeArrowheads="1"/>
              </p:cNvPicPr>
              <p:nvPr/>
            </p:nvPicPr>
            <p:blipFill>
              <a:blip r:embed="rId2"/>
              <a:srcRect t="4785" b="5742"/>
              <a:stretch>
                <a:fillRect/>
              </a:stretch>
            </p:blipFill>
            <p:spPr bwMode="auto">
              <a:xfrm>
                <a:off x="381000" y="2590800"/>
                <a:ext cx="8382000" cy="35623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2" name="TextBox 11"/>
              <p:cNvSpPr txBox="1"/>
              <p:nvPr/>
            </p:nvSpPr>
            <p:spPr>
              <a:xfrm>
                <a:off x="456793" y="5029555"/>
                <a:ext cx="466816" cy="368392"/>
              </a:xfrm>
              <a:prstGeom prst="rect">
                <a:avLst/>
              </a:prstGeom>
              <a:solidFill>
                <a:sysClr val="window" lastClr="FFFFFF"/>
              </a:solidFill>
            </p:spPr>
            <p:txBody>
              <a:bodyPr wrap="none">
                <a:spAutoFit/>
              </a:bodyPr>
              <a:lstStyle/>
              <a:p>
                <a:pPr fontAlgn="auto">
                  <a:spcAft>
                    <a:spcPts val="0"/>
                  </a:spcAft>
                  <a:defRPr/>
                </a:pPr>
                <a:r>
                  <a:rPr lang="en-US" sz="1800" kern="0" dirty="0">
                    <a:solidFill>
                      <a:srgbClr val="FF2BD8"/>
                    </a:solidFill>
                    <a:ea typeface="+mn-ea"/>
                    <a:cs typeface="Arial" panose="020B0604020202020204" pitchFamily="34" charset="0"/>
                  </a:rPr>
                  <a:t>(b)</a:t>
                </a:r>
                <a:endParaRPr lang="en-US" sz="1800" kern="0" dirty="0">
                  <a:solidFill>
                    <a:prstClr val="black"/>
                  </a:solidFill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475742" y="2898407"/>
                <a:ext cx="466815" cy="368392"/>
              </a:xfrm>
              <a:prstGeom prst="rect">
                <a:avLst/>
              </a:prstGeom>
              <a:solidFill>
                <a:sysClr val="window" lastClr="FFFFFF"/>
              </a:solidFill>
            </p:spPr>
            <p:txBody>
              <a:bodyPr wrap="none">
                <a:spAutoFit/>
              </a:bodyPr>
              <a:lstStyle/>
              <a:p>
                <a:pPr fontAlgn="auto">
                  <a:spcAft>
                    <a:spcPts val="0"/>
                  </a:spcAft>
                  <a:defRPr/>
                </a:pPr>
                <a:r>
                  <a:rPr lang="en-US" sz="1800" kern="0" dirty="0">
                    <a:solidFill>
                      <a:srgbClr val="FF2BD8"/>
                    </a:solidFill>
                    <a:ea typeface="+mn-ea"/>
                    <a:cs typeface="Arial" panose="020B0604020202020204" pitchFamily="34" charset="0"/>
                  </a:rPr>
                  <a:t>(a)</a:t>
                </a:r>
                <a:endParaRPr lang="en-US" sz="1800" kern="0" dirty="0">
                  <a:solidFill>
                    <a:prstClr val="black"/>
                  </a:solidFill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1371475" y="5812387"/>
                <a:ext cx="435808" cy="338921"/>
              </a:xfrm>
              <a:prstGeom prst="rect">
                <a:avLst/>
              </a:prstGeom>
              <a:solidFill>
                <a:sysClr val="window" lastClr="FFFFFF"/>
              </a:solidFill>
            </p:spPr>
            <p:txBody>
              <a:bodyPr wrap="none">
                <a:spAutoFit/>
              </a:bodyPr>
              <a:lstStyle/>
              <a:p>
                <a:pPr fontAlgn="auto">
                  <a:spcAft>
                    <a:spcPts val="0"/>
                  </a:spcAft>
                  <a:defRPr/>
                </a:pPr>
                <a:r>
                  <a:rPr lang="en-US" sz="1600" kern="0" dirty="0">
                    <a:solidFill>
                      <a:srgbClr val="FF2BD8"/>
                    </a:solidFill>
                    <a:ea typeface="+mn-ea"/>
                    <a:cs typeface="Arial" panose="020B0604020202020204" pitchFamily="34" charset="0"/>
                  </a:rPr>
                  <a:t>(a)</a:t>
                </a:r>
                <a:endParaRPr lang="en-US" sz="1600" kern="0" dirty="0">
                  <a:solidFill>
                    <a:prstClr val="black"/>
                  </a:solidFill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4866559" y="5803178"/>
                <a:ext cx="437531" cy="338921"/>
              </a:xfrm>
              <a:prstGeom prst="rect">
                <a:avLst/>
              </a:prstGeom>
              <a:solidFill>
                <a:sysClr val="window" lastClr="FFFFFF"/>
              </a:solidFill>
            </p:spPr>
            <p:txBody>
              <a:bodyPr wrap="none">
                <a:spAutoFit/>
              </a:bodyPr>
              <a:lstStyle/>
              <a:p>
                <a:pPr fontAlgn="auto">
                  <a:spcAft>
                    <a:spcPts val="0"/>
                  </a:spcAft>
                  <a:defRPr/>
                </a:pPr>
                <a:r>
                  <a:rPr lang="en-US" sz="1600" kern="0" dirty="0">
                    <a:solidFill>
                      <a:srgbClr val="FF2BD8"/>
                    </a:solidFill>
                    <a:ea typeface="+mn-ea"/>
                    <a:cs typeface="Arial" panose="020B0604020202020204" pitchFamily="34" charset="0"/>
                  </a:rPr>
                  <a:t>(b)</a:t>
                </a:r>
                <a:endParaRPr lang="en-US" sz="1600" kern="0" dirty="0">
                  <a:solidFill>
                    <a:prstClr val="black"/>
                  </a:solidFill>
                  <a:ea typeface="+mn-ea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9" name="Rectangle 15"/>
            <p:cNvSpPr/>
            <p:nvPr/>
          </p:nvSpPr>
          <p:spPr bwMode="auto">
            <a:xfrm>
              <a:off x="3467836" y="5915537"/>
              <a:ext cx="399635" cy="208142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 fontAlgn="auto">
                <a:spcAft>
                  <a:spcPts val="0"/>
                </a:spcAft>
                <a:defRPr/>
              </a:pPr>
              <a:endParaRPr lang="en-US" sz="1800" kern="0">
                <a:solidFill>
                  <a:prstClr val="black"/>
                </a:solidFill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0" name="Rectangle 16"/>
            <p:cNvSpPr/>
            <p:nvPr/>
          </p:nvSpPr>
          <p:spPr bwMode="auto">
            <a:xfrm>
              <a:off x="7372891" y="5924747"/>
              <a:ext cx="732089" cy="180512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 fontAlgn="auto">
                <a:spcAft>
                  <a:spcPts val="0"/>
                </a:spcAft>
                <a:defRPr/>
              </a:pPr>
              <a:endParaRPr lang="en-US" sz="1800" kern="0">
                <a:solidFill>
                  <a:prstClr val="black"/>
                </a:solidFill>
                <a:ea typeface="+mn-ea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RFID *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EPC Gen </a:t>
            </a:r>
            <a:r>
              <a:rPr lang="en-US" altLang="zh-CN" dirty="0"/>
              <a:t>2 a</a:t>
            </a:r>
            <a:r>
              <a:rPr lang="en-US" altLang="zh-CN" dirty="0" smtClean="0"/>
              <a:t>rchitecture</a:t>
            </a:r>
            <a:endParaRPr lang="en-US" altLang="zh-CN" dirty="0"/>
          </a:p>
          <a:p>
            <a:pPr>
              <a:defRPr/>
            </a:pPr>
            <a:r>
              <a:rPr lang="en-US" altLang="zh-CN" dirty="0" smtClean="0"/>
              <a:t>EPC Gen </a:t>
            </a:r>
            <a:r>
              <a:rPr lang="en-US" altLang="zh-CN" dirty="0"/>
              <a:t>2 </a:t>
            </a:r>
            <a:r>
              <a:rPr lang="en-US" altLang="zh-CN" dirty="0" smtClean="0"/>
              <a:t>physical </a:t>
            </a:r>
            <a:r>
              <a:rPr lang="en-US" altLang="zh-CN" dirty="0"/>
              <a:t>l</a:t>
            </a:r>
            <a:r>
              <a:rPr lang="en-US" altLang="zh-CN" dirty="0" smtClean="0"/>
              <a:t>ayer</a:t>
            </a:r>
            <a:endParaRPr lang="en-US" altLang="zh-CN" dirty="0"/>
          </a:p>
          <a:p>
            <a:pPr>
              <a:defRPr/>
            </a:pPr>
            <a:r>
              <a:rPr lang="en-US" altLang="zh-CN" dirty="0" smtClean="0"/>
              <a:t>EPC Gen </a:t>
            </a:r>
            <a:r>
              <a:rPr lang="en-US" altLang="zh-CN" dirty="0"/>
              <a:t>2 Tag Identification </a:t>
            </a:r>
            <a:r>
              <a:rPr lang="en-US" altLang="zh-CN" dirty="0" smtClean="0"/>
              <a:t>layer</a:t>
            </a:r>
            <a:endParaRPr lang="en-US" altLang="zh-CN" dirty="0"/>
          </a:p>
          <a:p>
            <a:pPr>
              <a:defRPr/>
            </a:pPr>
            <a:r>
              <a:rPr lang="en-US" altLang="zh-CN" dirty="0" smtClean="0"/>
              <a:t>EPC Gen </a:t>
            </a:r>
            <a:r>
              <a:rPr lang="en-US" altLang="zh-CN" dirty="0"/>
              <a:t>2 </a:t>
            </a:r>
            <a:r>
              <a:rPr lang="en-US" altLang="zh-CN" dirty="0" smtClean="0"/>
              <a:t>frames 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C6DDB89-EB88-417C-8872-8199AC37C397}" type="datetime4">
              <a:rPr lang="en-US" altLang="zh-CN" smtClean="0"/>
              <a:t>November 4, 2017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Copyright @ Jingsha He 2004-2015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4DC216-5A73-48FF-A717-A9814C25CC09}" type="slidenum">
              <a:rPr lang="en-US" altLang="zh-CN" smtClean="0"/>
              <a:t>55</a:t>
            </a:fld>
            <a:endParaRPr lang="en-US" altLang="zh-CN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EPC Gen </a:t>
            </a:r>
            <a:r>
              <a:rPr lang="en-US" altLang="zh-CN" dirty="0"/>
              <a:t>2 Architecture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816100"/>
            <a:ext cx="8229600" cy="1181100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Reader signal powers </a:t>
            </a:r>
            <a:r>
              <a:rPr lang="en-US" altLang="zh-CN" dirty="0" smtClean="0"/>
              <a:t>tags</a:t>
            </a:r>
          </a:p>
          <a:p>
            <a:pPr>
              <a:defRPr/>
            </a:pPr>
            <a:r>
              <a:rPr lang="en-US" altLang="zh-CN" dirty="0"/>
              <a:t>T</a:t>
            </a:r>
            <a:r>
              <a:rPr lang="en-US" altLang="zh-CN" dirty="0" smtClean="0"/>
              <a:t>ags </a:t>
            </a:r>
            <a:r>
              <a:rPr lang="en-US" altLang="zh-CN" dirty="0"/>
              <a:t>reply with </a:t>
            </a:r>
            <a:r>
              <a:rPr lang="en-US" altLang="zh-CN" dirty="0" smtClean="0"/>
              <a:t>backscatter</a:t>
            </a:r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C6DDB89-EB88-417C-8872-8199AC37C397}" type="datetime4">
              <a:rPr lang="en-US" altLang="zh-CN" smtClean="0"/>
              <a:t>November 4, 2017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Copyright @ Jingsha He 2004-2015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B46BFD-CFAD-47A0-97E5-F4FB8814C73A}" type="slidenum">
              <a:rPr lang="en-US" altLang="zh-CN" smtClean="0"/>
              <a:t>56</a:t>
            </a:fld>
            <a:endParaRPr lang="en-US" altLang="zh-CN"/>
          </a:p>
        </p:txBody>
      </p:sp>
      <p:pic>
        <p:nvPicPr>
          <p:cNvPr id="73734" name="Picture 6"/>
          <p:cNvPicPr>
            <a:picLocks noChangeAspect="1" noChangeArrowheads="1"/>
          </p:cNvPicPr>
          <p:nvPr/>
        </p:nvPicPr>
        <p:blipFill>
          <a:blip r:embed="rId2"/>
          <a:srcRect t="6250" b="6944"/>
          <a:stretch>
            <a:fillRect/>
          </a:stretch>
        </p:blipFill>
        <p:spPr bwMode="auto">
          <a:xfrm>
            <a:off x="900113" y="2997200"/>
            <a:ext cx="6026150" cy="314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EPC Gen </a:t>
            </a:r>
            <a:r>
              <a:rPr lang="en-US" altLang="zh-CN" dirty="0"/>
              <a:t>2 Physical Layer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816100"/>
            <a:ext cx="8229600" cy="1684338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altLang="zh-CN" dirty="0"/>
              <a:t>Reader uses duration of on period to send 0/1</a:t>
            </a:r>
          </a:p>
          <a:p>
            <a:pPr>
              <a:defRPr/>
            </a:pPr>
            <a:r>
              <a:rPr lang="en-US" altLang="zh-CN" dirty="0"/>
              <a:t>Tag backscatters reader signal in pulses to send </a:t>
            </a:r>
            <a:r>
              <a:rPr lang="en-US" altLang="zh-CN" dirty="0" smtClean="0"/>
              <a:t>0/1</a:t>
            </a:r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C6DDB89-EB88-417C-8872-8199AC37C397}" type="datetime4">
              <a:rPr lang="en-US" altLang="zh-CN" smtClean="0"/>
              <a:t>November 4, 2017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Copyright @ Jingsha He 2004-2015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4F1225-C3F5-4112-9A81-B2FAA1FE7698}" type="slidenum">
              <a:rPr lang="en-US" altLang="zh-CN" smtClean="0"/>
              <a:t>57</a:t>
            </a:fld>
            <a:endParaRPr lang="en-US" altLang="zh-CN"/>
          </a:p>
        </p:txBody>
      </p:sp>
      <p:pic>
        <p:nvPicPr>
          <p:cNvPr id="74758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3573463"/>
            <a:ext cx="86868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EPC Gen </a:t>
            </a:r>
            <a:r>
              <a:rPr lang="en-US" altLang="zh-CN" dirty="0"/>
              <a:t>2 Tag Identification Layer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816100"/>
            <a:ext cx="4114800" cy="4421188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altLang="zh-CN" dirty="0"/>
              <a:t>Reader sends query and sets slot structure</a:t>
            </a:r>
          </a:p>
          <a:p>
            <a:pPr>
              <a:defRPr/>
            </a:pPr>
            <a:r>
              <a:rPr lang="en-US" altLang="zh-CN" dirty="0"/>
              <a:t>Tags reply (RN16) in a random </a:t>
            </a:r>
            <a:r>
              <a:rPr lang="en-US" altLang="zh-CN" dirty="0" smtClean="0"/>
              <a:t>slot (may collide)</a:t>
            </a:r>
            <a:endParaRPr lang="en-US" altLang="zh-CN" dirty="0"/>
          </a:p>
          <a:p>
            <a:pPr>
              <a:defRPr/>
            </a:pPr>
            <a:r>
              <a:rPr lang="en-US" altLang="zh-CN" dirty="0"/>
              <a:t>Reader asks one tag for its identifier (</a:t>
            </a:r>
            <a:r>
              <a:rPr lang="en-US" altLang="zh-CN" dirty="0" smtClean="0"/>
              <a:t>Ack)</a:t>
            </a:r>
            <a:endParaRPr lang="en-US" altLang="zh-CN" dirty="0"/>
          </a:p>
          <a:p>
            <a:pPr>
              <a:defRPr/>
            </a:pPr>
            <a:r>
              <a:rPr lang="en-US" altLang="zh-CN" dirty="0"/>
              <a:t>Process continues until no tags are </a:t>
            </a:r>
            <a:r>
              <a:rPr lang="en-US" altLang="zh-CN" dirty="0" smtClean="0"/>
              <a:t>left</a:t>
            </a:r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C6DDB89-EB88-417C-8872-8199AC37C397}" type="datetime4">
              <a:rPr lang="en-US" altLang="zh-CN" smtClean="0"/>
              <a:t>November 4, 2017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Copyright @ Jingsha He 2004-2015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A3B5CC-F538-4A1A-A71B-F400B0D223CE}" type="slidenum">
              <a:rPr lang="en-US" altLang="zh-CN" smtClean="0"/>
              <a:t>58</a:t>
            </a:fld>
            <a:endParaRPr lang="en-US" altLang="zh-CN"/>
          </a:p>
        </p:txBody>
      </p:sp>
      <p:pic>
        <p:nvPicPr>
          <p:cNvPr id="75782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00563" y="1916113"/>
            <a:ext cx="4337050" cy="388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EPC Gen </a:t>
            </a:r>
            <a:r>
              <a:rPr lang="en-US" altLang="zh-CN" dirty="0"/>
              <a:t>2 Frames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816100"/>
            <a:ext cx="8229600" cy="2765425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altLang="zh-CN" dirty="0"/>
              <a:t>Reader frames vary </a:t>
            </a:r>
            <a:r>
              <a:rPr lang="en-US" altLang="zh-CN" dirty="0" smtClean="0"/>
              <a:t>based </a:t>
            </a:r>
            <a:r>
              <a:rPr lang="en-US" altLang="zh-CN" dirty="0"/>
              <a:t>on type (Command)</a:t>
            </a:r>
          </a:p>
          <a:p>
            <a:pPr lvl="1">
              <a:defRPr/>
            </a:pPr>
            <a:r>
              <a:rPr lang="en-US" altLang="zh-CN" dirty="0"/>
              <a:t>Query shown </a:t>
            </a:r>
            <a:r>
              <a:rPr lang="en-US" altLang="zh-CN" dirty="0" smtClean="0"/>
              <a:t>below</a:t>
            </a:r>
            <a:r>
              <a:rPr lang="en-US" altLang="zh-CN" dirty="0"/>
              <a:t> </a:t>
            </a:r>
            <a:r>
              <a:rPr lang="en-US" altLang="zh-CN" dirty="0" smtClean="0"/>
              <a:t>with </a:t>
            </a:r>
            <a:r>
              <a:rPr lang="en-US" altLang="zh-CN" dirty="0"/>
              <a:t>parameters and error detection</a:t>
            </a:r>
          </a:p>
          <a:p>
            <a:pPr>
              <a:defRPr/>
            </a:pPr>
            <a:r>
              <a:rPr lang="en-US" altLang="zh-CN" dirty="0"/>
              <a:t>Tag responses are simply data</a:t>
            </a:r>
          </a:p>
          <a:p>
            <a:pPr lvl="1">
              <a:defRPr/>
            </a:pPr>
            <a:r>
              <a:rPr lang="en-US" altLang="zh-CN" dirty="0"/>
              <a:t>Reader sets timing and knows the expected format</a:t>
            </a:r>
          </a:p>
          <a:p>
            <a:pPr>
              <a:defRPr/>
            </a:pP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C6DDB89-EB88-417C-8872-8199AC37C397}" type="datetime4">
              <a:rPr lang="en-US" altLang="zh-CN" smtClean="0"/>
              <a:t>November 4, 2017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Copyright @ Jingsha He 2004-2015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B2081E-F0AB-4955-BA2D-D640C71E1BFB}" type="slidenum">
              <a:rPr lang="en-US" altLang="zh-CN" smtClean="0"/>
              <a:t>59</a:t>
            </a:fld>
            <a:endParaRPr lang="en-US" altLang="zh-CN"/>
          </a:p>
        </p:txBody>
      </p:sp>
      <p:pic>
        <p:nvPicPr>
          <p:cNvPr id="76806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5900" y="4581525"/>
            <a:ext cx="8623300" cy="162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/>
              <a:t>Channel Allocation </a:t>
            </a:r>
            <a:r>
              <a:rPr lang="en-US" altLang="zh-CN" dirty="0" smtClean="0"/>
              <a:t>Problem (2)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816100"/>
            <a:ext cx="8229600" cy="1325563"/>
          </a:xfrm>
        </p:spPr>
        <p:txBody>
          <a:bodyPr>
            <a:normAutofit fontScale="70000" lnSpcReduction="20000"/>
          </a:bodyPr>
          <a:lstStyle/>
          <a:p>
            <a:pPr eaLnBrk="1" hangingPunct="1">
              <a:defRPr/>
            </a:pPr>
            <a:r>
              <a:rPr lang="en-US" altLang="zh-CN" dirty="0"/>
              <a:t>Dynamic allocation </a:t>
            </a:r>
            <a:r>
              <a:rPr lang="en-US" altLang="zh-CN" dirty="0" smtClean="0"/>
              <a:t>assigns </a:t>
            </a:r>
            <a:r>
              <a:rPr lang="en-US" altLang="zh-CN" dirty="0"/>
              <a:t>the channel to a user when </a:t>
            </a:r>
            <a:r>
              <a:rPr lang="en-US" altLang="zh-CN" dirty="0" smtClean="0"/>
              <a:t>the user needs it</a:t>
            </a:r>
          </a:p>
          <a:p>
            <a:pPr lvl="1" eaLnBrk="1" hangingPunct="1">
              <a:defRPr/>
            </a:pPr>
            <a:r>
              <a:rPr lang="en-US" altLang="zh-CN" dirty="0" smtClean="0"/>
              <a:t>Potentially </a:t>
            </a:r>
            <a:r>
              <a:rPr lang="en-US" altLang="zh-CN" dirty="0"/>
              <a:t>N times as efficient for N </a:t>
            </a:r>
            <a:r>
              <a:rPr lang="en-US" altLang="zh-CN" dirty="0" smtClean="0"/>
              <a:t>users</a:t>
            </a:r>
            <a:endParaRPr lang="en-US" altLang="zh-CN" dirty="0"/>
          </a:p>
          <a:p>
            <a:pPr eaLnBrk="1" hangingPunct="1">
              <a:defRPr/>
            </a:pPr>
            <a:r>
              <a:rPr lang="en-US" altLang="zh-CN" dirty="0"/>
              <a:t>Schemes vary with </a:t>
            </a:r>
            <a:r>
              <a:rPr lang="en-US" altLang="zh-CN" dirty="0" smtClean="0"/>
              <a:t>assumptions</a:t>
            </a:r>
            <a:endParaRPr lang="en-US" altLang="zh-CN" dirty="0"/>
          </a:p>
          <a:p>
            <a:pPr eaLnBrk="1" hangingPunct="1">
              <a:defRPr/>
            </a:pP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0C1B886-AD61-4F4F-B95E-EC19E32623AB}" type="datetime4">
              <a:rPr lang="en-US" altLang="zh-CN"/>
              <a:t>November 4, 2017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Copyright @ Jingsha He 2004-2015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3CDFFB-65C4-45DC-A4FC-322C79D7335B}" type="slidenum">
              <a:rPr lang="en-US" altLang="zh-CN" smtClean="0"/>
              <a:t>6</a:t>
            </a:fld>
            <a:endParaRPr lang="en-US" altLang="zh-CN"/>
          </a:p>
        </p:txBody>
      </p:sp>
      <p:graphicFrame>
        <p:nvGraphicFramePr>
          <p:cNvPr id="7" name="Table 5"/>
          <p:cNvGraphicFramePr>
            <a:graphicFrameLocks noGrp="1"/>
          </p:cNvGraphicFramePr>
          <p:nvPr/>
        </p:nvGraphicFramePr>
        <p:xfrm>
          <a:off x="827088" y="3141663"/>
          <a:ext cx="7344816" cy="3027680"/>
        </p:xfrm>
        <a:graphic>
          <a:graphicData uri="http://schemas.openxmlformats.org/drawingml/2006/table">
            <a:tbl>
              <a:tblPr firstRow="1" bandRow="1"/>
              <a:tblGrid>
                <a:gridCol w="1902802"/>
                <a:gridCol w="5442014"/>
              </a:tblGrid>
              <a:tr h="36512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</a:defRPr>
                      </a:lvl9pPr>
                    </a:lstStyle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Assumption </a:t>
                      </a:r>
                      <a:endParaRPr lang="en-US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</a:defRPr>
                      </a:lvl9pPr>
                    </a:lstStyle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Implication</a:t>
                      </a:r>
                      <a:endParaRPr lang="en-US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</a:defRPr>
                      </a:lvl9pPr>
                    </a:lstStyle>
                    <a:p>
                      <a:r>
                        <a:rPr lang="en-US" b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Independent traffic</a:t>
                      </a:r>
                      <a:endParaRPr lang="en-US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</a:defRPr>
                      </a:lvl9pPr>
                    </a:lstStyle>
                    <a:p>
                      <a:r>
                        <a:rPr lang="en-US" b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Often not a good model, but permits analysis</a:t>
                      </a:r>
                      <a:endParaRPr lang="en-US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</a:defRPr>
                      </a:lvl9pPr>
                    </a:lstStyle>
                    <a:p>
                      <a:r>
                        <a:rPr lang="en-US" b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Single channel</a:t>
                      </a:r>
                      <a:endParaRPr lang="en-US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</a:defRPr>
                      </a:lvl9pPr>
                    </a:lstStyle>
                    <a:p>
                      <a:r>
                        <a:rPr lang="en-US" b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 external way to coordinate senders</a:t>
                      </a:r>
                      <a:endParaRPr lang="en-US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</a:defRPr>
                      </a:lvl9pPr>
                    </a:lstStyle>
                    <a:p>
                      <a:r>
                        <a:rPr lang="en-US" b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Observable collisions</a:t>
                      </a:r>
                      <a:endParaRPr lang="en-US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</a:defRPr>
                      </a:lvl9pPr>
                    </a:lstStyle>
                    <a:p>
                      <a:r>
                        <a:rPr lang="en-US" b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Needed</a:t>
                      </a:r>
                      <a:r>
                        <a:rPr lang="en-US" b="0" baseline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for reliability; mechanisms vary</a:t>
                      </a:r>
                      <a:endParaRPr lang="en-US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</a:defRPr>
                      </a:lvl9pPr>
                    </a:lstStyle>
                    <a:p>
                      <a:r>
                        <a:rPr lang="en-US" b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Continuous or slotted time</a:t>
                      </a:r>
                      <a:endParaRPr lang="en-US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</a:defRPr>
                      </a:lvl9pPr>
                    </a:lstStyle>
                    <a:p>
                      <a:r>
                        <a:rPr lang="en-US" b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Slotting may improve performance</a:t>
                      </a:r>
                      <a:endParaRPr lang="en-US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</a:defRPr>
                      </a:lvl9pPr>
                    </a:lstStyle>
                    <a:p>
                      <a:r>
                        <a:rPr lang="en-US" b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Carrier  sense</a:t>
                      </a:r>
                      <a:endParaRPr lang="en-US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</a:defRPr>
                      </a:lvl9pPr>
                    </a:lstStyle>
                    <a:p>
                      <a:r>
                        <a:rPr lang="en-US" b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Can</a:t>
                      </a:r>
                      <a:r>
                        <a:rPr lang="en-US" b="0" baseline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improve performance if available</a:t>
                      </a:r>
                      <a:endParaRPr lang="en-US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Copyright @ Jingsha He 2004-2015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321E67-9DCC-4DC1-B9CC-4FFDC29772EE}" type="slidenum">
              <a:rPr lang="en-US" altLang="zh-CN"/>
              <a:t>60</a:t>
            </a:fld>
            <a:endParaRPr lang="en-US" altLang="zh-CN"/>
          </a:p>
        </p:txBody>
      </p:sp>
      <p:sp>
        <p:nvSpPr>
          <p:cNvPr id="258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>
                <a:ea typeface="宋体" panose="02010600030101010101" pitchFamily="2" charset="-122"/>
              </a:rPr>
              <a:t>Data Link Layer Switching</a:t>
            </a:r>
          </a:p>
        </p:txBody>
      </p:sp>
      <p:sp>
        <p:nvSpPr>
          <p:cNvPr id="258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zh-CN" dirty="0">
                <a:ea typeface="宋体" panose="02010600030101010101" pitchFamily="2" charset="-122"/>
              </a:rPr>
              <a:t>Uses of b</a:t>
            </a:r>
            <a:r>
              <a:rPr lang="en-US" altLang="zh-CN" dirty="0" smtClean="0">
                <a:ea typeface="宋体" panose="02010600030101010101" pitchFamily="2" charset="-122"/>
              </a:rPr>
              <a:t>ridges</a:t>
            </a:r>
            <a:endParaRPr lang="en-US" altLang="zh-CN" dirty="0"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dirty="0">
                <a:ea typeface="宋体" panose="02010600030101010101" pitchFamily="2" charset="-122"/>
              </a:rPr>
              <a:t>Learning b</a:t>
            </a:r>
            <a:r>
              <a:rPr lang="en-US" altLang="zh-CN" dirty="0" smtClean="0">
                <a:ea typeface="宋体" panose="02010600030101010101" pitchFamily="2" charset="-122"/>
              </a:rPr>
              <a:t>ridges</a:t>
            </a:r>
            <a:endParaRPr lang="en-US" altLang="zh-CN" dirty="0"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dirty="0">
                <a:ea typeface="宋体" panose="02010600030101010101" pitchFamily="2" charset="-122"/>
              </a:rPr>
              <a:t>Spanning t</a:t>
            </a:r>
            <a:r>
              <a:rPr lang="en-US" altLang="zh-CN" dirty="0" smtClean="0">
                <a:ea typeface="宋体" panose="02010600030101010101" pitchFamily="2" charset="-122"/>
              </a:rPr>
              <a:t>ree</a:t>
            </a:r>
            <a:endParaRPr lang="en-US" altLang="zh-CN" dirty="0"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dirty="0">
                <a:ea typeface="宋体" panose="02010600030101010101" pitchFamily="2" charset="-122"/>
              </a:rPr>
              <a:t>Repeaters, hubs, bridges</a:t>
            </a:r>
            <a:r>
              <a:rPr lang="en-US" altLang="zh-CN" dirty="0" smtClean="0">
                <a:ea typeface="宋体" panose="02010600030101010101" pitchFamily="2" charset="-122"/>
              </a:rPr>
              <a:t>, routers and gateways</a:t>
            </a:r>
            <a:endParaRPr lang="en-US" altLang="zh-CN" dirty="0"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dirty="0">
                <a:ea typeface="宋体" panose="02010600030101010101" pitchFamily="2" charset="-122"/>
              </a:rPr>
              <a:t>Virtual </a:t>
            </a:r>
            <a:r>
              <a:rPr lang="en-US" altLang="zh-CN" dirty="0" smtClean="0">
                <a:ea typeface="宋体" panose="02010600030101010101" pitchFamily="2" charset="-122"/>
              </a:rPr>
              <a:t>LANs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8E90D52-CDCD-4766-8F57-E17830650F15}" type="datetime4">
              <a:rPr lang="en-US" altLang="zh-CN"/>
              <a:t>November 4, 2017</a:t>
            </a:fld>
            <a:endParaRPr lang="en-US" altLang="zh-CN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Uses of Bridges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816100"/>
            <a:ext cx="8229600" cy="965200"/>
          </a:xfrm>
        </p:spPr>
        <p:txBody>
          <a:bodyPr>
            <a:normAutofit fontScale="85000" lnSpcReduction="10000"/>
          </a:bodyPr>
          <a:lstStyle/>
          <a:p>
            <a:pPr>
              <a:defRPr/>
            </a:pPr>
            <a:r>
              <a:rPr lang="en-US" altLang="zh-CN" dirty="0"/>
              <a:t>Common setup is a building with centralized wiring</a:t>
            </a:r>
          </a:p>
          <a:p>
            <a:pPr lvl="1">
              <a:defRPr/>
            </a:pPr>
            <a:r>
              <a:rPr lang="en-US" altLang="zh-CN" dirty="0"/>
              <a:t>Bridges (switches) are placed in or near wiring </a:t>
            </a:r>
            <a:r>
              <a:rPr lang="en-US" altLang="zh-CN" dirty="0" smtClean="0"/>
              <a:t>closets</a:t>
            </a:r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C6DDB89-EB88-417C-8872-8199AC37C397}" type="datetime4">
              <a:rPr lang="en-US" altLang="zh-CN" smtClean="0"/>
              <a:t>November 4, 2017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Copyright @ Jingsha He 2004-2015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805BC1-3AF1-40E6-97F3-8D60CCA14937}" type="slidenum">
              <a:rPr lang="en-US" altLang="zh-CN" smtClean="0"/>
              <a:t>61</a:t>
            </a:fld>
            <a:endParaRPr lang="en-US" altLang="zh-CN"/>
          </a:p>
        </p:txBody>
      </p:sp>
      <p:pic>
        <p:nvPicPr>
          <p:cNvPr id="788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58888" y="2708275"/>
            <a:ext cx="6130925" cy="3598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Copyright @ Jingsha He 2004-2015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352092-149C-4E04-BF24-3006637A8E54}" type="slidenum">
              <a:rPr lang="en-US" altLang="zh-CN"/>
              <a:t>62</a:t>
            </a:fld>
            <a:endParaRPr lang="en-US" altLang="zh-CN"/>
          </a:p>
        </p:txBody>
      </p:sp>
      <p:sp>
        <p:nvSpPr>
          <p:cNvPr id="259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>
                <a:ea typeface="宋体" panose="02010600030101010101" pitchFamily="2" charset="-122"/>
              </a:rPr>
              <a:t>Uses of </a:t>
            </a:r>
            <a:r>
              <a:rPr lang="en-US" altLang="zh-CN" dirty="0" smtClean="0">
                <a:ea typeface="宋体" panose="02010600030101010101" pitchFamily="2" charset="-122"/>
              </a:rPr>
              <a:t>Bridges (2)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16100"/>
            <a:ext cx="8229600" cy="9017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2400" dirty="0">
                <a:ea typeface="宋体" panose="02010600030101010101" pitchFamily="2" charset="-122"/>
              </a:rPr>
              <a:t>Multiple LANs can be connected by </a:t>
            </a:r>
            <a:r>
              <a:rPr lang="en-US" altLang="zh-CN" sz="2400" dirty="0" smtClean="0">
                <a:ea typeface="宋体" panose="02010600030101010101" pitchFamily="2" charset="-122"/>
              </a:rPr>
              <a:t>bridges </a:t>
            </a:r>
            <a:r>
              <a:rPr lang="en-US" altLang="zh-CN" sz="2400" dirty="0">
                <a:ea typeface="宋体" panose="02010600030101010101" pitchFamily="2" charset="-122"/>
              </a:rPr>
              <a:t>to handle load </a:t>
            </a:r>
            <a:r>
              <a:rPr lang="en-US" altLang="zh-CN" sz="2400" dirty="0" smtClean="0">
                <a:ea typeface="宋体" panose="02010600030101010101" pitchFamily="2" charset="-122"/>
              </a:rPr>
              <a:t>that is higher </a:t>
            </a:r>
            <a:r>
              <a:rPr lang="en-US" altLang="zh-CN" sz="2400" dirty="0">
                <a:ea typeface="宋体" panose="02010600030101010101" pitchFamily="2" charset="-122"/>
              </a:rPr>
              <a:t>than the capacity of a single LAN</a:t>
            </a:r>
          </a:p>
        </p:txBody>
      </p:sp>
      <p:pic>
        <p:nvPicPr>
          <p:cNvPr id="79877" name="Picture 4" descr="4-3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7088" y="2717800"/>
            <a:ext cx="7416800" cy="3519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FB7DF346-3048-4BD4-BB43-FCE26A59C495}" type="datetime4">
              <a:rPr lang="en-US" altLang="zh-CN"/>
              <a:t>November 4, 2017</a:t>
            </a:fld>
            <a:endParaRPr lang="en-US" altLang="zh-CN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Copyright @ Jingsha He 2004-2015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5488C6-68E2-49D4-8743-D5B1D314817F}" type="slidenum">
              <a:rPr lang="en-US" altLang="zh-CN"/>
              <a:t>63</a:t>
            </a:fld>
            <a:endParaRPr lang="en-US" altLang="zh-CN"/>
          </a:p>
        </p:txBody>
      </p:sp>
      <p:sp>
        <p:nvSpPr>
          <p:cNvPr id="260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>
                <a:ea typeface="宋体" panose="02010600030101010101" pitchFamily="2" charset="-122"/>
              </a:rPr>
              <a:t>Uses of Bridges </a:t>
            </a:r>
            <a:r>
              <a:rPr lang="en-US" altLang="zh-CN" dirty="0" smtClean="0">
                <a:ea typeface="宋体" panose="02010600030101010101" pitchFamily="2" charset="-122"/>
              </a:rPr>
              <a:t>(3)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60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16100"/>
            <a:ext cx="8229600" cy="11811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>
                <a:ea typeface="宋体" panose="02010600030101010101" pitchFamily="2" charset="-122"/>
              </a:rPr>
              <a:t>A configuration with four LANs and two bridges</a:t>
            </a:r>
          </a:p>
        </p:txBody>
      </p:sp>
      <p:pic>
        <p:nvPicPr>
          <p:cNvPr id="80901" name="Picture 4" descr="4-4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8313" y="3068638"/>
            <a:ext cx="8240712" cy="2601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61321FAB-41FD-402A-AA9A-C3CED18F6A7A}" type="datetime4">
              <a:rPr lang="en-US" altLang="zh-CN"/>
              <a:t>November 4, 2017</a:t>
            </a:fld>
            <a:endParaRPr lang="en-US" altLang="zh-CN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Learning </a:t>
            </a:r>
            <a:r>
              <a:rPr lang="en-US" altLang="zh-CN" dirty="0" smtClean="0"/>
              <a:t>Bridges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816100"/>
            <a:ext cx="8229600" cy="1612900"/>
          </a:xfrm>
        </p:spPr>
        <p:txBody>
          <a:bodyPr>
            <a:normAutofit fontScale="92500"/>
          </a:bodyPr>
          <a:lstStyle/>
          <a:p>
            <a:pPr>
              <a:defRPr/>
            </a:pPr>
            <a:r>
              <a:rPr lang="en-US" altLang="zh-CN" dirty="0"/>
              <a:t>A bridge </a:t>
            </a:r>
            <a:r>
              <a:rPr lang="en-US" altLang="zh-CN" dirty="0" smtClean="0"/>
              <a:t>can be operated </a:t>
            </a:r>
            <a:r>
              <a:rPr lang="en-US" altLang="zh-CN" dirty="0"/>
              <a:t>as a switched LAN (not a hub)</a:t>
            </a:r>
          </a:p>
          <a:p>
            <a:pPr lvl="1">
              <a:defRPr/>
            </a:pPr>
            <a:r>
              <a:rPr lang="en-US" altLang="zh-CN" dirty="0"/>
              <a:t>Computers, </a:t>
            </a:r>
            <a:r>
              <a:rPr lang="en-US" altLang="zh-CN" dirty="0" smtClean="0"/>
              <a:t>bridges </a:t>
            </a:r>
            <a:r>
              <a:rPr lang="en-US" altLang="zh-CN" dirty="0"/>
              <a:t>and hubs connect to its </a:t>
            </a:r>
            <a:r>
              <a:rPr lang="en-US" altLang="zh-CN" dirty="0" smtClean="0"/>
              <a:t>ports</a:t>
            </a:r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C6DDB89-EB88-417C-8872-8199AC37C397}" type="datetime4">
              <a:rPr lang="en-US" altLang="zh-CN" smtClean="0"/>
              <a:t>November 4, 2017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Copyright @ Jingsha He 2004-2015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30A161-1B35-48AB-9ED9-C9A5A97AB58B}" type="slidenum">
              <a:rPr lang="en-US" altLang="zh-CN" smtClean="0"/>
              <a:t>64</a:t>
            </a:fld>
            <a:endParaRPr lang="en-US" altLang="zh-CN"/>
          </a:p>
        </p:txBody>
      </p:sp>
      <p:pic>
        <p:nvPicPr>
          <p:cNvPr id="81926" name="Picture 6"/>
          <p:cNvPicPr>
            <a:picLocks noChangeAspect="1" noChangeArrowheads="1"/>
          </p:cNvPicPr>
          <p:nvPr/>
        </p:nvPicPr>
        <p:blipFill>
          <a:blip r:embed="rId2"/>
          <a:srcRect l="2602" r="4059"/>
          <a:stretch>
            <a:fillRect/>
          </a:stretch>
        </p:blipFill>
        <p:spPr bwMode="auto">
          <a:xfrm>
            <a:off x="1247775" y="3338513"/>
            <a:ext cx="6276975" cy="2859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Learning </a:t>
            </a:r>
            <a:r>
              <a:rPr lang="en-US" altLang="zh-CN" dirty="0" smtClean="0"/>
              <a:t>Bridges (2)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altLang="zh-CN" dirty="0"/>
              <a:t>Backward learning algorithm picks the output </a:t>
            </a:r>
            <a:r>
              <a:rPr lang="en-US" altLang="zh-CN" dirty="0" smtClean="0"/>
              <a:t>port</a:t>
            </a:r>
            <a:endParaRPr lang="en-US" altLang="zh-CN" dirty="0"/>
          </a:p>
          <a:p>
            <a:pPr lvl="1">
              <a:defRPr/>
            </a:pPr>
            <a:r>
              <a:rPr lang="en-US" altLang="zh-CN" dirty="0"/>
              <a:t>S</a:t>
            </a:r>
            <a:r>
              <a:rPr lang="en-US" altLang="zh-CN" dirty="0" smtClean="0"/>
              <a:t>ource </a:t>
            </a:r>
            <a:r>
              <a:rPr lang="en-US" altLang="zh-CN" dirty="0"/>
              <a:t>address </a:t>
            </a:r>
            <a:r>
              <a:rPr lang="en-US" altLang="zh-CN" dirty="0" smtClean="0"/>
              <a:t>in a frame is associated with the input </a:t>
            </a:r>
            <a:r>
              <a:rPr lang="en-US" altLang="zh-CN" dirty="0"/>
              <a:t>port</a:t>
            </a:r>
          </a:p>
          <a:p>
            <a:pPr lvl="1">
              <a:defRPr/>
            </a:pPr>
            <a:r>
              <a:rPr lang="en-US" altLang="zh-CN" dirty="0"/>
              <a:t>Frame with destination address </a:t>
            </a:r>
            <a:r>
              <a:rPr lang="en-US" altLang="zh-CN" dirty="0" smtClean="0"/>
              <a:t>is sent </a:t>
            </a:r>
            <a:r>
              <a:rPr lang="en-US" altLang="zh-CN" dirty="0"/>
              <a:t>to </a:t>
            </a:r>
            <a:r>
              <a:rPr lang="en-US" altLang="zh-CN" dirty="0" smtClean="0"/>
              <a:t>the learned </a:t>
            </a:r>
            <a:r>
              <a:rPr lang="en-US" altLang="zh-CN" dirty="0"/>
              <a:t>port</a:t>
            </a:r>
          </a:p>
          <a:p>
            <a:pPr lvl="1">
              <a:defRPr/>
            </a:pPr>
            <a:r>
              <a:rPr lang="en-US" altLang="zh-CN" dirty="0" smtClean="0"/>
              <a:t>Frame with an unlearned destination is </a:t>
            </a:r>
            <a:r>
              <a:rPr lang="en-US" altLang="zh-CN" dirty="0"/>
              <a:t>sent to </a:t>
            </a:r>
            <a:r>
              <a:rPr lang="en-US" altLang="zh-CN" dirty="0" smtClean="0"/>
              <a:t>all ports except the input port</a:t>
            </a:r>
          </a:p>
          <a:p>
            <a:pPr lvl="1">
              <a:defRPr/>
            </a:pPr>
            <a:r>
              <a:rPr lang="en-US" altLang="zh-CN" dirty="0" smtClean="0"/>
              <a:t>Frame is discarded if </a:t>
            </a:r>
            <a:r>
              <a:rPr lang="en-US" altLang="zh-CN" dirty="0"/>
              <a:t>d</a:t>
            </a:r>
            <a:r>
              <a:rPr lang="en-US" altLang="zh-CN" dirty="0" smtClean="0"/>
              <a:t>estination port is the same as the source port</a:t>
            </a:r>
            <a:endParaRPr lang="en-US" altLang="zh-CN" dirty="0"/>
          </a:p>
          <a:p>
            <a:pPr>
              <a:defRPr/>
            </a:pPr>
            <a:r>
              <a:rPr lang="en-US" altLang="zh-CN" dirty="0" smtClean="0"/>
              <a:t>No need for </a:t>
            </a:r>
            <a:r>
              <a:rPr lang="en-US" altLang="zh-CN" dirty="0"/>
              <a:t>configuration</a:t>
            </a:r>
          </a:p>
          <a:p>
            <a:pPr lvl="1">
              <a:defRPr/>
            </a:pPr>
            <a:r>
              <a:rPr lang="en-US" altLang="zh-CN" dirty="0"/>
              <a:t>Forget unused addresses to allow changes</a:t>
            </a:r>
          </a:p>
          <a:p>
            <a:pPr lvl="1">
              <a:defRPr/>
            </a:pPr>
            <a:r>
              <a:rPr lang="en-US" altLang="zh-CN" dirty="0"/>
              <a:t>Bandwidth efficient for two-way </a:t>
            </a:r>
            <a:r>
              <a:rPr lang="en-US" altLang="zh-CN" dirty="0" smtClean="0"/>
              <a:t>traffic</a:t>
            </a:r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C6DDB89-EB88-417C-8872-8199AC37C397}" type="datetime4">
              <a:rPr lang="en-US" altLang="zh-CN" smtClean="0"/>
              <a:t>November 4, 2017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Copyright @ Jingsha He 2004-2015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2D6CDB-9BE8-4090-9D2A-C607639D9D64}" type="slidenum">
              <a:rPr lang="en-US" altLang="zh-CN" smtClean="0"/>
              <a:t>65</a:t>
            </a:fld>
            <a:endParaRPr lang="en-US" altLang="zh-CN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Learning </a:t>
            </a:r>
            <a:r>
              <a:rPr lang="en-US" altLang="zh-CN" dirty="0" smtClean="0"/>
              <a:t>Bridges (3)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816100"/>
            <a:ext cx="8229600" cy="1541463"/>
          </a:xfrm>
        </p:spPr>
        <p:txBody>
          <a:bodyPr>
            <a:normAutofit fontScale="92500"/>
          </a:bodyPr>
          <a:lstStyle/>
          <a:p>
            <a:pPr>
              <a:defRPr/>
            </a:pPr>
            <a:r>
              <a:rPr lang="en-US" altLang="zh-CN" dirty="0"/>
              <a:t>Bridges extend the </a:t>
            </a:r>
            <a:r>
              <a:rPr lang="en-US" altLang="zh-CN" dirty="0" smtClean="0"/>
              <a:t>data link layer</a:t>
            </a:r>
            <a:endParaRPr lang="en-US" altLang="zh-CN" dirty="0"/>
          </a:p>
          <a:p>
            <a:pPr lvl="1">
              <a:defRPr/>
            </a:pPr>
            <a:r>
              <a:rPr lang="en-US" altLang="zh-CN" dirty="0"/>
              <a:t>Use but don’t remove Ethernet header/addresses</a:t>
            </a:r>
          </a:p>
          <a:p>
            <a:pPr lvl="1">
              <a:defRPr/>
            </a:pPr>
            <a:r>
              <a:rPr lang="en-US" altLang="zh-CN" dirty="0" smtClean="0"/>
              <a:t>Don’t </a:t>
            </a:r>
            <a:r>
              <a:rPr lang="en-US" altLang="zh-CN" dirty="0"/>
              <a:t>inspect </a:t>
            </a:r>
            <a:r>
              <a:rPr lang="en-US" altLang="zh-CN" dirty="0" smtClean="0"/>
              <a:t>the network header</a:t>
            </a:r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C6DDB89-EB88-417C-8872-8199AC37C397}" type="datetime4">
              <a:rPr lang="en-US" altLang="zh-CN">
                <a:solidFill>
                  <a:srgbClr val="000000"/>
                </a:solidFill>
              </a:rPr>
              <a:t>November 4, 2017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solidFill>
                  <a:srgbClr val="000000"/>
                </a:solidFill>
              </a:rPr>
              <a:t>Copyright @ Jingsha He 2004-2015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A1765B-F43A-4DD5-800F-9E4F2B22FD5D}" type="slidenum">
              <a:rPr lang="en-US" altLang="zh-CN" smtClean="0">
                <a:solidFill>
                  <a:srgbClr val="000000"/>
                </a:solidFill>
              </a:rPr>
              <a:t>66</a:t>
            </a:fld>
            <a:endParaRPr lang="en-US" altLang="zh-CN">
              <a:solidFill>
                <a:srgbClr val="000000"/>
              </a:solidFill>
            </a:endParaRPr>
          </a:p>
        </p:txBody>
      </p:sp>
      <p:pic>
        <p:nvPicPr>
          <p:cNvPr id="83974" name="Picture 6"/>
          <p:cNvPicPr>
            <a:picLocks noChangeAspect="1" noChangeArrowheads="1"/>
          </p:cNvPicPr>
          <p:nvPr/>
        </p:nvPicPr>
        <p:blipFill>
          <a:blip r:embed="rId2"/>
          <a:srcRect t="6561" b="4993"/>
          <a:stretch>
            <a:fillRect/>
          </a:stretch>
        </p:blipFill>
        <p:spPr bwMode="auto">
          <a:xfrm>
            <a:off x="468313" y="3324225"/>
            <a:ext cx="8307387" cy="295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Spanning </a:t>
            </a:r>
            <a:r>
              <a:rPr lang="en-US" altLang="zh-CN" dirty="0" smtClean="0"/>
              <a:t>Tree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816100"/>
            <a:ext cx="8229600" cy="1463675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altLang="zh-CN" dirty="0" smtClean="0"/>
              <a:t>Problem</a:t>
            </a:r>
          </a:p>
          <a:p>
            <a:pPr lvl="1">
              <a:defRPr/>
            </a:pPr>
            <a:r>
              <a:rPr lang="en-US" altLang="zh-CN" dirty="0"/>
              <a:t>Bridge topologies </a:t>
            </a:r>
            <a:r>
              <a:rPr lang="en-US" altLang="zh-CN" dirty="0" smtClean="0"/>
              <a:t>may contain loops</a:t>
            </a:r>
          </a:p>
          <a:p>
            <a:pPr lvl="1">
              <a:defRPr/>
            </a:pPr>
            <a:r>
              <a:rPr lang="en-US" altLang="zh-CN" dirty="0"/>
              <a:t>B</a:t>
            </a:r>
            <a:r>
              <a:rPr lang="en-US" altLang="zh-CN" dirty="0" smtClean="0"/>
              <a:t>ackward </a:t>
            </a:r>
            <a:r>
              <a:rPr lang="en-US" altLang="zh-CN" dirty="0"/>
              <a:t>learning </a:t>
            </a:r>
            <a:r>
              <a:rPr lang="en-US" altLang="zh-CN" dirty="0" smtClean="0"/>
              <a:t>may </a:t>
            </a:r>
            <a:r>
              <a:rPr lang="en-US" altLang="zh-CN" dirty="0"/>
              <a:t>cause frames to circulate for ever</a:t>
            </a:r>
          </a:p>
          <a:p>
            <a:pPr lvl="1">
              <a:defRPr/>
            </a:pPr>
            <a:r>
              <a:rPr lang="en-US" altLang="zh-CN" dirty="0"/>
              <a:t>S</a:t>
            </a:r>
            <a:r>
              <a:rPr lang="en-US" altLang="zh-CN" dirty="0" smtClean="0"/>
              <a:t>panning </a:t>
            </a:r>
            <a:r>
              <a:rPr lang="en-US" altLang="zh-CN" dirty="0"/>
              <a:t>tree support </a:t>
            </a:r>
            <a:r>
              <a:rPr lang="en-US" altLang="zh-CN" dirty="0" smtClean="0"/>
              <a:t>is needed to </a:t>
            </a:r>
            <a:r>
              <a:rPr lang="en-US" altLang="zh-CN" dirty="0"/>
              <a:t>solve </a:t>
            </a:r>
            <a:r>
              <a:rPr lang="en-US" altLang="zh-CN" dirty="0" smtClean="0"/>
              <a:t>the problem</a:t>
            </a:r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C6DDB89-EB88-417C-8872-8199AC37C397}" type="datetime4">
              <a:rPr lang="en-US" altLang="zh-CN" smtClean="0"/>
              <a:t>November 4, 2017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Copyright @ Jingsha He 2004-2015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CD783B-BAD7-42FE-B05E-4C44F2262A72}" type="slidenum">
              <a:rPr lang="en-US" altLang="zh-CN" smtClean="0"/>
              <a:t>67</a:t>
            </a:fld>
            <a:endParaRPr lang="en-US" altLang="zh-CN"/>
          </a:p>
        </p:txBody>
      </p:sp>
      <p:pic>
        <p:nvPicPr>
          <p:cNvPr id="84998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76338" y="3279775"/>
            <a:ext cx="6059487" cy="298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Spanning </a:t>
            </a:r>
            <a:r>
              <a:rPr lang="en-US" altLang="zh-CN" dirty="0" smtClean="0"/>
              <a:t>Tree (2)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816100"/>
            <a:ext cx="8229600" cy="1397000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altLang="zh-CN" dirty="0" smtClean="0"/>
              <a:t>Only a </a:t>
            </a:r>
            <a:r>
              <a:rPr lang="en-US" altLang="zh-CN" dirty="0"/>
              <a:t>subset of the forwarding ports is used for data to avoid loops</a:t>
            </a:r>
          </a:p>
          <a:p>
            <a:pPr>
              <a:defRPr/>
            </a:pPr>
            <a:r>
              <a:rPr lang="en-US" altLang="zh-CN" dirty="0"/>
              <a:t>The subset can be selected using a spanning tree distributed </a:t>
            </a:r>
            <a:r>
              <a:rPr lang="en-US" altLang="zh-CN" dirty="0" smtClean="0"/>
              <a:t>algorithm</a:t>
            </a:r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C6DDB89-EB88-417C-8872-8199AC37C397}" type="datetime4">
              <a:rPr lang="en-US" altLang="zh-CN" smtClean="0"/>
              <a:t>November 4, 2017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Copyright @ Jingsha He 2004-2015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FD71E7-C2DF-4B92-AA63-B723C65CB38F}" type="slidenum">
              <a:rPr lang="en-US" altLang="zh-CN" smtClean="0"/>
              <a:t>68</a:t>
            </a:fld>
            <a:endParaRPr lang="en-US" altLang="zh-CN"/>
          </a:p>
        </p:txBody>
      </p:sp>
      <p:pic>
        <p:nvPicPr>
          <p:cNvPr id="86022" name="Picture 6"/>
          <p:cNvPicPr>
            <a:picLocks noChangeAspect="1" noChangeArrowheads="1"/>
          </p:cNvPicPr>
          <p:nvPr/>
        </p:nvPicPr>
        <p:blipFill>
          <a:blip r:embed="rId2"/>
          <a:srcRect t="5319"/>
          <a:stretch>
            <a:fillRect/>
          </a:stretch>
        </p:blipFill>
        <p:spPr bwMode="auto">
          <a:xfrm>
            <a:off x="827088" y="3284538"/>
            <a:ext cx="7288212" cy="292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altLang="zh-CN" sz="2800" dirty="0"/>
              <a:t>Repeaters, Hubs, Bridges, Switches, Routers and Gateways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816100"/>
            <a:ext cx="8229600" cy="1397000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altLang="zh-CN" dirty="0"/>
              <a:t>Devices are named according to the layer they </a:t>
            </a:r>
            <a:r>
              <a:rPr lang="en-US" altLang="zh-CN" dirty="0" smtClean="0"/>
              <a:t>work</a:t>
            </a:r>
            <a:endParaRPr lang="en-US" altLang="zh-CN" dirty="0"/>
          </a:p>
          <a:p>
            <a:pPr lvl="1">
              <a:defRPr/>
            </a:pPr>
            <a:r>
              <a:rPr lang="en-US" altLang="zh-CN" dirty="0"/>
              <a:t>B</a:t>
            </a:r>
            <a:r>
              <a:rPr lang="en-US" altLang="zh-CN" dirty="0" smtClean="0"/>
              <a:t>ridge and switch operate </a:t>
            </a:r>
            <a:r>
              <a:rPr lang="en-US" altLang="zh-CN" dirty="0"/>
              <a:t>in the </a:t>
            </a:r>
            <a:r>
              <a:rPr lang="en-US" altLang="zh-CN" dirty="0" smtClean="0"/>
              <a:t>data link layer</a:t>
            </a:r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C6DDB89-EB88-417C-8872-8199AC37C397}" type="datetime4">
              <a:rPr lang="en-US" altLang="zh-CN" smtClean="0"/>
              <a:t>November 4, 2017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Copyright @ Jingsha He 2004-2015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F03ED5-4262-40A0-AF4A-41AB41117688}" type="slidenum">
              <a:rPr lang="en-US" altLang="zh-CN" smtClean="0"/>
              <a:t>69</a:t>
            </a:fld>
            <a:endParaRPr lang="en-US" altLang="zh-CN" dirty="0"/>
          </a:p>
        </p:txBody>
      </p:sp>
      <p:grpSp>
        <p:nvGrpSpPr>
          <p:cNvPr id="87046" name="组合 13"/>
          <p:cNvGrpSpPr/>
          <p:nvPr/>
        </p:nvGrpSpPr>
        <p:grpSpPr bwMode="auto">
          <a:xfrm>
            <a:off x="1225550" y="3222625"/>
            <a:ext cx="6154738" cy="3014663"/>
            <a:chOff x="1226334" y="3222883"/>
            <a:chExt cx="6153978" cy="3014429"/>
          </a:xfrm>
        </p:grpSpPr>
        <p:grpSp>
          <p:nvGrpSpPr>
            <p:cNvPr id="87047" name="组合 12"/>
            <p:cNvGrpSpPr/>
            <p:nvPr/>
          </p:nvGrpSpPr>
          <p:grpSpPr bwMode="auto">
            <a:xfrm>
              <a:off x="1226334" y="3222883"/>
              <a:ext cx="6153978" cy="3014429"/>
              <a:chOff x="811058" y="3192985"/>
              <a:chExt cx="5993190" cy="2852263"/>
            </a:xfrm>
          </p:grpSpPr>
          <p:pic>
            <p:nvPicPr>
              <p:cNvPr id="10" name="Picture 3" descr="4-46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811058" y="3192985"/>
                <a:ext cx="5993190" cy="2511313"/>
              </a:xfrm>
              <a:prstGeom prst="rect">
                <a:avLst/>
              </a:prstGeom>
              <a:noFill/>
              <a:ln>
                <a:noFill/>
              </a:ln>
              <a:effectLst>
                <a:outerShdw dist="17961" dir="2700000" algn="ctr" rotWithShape="0">
                  <a:schemeClr val="tx1"/>
                </a:outerShdw>
              </a:effectLst>
            </p:spPr>
          </p:pic>
          <p:sp>
            <p:nvSpPr>
              <p:cNvPr id="11" name="Rectangle 4"/>
              <p:cNvSpPr>
                <a:spLocks noChangeArrowheads="1"/>
              </p:cNvSpPr>
              <p:nvPr/>
            </p:nvSpPr>
            <p:spPr bwMode="auto">
              <a:xfrm>
                <a:off x="821879" y="5704298"/>
                <a:ext cx="2985001" cy="340950"/>
              </a:xfrm>
              <a:prstGeom prst="rect">
                <a:avLst/>
              </a:prstGeom>
              <a:noFill/>
              <a:ln>
                <a:noFill/>
              </a:ln>
              <a:effectLst>
                <a:outerShdw dist="17961" dir="2700000" algn="ctr" rotWithShape="0">
                  <a:schemeClr val="tx1"/>
                </a:outerShdw>
              </a:effectLst>
            </p:spPr>
            <p:txBody>
              <a:bodyPr lIns="90000" tIns="46800" rIns="90000" bIns="46800">
                <a:spAutoFit/>
              </a:bodyPr>
              <a:lstStyle/>
              <a:p>
                <a:pPr>
                  <a:spcBef>
                    <a:spcPct val="20000"/>
                  </a:spcBef>
                  <a:defRPr/>
                </a:pPr>
                <a:r>
                  <a:rPr lang="en-US" altLang="zh-CN" sz="1600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(a) Which device is in which layer</a:t>
                </a:r>
              </a:p>
            </p:txBody>
          </p:sp>
          <p:sp>
            <p:nvSpPr>
              <p:cNvPr id="12" name="Rectangle 5"/>
              <p:cNvSpPr>
                <a:spLocks noChangeArrowheads="1"/>
              </p:cNvSpPr>
              <p:nvPr/>
            </p:nvSpPr>
            <p:spPr bwMode="auto">
              <a:xfrm>
                <a:off x="3918180" y="5704298"/>
                <a:ext cx="2886068" cy="340950"/>
              </a:xfrm>
              <a:prstGeom prst="rect">
                <a:avLst/>
              </a:prstGeom>
              <a:noFill/>
              <a:ln>
                <a:noFill/>
              </a:ln>
              <a:effectLst>
                <a:outerShdw dist="17961" dir="2700000" algn="ctr" rotWithShape="0">
                  <a:schemeClr val="tx1"/>
                </a:outerShdw>
              </a:effectLst>
            </p:spPr>
            <p:txBody>
              <a:bodyPr lIns="90000" tIns="46800" rIns="90000" bIns="46800">
                <a:spAutoFit/>
              </a:bodyPr>
              <a:lstStyle/>
              <a:p>
                <a:pPr algn="ctr">
                  <a:spcBef>
                    <a:spcPct val="20000"/>
                  </a:spcBef>
                  <a:defRPr/>
                </a:pPr>
                <a:r>
                  <a:rPr lang="en-US" altLang="zh-CN" sz="1600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(b) Frames, packets and headers</a:t>
                </a:r>
              </a:p>
            </p:txBody>
          </p:sp>
        </p:grpSp>
        <p:pic>
          <p:nvPicPr>
            <p:cNvPr id="87048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349153" y="4621279"/>
              <a:ext cx="1536147" cy="4810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Copyright @ Jingsha He 2004-2015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023C1C2-A6A8-44A2-A108-FA08EA823010}" type="slidenum">
              <a:rPr lang="en-US" altLang="zh-CN"/>
              <a:t>7</a:t>
            </a:fld>
            <a:endParaRPr lang="en-US" altLang="zh-CN"/>
          </a:p>
        </p:txBody>
      </p:sp>
      <p:sp>
        <p:nvSpPr>
          <p:cNvPr id="184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000" dirty="0">
                <a:ea typeface="宋体" panose="02010600030101010101" pitchFamily="2" charset="-122"/>
              </a:rPr>
              <a:t>Dynamic Channel Allocation in LANs and MANs</a:t>
            </a:r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zh-CN" dirty="0">
                <a:ea typeface="宋体" panose="02010600030101010101" pitchFamily="2" charset="-122"/>
              </a:rPr>
              <a:t>Assumptions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CN" dirty="0">
                <a:ea typeface="宋体" panose="02010600030101010101" pitchFamily="2" charset="-122"/>
              </a:rPr>
              <a:t>Station </a:t>
            </a:r>
            <a:r>
              <a:rPr lang="en-US" altLang="zh-CN" dirty="0" smtClean="0">
                <a:ea typeface="宋体" panose="02010600030101010101" pitchFamily="2" charset="-122"/>
              </a:rPr>
              <a:t>model assumption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altLang="zh-CN" sz="2600" dirty="0">
                <a:ea typeface="宋体" panose="02010600030101010101" pitchFamily="2" charset="-122"/>
              </a:rPr>
              <a:t>Stations are responsible for data transmission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CN" dirty="0">
                <a:ea typeface="宋体" panose="02010600030101010101" pitchFamily="2" charset="-122"/>
              </a:rPr>
              <a:t>Single channel assumption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altLang="zh-CN" sz="2600" dirty="0">
                <a:ea typeface="宋体" panose="02010600030101010101" pitchFamily="2" charset="-122"/>
              </a:rPr>
              <a:t>All stations use a single channel for both sending and receiving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CN" dirty="0">
                <a:ea typeface="宋体" panose="02010600030101010101" pitchFamily="2" charset="-122"/>
              </a:rPr>
              <a:t>Collision assumption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altLang="zh-CN" sz="2600" dirty="0">
                <a:ea typeface="宋体" panose="02010600030101010101" pitchFamily="2" charset="-122"/>
              </a:rPr>
              <a:t>Simultaneous transmissions cause collision which can be </a:t>
            </a:r>
            <a:r>
              <a:rPr lang="en-US" altLang="zh-CN" sz="2600" dirty="0" smtClean="0">
                <a:ea typeface="宋体" panose="02010600030101010101" pitchFamily="2" charset="-122"/>
              </a:rPr>
              <a:t>detected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altLang="zh-CN" sz="2600" dirty="0">
                <a:ea typeface="宋体" panose="02010600030101010101" pitchFamily="2" charset="-122"/>
              </a:rPr>
              <a:t>A</a:t>
            </a:r>
            <a:r>
              <a:rPr lang="en-US" altLang="zh-CN" sz="2600" dirty="0" smtClean="0">
                <a:ea typeface="宋体" panose="02010600030101010101" pitchFamily="2" charset="-122"/>
              </a:rPr>
              <a:t>ffected </a:t>
            </a:r>
            <a:r>
              <a:rPr lang="en-US" altLang="zh-CN" sz="2600" dirty="0">
                <a:ea typeface="宋体" panose="02010600030101010101" pitchFamily="2" charset="-122"/>
              </a:rPr>
              <a:t>frames must be retransmitted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CN" dirty="0">
                <a:ea typeface="宋体" panose="02010600030101010101" pitchFamily="2" charset="-122"/>
              </a:rPr>
              <a:t>Continuous or slotted time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altLang="zh-CN" sz="2600" dirty="0">
                <a:ea typeface="宋体" panose="02010600030101010101" pitchFamily="2" charset="-122"/>
              </a:rPr>
              <a:t>Frames can be transmitted continuously or at slotted times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CN" dirty="0">
                <a:ea typeface="宋体" panose="02010600030101010101" pitchFamily="2" charset="-122"/>
              </a:rPr>
              <a:t>With or without carrier sense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altLang="zh-CN" sz="2600" dirty="0">
                <a:ea typeface="宋体" panose="02010600030101010101" pitchFamily="2" charset="-122"/>
              </a:rPr>
              <a:t>Stations can or cannot detect whether the transmission channel is </a:t>
            </a:r>
            <a:r>
              <a:rPr lang="en-US" altLang="zh-CN" sz="2600" dirty="0" smtClean="0">
                <a:ea typeface="宋体" panose="02010600030101010101" pitchFamily="2" charset="-122"/>
              </a:rPr>
              <a:t>currently being </a:t>
            </a:r>
            <a:r>
              <a:rPr lang="en-US" altLang="zh-CN" sz="2600" dirty="0">
                <a:ea typeface="宋体" panose="02010600030101010101" pitchFamily="2" charset="-122"/>
              </a:rPr>
              <a:t>used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5533E51-26DF-45E7-9DDA-4E29783307B4}" type="datetime4">
              <a:rPr lang="en-US" altLang="zh-CN"/>
              <a:t>November 4, 2017</a:t>
            </a:fld>
            <a:endParaRPr lang="en-US" altLang="zh-CN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Copyright @ Jingsha He 2004-2015</a:t>
            </a: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633DC1-ED93-485A-821F-20B1CEF132DF}" type="slidenum">
              <a:rPr lang="en-US" altLang="zh-CN"/>
              <a:t>70</a:t>
            </a:fld>
            <a:endParaRPr lang="en-US" altLang="zh-CN"/>
          </a:p>
        </p:txBody>
      </p:sp>
      <p:sp>
        <p:nvSpPr>
          <p:cNvPr id="262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2800" dirty="0">
                <a:solidFill>
                  <a:srgbClr val="FFFFFF"/>
                </a:solidFill>
                <a:ea typeface="宋体" panose="02010600030101010101" pitchFamily="2" charset="-122"/>
              </a:rPr>
              <a:t>Repeaters, Hubs, Bridges, Switches, Routers and Gateways </a:t>
            </a:r>
            <a:r>
              <a:rPr lang="en-US" altLang="zh-CN" sz="2800" dirty="0" smtClean="0">
                <a:solidFill>
                  <a:srgbClr val="FFFFFF"/>
                </a:solidFill>
                <a:ea typeface="宋体" panose="02010600030101010101" pitchFamily="2" charset="-122"/>
              </a:rPr>
              <a:t>(2)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pic>
        <p:nvPicPr>
          <p:cNvPr id="66564" name="Picture 3" descr="4-47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444500" y="2133600"/>
            <a:ext cx="8201025" cy="3455988"/>
          </a:xfrm>
        </p:spPr>
      </p:pic>
      <p:sp>
        <p:nvSpPr>
          <p:cNvPr id="262148" name="Rectangle 4"/>
          <p:cNvSpPr>
            <a:spLocks noChangeArrowheads="1"/>
          </p:cNvSpPr>
          <p:nvPr/>
        </p:nvSpPr>
        <p:spPr bwMode="auto">
          <a:xfrm>
            <a:off x="755650" y="5589588"/>
            <a:ext cx="971550" cy="401637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tx1"/>
            </a:outerShdw>
          </a:effectLst>
        </p:spPr>
        <p:txBody>
          <a:bodyPr wrap="none" lIns="90000" tIns="46800" rIns="90000" bIns="46800">
            <a:spAutoFit/>
          </a:bodyPr>
          <a:lstStyle/>
          <a:p>
            <a:pPr algn="ctr">
              <a:spcBef>
                <a:spcPct val="20000"/>
              </a:spcBef>
              <a:defRPr/>
            </a:pP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(a) Hub</a:t>
            </a:r>
          </a:p>
        </p:txBody>
      </p:sp>
      <p:sp>
        <p:nvSpPr>
          <p:cNvPr id="262149" name="Rectangle 5"/>
          <p:cNvSpPr>
            <a:spLocks noChangeArrowheads="1"/>
          </p:cNvSpPr>
          <p:nvPr/>
        </p:nvSpPr>
        <p:spPr bwMode="auto">
          <a:xfrm>
            <a:off x="3924300" y="5589588"/>
            <a:ext cx="1241425" cy="401637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tx1"/>
            </a:outerShdw>
          </a:effectLst>
        </p:spPr>
        <p:txBody>
          <a:bodyPr wrap="none" lIns="90000" tIns="46800" rIns="90000" bIns="46800">
            <a:spAutoFit/>
          </a:bodyPr>
          <a:lstStyle/>
          <a:p>
            <a:pPr algn="ctr">
              <a:spcBef>
                <a:spcPct val="20000"/>
              </a:spcBef>
              <a:defRPr/>
            </a:pP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(b) Bridge</a:t>
            </a:r>
          </a:p>
        </p:txBody>
      </p:sp>
      <p:sp>
        <p:nvSpPr>
          <p:cNvPr id="262150" name="Rectangle 6"/>
          <p:cNvSpPr>
            <a:spLocks noChangeArrowheads="1"/>
          </p:cNvSpPr>
          <p:nvPr/>
        </p:nvSpPr>
        <p:spPr bwMode="auto">
          <a:xfrm>
            <a:off x="7164388" y="5589588"/>
            <a:ext cx="1241425" cy="401637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tx1"/>
            </a:outerShdw>
          </a:effectLst>
        </p:spPr>
        <p:txBody>
          <a:bodyPr wrap="none" lIns="90000" tIns="46800" rIns="90000" bIns="46800">
            <a:spAutoFit/>
          </a:bodyPr>
          <a:lstStyle/>
          <a:p>
            <a:pPr algn="ctr">
              <a:spcBef>
                <a:spcPct val="20000"/>
              </a:spcBef>
              <a:defRPr/>
            </a:pP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(c) Switch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497DF7E-257D-448D-A888-1281DB4E478E}" type="datetime4">
              <a:rPr lang="en-US" altLang="zh-CN"/>
              <a:t>November 4, 2017</a:t>
            </a:fld>
            <a:endParaRPr lang="en-US" altLang="zh-CN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Copyright @ Jingsha He 2004-2015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0D77D7-2942-4D82-885C-4A12860E9109}" type="slidenum">
              <a:rPr lang="en-US" altLang="zh-CN"/>
              <a:t>71</a:t>
            </a:fld>
            <a:endParaRPr lang="en-US" altLang="zh-CN"/>
          </a:p>
        </p:txBody>
      </p:sp>
      <p:sp>
        <p:nvSpPr>
          <p:cNvPr id="250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>
                <a:ea typeface="宋体" panose="02010600030101010101" pitchFamily="2" charset="-122"/>
              </a:rPr>
              <a:t>Virtual LANs</a:t>
            </a:r>
          </a:p>
        </p:txBody>
      </p:sp>
      <p:sp>
        <p:nvSpPr>
          <p:cNvPr id="250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16100"/>
            <a:ext cx="8229600" cy="110807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2400" dirty="0">
                <a:ea typeface="宋体" panose="02010600030101010101" pitchFamily="2" charset="-122"/>
              </a:rPr>
              <a:t>A building with centralized wiring using hubs and a switch</a:t>
            </a:r>
          </a:p>
        </p:txBody>
      </p:sp>
      <p:pic>
        <p:nvPicPr>
          <p:cNvPr id="89093" name="Picture 4" descr="4-4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71550" y="2628900"/>
            <a:ext cx="6840538" cy="3576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E7598E5-26A4-48A0-93CE-3441CDB6A600}" type="datetime4">
              <a:rPr lang="en-US" altLang="zh-CN"/>
              <a:t>November 4, 2017</a:t>
            </a:fld>
            <a:endParaRPr lang="en-US" altLang="zh-CN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Virtual </a:t>
            </a:r>
            <a:r>
              <a:rPr lang="en-US" altLang="zh-CN" dirty="0" smtClean="0"/>
              <a:t>LANs (2)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816100"/>
            <a:ext cx="8229600" cy="1325563"/>
          </a:xfrm>
        </p:spPr>
        <p:txBody>
          <a:bodyPr>
            <a:normAutofit fontScale="85000" lnSpcReduction="10000"/>
          </a:bodyPr>
          <a:lstStyle/>
          <a:p>
            <a:pPr>
              <a:defRPr/>
            </a:pPr>
            <a:r>
              <a:rPr lang="en-US" altLang="zh-CN" dirty="0"/>
              <a:t>VLANs (Virtual LANs) </a:t>
            </a:r>
            <a:r>
              <a:rPr lang="en-US" altLang="zh-CN" dirty="0" smtClean="0"/>
              <a:t>split </a:t>
            </a:r>
            <a:r>
              <a:rPr lang="en-US" altLang="zh-CN" dirty="0"/>
              <a:t>one physical LAN into multiple logical LANs to ease management tasks</a:t>
            </a:r>
          </a:p>
          <a:p>
            <a:pPr lvl="1">
              <a:defRPr/>
            </a:pPr>
            <a:r>
              <a:rPr lang="en-US" altLang="zh-CN" dirty="0"/>
              <a:t>Ports are </a:t>
            </a:r>
            <a:r>
              <a:rPr lang="en-US" altLang="zh-CN" dirty="0" smtClean="0"/>
              <a:t>assigned to the VLAN that they belong</a:t>
            </a:r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C6DDB89-EB88-417C-8872-8199AC37C397}" type="datetime4">
              <a:rPr lang="en-US" altLang="zh-CN" smtClean="0"/>
              <a:t>November 4, 2017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Copyright @ Jingsha He 2004-2015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2FCF09-E28C-43D1-8E79-E8D483EFFA8B}" type="slidenum">
              <a:rPr lang="en-US" altLang="zh-CN" smtClean="0"/>
              <a:t>72</a:t>
            </a:fld>
            <a:endParaRPr lang="en-US" altLang="zh-CN"/>
          </a:p>
        </p:txBody>
      </p:sp>
      <p:pic>
        <p:nvPicPr>
          <p:cNvPr id="90118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5650" y="3189288"/>
            <a:ext cx="7951788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Copyright @ Jingsha He 2004-2015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19ACB1-68AB-49B6-870D-89D7E451251E}" type="slidenum">
              <a:rPr lang="en-US" altLang="zh-CN"/>
              <a:t>73</a:t>
            </a:fld>
            <a:endParaRPr lang="en-US" altLang="zh-CN"/>
          </a:p>
        </p:txBody>
      </p:sp>
      <p:sp>
        <p:nvSpPr>
          <p:cNvPr id="251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>
                <a:ea typeface="宋体" panose="02010600030101010101" pitchFamily="2" charset="-122"/>
              </a:rPr>
              <a:t>Virtual LANs </a:t>
            </a:r>
            <a:r>
              <a:rPr lang="en-US" altLang="zh-CN" dirty="0" smtClean="0">
                <a:ea typeface="宋体" panose="02010600030101010101" pitchFamily="2" charset="-122"/>
              </a:rPr>
              <a:t>(3)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51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16100"/>
            <a:ext cx="8229600" cy="1684338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2400" dirty="0" smtClean="0">
                <a:ea typeface="宋体" panose="02010600030101010101" pitchFamily="2" charset="-122"/>
              </a:rPr>
              <a:t>Four </a:t>
            </a:r>
            <a:r>
              <a:rPr lang="en-US" altLang="zh-CN" sz="2400" dirty="0">
                <a:ea typeface="宋体" panose="02010600030101010101" pitchFamily="2" charset="-122"/>
              </a:rPr>
              <a:t>physical LANs </a:t>
            </a:r>
            <a:r>
              <a:rPr lang="en-US" altLang="zh-CN" sz="2400" dirty="0" smtClean="0">
                <a:ea typeface="宋体" panose="02010600030101010101" pitchFamily="2" charset="-122"/>
              </a:rPr>
              <a:t>can be organized </a:t>
            </a:r>
            <a:r>
              <a:rPr lang="en-US" altLang="zh-CN" sz="2400" dirty="0">
                <a:ea typeface="宋体" panose="02010600030101010101" pitchFamily="2" charset="-122"/>
              </a:rPr>
              <a:t>into two VLANs (gray and white) by two </a:t>
            </a:r>
            <a:r>
              <a:rPr lang="en-US" altLang="zh-CN" sz="2400" dirty="0" smtClean="0">
                <a:ea typeface="宋体" panose="02010600030101010101" pitchFamily="2" charset="-122"/>
              </a:rPr>
              <a:t>bridges, as in (a)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eaLnBrk="1" hangingPunct="1">
              <a:defRPr/>
            </a:pPr>
            <a:r>
              <a:rPr lang="en-US" altLang="zh-CN" sz="2400" dirty="0" smtClean="0">
                <a:ea typeface="宋体" panose="02010600030101010101" pitchFamily="2" charset="-122"/>
              </a:rPr>
              <a:t>The </a:t>
            </a:r>
            <a:r>
              <a:rPr lang="en-US" altLang="zh-CN" sz="2400" dirty="0">
                <a:ea typeface="宋体" panose="02010600030101010101" pitchFamily="2" charset="-122"/>
              </a:rPr>
              <a:t>same 15 machines </a:t>
            </a:r>
            <a:r>
              <a:rPr lang="en-US" altLang="zh-CN" sz="2400" dirty="0" smtClean="0">
                <a:ea typeface="宋体" panose="02010600030101010101" pitchFamily="2" charset="-122"/>
              </a:rPr>
              <a:t>can also be organized </a:t>
            </a:r>
            <a:r>
              <a:rPr lang="en-US" altLang="zh-CN" sz="2400" dirty="0">
                <a:ea typeface="宋体" panose="02010600030101010101" pitchFamily="2" charset="-122"/>
              </a:rPr>
              <a:t>into two VLANs by </a:t>
            </a:r>
            <a:r>
              <a:rPr lang="en-US" altLang="zh-CN" sz="2400" dirty="0" smtClean="0">
                <a:ea typeface="宋体" panose="02010600030101010101" pitchFamily="2" charset="-122"/>
              </a:rPr>
              <a:t>switches, as in (b)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  <p:pic>
        <p:nvPicPr>
          <p:cNvPr id="91141" name="Picture 4" descr="4-4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00113" y="3500438"/>
            <a:ext cx="7315200" cy="281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7F4291A-E8CB-4539-BB3E-E717F50FC684}" type="datetime4">
              <a:rPr lang="en-US" altLang="zh-CN"/>
              <a:t>November 4, 2017</a:t>
            </a:fld>
            <a:endParaRPr lang="en-US" altLang="zh-CN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Virtual LANs </a:t>
            </a:r>
            <a:r>
              <a:rPr lang="en-US" altLang="zh-CN" dirty="0" smtClean="0"/>
              <a:t>- IEEE </a:t>
            </a:r>
            <a:r>
              <a:rPr lang="en-US" altLang="zh-CN" dirty="0"/>
              <a:t>802.1Q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816100"/>
            <a:ext cx="8229600" cy="1612900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altLang="zh-CN" dirty="0"/>
              <a:t>Bridges need to be aware of VLANs to support them</a:t>
            </a:r>
          </a:p>
          <a:p>
            <a:pPr lvl="1">
              <a:defRPr/>
            </a:pPr>
            <a:r>
              <a:rPr lang="en-US" altLang="zh-CN" dirty="0"/>
              <a:t>In 802.1Q, frames </a:t>
            </a:r>
            <a:r>
              <a:rPr lang="en-US" altLang="zh-CN" dirty="0" smtClean="0"/>
              <a:t>contain a VLAN tag</a:t>
            </a:r>
            <a:endParaRPr lang="en-US" altLang="zh-CN" dirty="0"/>
          </a:p>
          <a:p>
            <a:pPr lvl="1">
              <a:defRPr/>
            </a:pPr>
            <a:r>
              <a:rPr lang="en-US" altLang="zh-CN" dirty="0"/>
              <a:t>Legacy switches with no tags are </a:t>
            </a:r>
            <a:r>
              <a:rPr lang="en-US" altLang="zh-CN" dirty="0" smtClean="0"/>
              <a:t>also supported</a:t>
            </a:r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C6DDB89-EB88-417C-8872-8199AC37C397}" type="datetime4">
              <a:rPr lang="en-US" altLang="zh-CN" smtClean="0"/>
              <a:t>November 4, 2017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Copyright @ Jingsha He 2004-2015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8053E7-245A-434C-A738-88504CCFF1EF}" type="slidenum">
              <a:rPr lang="en-US" altLang="zh-CN" smtClean="0"/>
              <a:t>74</a:t>
            </a:fld>
            <a:endParaRPr lang="en-US" altLang="zh-CN"/>
          </a:p>
        </p:txBody>
      </p:sp>
      <p:pic>
        <p:nvPicPr>
          <p:cNvPr id="92166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500" y="3429000"/>
            <a:ext cx="8001000" cy="279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Virtual LANs - IEEE </a:t>
            </a:r>
            <a:r>
              <a:rPr lang="en-US" altLang="zh-CN" dirty="0" smtClean="0"/>
              <a:t>802.1Q (2)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816100"/>
            <a:ext cx="8229600" cy="1684338"/>
          </a:xfrm>
        </p:spPr>
        <p:txBody>
          <a:bodyPr>
            <a:normAutofit fontScale="92500"/>
          </a:bodyPr>
          <a:lstStyle/>
          <a:p>
            <a:pPr>
              <a:defRPr/>
            </a:pPr>
            <a:r>
              <a:rPr lang="en-US" altLang="zh-CN" dirty="0"/>
              <a:t>802.1Q frames carry a </a:t>
            </a:r>
            <a:r>
              <a:rPr lang="en-US" altLang="zh-CN" dirty="0" smtClean="0"/>
              <a:t>tag </a:t>
            </a:r>
            <a:r>
              <a:rPr lang="en-US" altLang="zh-CN" dirty="0"/>
              <a:t>(VLAN identifier)</a:t>
            </a:r>
          </a:p>
          <a:p>
            <a:pPr lvl="1">
              <a:defRPr/>
            </a:pPr>
            <a:r>
              <a:rPr lang="en-US" altLang="zh-CN" dirty="0"/>
              <a:t>Length/Type value is 0x8100 for VLAN </a:t>
            </a:r>
            <a:r>
              <a:rPr lang="en-US" altLang="zh-CN" dirty="0" smtClean="0"/>
              <a:t>protocol</a:t>
            </a:r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C6DDB89-EB88-417C-8872-8199AC37C397}" type="datetime4">
              <a:rPr lang="en-US" altLang="zh-CN" smtClean="0"/>
              <a:t>November 4, 2017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Copyright @ Jingsha He 2004-2015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212072-AEF3-4705-B278-DF77F8E55497}" type="slidenum">
              <a:rPr lang="en-US" altLang="zh-CN" smtClean="0"/>
              <a:t>75</a:t>
            </a:fld>
            <a:endParaRPr lang="en-US" altLang="zh-CN"/>
          </a:p>
        </p:txBody>
      </p:sp>
      <p:pic>
        <p:nvPicPr>
          <p:cNvPr id="93190" name="Picture 3"/>
          <p:cNvPicPr>
            <a:picLocks noChangeAspect="1" noChangeArrowheads="1"/>
          </p:cNvPicPr>
          <p:nvPr/>
        </p:nvPicPr>
        <p:blipFill>
          <a:blip r:embed="rId2"/>
          <a:srcRect t="2808"/>
          <a:stretch>
            <a:fillRect/>
          </a:stretch>
        </p:blipFill>
        <p:spPr bwMode="auto">
          <a:xfrm>
            <a:off x="466725" y="3141663"/>
            <a:ext cx="8229600" cy="273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Copyright @ Jingsha He 2004-2015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FDBD09-232A-462D-985D-44A99049CE5A}" type="slidenum">
              <a:rPr lang="en-US" altLang="zh-CN"/>
              <a:t>76</a:t>
            </a:fld>
            <a:endParaRPr lang="en-US" altLang="zh-CN"/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title"/>
          </p:nvPr>
        </p:nvSpPr>
        <p:spPr>
          <a:xfrm>
            <a:off x="468313" y="981075"/>
            <a:ext cx="8280400" cy="165576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4400"/>
              <a:t>Q &amp; A</a:t>
            </a:r>
          </a:p>
        </p:txBody>
      </p:sp>
      <p:pic>
        <p:nvPicPr>
          <p:cNvPr id="69636" name="Picture 10" descr="meeti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2627313" y="2997200"/>
            <a:ext cx="4006850" cy="2857500"/>
          </a:xfrm>
        </p:spPr>
      </p:pic>
      <p:sp>
        <p:nvSpPr>
          <p:cNvPr id="2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DF7B654-E11F-4E6F-A895-EC1658C8F839}" type="datetime4">
              <a:rPr lang="en-US" altLang="zh-CN"/>
              <a:t>November 4, 2017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Copyright @ Jingsha He 2004-2015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8490CD-BDBC-4699-BE97-24FD249F1465}" type="slidenum">
              <a:rPr lang="en-US" altLang="zh-CN"/>
              <a:t>8</a:t>
            </a:fld>
            <a:endParaRPr lang="en-US" altLang="zh-CN"/>
          </a:p>
        </p:txBody>
      </p:sp>
      <p:sp>
        <p:nvSpPr>
          <p:cNvPr id="185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>
                <a:ea typeface="宋体" panose="02010600030101010101" pitchFamily="2" charset="-122"/>
              </a:rPr>
              <a:t>Multiple Access Protocols</a:t>
            </a:r>
          </a:p>
        </p:txBody>
      </p:sp>
      <p:sp>
        <p:nvSpPr>
          <p:cNvPr id="185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zh-CN" dirty="0">
                <a:ea typeface="宋体" panose="02010600030101010101" pitchFamily="2" charset="-122"/>
              </a:rPr>
              <a:t>ALOHA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dirty="0" smtClean="0">
                <a:ea typeface="宋体" panose="02010600030101010101" pitchFamily="2" charset="-122"/>
              </a:rPr>
              <a:t>CSMA (Carrier </a:t>
            </a:r>
            <a:r>
              <a:rPr lang="en-US" altLang="zh-CN" dirty="0">
                <a:ea typeface="宋体" panose="02010600030101010101" pitchFamily="2" charset="-122"/>
              </a:rPr>
              <a:t>S</a:t>
            </a:r>
            <a:r>
              <a:rPr lang="en-US" altLang="zh-CN" dirty="0" smtClean="0">
                <a:ea typeface="宋体" panose="02010600030101010101" pitchFamily="2" charset="-122"/>
              </a:rPr>
              <a:t>ense </a:t>
            </a:r>
            <a:r>
              <a:rPr lang="en-US" altLang="zh-CN" dirty="0">
                <a:ea typeface="宋体" panose="02010600030101010101" pitchFamily="2" charset="-122"/>
              </a:rPr>
              <a:t>M</a:t>
            </a:r>
            <a:r>
              <a:rPr lang="en-US" altLang="zh-CN" dirty="0" smtClean="0">
                <a:ea typeface="宋体" panose="02010600030101010101" pitchFamily="2" charset="-122"/>
              </a:rPr>
              <a:t>ultiple Access)</a:t>
            </a:r>
            <a:endParaRPr lang="en-US" altLang="zh-CN" dirty="0"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dirty="0">
                <a:ea typeface="宋体" panose="02010600030101010101" pitchFamily="2" charset="-122"/>
              </a:rPr>
              <a:t>Collision-free protocols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dirty="0">
                <a:ea typeface="宋体" panose="02010600030101010101" pitchFamily="2" charset="-122"/>
              </a:rPr>
              <a:t>Limited-contention protocols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dirty="0" smtClean="0">
                <a:ea typeface="宋体" panose="02010600030101010101" pitchFamily="2" charset="-122"/>
              </a:rPr>
              <a:t>Wireless </a:t>
            </a:r>
            <a:r>
              <a:rPr lang="en-US" altLang="zh-CN" dirty="0">
                <a:ea typeface="宋体" panose="02010600030101010101" pitchFamily="2" charset="-122"/>
              </a:rPr>
              <a:t>LAN protocols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95A09D3-1B98-40D0-962A-8C8EDE94B235}" type="datetime4">
              <a:rPr lang="en-US" altLang="zh-CN"/>
              <a:t>November 4, 2017</a:t>
            </a:fld>
            <a:endParaRPr lang="en-US" altLang="zh-C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Copyright @ Jingsha He 2004-2015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677907-0938-4196-A329-518900862CD3}" type="slidenum">
              <a:rPr lang="en-US" altLang="zh-CN"/>
              <a:t>9</a:t>
            </a:fld>
            <a:endParaRPr lang="en-US" altLang="zh-CN"/>
          </a:p>
        </p:txBody>
      </p:sp>
      <p:sp>
        <p:nvSpPr>
          <p:cNvPr id="186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>
                <a:ea typeface="宋体" panose="02010600030101010101" pitchFamily="2" charset="-122"/>
              </a:rPr>
              <a:t>ALOHA</a:t>
            </a:r>
          </a:p>
        </p:txBody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16100"/>
            <a:ext cx="8229600" cy="1325563"/>
          </a:xfrm>
        </p:spPr>
        <p:txBody>
          <a:bodyPr>
            <a:normAutofit fontScale="70000" lnSpcReduction="20000"/>
          </a:bodyPr>
          <a:lstStyle/>
          <a:p>
            <a:pPr eaLnBrk="1" hangingPunct="1">
              <a:defRPr/>
            </a:pPr>
            <a:r>
              <a:rPr lang="en-US" altLang="zh-CN" dirty="0"/>
              <a:t>In pure ALOHA, users transmit frames whenever they have </a:t>
            </a:r>
            <a:r>
              <a:rPr lang="en-US" altLang="zh-CN" dirty="0" smtClean="0"/>
              <a:t>data</a:t>
            </a:r>
          </a:p>
          <a:p>
            <a:pPr lvl="1" eaLnBrk="1" hangingPunct="1">
              <a:defRPr/>
            </a:pPr>
            <a:r>
              <a:rPr lang="en-US" altLang="zh-CN" dirty="0"/>
              <a:t>U</a:t>
            </a:r>
            <a:r>
              <a:rPr lang="en-US" altLang="zh-CN" dirty="0" smtClean="0"/>
              <a:t>sers </a:t>
            </a:r>
            <a:r>
              <a:rPr lang="en-US" altLang="zh-CN" dirty="0"/>
              <a:t>retry after a random </a:t>
            </a:r>
            <a:r>
              <a:rPr lang="en-US" altLang="zh-CN" dirty="0" smtClean="0"/>
              <a:t>amount of time </a:t>
            </a:r>
            <a:r>
              <a:rPr lang="en-US" altLang="zh-CN" dirty="0"/>
              <a:t>for collisions</a:t>
            </a:r>
          </a:p>
          <a:p>
            <a:pPr eaLnBrk="1" hangingPunct="1">
              <a:defRPr/>
            </a:pPr>
            <a:r>
              <a:rPr lang="en-US" altLang="zh-CN" dirty="0"/>
              <a:t>Efficient and </a:t>
            </a:r>
            <a:r>
              <a:rPr lang="en-US" altLang="zh-CN" dirty="0" smtClean="0"/>
              <a:t>low delay in </a:t>
            </a:r>
            <a:r>
              <a:rPr lang="en-US" altLang="zh-CN" dirty="0"/>
              <a:t>low </a:t>
            </a:r>
            <a:r>
              <a:rPr lang="en-US" altLang="zh-CN" dirty="0" smtClean="0"/>
              <a:t>load environment</a:t>
            </a:r>
            <a:endParaRPr lang="en-US" altLang="zh-CN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8C12B44-A929-4C22-B9DE-7061C854A212}" type="datetime4">
              <a:rPr lang="en-US" altLang="zh-CN"/>
              <a:t>November 4, 2017</a:t>
            </a:fld>
            <a:endParaRPr lang="en-US" altLang="zh-CN"/>
          </a:p>
        </p:txBody>
      </p:sp>
      <p:grpSp>
        <p:nvGrpSpPr>
          <p:cNvPr id="24582" name="Group 14"/>
          <p:cNvGrpSpPr/>
          <p:nvPr/>
        </p:nvGrpSpPr>
        <p:grpSpPr bwMode="auto">
          <a:xfrm>
            <a:off x="858838" y="3048000"/>
            <a:ext cx="6800850" cy="3149600"/>
            <a:chOff x="928688" y="1638300"/>
            <a:chExt cx="7605712" cy="3714750"/>
          </a:xfrm>
        </p:grpSpPr>
        <p:pic>
          <p:nvPicPr>
            <p:cNvPr id="24583" name="Picture 3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928688" y="1638300"/>
              <a:ext cx="7286625" cy="3714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" name="TextBox 5"/>
            <p:cNvSpPr txBox="1">
              <a:spLocks noChangeArrowheads="1"/>
            </p:cNvSpPr>
            <p:nvPr/>
          </p:nvSpPr>
          <p:spPr bwMode="auto">
            <a:xfrm>
              <a:off x="1067167" y="4800706"/>
              <a:ext cx="1828638" cy="36885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fontAlgn="auto">
                <a:spcAft>
                  <a:spcPts val="0"/>
                </a:spcAft>
                <a:defRPr/>
              </a:pPr>
              <a:r>
                <a:rPr lang="en-US" sz="1800" kern="0">
                  <a:solidFill>
                    <a:prstClr val="black"/>
                  </a:solidFill>
                  <a:ea typeface="+mn-ea"/>
                  <a:cs typeface="Arial" panose="020B0604020202020204" pitchFamily="34" charset="0"/>
                </a:rPr>
                <a:t>Collision</a:t>
              </a:r>
            </a:p>
          </p:txBody>
        </p:sp>
        <p:sp>
          <p:nvSpPr>
            <p:cNvPr id="11" name="TextBox 6"/>
            <p:cNvSpPr txBox="1">
              <a:spLocks noChangeArrowheads="1"/>
            </p:cNvSpPr>
            <p:nvPr/>
          </p:nvSpPr>
          <p:spPr bwMode="auto">
            <a:xfrm>
              <a:off x="6705762" y="4649045"/>
              <a:ext cx="1828638" cy="36885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fontAlgn="auto">
                <a:spcAft>
                  <a:spcPts val="0"/>
                </a:spcAft>
                <a:defRPr/>
              </a:pPr>
              <a:r>
                <a:rPr lang="en-US" sz="1800" kern="0">
                  <a:solidFill>
                    <a:prstClr val="black"/>
                  </a:solidFill>
                  <a:ea typeface="+mn-ea"/>
                  <a:cs typeface="Arial" panose="020B0604020202020204" pitchFamily="34" charset="0"/>
                </a:rPr>
                <a:t>Collision</a:t>
              </a:r>
            </a:p>
          </p:txBody>
        </p:sp>
        <p:sp>
          <p:nvSpPr>
            <p:cNvPr id="12" name="Freeform 7"/>
            <p:cNvSpPr/>
            <p:nvPr/>
          </p:nvSpPr>
          <p:spPr bwMode="auto">
            <a:xfrm>
              <a:off x="6624095" y="5021644"/>
              <a:ext cx="804245" cy="164767"/>
            </a:xfrm>
            <a:custGeom>
              <a:avLst/>
              <a:gdLst>
                <a:gd name="T0" fmla="*/ 807968 w 802106"/>
                <a:gd name="T1" fmla="*/ 31443 h 165768"/>
                <a:gd name="T2" fmla="*/ 339347 w 802106"/>
                <a:gd name="T3" fmla="*/ 157215 h 165768"/>
                <a:gd name="T4" fmla="*/ 0 w 802106"/>
                <a:gd name="T5" fmla="*/ 0 h 165768"/>
                <a:gd name="T6" fmla="*/ 0 w 802106"/>
                <a:gd name="T7" fmla="*/ 0 h 16576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02106"/>
                <a:gd name="T13" fmla="*/ 0 h 165768"/>
                <a:gd name="T14" fmla="*/ 802106 w 802106"/>
                <a:gd name="T15" fmla="*/ 165768 h 16576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02106" h="165768">
                  <a:moveTo>
                    <a:pt x="802106" y="32084"/>
                  </a:moveTo>
                  <a:cubicBezTo>
                    <a:pt x="636337" y="98926"/>
                    <a:pt x="470569" y="165768"/>
                    <a:pt x="336885" y="160421"/>
                  </a:cubicBezTo>
                  <a:cubicBezTo>
                    <a:pt x="203201" y="155074"/>
                    <a:pt x="0" y="0"/>
                    <a:pt x="0" y="0"/>
                  </a:cubicBezTo>
                </a:path>
              </a:pathLst>
            </a:custGeom>
            <a:noFill/>
            <a:ln w="1905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pPr fontAlgn="auto">
                <a:spcAft>
                  <a:spcPts val="0"/>
                </a:spcAft>
                <a:defRPr/>
              </a:pPr>
              <a:endParaRPr lang="en-US" sz="1800" kern="0">
                <a:solidFill>
                  <a:prstClr val="black"/>
                </a:solidFill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3" name="TextBox 8"/>
            <p:cNvSpPr txBox="1">
              <a:spLocks noChangeArrowheads="1"/>
            </p:cNvSpPr>
            <p:nvPr/>
          </p:nvSpPr>
          <p:spPr bwMode="auto">
            <a:xfrm>
              <a:off x="4039147" y="4800706"/>
              <a:ext cx="1446931" cy="38008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fontAlgn="auto">
                <a:spcAft>
                  <a:spcPts val="0"/>
                </a:spcAft>
                <a:defRPr/>
              </a:pPr>
              <a:r>
                <a:rPr lang="en-US" sz="1800" kern="0" dirty="0">
                  <a:solidFill>
                    <a:prstClr val="black"/>
                  </a:solidFill>
                  <a:ea typeface="+mn-ea"/>
                  <a:cs typeface="Arial" panose="020B0604020202020204" pitchFamily="34" charset="0"/>
                </a:rPr>
                <a:t>Time</a:t>
              </a:r>
            </a:p>
          </p:txBody>
        </p:sp>
        <p:cxnSp>
          <p:nvCxnSpPr>
            <p:cNvPr id="24588" name="Straight Arrow Connector 10"/>
            <p:cNvCxnSpPr>
              <a:cxnSpLocks noChangeShapeType="1"/>
            </p:cNvCxnSpPr>
            <p:nvPr/>
          </p:nvCxnSpPr>
          <p:spPr bwMode="auto">
            <a:xfrm>
              <a:off x="4800600" y="4953000"/>
              <a:ext cx="838200" cy="1588"/>
            </a:xfrm>
            <a:prstGeom prst="straightConnector1">
              <a:avLst/>
            </a:prstGeom>
            <a:noFill/>
            <a:ln w="19050" algn="ctr">
              <a:solidFill>
                <a:srgbClr val="000000"/>
              </a:solidFill>
              <a:round/>
              <a:tailEnd type="arrow" w="med" len="med"/>
            </a:ln>
          </p:spPr>
        </p:cxnSp>
        <p:sp>
          <p:nvSpPr>
            <p:cNvPr id="15" name="TextBox 12"/>
            <p:cNvSpPr txBox="1">
              <a:spLocks noChangeArrowheads="1"/>
            </p:cNvSpPr>
            <p:nvPr/>
          </p:nvSpPr>
          <p:spPr bwMode="auto">
            <a:xfrm>
              <a:off x="1067167" y="1752514"/>
              <a:ext cx="837978" cy="2892786"/>
            </a:xfrm>
            <a:prstGeom prst="rect">
              <a:avLst/>
            </a:prstGeom>
            <a:solidFill>
              <a:sysClr val="window" lastClr="FFFFFF"/>
            </a:solidFill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fontAlgn="auto">
                <a:spcAft>
                  <a:spcPts val="0"/>
                </a:spcAft>
                <a:defRPr/>
              </a:pPr>
              <a:r>
                <a:rPr lang="en-US" sz="1600" kern="0" dirty="0">
                  <a:solidFill>
                    <a:prstClr val="black"/>
                  </a:solidFill>
                  <a:ea typeface="+mn-ea"/>
                  <a:cs typeface="Arial" panose="020B0604020202020204" pitchFamily="34" charset="0"/>
                </a:rPr>
                <a:t>User</a:t>
              </a:r>
            </a:p>
            <a:p>
              <a:pPr fontAlgn="auto">
                <a:spcAft>
                  <a:spcPts val="0"/>
                </a:spcAft>
                <a:defRPr/>
              </a:pPr>
              <a:endParaRPr lang="en-US" sz="1600" kern="0" dirty="0">
                <a:solidFill>
                  <a:prstClr val="black"/>
                </a:solidFill>
                <a:ea typeface="+mn-ea"/>
                <a:cs typeface="Arial" panose="020B0604020202020204" pitchFamily="34" charset="0"/>
              </a:endParaRPr>
            </a:p>
            <a:p>
              <a:pPr fontAlgn="auto">
                <a:spcAft>
                  <a:spcPts val="0"/>
                </a:spcAft>
                <a:defRPr/>
              </a:pPr>
              <a:r>
                <a:rPr lang="en-US" sz="1600" kern="0" dirty="0">
                  <a:solidFill>
                    <a:prstClr val="black"/>
                  </a:solidFill>
                  <a:ea typeface="+mn-ea"/>
                  <a:cs typeface="Arial" panose="020B0604020202020204" pitchFamily="34" charset="0"/>
                </a:rPr>
                <a:t>A</a:t>
              </a:r>
            </a:p>
            <a:p>
              <a:pPr fontAlgn="auto">
                <a:spcAft>
                  <a:spcPts val="0"/>
                </a:spcAft>
                <a:defRPr/>
              </a:pPr>
              <a:endParaRPr lang="en-US" sz="1600" kern="0" dirty="0">
                <a:solidFill>
                  <a:prstClr val="black"/>
                </a:solidFill>
                <a:ea typeface="+mn-ea"/>
                <a:cs typeface="Arial" panose="020B0604020202020204" pitchFamily="34" charset="0"/>
              </a:endParaRPr>
            </a:p>
            <a:p>
              <a:pPr fontAlgn="auto">
                <a:spcAft>
                  <a:spcPts val="0"/>
                </a:spcAft>
                <a:defRPr/>
              </a:pPr>
              <a:r>
                <a:rPr lang="en-US" sz="1600" kern="0" dirty="0">
                  <a:solidFill>
                    <a:prstClr val="black"/>
                  </a:solidFill>
                  <a:ea typeface="+mn-ea"/>
                  <a:cs typeface="Arial" panose="020B0604020202020204" pitchFamily="34" charset="0"/>
                </a:rPr>
                <a:t>B</a:t>
              </a:r>
            </a:p>
            <a:p>
              <a:pPr fontAlgn="auto">
                <a:spcAft>
                  <a:spcPts val="0"/>
                </a:spcAft>
                <a:defRPr/>
              </a:pPr>
              <a:endParaRPr lang="en-US" sz="1600" kern="0" dirty="0">
                <a:solidFill>
                  <a:prstClr val="black"/>
                </a:solidFill>
                <a:ea typeface="+mn-ea"/>
                <a:cs typeface="Arial" panose="020B0604020202020204" pitchFamily="34" charset="0"/>
              </a:endParaRPr>
            </a:p>
            <a:p>
              <a:pPr fontAlgn="auto">
                <a:spcAft>
                  <a:spcPts val="0"/>
                </a:spcAft>
                <a:defRPr/>
              </a:pPr>
              <a:r>
                <a:rPr lang="en-US" sz="1600" kern="0" dirty="0">
                  <a:solidFill>
                    <a:prstClr val="black"/>
                  </a:solidFill>
                  <a:ea typeface="+mn-ea"/>
                  <a:cs typeface="Arial" panose="020B0604020202020204" pitchFamily="34" charset="0"/>
                </a:rPr>
                <a:t>C</a:t>
              </a:r>
            </a:p>
            <a:p>
              <a:pPr fontAlgn="auto">
                <a:spcAft>
                  <a:spcPts val="0"/>
                </a:spcAft>
                <a:defRPr/>
              </a:pPr>
              <a:endParaRPr lang="en-US" sz="1600" kern="0" dirty="0">
                <a:solidFill>
                  <a:prstClr val="black"/>
                </a:solidFill>
                <a:ea typeface="+mn-ea"/>
                <a:cs typeface="Arial" panose="020B0604020202020204" pitchFamily="34" charset="0"/>
              </a:endParaRPr>
            </a:p>
            <a:p>
              <a:pPr fontAlgn="auto">
                <a:spcAft>
                  <a:spcPts val="0"/>
                </a:spcAft>
                <a:defRPr/>
              </a:pPr>
              <a:r>
                <a:rPr lang="en-US" sz="1600" kern="0" dirty="0">
                  <a:solidFill>
                    <a:prstClr val="black"/>
                  </a:solidFill>
                  <a:ea typeface="+mn-ea"/>
                  <a:cs typeface="Arial" panose="020B0604020202020204" pitchFamily="34" charset="0"/>
                </a:rPr>
                <a:t>D</a:t>
              </a:r>
            </a:p>
            <a:p>
              <a:pPr fontAlgn="auto">
                <a:spcAft>
                  <a:spcPts val="0"/>
                </a:spcAft>
                <a:defRPr/>
              </a:pPr>
              <a:endParaRPr lang="en-US" sz="1600" kern="0" dirty="0">
                <a:solidFill>
                  <a:prstClr val="black"/>
                </a:solidFill>
                <a:ea typeface="+mn-ea"/>
                <a:cs typeface="Arial" panose="020B0604020202020204" pitchFamily="34" charset="0"/>
              </a:endParaRPr>
            </a:p>
            <a:p>
              <a:pPr fontAlgn="auto">
                <a:spcAft>
                  <a:spcPts val="0"/>
                </a:spcAft>
                <a:defRPr/>
              </a:pPr>
              <a:r>
                <a:rPr lang="en-US" sz="1600" kern="0" dirty="0">
                  <a:solidFill>
                    <a:prstClr val="black"/>
                  </a:solidFill>
                  <a:ea typeface="+mn-ea"/>
                  <a:cs typeface="Arial" panose="020B0604020202020204" pitchFamily="34" charset="0"/>
                </a:rPr>
                <a:t>E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report[2]">
  <a:themeElements>
    <a:clrScheme name="report[2]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report[2]">
      <a:majorFont>
        <a:latin typeface="Times New Roman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bg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/>
          </a:outerShdw>
        </a:effectLst>
      </a:spPr>
      <a:bodyPr vert="horz" wrap="none" lIns="90000" tIns="46800" rIns="90000" bIns="46800" numCol="1" anchor="t" anchorCtr="0" compatLnSpc="1"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defRPr kumimoji="0" lang="zh-CN" altLang="en-US" sz="12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anose="02020603050405020304" pitchFamily="18" charset="0"/>
            <a:ea typeface="黑体" panose="02010609060101010101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bg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/>
          </a:outerShdw>
        </a:effectLst>
      </a:spPr>
      <a:bodyPr vert="horz" wrap="none" lIns="90000" tIns="46800" rIns="90000" bIns="46800" numCol="1" anchor="t" anchorCtr="0" compatLnSpc="1"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defRPr kumimoji="0" lang="zh-CN" altLang="en-US" sz="12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anose="02020603050405020304" pitchFamily="18" charset="0"/>
            <a:ea typeface="黑体" panose="02010609060101010101" pitchFamily="49" charset="-122"/>
          </a:defRPr>
        </a:defPPr>
      </a:lstStyle>
    </a:lnDef>
  </a:objectDefaults>
  <a:extraClrSchemeLst>
    <a:extraClrScheme>
      <a:clrScheme name="report[2]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port[2]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port[2]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port[2]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port[2]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port[2]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port[2]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port[2]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port[2]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port[2]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port[2]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port[2]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Settings\administrator\桌面\report[2].pot</Template>
  <TotalTime>82</TotalTime>
  <Words>2838</Words>
  <Application>Microsoft Office PowerPoint</Application>
  <PresentationFormat>全屏显示(4:3)</PresentationFormat>
  <Paragraphs>615</Paragraphs>
  <Slides>76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76</vt:i4>
      </vt:variant>
    </vt:vector>
  </HeadingPairs>
  <TitlesOfParts>
    <vt:vector size="83" baseType="lpstr">
      <vt:lpstr>黑体</vt:lpstr>
      <vt:lpstr>宋体</vt:lpstr>
      <vt:lpstr>Arial</vt:lpstr>
      <vt:lpstr>Symbol</vt:lpstr>
      <vt:lpstr>Times New Roman</vt:lpstr>
      <vt:lpstr>Wingdings</vt:lpstr>
      <vt:lpstr>report[2]</vt:lpstr>
      <vt:lpstr>Computer Networks</vt:lpstr>
      <vt:lpstr>Chapter 4  Medium Access Control Sublayer</vt:lpstr>
      <vt:lpstr>Medium Access Control Sublayer</vt:lpstr>
      <vt:lpstr>The MAC Sublayer</vt:lpstr>
      <vt:lpstr>Channel Allocation Problem</vt:lpstr>
      <vt:lpstr>Channel Allocation Problem (2)</vt:lpstr>
      <vt:lpstr>Dynamic Channel Allocation in LANs and MANs</vt:lpstr>
      <vt:lpstr>Multiple Access Protocols</vt:lpstr>
      <vt:lpstr>ALOHA</vt:lpstr>
      <vt:lpstr>ALOHA (2)</vt:lpstr>
      <vt:lpstr>ALOHA (3)</vt:lpstr>
      <vt:lpstr>CSMA (Carrier Sense Multiple Access)</vt:lpstr>
      <vt:lpstr>CSMA (2)</vt:lpstr>
      <vt:lpstr>CSMA (3)</vt:lpstr>
      <vt:lpstr>CSMA (4)</vt:lpstr>
      <vt:lpstr>CSMA with Collision Detection</vt:lpstr>
      <vt:lpstr>Collision-Free Protocols - Bitmap</vt:lpstr>
      <vt:lpstr>Collision-Free Protocols – Token Ring</vt:lpstr>
      <vt:lpstr>Limited-Contention Protocols</vt:lpstr>
      <vt:lpstr>Wireless LAN Protocols</vt:lpstr>
      <vt:lpstr>Wireless LAN Protocols (2)</vt:lpstr>
      <vt:lpstr>Wireless LAN Protocols – Hidden Nodes</vt:lpstr>
      <vt:lpstr>Wireless LAN Protocols – Exposed Nodes</vt:lpstr>
      <vt:lpstr>Wireless LAN Protocols - MACA</vt:lpstr>
      <vt:lpstr>Ethernet</vt:lpstr>
      <vt:lpstr>Ethernet Cabling</vt:lpstr>
      <vt:lpstr>Classic Ethernet – Physical Layer</vt:lpstr>
      <vt:lpstr>Classic Ethernet – MAC</vt:lpstr>
      <vt:lpstr>Classic Ethernet - MAC (2)</vt:lpstr>
      <vt:lpstr>Classic Ethernet - Performance</vt:lpstr>
      <vt:lpstr>Switched/Fast Ethernet</vt:lpstr>
      <vt:lpstr>Switched/Fast Ethernet (2)</vt:lpstr>
      <vt:lpstr>Switched/Fast Ethernet (3)</vt:lpstr>
      <vt:lpstr>Gigabit / 10 Gigabit Ethernet</vt:lpstr>
      <vt:lpstr>Gigabit / 10 Gigabit Ethernet (2)</vt:lpstr>
      <vt:lpstr>Wireless LANs</vt:lpstr>
      <vt:lpstr>802.11 Architecture/Protocol Stack</vt:lpstr>
      <vt:lpstr>802.11 Architecture/Protocol Stack (2)</vt:lpstr>
      <vt:lpstr>802.11 Physical Layer</vt:lpstr>
      <vt:lpstr>802.11 MAC</vt:lpstr>
      <vt:lpstr>802.11 MAC (2)</vt:lpstr>
      <vt:lpstr>802.11 MAC (3)</vt:lpstr>
      <vt:lpstr>802.11 Frames</vt:lpstr>
      <vt:lpstr>Broadband Wireless</vt:lpstr>
      <vt:lpstr>802.16 Architecture/Protocol Stack</vt:lpstr>
      <vt:lpstr>802.16 Architecture/Protocol Stack (2)</vt:lpstr>
      <vt:lpstr>802.16 Physical Layer</vt:lpstr>
      <vt:lpstr>802.16 MAC</vt:lpstr>
      <vt:lpstr>802.16 Frames</vt:lpstr>
      <vt:lpstr>Bluetooth</vt:lpstr>
      <vt:lpstr>Bluetooth Architecture</vt:lpstr>
      <vt:lpstr>Bluetooth Applications/Protocol Stack</vt:lpstr>
      <vt:lpstr>Bluetooth Radio/Link Layers</vt:lpstr>
      <vt:lpstr>Bluetooth Frames</vt:lpstr>
      <vt:lpstr>RFID *</vt:lpstr>
      <vt:lpstr>EPC Gen 2 Architecture</vt:lpstr>
      <vt:lpstr>EPC Gen 2 Physical Layer</vt:lpstr>
      <vt:lpstr>EPC Gen 2 Tag Identification Layer</vt:lpstr>
      <vt:lpstr>EPC Gen 2 Frames</vt:lpstr>
      <vt:lpstr>Data Link Layer Switching</vt:lpstr>
      <vt:lpstr>Uses of Bridges</vt:lpstr>
      <vt:lpstr>Uses of Bridges (2)</vt:lpstr>
      <vt:lpstr>Uses of Bridges (3)</vt:lpstr>
      <vt:lpstr>Learning Bridges</vt:lpstr>
      <vt:lpstr>Learning Bridges (2)</vt:lpstr>
      <vt:lpstr>Learning Bridges (3)</vt:lpstr>
      <vt:lpstr>Spanning Tree</vt:lpstr>
      <vt:lpstr>Spanning Tree (2)</vt:lpstr>
      <vt:lpstr>Repeaters, Hubs, Bridges, Switches, Routers and Gateways</vt:lpstr>
      <vt:lpstr>Repeaters, Hubs, Bridges, Switches, Routers and Gateways (2)</vt:lpstr>
      <vt:lpstr>Virtual LANs</vt:lpstr>
      <vt:lpstr>Virtual LANs (2)</vt:lpstr>
      <vt:lpstr>Virtual LANs (3)</vt:lpstr>
      <vt:lpstr>Virtual LANs - IEEE 802.1Q</vt:lpstr>
      <vt:lpstr>Virtual LANs - IEEE 802.1Q (2)</vt:lpstr>
      <vt:lpstr>Q &amp; A</vt:lpstr>
    </vt:vector>
  </TitlesOfParts>
  <Company>北京工业大学软件学院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信息安全概论——第一讲</dc:title>
  <dc:creator>何泾沙</dc:creator>
  <cp:lastModifiedBy>Administrator</cp:lastModifiedBy>
  <cp:revision>623</cp:revision>
  <cp:lastPrinted>2015-04-06T07:48:00Z</cp:lastPrinted>
  <dcterms:created xsi:type="dcterms:W3CDTF">2003-11-18T10:58:00Z</dcterms:created>
  <dcterms:modified xsi:type="dcterms:W3CDTF">2017-11-04T16:07:23Z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2052-10.1.0.6749</vt:lpwstr>
  </property>
</Properties>
</file>