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404" r:id="rId2"/>
    <p:sldId id="696" r:id="rId3"/>
    <p:sldId id="697" r:id="rId4"/>
    <p:sldId id="698" r:id="rId5"/>
    <p:sldId id="699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45" r:id="rId14"/>
    <p:sldId id="747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07" r:id="rId23"/>
    <p:sldId id="709" r:id="rId24"/>
    <p:sldId id="710" r:id="rId25"/>
    <p:sldId id="711" r:id="rId26"/>
    <p:sldId id="712" r:id="rId27"/>
    <p:sldId id="713" r:id="rId28"/>
    <p:sldId id="743" r:id="rId29"/>
    <p:sldId id="744" r:id="rId30"/>
    <p:sldId id="714" r:id="rId31"/>
    <p:sldId id="716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732" r:id="rId40"/>
    <p:sldId id="733" r:id="rId41"/>
    <p:sldId id="734" r:id="rId42"/>
    <p:sldId id="735" r:id="rId43"/>
    <p:sldId id="736" r:id="rId44"/>
    <p:sldId id="737" r:id="rId45"/>
    <p:sldId id="738" r:id="rId46"/>
    <p:sldId id="739" r:id="rId47"/>
    <p:sldId id="740" r:id="rId48"/>
    <p:sldId id="715" r:id="rId49"/>
    <p:sldId id="717" r:id="rId50"/>
    <p:sldId id="718" r:id="rId51"/>
    <p:sldId id="757" r:id="rId52"/>
    <p:sldId id="758" r:id="rId53"/>
    <p:sldId id="759" r:id="rId54"/>
    <p:sldId id="719" r:id="rId55"/>
    <p:sldId id="720" r:id="rId56"/>
    <p:sldId id="741" r:id="rId57"/>
    <p:sldId id="760" r:id="rId58"/>
    <p:sldId id="761" r:id="rId59"/>
    <p:sldId id="762" r:id="rId60"/>
    <p:sldId id="694" r:id="rId61"/>
  </p:sldIdLst>
  <p:sldSz cx="9144000" cy="6858000" type="screen4x3"/>
  <p:notesSz cx="9874250" cy="679767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1195BC-8068-49F4-A23E-F7A451961249}">
          <p14:sldIdLst>
            <p14:sldId id="404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45"/>
            <p14:sldId id="747"/>
            <p14:sldId id="750"/>
            <p14:sldId id="751"/>
            <p14:sldId id="752"/>
            <p14:sldId id="753"/>
            <p14:sldId id="754"/>
            <p14:sldId id="755"/>
            <p14:sldId id="756"/>
            <p14:sldId id="707"/>
            <p14:sldId id="709"/>
            <p14:sldId id="710"/>
            <p14:sldId id="711"/>
            <p14:sldId id="712"/>
            <p14:sldId id="713"/>
            <p14:sldId id="743"/>
            <p14:sldId id="744"/>
            <p14:sldId id="714"/>
            <p14:sldId id="716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15"/>
            <p14:sldId id="717"/>
            <p14:sldId id="718"/>
            <p14:sldId id="757"/>
            <p14:sldId id="758"/>
            <p14:sldId id="759"/>
            <p14:sldId id="719"/>
            <p14:sldId id="720"/>
            <p14:sldId id="741"/>
            <p14:sldId id="760"/>
            <p14:sldId id="761"/>
            <p14:sldId id="762"/>
            <p14:sldId id="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FFCC"/>
    <a:srgbClr val="FF0000"/>
    <a:srgbClr val="FF7C80"/>
    <a:srgbClr val="008000"/>
    <a:srgbClr val="FFFFFF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 autoAdjust="0"/>
    <p:restoredTop sz="93826" autoAdjust="0"/>
  </p:normalViewPr>
  <p:slideViewPr>
    <p:cSldViewPr>
      <p:cViewPr varScale="1">
        <p:scale>
          <a:sx n="63" d="100"/>
          <a:sy n="63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F6946-6CCD-4FCB-BCF5-36C8FB1643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89265C-5721-420D-8190-D48C63973056}">
      <dgm:prSet phldrT="[文本]"/>
      <dgm:spPr/>
      <dgm:t>
        <a:bodyPr/>
        <a:lstStyle/>
        <a:p>
          <a:r>
            <a:rPr lang="zh-CN" altLang="en-US" dirty="0"/>
            <a:t>取指令</a:t>
          </a:r>
        </a:p>
      </dgm:t>
    </dgm:pt>
    <dgm:pt modelId="{BB969538-C153-428B-9DED-58316A4F2E4A}" type="parTrans" cxnId="{3D6E6C7F-1FCE-4271-8818-8A9E66619277}">
      <dgm:prSet/>
      <dgm:spPr/>
      <dgm:t>
        <a:bodyPr/>
        <a:lstStyle/>
        <a:p>
          <a:endParaRPr lang="zh-CN" altLang="en-US"/>
        </a:p>
      </dgm:t>
    </dgm:pt>
    <dgm:pt modelId="{6ADFA159-3BB6-43DE-B9F0-FA6CDD558418}" type="sibTrans" cxnId="{3D6E6C7F-1FCE-4271-8818-8A9E66619277}">
      <dgm:prSet/>
      <dgm:spPr/>
      <dgm:t>
        <a:bodyPr/>
        <a:lstStyle/>
        <a:p>
          <a:endParaRPr lang="zh-CN" altLang="en-US"/>
        </a:p>
      </dgm:t>
    </dgm:pt>
    <dgm:pt modelId="{00A96E50-5A4A-4EB3-8A28-A0C3DB1BA92C}">
      <dgm:prSet phldrT="[文本]"/>
      <dgm:spPr/>
      <dgm:t>
        <a:bodyPr/>
        <a:lstStyle/>
        <a:p>
          <a:r>
            <a:rPr lang="zh-CN" altLang="en-US" dirty="0"/>
            <a:t>取操作数</a:t>
          </a:r>
        </a:p>
      </dgm:t>
    </dgm:pt>
    <dgm:pt modelId="{85A174CB-5DE4-480A-BB28-B98BD110F705}" type="parTrans" cxnId="{9333CE3C-254D-43D3-8570-FD5FB68F652C}">
      <dgm:prSet/>
      <dgm:spPr/>
      <dgm:t>
        <a:bodyPr/>
        <a:lstStyle/>
        <a:p>
          <a:endParaRPr lang="zh-CN" altLang="en-US"/>
        </a:p>
      </dgm:t>
    </dgm:pt>
    <dgm:pt modelId="{2CB0C0B5-F242-43A1-8ADD-0762254597F8}" type="sibTrans" cxnId="{9333CE3C-254D-43D3-8570-FD5FB68F652C}">
      <dgm:prSet/>
      <dgm:spPr/>
      <dgm:t>
        <a:bodyPr/>
        <a:lstStyle/>
        <a:p>
          <a:endParaRPr lang="zh-CN" altLang="en-US"/>
        </a:p>
      </dgm:t>
    </dgm:pt>
    <dgm:pt modelId="{DC2A9DEE-CC01-4193-8CA0-ADD1C850CF70}">
      <dgm:prSet phldrT="[文本]"/>
      <dgm:spPr/>
      <dgm:t>
        <a:bodyPr/>
        <a:lstStyle/>
        <a:p>
          <a:r>
            <a:rPr lang="zh-CN" altLang="en-US" dirty="0"/>
            <a:t>执行指令</a:t>
          </a:r>
        </a:p>
      </dgm:t>
    </dgm:pt>
    <dgm:pt modelId="{DFA2470D-FD8A-4B8D-82D1-064C4C1E8B05}" type="parTrans" cxnId="{D0469BF0-4E7F-4CE5-8E81-FA614D7B696E}">
      <dgm:prSet/>
      <dgm:spPr/>
      <dgm:t>
        <a:bodyPr/>
        <a:lstStyle/>
        <a:p>
          <a:endParaRPr lang="zh-CN" altLang="en-US"/>
        </a:p>
      </dgm:t>
    </dgm:pt>
    <dgm:pt modelId="{251EDC28-A439-45D1-A7A2-9FD012BBD4FE}" type="sibTrans" cxnId="{D0469BF0-4E7F-4CE5-8E81-FA614D7B696E}">
      <dgm:prSet/>
      <dgm:spPr/>
      <dgm:t>
        <a:bodyPr/>
        <a:lstStyle/>
        <a:p>
          <a:endParaRPr lang="zh-CN" altLang="en-US"/>
        </a:p>
      </dgm:t>
    </dgm:pt>
    <dgm:pt modelId="{A843D934-E594-4C53-A075-DA7053E1B187}">
      <dgm:prSet phldrT="[文本]"/>
      <dgm:spPr/>
      <dgm:t>
        <a:bodyPr/>
        <a:lstStyle/>
        <a:p>
          <a:r>
            <a:rPr lang="zh-CN" altLang="en-US" dirty="0"/>
            <a:t>指令译码</a:t>
          </a:r>
        </a:p>
      </dgm:t>
    </dgm:pt>
    <dgm:pt modelId="{638E272E-49EF-45EE-980E-BF5781A93528}" type="parTrans" cxnId="{B05561BB-A5B3-4347-A2DB-FBEAD48E9C01}">
      <dgm:prSet/>
      <dgm:spPr/>
      <dgm:t>
        <a:bodyPr/>
        <a:lstStyle/>
        <a:p>
          <a:endParaRPr lang="zh-CN" altLang="en-US"/>
        </a:p>
      </dgm:t>
    </dgm:pt>
    <dgm:pt modelId="{9AB72E40-4E8E-42DD-B38F-61141514273E}" type="sibTrans" cxnId="{B05561BB-A5B3-4347-A2DB-FBEAD48E9C01}">
      <dgm:prSet/>
      <dgm:spPr/>
      <dgm:t>
        <a:bodyPr/>
        <a:lstStyle/>
        <a:p>
          <a:endParaRPr lang="zh-CN" altLang="en-US"/>
        </a:p>
      </dgm:t>
    </dgm:pt>
    <dgm:pt modelId="{809F7173-9ECF-4D47-8CD8-DB52A5E0F793}" type="pres">
      <dgm:prSet presAssocID="{39EF6946-6CCD-4FCB-BCF5-36C8FB1643A2}" presName="Name0" presStyleCnt="0">
        <dgm:presLayoutVars>
          <dgm:dir/>
          <dgm:resizeHandles val="exact"/>
        </dgm:presLayoutVars>
      </dgm:prSet>
      <dgm:spPr/>
    </dgm:pt>
    <dgm:pt modelId="{5A0B29CA-CDFC-43A8-AAE0-B313A1171180}" type="pres">
      <dgm:prSet presAssocID="{DA89265C-5721-420D-8190-D48C63973056}" presName="node" presStyleLbl="node1" presStyleIdx="0" presStyleCnt="4">
        <dgm:presLayoutVars>
          <dgm:bulletEnabled val="1"/>
        </dgm:presLayoutVars>
      </dgm:prSet>
      <dgm:spPr/>
    </dgm:pt>
    <dgm:pt modelId="{A4BA01FC-F781-4FC8-B398-CBC4ECE89239}" type="pres">
      <dgm:prSet presAssocID="{6ADFA159-3BB6-43DE-B9F0-FA6CDD558418}" presName="sibTrans" presStyleLbl="sibTrans2D1" presStyleIdx="0" presStyleCnt="3" custScaleX="193261" custScaleY="83875" custLinFactNeighborX="-328" custLinFactNeighborY="-5175"/>
      <dgm:spPr/>
    </dgm:pt>
    <dgm:pt modelId="{C3F58526-4BF4-4D07-8D07-8F2D0CC23289}" type="pres">
      <dgm:prSet presAssocID="{6ADFA159-3BB6-43DE-B9F0-FA6CDD558418}" presName="connectorText" presStyleLbl="sibTrans2D1" presStyleIdx="0" presStyleCnt="3"/>
      <dgm:spPr/>
    </dgm:pt>
    <dgm:pt modelId="{F8C7BF7C-F794-498C-A1BF-4C7400686782}" type="pres">
      <dgm:prSet presAssocID="{A843D934-E594-4C53-A075-DA7053E1B187}" presName="node" presStyleLbl="node1" presStyleIdx="1" presStyleCnt="4">
        <dgm:presLayoutVars>
          <dgm:bulletEnabled val="1"/>
        </dgm:presLayoutVars>
      </dgm:prSet>
      <dgm:spPr/>
    </dgm:pt>
    <dgm:pt modelId="{F638048B-BDAF-4408-AB6C-3DAD422BC09B}" type="pres">
      <dgm:prSet presAssocID="{9AB72E40-4E8E-42DD-B38F-61141514273E}" presName="sibTrans" presStyleLbl="sibTrans2D1" presStyleIdx="1" presStyleCnt="3" custScaleX="206120" custScaleY="73348"/>
      <dgm:spPr/>
    </dgm:pt>
    <dgm:pt modelId="{2F0DB911-4B19-49AA-9043-0461DBEF1AC4}" type="pres">
      <dgm:prSet presAssocID="{9AB72E40-4E8E-42DD-B38F-61141514273E}" presName="connectorText" presStyleLbl="sibTrans2D1" presStyleIdx="1" presStyleCnt="3"/>
      <dgm:spPr/>
    </dgm:pt>
    <dgm:pt modelId="{299ACD7E-F280-406C-BFDD-8496CB0FC96E}" type="pres">
      <dgm:prSet presAssocID="{00A96E50-5A4A-4EB3-8A28-A0C3DB1BA92C}" presName="node" presStyleLbl="node1" presStyleIdx="2" presStyleCnt="4">
        <dgm:presLayoutVars>
          <dgm:bulletEnabled val="1"/>
        </dgm:presLayoutVars>
      </dgm:prSet>
      <dgm:spPr/>
    </dgm:pt>
    <dgm:pt modelId="{F3EA3A43-2C9C-425D-B32F-C46BC946CB7D}" type="pres">
      <dgm:prSet presAssocID="{2CB0C0B5-F242-43A1-8ADD-0762254597F8}" presName="sibTrans" presStyleLbl="sibTrans2D1" presStyleIdx="2" presStyleCnt="3" custScaleX="175959" custScaleY="73348"/>
      <dgm:spPr/>
    </dgm:pt>
    <dgm:pt modelId="{6EE1FE72-9778-4603-AE6B-9A72C91C1A6A}" type="pres">
      <dgm:prSet presAssocID="{2CB0C0B5-F242-43A1-8ADD-0762254597F8}" presName="connectorText" presStyleLbl="sibTrans2D1" presStyleIdx="2" presStyleCnt="3"/>
      <dgm:spPr/>
    </dgm:pt>
    <dgm:pt modelId="{5C4B7F78-B2BF-4399-B3AE-F184EDCBD8B3}" type="pres">
      <dgm:prSet presAssocID="{DC2A9DEE-CC01-4193-8CA0-ADD1C850CF70}" presName="node" presStyleLbl="node1" presStyleIdx="3" presStyleCnt="4">
        <dgm:presLayoutVars>
          <dgm:bulletEnabled val="1"/>
        </dgm:presLayoutVars>
      </dgm:prSet>
      <dgm:spPr/>
    </dgm:pt>
  </dgm:ptLst>
  <dgm:cxnLst>
    <dgm:cxn modelId="{BDB22308-45FE-4A60-A085-9FCE3DB8CC59}" type="presOf" srcId="{39EF6946-6CCD-4FCB-BCF5-36C8FB1643A2}" destId="{809F7173-9ECF-4D47-8CD8-DB52A5E0F793}" srcOrd="0" destOrd="0" presId="urn:microsoft.com/office/officeart/2005/8/layout/process1"/>
    <dgm:cxn modelId="{2CEA151B-601A-45D7-A8AB-742C61BC3AE8}" type="presOf" srcId="{00A96E50-5A4A-4EB3-8A28-A0C3DB1BA92C}" destId="{299ACD7E-F280-406C-BFDD-8496CB0FC96E}" srcOrd="0" destOrd="0" presId="urn:microsoft.com/office/officeart/2005/8/layout/process1"/>
    <dgm:cxn modelId="{29572523-5DEC-45D8-BCA2-390E4910DDC7}" type="presOf" srcId="{DA89265C-5721-420D-8190-D48C63973056}" destId="{5A0B29CA-CDFC-43A8-AAE0-B313A1171180}" srcOrd="0" destOrd="0" presId="urn:microsoft.com/office/officeart/2005/8/layout/process1"/>
    <dgm:cxn modelId="{2ADC8029-7972-42EB-9999-EDB4147E4DDA}" type="presOf" srcId="{2CB0C0B5-F242-43A1-8ADD-0762254597F8}" destId="{6EE1FE72-9778-4603-AE6B-9A72C91C1A6A}" srcOrd="1" destOrd="0" presId="urn:microsoft.com/office/officeart/2005/8/layout/process1"/>
    <dgm:cxn modelId="{7019713C-D359-4035-BB24-8F615A0CAF69}" type="presOf" srcId="{9AB72E40-4E8E-42DD-B38F-61141514273E}" destId="{2F0DB911-4B19-49AA-9043-0461DBEF1AC4}" srcOrd="1" destOrd="0" presId="urn:microsoft.com/office/officeart/2005/8/layout/process1"/>
    <dgm:cxn modelId="{9333CE3C-254D-43D3-8570-FD5FB68F652C}" srcId="{39EF6946-6CCD-4FCB-BCF5-36C8FB1643A2}" destId="{00A96E50-5A4A-4EB3-8A28-A0C3DB1BA92C}" srcOrd="2" destOrd="0" parTransId="{85A174CB-5DE4-480A-BB28-B98BD110F705}" sibTransId="{2CB0C0B5-F242-43A1-8ADD-0762254597F8}"/>
    <dgm:cxn modelId="{57D40C3D-0F85-411E-B06F-DCAFFDE2B76C}" type="presOf" srcId="{2CB0C0B5-F242-43A1-8ADD-0762254597F8}" destId="{F3EA3A43-2C9C-425D-B32F-C46BC946CB7D}" srcOrd="0" destOrd="0" presId="urn:microsoft.com/office/officeart/2005/8/layout/process1"/>
    <dgm:cxn modelId="{72173A7D-FE47-4277-808E-538BA470E811}" type="presOf" srcId="{9AB72E40-4E8E-42DD-B38F-61141514273E}" destId="{F638048B-BDAF-4408-AB6C-3DAD422BC09B}" srcOrd="0" destOrd="0" presId="urn:microsoft.com/office/officeart/2005/8/layout/process1"/>
    <dgm:cxn modelId="{49E4BA7D-8944-494C-B740-55B57E25383D}" type="presOf" srcId="{6ADFA159-3BB6-43DE-B9F0-FA6CDD558418}" destId="{C3F58526-4BF4-4D07-8D07-8F2D0CC23289}" srcOrd="1" destOrd="0" presId="urn:microsoft.com/office/officeart/2005/8/layout/process1"/>
    <dgm:cxn modelId="{3D6E6C7F-1FCE-4271-8818-8A9E66619277}" srcId="{39EF6946-6CCD-4FCB-BCF5-36C8FB1643A2}" destId="{DA89265C-5721-420D-8190-D48C63973056}" srcOrd="0" destOrd="0" parTransId="{BB969538-C153-428B-9DED-58316A4F2E4A}" sibTransId="{6ADFA159-3BB6-43DE-B9F0-FA6CDD558418}"/>
    <dgm:cxn modelId="{A7DFA0A7-5ABA-4D66-933A-B66FDDE436FA}" type="presOf" srcId="{A843D934-E594-4C53-A075-DA7053E1B187}" destId="{F8C7BF7C-F794-498C-A1BF-4C7400686782}" srcOrd="0" destOrd="0" presId="urn:microsoft.com/office/officeart/2005/8/layout/process1"/>
    <dgm:cxn modelId="{9363E6AE-31E8-4FE1-B5BA-44DC389B9AA4}" type="presOf" srcId="{6ADFA159-3BB6-43DE-B9F0-FA6CDD558418}" destId="{A4BA01FC-F781-4FC8-B398-CBC4ECE89239}" srcOrd="0" destOrd="0" presId="urn:microsoft.com/office/officeart/2005/8/layout/process1"/>
    <dgm:cxn modelId="{B05561BB-A5B3-4347-A2DB-FBEAD48E9C01}" srcId="{39EF6946-6CCD-4FCB-BCF5-36C8FB1643A2}" destId="{A843D934-E594-4C53-A075-DA7053E1B187}" srcOrd="1" destOrd="0" parTransId="{638E272E-49EF-45EE-980E-BF5781A93528}" sibTransId="{9AB72E40-4E8E-42DD-B38F-61141514273E}"/>
    <dgm:cxn modelId="{D0469BF0-4E7F-4CE5-8E81-FA614D7B696E}" srcId="{39EF6946-6CCD-4FCB-BCF5-36C8FB1643A2}" destId="{DC2A9DEE-CC01-4193-8CA0-ADD1C850CF70}" srcOrd="3" destOrd="0" parTransId="{DFA2470D-FD8A-4B8D-82D1-064C4C1E8B05}" sibTransId="{251EDC28-A439-45D1-A7A2-9FD012BBD4FE}"/>
    <dgm:cxn modelId="{46B24EF3-CDDA-48F9-BBF5-1EEDDAA428B5}" type="presOf" srcId="{DC2A9DEE-CC01-4193-8CA0-ADD1C850CF70}" destId="{5C4B7F78-B2BF-4399-B3AE-F184EDCBD8B3}" srcOrd="0" destOrd="0" presId="urn:microsoft.com/office/officeart/2005/8/layout/process1"/>
    <dgm:cxn modelId="{C51FCFCB-7106-4E8A-9C09-F2D4370607BD}" type="presParOf" srcId="{809F7173-9ECF-4D47-8CD8-DB52A5E0F793}" destId="{5A0B29CA-CDFC-43A8-AAE0-B313A1171180}" srcOrd="0" destOrd="0" presId="urn:microsoft.com/office/officeart/2005/8/layout/process1"/>
    <dgm:cxn modelId="{A88E433B-074F-4278-83AC-D39BB6615920}" type="presParOf" srcId="{809F7173-9ECF-4D47-8CD8-DB52A5E0F793}" destId="{A4BA01FC-F781-4FC8-B398-CBC4ECE89239}" srcOrd="1" destOrd="0" presId="urn:microsoft.com/office/officeart/2005/8/layout/process1"/>
    <dgm:cxn modelId="{647F24AF-43A6-49C9-AFE3-5A4237C9444E}" type="presParOf" srcId="{A4BA01FC-F781-4FC8-B398-CBC4ECE89239}" destId="{C3F58526-4BF4-4D07-8D07-8F2D0CC23289}" srcOrd="0" destOrd="0" presId="urn:microsoft.com/office/officeart/2005/8/layout/process1"/>
    <dgm:cxn modelId="{A5709E35-677B-4603-92CC-1BD2D1CCAB37}" type="presParOf" srcId="{809F7173-9ECF-4D47-8CD8-DB52A5E0F793}" destId="{F8C7BF7C-F794-498C-A1BF-4C7400686782}" srcOrd="2" destOrd="0" presId="urn:microsoft.com/office/officeart/2005/8/layout/process1"/>
    <dgm:cxn modelId="{2748C262-B019-4EED-A161-FB0B7F255811}" type="presParOf" srcId="{809F7173-9ECF-4D47-8CD8-DB52A5E0F793}" destId="{F638048B-BDAF-4408-AB6C-3DAD422BC09B}" srcOrd="3" destOrd="0" presId="urn:microsoft.com/office/officeart/2005/8/layout/process1"/>
    <dgm:cxn modelId="{DB20B2EB-5BE7-4B9F-8B9E-8C989C4B458E}" type="presParOf" srcId="{F638048B-BDAF-4408-AB6C-3DAD422BC09B}" destId="{2F0DB911-4B19-49AA-9043-0461DBEF1AC4}" srcOrd="0" destOrd="0" presId="urn:microsoft.com/office/officeart/2005/8/layout/process1"/>
    <dgm:cxn modelId="{8BC00935-00A1-40B5-A7EC-0146A3CFE1CC}" type="presParOf" srcId="{809F7173-9ECF-4D47-8CD8-DB52A5E0F793}" destId="{299ACD7E-F280-406C-BFDD-8496CB0FC96E}" srcOrd="4" destOrd="0" presId="urn:microsoft.com/office/officeart/2005/8/layout/process1"/>
    <dgm:cxn modelId="{D3E12781-A9F8-4E20-A731-965B6DCD485B}" type="presParOf" srcId="{809F7173-9ECF-4D47-8CD8-DB52A5E0F793}" destId="{F3EA3A43-2C9C-425D-B32F-C46BC946CB7D}" srcOrd="5" destOrd="0" presId="urn:microsoft.com/office/officeart/2005/8/layout/process1"/>
    <dgm:cxn modelId="{83DEEC41-ECE4-4921-95C0-D226764A1BBA}" type="presParOf" srcId="{F3EA3A43-2C9C-425D-B32F-C46BC946CB7D}" destId="{6EE1FE72-9778-4603-AE6B-9A72C91C1A6A}" srcOrd="0" destOrd="0" presId="urn:microsoft.com/office/officeart/2005/8/layout/process1"/>
    <dgm:cxn modelId="{8C0653D4-3EBA-49F8-810D-414417FD41B7}" type="presParOf" srcId="{809F7173-9ECF-4D47-8CD8-DB52A5E0F793}" destId="{5C4B7F78-B2BF-4399-B3AE-F184EDCBD8B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B29CA-CDFC-43A8-AAE0-B313A1171180}">
      <dsp:nvSpPr>
        <dsp:cNvPr id="0" name=""/>
        <dsp:cNvSpPr/>
      </dsp:nvSpPr>
      <dsp:spPr>
        <a:xfrm>
          <a:off x="3611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取指令</a:t>
          </a:r>
        </a:p>
      </dsp:txBody>
      <dsp:txXfrm>
        <a:off x="31361" y="346061"/>
        <a:ext cx="1523589" cy="891953"/>
      </dsp:txXfrm>
    </dsp:sp>
    <dsp:sp modelId="{A4BA01FC-F781-4FC8-B398-CBC4ECE89239}">
      <dsp:nvSpPr>
        <dsp:cNvPr id="0" name=""/>
        <dsp:cNvSpPr/>
      </dsp:nvSpPr>
      <dsp:spPr>
        <a:xfrm>
          <a:off x="1583408" y="607539"/>
          <a:ext cx="646973" cy="328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583408" y="673232"/>
        <a:ext cx="548433" cy="197080"/>
      </dsp:txXfrm>
    </dsp:sp>
    <dsp:sp modelId="{F8C7BF7C-F794-498C-A1BF-4C7400686782}">
      <dsp:nvSpPr>
        <dsp:cNvPr id="0" name=""/>
        <dsp:cNvSpPr/>
      </dsp:nvSpPr>
      <dsp:spPr>
        <a:xfrm>
          <a:off x="2214336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指令译码</a:t>
          </a:r>
        </a:p>
      </dsp:txBody>
      <dsp:txXfrm>
        <a:off x="2242086" y="346061"/>
        <a:ext cx="1523589" cy="891953"/>
      </dsp:txXfrm>
    </dsp:sp>
    <dsp:sp modelId="{F638048B-BDAF-4408-AB6C-3DAD422BC09B}">
      <dsp:nvSpPr>
        <dsp:cNvPr id="0" name=""/>
        <dsp:cNvSpPr/>
      </dsp:nvSpPr>
      <dsp:spPr>
        <a:xfrm>
          <a:off x="3773707" y="648417"/>
          <a:ext cx="690021" cy="287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773707" y="705865"/>
        <a:ext cx="603849" cy="172345"/>
      </dsp:txXfrm>
    </dsp:sp>
    <dsp:sp modelId="{299ACD7E-F280-406C-BFDD-8496CB0FC96E}">
      <dsp:nvSpPr>
        <dsp:cNvPr id="0" name=""/>
        <dsp:cNvSpPr/>
      </dsp:nvSpPr>
      <dsp:spPr>
        <a:xfrm>
          <a:off x="4425061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取操作数</a:t>
          </a:r>
        </a:p>
      </dsp:txBody>
      <dsp:txXfrm>
        <a:off x="4452811" y="346061"/>
        <a:ext cx="1523589" cy="891953"/>
      </dsp:txXfrm>
    </dsp:sp>
    <dsp:sp modelId="{F3EA3A43-2C9C-425D-B32F-C46BC946CB7D}">
      <dsp:nvSpPr>
        <dsp:cNvPr id="0" name=""/>
        <dsp:cNvSpPr/>
      </dsp:nvSpPr>
      <dsp:spPr>
        <a:xfrm>
          <a:off x="6034916" y="648417"/>
          <a:ext cx="589052" cy="287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6034916" y="705865"/>
        <a:ext cx="502880" cy="172345"/>
      </dsp:txXfrm>
    </dsp:sp>
    <dsp:sp modelId="{5C4B7F78-B2BF-4399-B3AE-F184EDCBD8B3}">
      <dsp:nvSpPr>
        <dsp:cNvPr id="0" name=""/>
        <dsp:cNvSpPr/>
      </dsp:nvSpPr>
      <dsp:spPr>
        <a:xfrm>
          <a:off x="6635786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执行指令</a:t>
          </a:r>
        </a:p>
      </dsp:txBody>
      <dsp:txXfrm>
        <a:off x="6663536" y="346061"/>
        <a:ext cx="1523589" cy="89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13E62-75BC-462D-B92E-D34C4ED550D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6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A437F-FFF5-480F-8818-AE1614656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83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1-24T02:13:2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653 0,'36'0'125,"-19"0"-109,1 0-16,0 0 16,-1 0 30,1 0-30,0 0-16,-1 0 31,1 0-31,-1 0 32,19 0-32,-1 0 15,53 0-15,-35 17 16,35-17-16,-17 18 15,105-18-15,-52 0 16,-54 35-16,71-35 16,18 18-16,18-18 15,-107 0 1,71 0-16,-88 0 0,-18 0 16,1 17-16,52-17 15,-53 0 1,0 0-16,1 0 15,-1 0-15,0 0 16,1 0-16,-1 0 16,-17 0-1,-1 0-15,1 0 16,17 0-16,18 18 16,-35-18-16,-1 0 15,1 0-15,0 0 16,-1 0-1,-17-18 251,0 1-235,0-1-31,0-17 16,-17 17-16,17 1 16,0-1-16,-18 0 15,18 1 1,0-1-16,0 0 15,0 1 32,-18-1-47,18 1 16,0-1 0,0 0-1,-17 18-15,17-17 16,0-19-1,0 19-15,-18 17 16,0-18-16,18 0 16,-17 1-16,17-1 15,-18 18 1,0-17-16,1-1 0,17 0 16,-18 18-1,1 0-15,17-35 16,-36 35-1,19-18-15,-19 1 16,1 17-16,17-18 16,-17 0-1,17 18-15,18-17 16,-17 17-16,-1 0 16,1 0-16,-19 0 15,19 0 32,-1 0-16,18-18-31,-18 18 16,1 0-16,-1-18 16,-35 18-16,0 0 15,36 0-15,-19 0 16,19 0-16,-1 0 15,0-17 1,-17 17 0,17 0-16,-34 0 15,34 0-15,0-18 16,1 18 0,-72 0-16,54 0 15,0 0-15,17 0 0,1 0 16,-1 0-1,0 0 1,-17 0-16,17 0 16,-34 0-16,16 0 15,1 0-15,0 0 16,17 0-16,-70 0 16,53 0-16,-18 0 15,17 0 1,1 0-16,17 0 15,-17 0-15,18 0 0,-1 0 16,0 0 0,1 0-16,-1 0 0,-17 0 15,17 0-15,-17 0 16,0 0-16,-1 0 16,19 0-1,-1 0-15,18 18 16,-18-18-16,1 0 15,-1 0-15,-17 17 32,17-17-17,18 18 79,-18-18-78,1 35-16,-1-17 15,1 0-15,17-1 16,0 19-16,-18-36 16,18 17 15,-18-17-16,18 18-15,-17 0 16,17-1-16,-18-17 0,18 18 16,0-1 15,-35-17 0,35 18-31,0 0 31,0 17 32,0-17-16,0-1 125</inkml:trace>
  <inkml:trace contextRef="#ctx0" brushRef="#br0" timeOffset="3399.21">4075 5644 0,'18'0'63,"17"53"-63,53 0 15,-35 18-15,-18-18 16,18-18-16,-18 36 16,18-36-1,-17 0-15,-19 0 16,19-17-16,-19 0 15,18-1-15,-17 1 16,17 17-16,-17-17 0,0 0 16,-1-18 15,1 17-15,0 1-16,-1-18 15,-17 17-15,0 1 16,18-18-1,-1 0 1,-17 18 31,89 17-47,-54 18 16,18-35-16,-36-18 15,1 0 1,0-18 31,52-88-32,1 18-15,-36-36 16,71 1-16,-53 70 16,0-53-16,35 18 15,-53 53-15,-17-18 16,53 18-16,-54-18 0,1 17 15,-1-17-15,19 1 16,-19 16 0,1-34-16,0 52 15,17-35-15,0 35 16,-35-17-16,18 18 16,-18-19-16,17 36 15</inkml:trace>
  <inkml:trace contextRef="#ctx0" brushRef="#br0" timeOffset="5533.82">10548 5592 0,'18'35'62,"0"0"-62,17 53 0,-35-52 16,35-1-16,1 0 15,-19 0-15,18 36 16,-17-36-16,17 0 16,1 1-16,-1 17 15,-17-18-15,17 0 16,-18-35 0,-17 18-16,18-18 15,-18 18 32,18-1-31,-1 1-16,1 17 15,17-17 1,-17-1-16,0 19 0,17-36 62,-35 17-46,17-17-16,1 0 31,0 18 47,-1-18-78,-17 18 16,0-1-16,18-17 31,0 0 94,35-70-125,17-1 16,-17 36-16,18-18 16,17-53-16,18 18 15,-53 17 1,-18 36-16,0 0 15,36-18-15,-54 18 16,1 17-16,-18 0 16,0 1-16,18-1 15,-1-17-15,1 17 0,17-35 16,-17 18 0,-1 17-16,19 18 15,-1-70-15,-35 52 16,35-17-16,-17-36 15,-18 54-15,18-1 16,-1 0-16,-17 1 16,18 17 15</inkml:trace>
  <inkml:trace contextRef="#ctx0" brushRef="#br0" timeOffset="9256.09">17428 12471 0,'17'0'31,"1"0"0,35 35-15,-36 0 0,36 53-16,-17-52 15,-1 34-15,0-52 16,-17 35-16,52 0 15,-34 17-15,-1-52 16,-17 17 0,17 1-16,-18-1 15,1 0-15,0-35 0,-18 18 32,35-18 14,-35 17-30,35 1-16,-17-18 16,0 18-16,-18-1 15,17 1 1,1-18 78,-1-18-47,72-52-47,-54 52 15,0 0-15,89-70 16,-71 71-16,35-19 15,-35-17-15,53 18 16,-36 17-16,-17-52 16,-18 52-16,1 1 15,34-19-15,-52 19 16,-1-1 0,1 18-16,17-18 15,-35 1-15,18 17 16,17-35-16,1 17 15,-19 18-15,-17-18 16,18 1 0,-1-1-1,1 18-15,0-18 0,-18 1 344,17 17-344,1 0 16,-18-36-1,35-34-15,1 52 16,-19 18-16,-17-17 16,0-1-16</inkml:trace>
  <inkml:trace contextRef="#ctx0" brushRef="#br0" timeOffset="83940.26">7091 14870 0,'35'0'266,"-17"0"312,0 0-344,-1 0-171,1 0-47,0 0-1,35 0 1,17 0-16,-35 0 15,1 0-15,-1 0 16,0 0-16,-17 0 16,17 0 202,0 0-202,18 0 0,-17 0-16,52 0 15,-53 0-15,0-18 16,18 18-16,-17 0 16,-19 0-16,-17-18 15,35 18 32,-35-35-16,18 35-31,-18-18 16,18 1 0,-1 17-1,1-18 1,0 0-16,-18 1 15,17 17-15,-17-18 16,18 18-16,-18-17 0,0-1 16,18 18-1,-18-18-15,35-17 0,-35 17 32,18 1-32,-18-1 15,17 0 1,1 1-16,-1-1 15,1-17-15,-18-18 0,18 18 16,-18 17-16,0-17 16,17 17-16,-17-17 15,0 17-15,0-35 16,0 36 0,0-19-16,0 1 15,0 0-15,0 17 16,0-35-16,0 0 15,0 18-15,0 0 16,0 17-16,0 1 16,0-19-16,-17 19 15,17-1 1,-18-17-16,18 17 16,-18 0-16,1-17 15,-1 17 1,18-34-16,-17 52 15,-19-18-15,36 0 16,0 1-16,-17-1 16,-1 0-1,18 1-15,-18-1 16,1 0 0,-1 18-16,0-35 31,1 35-16,-1 0-15,-17 0 16,17 0 15,1 0 1,-1 0-17,0 0 32,1 0-16,-1 0-15,0 0 78,1 0-63,-36 35 125,18-17-156,-1 35 0,1-35 16,-18 17-16,-18 0 15,36-17-15,18-18 16,17 35-16,-18 0 125,0 1-109,18-19-16,-17 19 15,-1 17-15,0-18 16,18 0-16,-17 0 16,17 1-16,-36-19 15,36 1-15,0 0 16,0 17-1,0-18-15,0 1 16,0 0 0,0 17-16,0-17 15,0-1 1,0 19-16,18-1 16,-18-17-16,0-1 15,0 1-15,18-18 16,-18 17-16,0 1 15,0 0 1,0-1-16,17 1 16,1 0-1,-18-1-15,18 1 16,-18 0-16,17-1 16,1 1-1,0 17 1,-18-17-1,17-1-15,18 1 0,-17-18 16,-18 35 15,18-35-31,-18 18 16,17-18-16,-17 18 16,18-18-16,-18 17 31,18-17 109,-18 18-140,0-1 16,17-17 31,-17 18 0,18 0 31,-18-1-62,18 1-1,-1-18 32,-17 35-31,36-35-16,-36 18 15,0 0 1,17-18 46</inkml:trace>
  <inkml:trace contextRef="#ctx0" brushRef="#br0" timeOffset="149460.81">16122 4604 0,'-17'0'94,"-19"0"-79,19 0-15,-36 0 0,18 0 16,17 0-16,-17 0 16,17 0-1,0 0-15,1 0 16,-19 0 0,19 0 15,-1 0 16,1 0-32,-19 0 1,19 0-16,-1 0 0,0 0 16,-35 0-1,36 0-15,-36 0 16,35 17-16,-17-17 15,-18 18 1,35-18-16,-17 0 16,17 18-16,1-18 15,17 17-15,-18-17 16,18 36 62,-17-36-47,-1 0 32,18 17-48,-18 1 1,18-1 172,0 1-157,0 0-16,18-18-15,-18 17 16,18-17-16</inkml:trace>
  <inkml:trace contextRef="#ctx0" brushRef="#br0" timeOffset="152710.04">16493 4762 0,'17'0'250,"1"0"-250,0 0 31,-1 0-15,-17 18-1,18-18 79,17 18 78,-17-18 219,-18-18-298,0 0-46,0 1-47,17-18 16,-17 17-16,0 0 15,0-17-15,18 17 16,-18 1 0,0-1-1,18 18 1,-18-18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1-24T02:15:2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4428 7620 0,'0'-18'171,"17"18"-171,1 0 16,17-17-16,1 17 0,-19-18 16,1 18-1,-1 0-15,19-18 16,-19 18 0,1 0-16,35 0 15,-35 0-15,17 0 16,0-17-16,-17 17 15,-1 0 1,1 0-16,17 0 16,-17-18-1,0 18 1,-1 0 31,1 0 0,-1 0-32,19 0-15,-19 0 16,54 0-16,-53 0 16,17 0-16,-17 0 15,17 0 1,-18 0-16,1 0 15</inkml:trace>
  <inkml:trace contextRef="#ctx0" brushRef="#br0" timeOffset="1259.57">8396 7638 0,'36'0'109,"17"0"-109,0 0 16,-18-18-16,0 18 16,36 0-16,-1-18 15,-17 18-15,18 0 16,-54 0-16,72 0 16,-54 0-16,18 0 0,-36 0 15,54 0 1,-36 0-16,0 0 15,1 0-15,17 0 16,17 0-16,1 18 16,-18-18-16,-18 0 15,36 0-15,-54 0 16,1 0-16,-1 0 31,1 0-15,0 0-16,-1 0 31,1 0-31,0 0 16</inkml:trace>
  <inkml:trace contextRef="#ctx0" brushRef="#br0" timeOffset="2811.94">11536 7673 0,'35'0'15,"1"0"1,-1 0 0,36-18-16,-19 18 0,19 0 15,-36 0-15,54 0 16,-19 0-16,18 0 16,-35 0-16,0 0 15,53 0-15,0 0 16,17-35-16,-70 35 15,0 0 1,-18 0-16,18 0 16,-35 0-16,0 0 15,-1 0 1,1 0 31,-1 0-16,1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ECF36C8-8DC6-4B02-A097-56B4D91E9469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6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54F43D0-6789-4B5D-9B83-0E1582A86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4426398-1169-4E2E-A238-964F76C1E220}" type="slidenum">
              <a:rPr lang="zh-CN" altLang="en-US"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7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4F43D0-6789-4B5D-9B83-0E1582A8619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4F43D0-6789-4B5D-9B83-0E1582A8619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7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4F43D0-6789-4B5D-9B83-0E1582A8619A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6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背景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13" y="0"/>
            <a:ext cx="91440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2"/>
          <p:cNvSpPr>
            <a:spLocks/>
          </p:cNvSpPr>
          <p:nvPr/>
        </p:nvSpPr>
        <p:spPr bwMode="auto">
          <a:xfrm>
            <a:off x="4139952" y="17247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-20870" y="274334"/>
            <a:ext cx="9180513" cy="647700"/>
            <a:chOff x="-19045" y="216550"/>
            <a:chExt cx="9180548" cy="649224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7" name="任意多边形 6"/>
          <p:cNvSpPr>
            <a:spLocks/>
          </p:cNvSpPr>
          <p:nvPr/>
        </p:nvSpPr>
        <p:spPr bwMode="auto">
          <a:xfrm>
            <a:off x="-20113" y="1724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BE73A-5A1B-4B02-A818-7C34E5AE1532}" type="datetime1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                         北京工业大学软件学院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A1D6-0DFB-4A45-B1FF-BB22FBF9A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6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ClrTx/>
              <a:buSzPct val="100000"/>
              <a:buFont typeface="Wingdings" pitchFamily="2" charset="2"/>
              <a:buChar char="Ø"/>
              <a:defRPr sz="2400"/>
            </a:lvl1pPr>
            <a:lvl2pPr marL="640080" indent="-246888">
              <a:buClrTx/>
              <a:buSzPct val="100000"/>
              <a:buFont typeface="Wingdings" pitchFamily="2" charset="2"/>
              <a:buChar char="Ø"/>
              <a:defRPr/>
            </a:lvl2pPr>
            <a:lvl3pPr marL="914400" indent="-246888">
              <a:buClrTx/>
              <a:buSzPct val="100000"/>
              <a:buFont typeface="Wingdings" pitchFamily="2" charset="2"/>
              <a:buChar char="Ø"/>
              <a:defRPr/>
            </a:lvl3pPr>
            <a:lvl4pPr marL="1188720" indent="-210312">
              <a:buFont typeface="Wingdings" pitchFamily="2" charset="2"/>
              <a:buChar char="Ø"/>
              <a:defRPr/>
            </a:lvl4pPr>
            <a:lvl5pPr marL="1463040" indent="-210312">
              <a:buFont typeface="Wingdings" pitchFamily="2" charset="2"/>
              <a:buChar char="Ø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日期占位符 1"/>
          <p:cNvSpPr txBox="1">
            <a:spLocks/>
          </p:cNvSpPr>
          <p:nvPr userDrawn="1"/>
        </p:nvSpPr>
        <p:spPr>
          <a:xfrm>
            <a:off x="454576" y="6293525"/>
            <a:ext cx="2133600" cy="3397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EFBE73A-5A1B-4B02-A818-7C34E5AE1532}" type="datetime1">
              <a:rPr lang="zh-CN" altLang="en-US" smtClean="0"/>
              <a:pPr>
                <a:defRPr/>
              </a:pPr>
              <a:t>2022/11/24</a:t>
            </a:fld>
            <a:endParaRPr lang="zh-CN" altLang="en-US" dirty="0"/>
          </a:p>
        </p:txBody>
      </p:sp>
      <p:sp>
        <p:nvSpPr>
          <p:cNvPr id="8" name="页脚占位符 2"/>
          <p:cNvSpPr txBox="1">
            <a:spLocks/>
          </p:cNvSpPr>
          <p:nvPr userDrawn="1"/>
        </p:nvSpPr>
        <p:spPr>
          <a:xfrm>
            <a:off x="3563888" y="6293524"/>
            <a:ext cx="3352800" cy="3397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北京工业大学软件学院</a:t>
            </a:r>
          </a:p>
        </p:txBody>
      </p:sp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085318" y="6310865"/>
            <a:ext cx="762000" cy="3397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483A1D6-0DFB-4A45-B1FF-BB22FBF9A0A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2599BD-9A70-4638-978B-0304242933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F50013-F660-4B6F-A8C9-9E6F536C9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2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066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68313" y="1412875"/>
            <a:ext cx="82296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6A08067-6346-46E1-8404-5702BF8E7DBB}" type="datetime1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2700338" y="6381750"/>
            <a:ext cx="3352800" cy="3397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                          北京工业大学软件学院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924800" y="6381750"/>
            <a:ext cx="762000" cy="3397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1A7E9A-5589-497E-ABAC-1A6497F210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17" descr="背景图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13" y="0"/>
            <a:ext cx="91440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4139952" y="17247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9" name="组合 1"/>
          <p:cNvGrpSpPr>
            <a:grpSpLocks/>
          </p:cNvGrpSpPr>
          <p:nvPr userDrawn="1"/>
        </p:nvGrpSpPr>
        <p:grpSpPr bwMode="auto">
          <a:xfrm>
            <a:off x="-20870" y="274334"/>
            <a:ext cx="9180513" cy="647700"/>
            <a:chOff x="-19045" y="216550"/>
            <a:chExt cx="9180548" cy="649224"/>
          </a:xfrm>
        </p:grpSpPr>
        <p:sp>
          <p:nvSpPr>
            <p:cNvPr id="10" name="任意多边形 9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2" name="任意多边形 11"/>
          <p:cNvSpPr>
            <a:spLocks/>
          </p:cNvSpPr>
          <p:nvPr userDrawn="1"/>
        </p:nvSpPr>
        <p:spPr bwMode="auto">
          <a:xfrm>
            <a:off x="-20113" y="1724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SzPct val="95000"/>
        <a:buFont typeface="Wingdings" pitchFamily="2" charset="2"/>
        <a:buChar char="Ø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SzPct val="85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1" name="Picture 7" descr="背景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32104" y="4368032"/>
            <a:ext cx="7854696" cy="1480128"/>
          </a:xfrm>
        </p:spPr>
        <p:txBody>
          <a:bodyPr lIns="0" rIns="18288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45720" indent="0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800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        </a:t>
            </a:r>
            <a:r>
              <a:rPr lang="zh-CN" altLang="en-US" sz="2000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王素玉</a:t>
            </a:r>
            <a:endParaRPr lang="en-US" altLang="zh-CN" sz="2000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0" marR="45720" indent="0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         suyuwang@emails.bjut.edu.cn</a:t>
            </a:r>
            <a:endParaRPr lang="zh-CN" altLang="en-US" sz="2000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53D09E-131E-46F0-AC79-EDDA5D2C024B}" type="datetime1">
              <a:rPr lang="zh-CN" altLang="en-US">
                <a:solidFill>
                  <a:schemeClr val="accent3">
                    <a:lumMod val="50000"/>
                  </a:schemeClr>
                </a:solidFill>
              </a:rPr>
              <a:pPr>
                <a:defRPr/>
              </a:pPr>
              <a:t>2022/11/24</a:t>
            </a:fld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4BA39-9BBE-464B-B539-39D5AF50F193}" type="slidenum">
              <a:rPr lang="zh-CN" altLang="en-US">
                <a:solidFill>
                  <a:schemeClr val="accent3">
                    <a:lumMod val="50000"/>
                  </a:schemeClr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922350" y="2758483"/>
            <a:ext cx="329930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4400" b="1" dirty="0">
                <a:latin typeface="隶书" pitchFamily="49" charset="-122"/>
                <a:ea typeface="隶书" pitchFamily="49" charset="-122"/>
              </a:rPr>
              <a:t>设计实验</a:t>
            </a:r>
          </a:p>
        </p:txBody>
      </p:sp>
    </p:spTree>
    <p:extLst>
      <p:ext uri="{BB962C8B-B14F-4D97-AF65-F5344CB8AC3E}">
        <p14:creationId xmlns:p14="http://schemas.microsoft.com/office/powerpoint/2010/main" val="361368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653136"/>
            <a:ext cx="8229600" cy="1584152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115616" y="1443788"/>
            <a:ext cx="7344816" cy="2821406"/>
            <a:chOff x="1115616" y="1443788"/>
            <a:chExt cx="7344816" cy="2821406"/>
          </a:xfrm>
        </p:grpSpPr>
        <p:sp>
          <p:nvSpPr>
            <p:cNvPr id="4" name="矩形 3"/>
            <p:cNvSpPr/>
            <p:nvPr/>
          </p:nvSpPr>
          <p:spPr>
            <a:xfrm>
              <a:off x="1115616" y="1443788"/>
              <a:ext cx="7344816" cy="237998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187624" y="2779459"/>
              <a:ext cx="4873432" cy="1469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 flipV="1">
              <a:off x="1331641" y="2780929"/>
              <a:ext cx="24852" cy="117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004048" y="2743650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4860032" y="3175698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obuf0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5354198" y="3573016"/>
              <a:ext cx="2654" cy="37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101564" y="3859579"/>
              <a:ext cx="505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61965" y="3895862"/>
              <a:ext cx="364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15616" y="236123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dbus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87624" y="2310883"/>
              <a:ext cx="3814432" cy="4492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31040" y="188853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abus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20130" y="3070953"/>
              <a:ext cx="1423877" cy="502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存储器 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RAM0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491880" y="2348880"/>
              <a:ext cx="0" cy="72207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283968" y="2743650"/>
              <a:ext cx="0" cy="32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499992" y="2780929"/>
              <a:ext cx="0" cy="29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148802" y="3055848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addr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11491" y="3013211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   q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60030" y="31181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432143" y="1680571"/>
              <a:ext cx="2190814" cy="502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堆栈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stack0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4641293" y="2164559"/>
              <a:ext cx="1" cy="5582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499992" y="18578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61056" y="1711186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qnext</a:t>
              </a:r>
              <a:endParaRPr lang="en-US" altLang="zh-CN" sz="1400" dirty="0"/>
            </a:p>
            <a:p>
              <a:r>
                <a:rPr lang="en-US" altLang="zh-CN" sz="1400" dirty="0" err="1"/>
                <a:t>qtop</a:t>
              </a:r>
              <a:endParaRPr lang="zh-CN" altLang="en-US" sz="1400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295069" y="2430096"/>
              <a:ext cx="1231837" cy="558212"/>
              <a:chOff x="6738759" y="2164558"/>
              <a:chExt cx="1231837" cy="558212"/>
            </a:xfrm>
          </p:grpSpPr>
          <p:sp>
            <p:nvSpPr>
              <p:cNvPr id="26" name="梯形 25"/>
              <p:cNvSpPr/>
              <p:nvPr/>
            </p:nvSpPr>
            <p:spPr>
              <a:xfrm rot="10800000">
                <a:off x="6738759" y="2164558"/>
                <a:ext cx="1231837" cy="558212"/>
              </a:xfrm>
              <a:prstGeom prst="trapezoid">
                <a:avLst>
                  <a:gd name="adj" fmla="val 4670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0800000">
                <a:off x="7161572" y="2164558"/>
                <a:ext cx="392167" cy="265069"/>
              </a:xfrm>
              <a:prstGeom prst="triangle">
                <a:avLst/>
              </a:prstGeom>
              <a:solidFill>
                <a:srgbClr val="CC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134410" y="234888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alu0</a:t>
                </a:r>
                <a:endParaRPr lang="zh-CN" altLang="en-US" sz="1400" dirty="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6350023" y="23644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19016" y="24101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33" name="肘形连接符 32"/>
            <p:cNvCxnSpPr>
              <a:endCxn id="31" idx="0"/>
            </p:cNvCxnSpPr>
            <p:nvPr/>
          </p:nvCxnSpPr>
          <p:spPr>
            <a:xfrm>
              <a:off x="6622957" y="1863933"/>
              <a:ext cx="652512" cy="54619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6482807" y="2188720"/>
              <a:ext cx="0" cy="2606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6" idx="0"/>
            </p:cNvCxnSpPr>
            <p:nvPr/>
          </p:nvCxnSpPr>
          <p:spPr>
            <a:xfrm>
              <a:off x="6910987" y="2988308"/>
              <a:ext cx="0" cy="13596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902877" y="3124276"/>
              <a:ext cx="100811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5922804" y="2814320"/>
              <a:ext cx="169" cy="3099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474697" y="2291909"/>
              <a:ext cx="100811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5495560" y="2292409"/>
              <a:ext cx="98" cy="4727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769926" y="273056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92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093296"/>
            <a:ext cx="8229600" cy="1439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7704856" cy="22322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3207236"/>
            <a:ext cx="5161464" cy="427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187624" y="321297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003990" y="3197235"/>
            <a:ext cx="0" cy="34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26613" y="3515013"/>
            <a:ext cx="825507" cy="46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402689" y="3943287"/>
            <a:ext cx="0" cy="3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05343" y="413161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5026" y="4165309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0223" y="27925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55576" y="2727197"/>
            <a:ext cx="4398252" cy="2334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6847" y="23399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760" y="3503001"/>
            <a:ext cx="2292200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38376" y="2765823"/>
            <a:ext cx="0" cy="7220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95936" y="3197235"/>
            <a:ext cx="0" cy="327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565526" y="3214420"/>
            <a:ext cx="0" cy="2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39722" y="347802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867518" y="345712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         q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61964" y="34728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659013" y="1940701"/>
            <a:ext cx="1819928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2"/>
          </p:cNvCxnSpPr>
          <p:nvPr/>
        </p:nvCxnSpPr>
        <p:spPr>
          <a:xfrm flipV="1">
            <a:off x="4810248" y="2434786"/>
            <a:ext cx="725" cy="729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68947" y="2127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917040" y="194346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qnext</a:t>
            </a:r>
            <a:endParaRPr lang="en-US" altLang="zh-CN" sz="1400" dirty="0"/>
          </a:p>
          <a:p>
            <a:r>
              <a:rPr lang="en-US" altLang="zh-CN" sz="1400" dirty="0" err="1"/>
              <a:t>qtop</a:t>
            </a:r>
            <a:endParaRPr lang="zh-CN" altLang="en-US" sz="1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51053" y="2862144"/>
            <a:ext cx="1231837" cy="558212"/>
            <a:chOff x="6738759" y="2164558"/>
            <a:chExt cx="1231837" cy="558212"/>
          </a:xfrm>
        </p:grpSpPr>
        <p:sp>
          <p:nvSpPr>
            <p:cNvPr id="27" name="梯形 26"/>
            <p:cNvSpPr/>
            <p:nvPr/>
          </p:nvSpPr>
          <p:spPr>
            <a:xfrm rot="10800000">
              <a:off x="6738759" y="2164558"/>
              <a:ext cx="1231837" cy="558212"/>
            </a:xfrm>
            <a:prstGeom prst="trapezoid">
              <a:avLst>
                <a:gd name="adj" fmla="val 467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7161572" y="2164558"/>
              <a:ext cx="392167" cy="265069"/>
            </a:xfrm>
            <a:prstGeom prst="triangle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34410" y="234888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alu0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206007" y="2796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75000" y="2842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2" name="肘形连接符 31"/>
          <p:cNvCxnSpPr>
            <a:endCxn id="31" idx="0"/>
          </p:cNvCxnSpPr>
          <p:nvPr/>
        </p:nvCxnSpPr>
        <p:spPr>
          <a:xfrm rot="16200000" flipH="1">
            <a:off x="6434734" y="2145456"/>
            <a:ext cx="761788" cy="631649"/>
          </a:xfrm>
          <a:prstGeom prst="bentConnector3">
            <a:avLst>
              <a:gd name="adj1" fmla="val 24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338791" y="2425755"/>
            <a:ext cx="0" cy="455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>
            <a:off x="6766971" y="3420356"/>
            <a:ext cx="0" cy="135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758861" y="3556324"/>
            <a:ext cx="1008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778788" y="3246368"/>
            <a:ext cx="169" cy="30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330681" y="2723957"/>
            <a:ext cx="1008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51544" y="2724457"/>
            <a:ext cx="98" cy="472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625910" y="31626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</a:t>
            </a:r>
            <a:endParaRPr lang="zh-CN" altLang="en-US" sz="1600" dirty="0"/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指令处理</a:t>
            </a:r>
          </a:p>
        </p:txBody>
      </p:sp>
      <p:sp>
        <p:nvSpPr>
          <p:cNvPr id="45" name="矩形 44"/>
          <p:cNvSpPr/>
          <p:nvPr/>
        </p:nvSpPr>
        <p:spPr>
          <a:xfrm>
            <a:off x="2913344" y="1930116"/>
            <a:ext cx="1631821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ir0    q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06555" y="1922741"/>
            <a:ext cx="1631821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pc0   q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397127" y="2432181"/>
            <a:ext cx="0" cy="31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411760" y="2424805"/>
            <a:ext cx="0" cy="3677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3193739" y="2434786"/>
            <a:ext cx="725" cy="729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33734" y="2414119"/>
            <a:ext cx="0" cy="3677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382668" y="2432180"/>
            <a:ext cx="17410" cy="77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2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系统控制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97152"/>
            <a:ext cx="8229600" cy="14401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7704856" cy="22322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3207236"/>
            <a:ext cx="5161464" cy="427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187624" y="321297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003990" y="3197235"/>
            <a:ext cx="0" cy="34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26613" y="3515013"/>
            <a:ext cx="825507" cy="46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402689" y="3943287"/>
            <a:ext cx="0" cy="3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05343" y="413161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5026" y="4165309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0223" y="27925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55576" y="2727197"/>
            <a:ext cx="4398252" cy="2334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6847" y="23399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760" y="3503001"/>
            <a:ext cx="2292200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38376" y="2765823"/>
            <a:ext cx="0" cy="7220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95936" y="3197235"/>
            <a:ext cx="0" cy="327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565526" y="3214420"/>
            <a:ext cx="0" cy="2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39722" y="347802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867518" y="345712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         q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61964" y="34728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659013" y="1940701"/>
            <a:ext cx="1819928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2"/>
          </p:cNvCxnSpPr>
          <p:nvPr/>
        </p:nvCxnSpPr>
        <p:spPr>
          <a:xfrm flipV="1">
            <a:off x="4810248" y="2434786"/>
            <a:ext cx="725" cy="729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68947" y="2127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917040" y="194346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qnext</a:t>
            </a:r>
            <a:endParaRPr lang="en-US" altLang="zh-CN" sz="1400" dirty="0"/>
          </a:p>
          <a:p>
            <a:r>
              <a:rPr lang="en-US" altLang="zh-CN" sz="1400" dirty="0" err="1"/>
              <a:t>qtop</a:t>
            </a:r>
            <a:endParaRPr lang="zh-CN" altLang="en-US" sz="1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51053" y="2862144"/>
            <a:ext cx="1231837" cy="558212"/>
            <a:chOff x="6738759" y="2164558"/>
            <a:chExt cx="1231837" cy="558212"/>
          </a:xfrm>
        </p:grpSpPr>
        <p:sp>
          <p:nvSpPr>
            <p:cNvPr id="27" name="梯形 26"/>
            <p:cNvSpPr/>
            <p:nvPr/>
          </p:nvSpPr>
          <p:spPr>
            <a:xfrm rot="10800000">
              <a:off x="6738759" y="2164558"/>
              <a:ext cx="1231837" cy="558212"/>
            </a:xfrm>
            <a:prstGeom prst="trapezoid">
              <a:avLst>
                <a:gd name="adj" fmla="val 467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7161572" y="2164558"/>
              <a:ext cx="392167" cy="265069"/>
            </a:xfrm>
            <a:prstGeom prst="triangle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34410" y="234888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alu0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206007" y="2796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75000" y="2842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2" name="肘形连接符 31"/>
          <p:cNvCxnSpPr>
            <a:endCxn id="31" idx="0"/>
          </p:cNvCxnSpPr>
          <p:nvPr/>
        </p:nvCxnSpPr>
        <p:spPr>
          <a:xfrm rot="16200000" flipH="1">
            <a:off x="6434734" y="2145456"/>
            <a:ext cx="761788" cy="631649"/>
          </a:xfrm>
          <a:prstGeom prst="bentConnector3">
            <a:avLst>
              <a:gd name="adj1" fmla="val 24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338791" y="2425755"/>
            <a:ext cx="0" cy="455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>
            <a:off x="6766971" y="3420356"/>
            <a:ext cx="0" cy="135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758861" y="3556324"/>
            <a:ext cx="1008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778788" y="3246368"/>
            <a:ext cx="169" cy="30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330681" y="2723957"/>
            <a:ext cx="1008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51544" y="2724457"/>
            <a:ext cx="98" cy="472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625910" y="31626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913344" y="1930116"/>
            <a:ext cx="1631821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ir0    q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6555" y="1922741"/>
            <a:ext cx="1631821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指令计数器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pc0   q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397127" y="2432181"/>
            <a:ext cx="0" cy="31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411760" y="2424805"/>
            <a:ext cx="0" cy="3677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193739" y="2434786"/>
            <a:ext cx="725" cy="729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33734" y="2414119"/>
            <a:ext cx="0" cy="3677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382668" y="2432180"/>
            <a:ext cx="17410" cy="77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449521" y="3505034"/>
            <a:ext cx="825507" cy="46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74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指令集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指令集设计是计算机设计最有影响的方面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基本设计出发点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操作指令表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数据类型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指令格式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寄存器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寻址方式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3851920" y="2397853"/>
            <a:ext cx="3124200" cy="609600"/>
          </a:xfrm>
          <a:prstGeom prst="wedgeRoundRectCallout">
            <a:avLst>
              <a:gd name="adj1" fmla="val -85773"/>
              <a:gd name="adj2" fmla="val 48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应提供多少和怎样的操作？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4572000" y="3200400"/>
            <a:ext cx="3962400" cy="609600"/>
          </a:xfrm>
          <a:prstGeom prst="wedgeRoundRectCallout">
            <a:avLst>
              <a:gd name="adj1" fmla="val -104732"/>
              <a:gd name="adj2" fmla="val 2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 dirty="0"/>
              <a:t>对几种数据类型完成操作？</a:t>
            </a:r>
          </a:p>
          <a:p>
            <a:r>
              <a:rPr lang="en-US" altLang="zh-CN" b="1" dirty="0"/>
              <a:t>8</a:t>
            </a:r>
            <a:r>
              <a:rPr lang="zh-CN" altLang="en-US" b="1" dirty="0"/>
              <a:t>位字节？</a:t>
            </a:r>
            <a:r>
              <a:rPr lang="en-US" altLang="zh-CN" b="1" dirty="0"/>
              <a:t>32</a:t>
            </a:r>
            <a:r>
              <a:rPr lang="zh-CN" altLang="en-US" b="1" dirty="0"/>
              <a:t>位字？</a:t>
            </a:r>
            <a:r>
              <a:rPr lang="en-US" altLang="zh-CN" b="1" dirty="0"/>
              <a:t>64</a:t>
            </a:r>
            <a:r>
              <a:rPr lang="zh-CN" altLang="en-US" b="1" dirty="0"/>
              <a:t>位双字？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4038600" y="3962400"/>
            <a:ext cx="4343400" cy="457200"/>
          </a:xfrm>
          <a:prstGeom prst="wedgeRoundRectCallout">
            <a:avLst>
              <a:gd name="adj1" fmla="val -89674"/>
              <a:gd name="adj2" fmla="val 12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 dirty="0"/>
              <a:t>指令位长度，地址数目，各字段大小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4114800" y="4648200"/>
            <a:ext cx="3124200" cy="609600"/>
          </a:xfrm>
          <a:prstGeom prst="wedgeRoundRectCallout">
            <a:avLst>
              <a:gd name="adj1" fmla="val -116250"/>
              <a:gd name="adj2" fmla="val -5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寄存器数目以及其用途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4038600" y="5715000"/>
            <a:ext cx="3124200" cy="609600"/>
          </a:xfrm>
          <a:prstGeom prst="wedgeRoundRectCallout">
            <a:avLst>
              <a:gd name="adj1" fmla="val -104921"/>
              <a:gd name="adj2" fmla="val -9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指定操作数产生的方式</a:t>
            </a:r>
          </a:p>
        </p:txBody>
      </p:sp>
    </p:spTree>
    <p:extLst>
      <p:ext uri="{BB962C8B-B14F-4D97-AF65-F5344CB8AC3E}">
        <p14:creationId xmlns:p14="http://schemas.microsoft.com/office/powerpoint/2010/main" val="41454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39825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操作类型</a:t>
            </a:r>
          </a:p>
        </p:txBody>
      </p:sp>
      <p:graphicFrame>
        <p:nvGraphicFramePr>
          <p:cNvPr id="66649" name="Group 89"/>
          <p:cNvGraphicFramePr>
            <a:graphicFrameLocks noGrp="1"/>
          </p:cNvGraphicFramePr>
          <p:nvPr>
            <p:ph idx="1"/>
          </p:nvPr>
        </p:nvGraphicFramePr>
        <p:xfrm>
          <a:off x="389520" y="1484784"/>
          <a:ext cx="8229600" cy="455676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典型分类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指令举例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数据传送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传送数据到另一个位置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Load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Store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Push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算术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ALU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内完成功能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设置条件代码和标志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Add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Sub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Mul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逻辑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同算术指令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AND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NOT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向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模块发出命令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Read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系统控制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特权指令，保留给操作系统使用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SWI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（软中断），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BKPT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控制传递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修改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，以完成程序调用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返回，管理参数传送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Jump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NOP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取指和译码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在现代计算机系统中，正在运行的程序通常驻留在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中，由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内存控制器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（内存管理单元的一部分）控制外部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并代表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处理内存访问。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内部，取指和译码单元（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IFDU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）在每个指令周期读取下一条待执行的指令。下一条指令由地址指针确定，地址指针保存在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程序计数器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）中。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程序计数器通常在指令被读取后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自动加一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，当有跳转或分支发生时被新值覆盖。</a:t>
            </a:r>
          </a:p>
        </p:txBody>
      </p:sp>
    </p:spTree>
    <p:extLst>
      <p:ext uri="{BB962C8B-B14F-4D97-AF65-F5344CB8AC3E}">
        <p14:creationId xmlns:p14="http://schemas.microsoft.com/office/powerpoint/2010/main" val="429423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772816"/>
          <a:ext cx="8218487" cy="158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6803479" y="2636813"/>
            <a:ext cx="0" cy="10801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643239" y="3716933"/>
            <a:ext cx="2160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643239" y="2852837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43239" y="285283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10535" y="389230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典型处理器的指令处理流程图</a:t>
            </a:r>
          </a:p>
        </p:txBody>
      </p:sp>
    </p:spTree>
    <p:extLst>
      <p:ext uri="{BB962C8B-B14F-4D97-AF65-F5344CB8AC3E}">
        <p14:creationId xmlns:p14="http://schemas.microsoft.com/office/powerpoint/2010/main" val="172120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）指令译码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/>
              <a:t>指令的编码就是实现汇编语言到二进制机器码的过程，指令译码即其逆过程，根据读取到的二进制代码分析得到需执行的操作。</a:t>
            </a:r>
            <a:endParaRPr lang="en-US" altLang="zh-CN" sz="2000" b="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/>
              <a:t>例：假设某简单</a:t>
            </a:r>
            <a:r>
              <a:rPr lang="en-US" altLang="zh-CN" sz="2000" b="0" dirty="0"/>
              <a:t>CPU</a:t>
            </a:r>
            <a:r>
              <a:rPr lang="zh-CN" altLang="en-US" sz="2000" b="0" dirty="0"/>
              <a:t>只支持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种功能： 包括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）加法 </a:t>
            </a:r>
            <a:r>
              <a:rPr lang="en-US" altLang="zh-CN" sz="2000" dirty="0"/>
              <a:t>ADD Rd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，</a:t>
            </a:r>
            <a:r>
              <a:rPr lang="en-US" altLang="zh-CN" sz="2000" dirty="0"/>
              <a:t>Rn , </a:t>
            </a:r>
            <a:r>
              <a:rPr lang="zh-CN" altLang="en-US" sz="2000" dirty="0"/>
              <a:t>结果是</a:t>
            </a:r>
            <a:r>
              <a:rPr lang="en-US" altLang="zh-CN" sz="2000" dirty="0"/>
              <a:t>Rd=</a:t>
            </a:r>
            <a:r>
              <a:rPr lang="en-US" altLang="zh-CN" sz="2000" dirty="0" err="1"/>
              <a:t>Rs+Rn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）减法 </a:t>
            </a:r>
            <a:r>
              <a:rPr lang="en-US" altLang="zh-CN" sz="2000" dirty="0"/>
              <a:t>SUB  Rd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，</a:t>
            </a:r>
            <a:r>
              <a:rPr lang="en-US" altLang="zh-CN" sz="2000" dirty="0"/>
              <a:t>Rn , </a:t>
            </a:r>
            <a:r>
              <a:rPr lang="zh-CN" altLang="en-US" sz="2000" dirty="0"/>
              <a:t>结果是</a:t>
            </a:r>
            <a:r>
              <a:rPr lang="en-US" altLang="zh-CN" sz="2000" dirty="0"/>
              <a:t>Rd=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-Rn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）数据传送 </a:t>
            </a:r>
            <a:r>
              <a:rPr lang="en-US" altLang="zh-CN" sz="2000" dirty="0"/>
              <a:t>MOV Rd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，结果是</a:t>
            </a:r>
            <a:r>
              <a:rPr lang="en-US" altLang="zh-CN" sz="2000" dirty="0"/>
              <a:t>Rd=</a:t>
            </a:r>
            <a:r>
              <a:rPr lang="en-US" altLang="zh-CN" sz="2000" dirty="0" err="1"/>
              <a:t>Rs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）数据加载 </a:t>
            </a:r>
            <a:r>
              <a:rPr lang="en-US" altLang="zh-CN" sz="2000" dirty="0"/>
              <a:t>LDR Rd</a:t>
            </a:r>
            <a:r>
              <a:rPr lang="zh-CN" altLang="en-US" sz="2000" dirty="0"/>
              <a:t>，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] </a:t>
            </a:r>
            <a:r>
              <a:rPr lang="zh-CN" altLang="en-US" sz="2000" dirty="0"/>
              <a:t>，结果是将内存中以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寄存器的值为地址取值赋给</a:t>
            </a:r>
            <a:r>
              <a:rPr lang="en-US" altLang="zh-CN" sz="2000" dirty="0"/>
              <a:t>Rd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063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dirty="0"/>
              <a:t>编码过程如下：</a:t>
            </a:r>
            <a:endParaRPr lang="en-US" altLang="zh-CN" b="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）首先将指令分为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操作码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操作数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两个部分，操作码代表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指令功能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，操作数代表功能的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输入和输出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，对应电路的输入和输出。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）现在共有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种功能，那至少需要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个比特来进行编码，如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ADD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MOV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LDR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）操作数的编码，假设寄存器共有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Rs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都是其中的一个，即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的范围是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，那至少需要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个比特来编码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要实现以上四种功能指令，总共需要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2+3+3+3=11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个比特进行编码。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SUB R6,R1,R2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减去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的值赋给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，那其编码就是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01 110 001 010.</a:t>
            </a:r>
          </a:p>
          <a:p>
            <a:pPr marL="0" indent="0" algn="just"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译码过程：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假设根据当前程序计数寄存器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的值从内存中取出指令的机器码是 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01 110 001 010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。译码过程即根据上述编码依据分析得到该组代码代表的操作内容。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如将最先的两个比特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01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译为减法电路；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R6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R1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010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R2. 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即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3203848" y="429309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 R6,R1,R2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81750"/>
            <a:ext cx="7620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4DDC10-9B6E-4026-A1A9-F4492F8F1492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908720"/>
            <a:ext cx="7789389" cy="5349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本章要点</a:t>
            </a:r>
          </a:p>
        </p:txBody>
      </p:sp>
      <p:sp>
        <p:nvSpPr>
          <p:cNvPr id="7184" name="Text Box 30"/>
          <p:cNvSpPr txBox="1">
            <a:spLocks noChangeArrowheads="1"/>
          </p:cNvSpPr>
          <p:nvPr/>
        </p:nvSpPr>
        <p:spPr bwMode="gray">
          <a:xfrm>
            <a:off x="2105048" y="549576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3" name="内容占位符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496944" cy="48244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软核处理器简介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设计规格说明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指令集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测试及运行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编程并使用</a:t>
            </a:r>
            <a:r>
              <a:rPr lang="en-US" altLang="zh-CN" dirty="0"/>
              <a:t>CPU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937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55476"/>
            <a:ext cx="8229600" cy="1139825"/>
          </a:xfrm>
        </p:spPr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指令编码格式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7544" y="2204864"/>
            <a:ext cx="6635080" cy="3782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Cond[31:28]: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指令执行的条件码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Type[27:26]: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指令类型码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I[25]: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第二操作数类型标志码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Opcode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[24:21]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：指令操作码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S[20]: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决定指令的操作结果是否影响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CPSR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Rn[19:16]: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包含第一个操作数的寄存器编码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Rd[15:12]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目标寄存器编码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Operand2[11:0]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：指令第二操作数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0013-F660-4B6F-A8C9-9E6F536C94E9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8" name="Picture 2" descr="c:\users\wsy\appdata\roaming\360se6\User Data\temp\6ddef98fgb135dee2e20b&amp;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5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08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0013-F660-4B6F-A8C9-9E6F536C94E9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8" name="内容占位符 8"/>
          <p:cNvGraphicFramePr>
            <a:graphicFrameLocks/>
          </p:cNvGraphicFramePr>
          <p:nvPr/>
        </p:nvGraphicFramePr>
        <p:xfrm>
          <a:off x="683568" y="1196752"/>
          <a:ext cx="7128792" cy="374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Type[27:26]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00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数据处理指令及杂类</a:t>
                      </a:r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Load/Store</a:t>
                      </a:r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01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Load/Store</a:t>
                      </a:r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批量</a:t>
                      </a:r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Load/Store</a:t>
                      </a:r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指令及分支指令</a:t>
                      </a:r>
                      <a:endParaRPr lang="en-US" altLang="zh-CN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协处理指令及软中断指令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56356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指令集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19934"/>
              </p:ext>
            </p:extLst>
          </p:nvPr>
        </p:nvGraphicFramePr>
        <p:xfrm>
          <a:off x="165051" y="1484784"/>
          <a:ext cx="8871444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0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助记符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11-0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HALT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（任意）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0XXX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终止处理器操作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PUSH I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无符号数</a:t>
                      </a:r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1000+I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把立即数压入堆栈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PUSH 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2000+A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ram0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中存储位置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的内容并把它压入堆栈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POP 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3000+A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从栈顶弹出数据并把它保存在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RAM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JMP 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4000+A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总是跳转到地址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执行下一条指令；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JZ 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5000+A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当栈顶弹出的数据项是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时，跳转到地址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，执行下一条指令；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JNZ 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6000+A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当栈顶弹出的数据非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时，跳转到地址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，执行下一条指令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读取输入端口并把值压入堆栈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OUT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弹出栈顶值并把它锁存到输出缓冲中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OP f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 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F000+f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一类指令，使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ALU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中的编码所要求的功能，该功能可以使用堆栈值。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021"/>
              </p:ext>
            </p:extLst>
          </p:nvPr>
        </p:nvGraphicFramePr>
        <p:xfrm>
          <a:off x="179511" y="22895"/>
          <a:ext cx="8784975" cy="679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8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助记符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栈顶内容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弹出？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ADD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F000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next+top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SUB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next-top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MUL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F002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next*top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SHL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F003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next&gt;&gt;top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SHR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F004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next&lt;&lt;top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BAND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F005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next&amp;top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BOR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F006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next|top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BXOR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F007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next^top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AND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F008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next&amp;&amp;top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OR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F009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next||top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EQ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F00A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next==top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F00B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next!=top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F00C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next&gt;=top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LE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F00D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next&lt;=top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GT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F00E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next&gt;top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LT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F00F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next&lt;top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NEG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F010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BNOT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F011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~top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NOT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F012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！</a:t>
                      </a:r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top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9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313" y="800288"/>
            <a:ext cx="8229600" cy="563563"/>
          </a:xfrm>
        </p:spPr>
        <p:txBody>
          <a:bodyPr/>
          <a:lstStyle/>
          <a:p>
            <a:r>
              <a:rPr lang="en-US" altLang="zh-CN" dirty="0"/>
              <a:t>5. CPU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28" y="4417548"/>
            <a:ext cx="8229600" cy="2288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闲置状态</a:t>
            </a:r>
            <a:r>
              <a:rPr lang="en-US" altLang="zh-CN" sz="2000" dirty="0"/>
              <a:t>IDLE</a:t>
            </a:r>
            <a:r>
              <a:rPr lang="zh-CN" altLang="en-US" sz="2000" dirty="0"/>
              <a:t>：刚启动时的状态，</a:t>
            </a:r>
            <a:r>
              <a:rPr lang="en-US" altLang="zh-CN" sz="2000" dirty="0"/>
              <a:t>CPU</a:t>
            </a:r>
            <a:r>
              <a:rPr lang="zh-CN" altLang="en-US" sz="2000" dirty="0"/>
              <a:t>没有执行任何操作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run</a:t>
            </a:r>
            <a:r>
              <a:rPr lang="zh-CN" altLang="en-US" sz="2000" dirty="0"/>
              <a:t>信号使</a:t>
            </a:r>
            <a:r>
              <a:rPr lang="en-US" altLang="zh-CN" sz="2000" dirty="0"/>
              <a:t>CPU</a:t>
            </a:r>
            <a:r>
              <a:rPr lang="zh-CN" altLang="en-US" sz="2000" dirty="0"/>
              <a:t>开始正常执行操作，从内存中读取第一指令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从</a:t>
            </a:r>
            <a:r>
              <a:rPr lang="en-US" altLang="zh-CN" sz="2000" dirty="0"/>
              <a:t>RAM</a:t>
            </a:r>
            <a:r>
              <a:rPr lang="zh-CN" altLang="en-US" sz="2000" dirty="0"/>
              <a:t>发出的</a:t>
            </a:r>
            <a:r>
              <a:rPr lang="en-US" altLang="zh-CN" sz="2000" dirty="0"/>
              <a:t>HALT</a:t>
            </a:r>
            <a:r>
              <a:rPr lang="zh-CN" altLang="en-US" sz="2000" dirty="0"/>
              <a:t>指令会是</a:t>
            </a:r>
            <a:r>
              <a:rPr lang="en-US" altLang="zh-CN" sz="2000" dirty="0"/>
              <a:t>CPU</a:t>
            </a:r>
            <a:r>
              <a:rPr lang="zh-CN" altLang="en-US" sz="2000" dirty="0"/>
              <a:t>重新进入</a:t>
            </a:r>
            <a:r>
              <a:rPr lang="en-US" altLang="zh-CN" sz="2000" dirty="0"/>
              <a:t>IDLE</a:t>
            </a:r>
            <a:r>
              <a:rPr lang="zh-CN" altLang="en-US" sz="2000" dirty="0"/>
              <a:t>状态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03405" y="1401929"/>
            <a:ext cx="8400022" cy="2662686"/>
            <a:chOff x="403405" y="1401929"/>
            <a:chExt cx="8400022" cy="2662686"/>
          </a:xfrm>
        </p:grpSpPr>
        <p:sp>
          <p:nvSpPr>
            <p:cNvPr id="4" name="椭圆 3"/>
            <p:cNvSpPr/>
            <p:nvPr/>
          </p:nvSpPr>
          <p:spPr>
            <a:xfrm>
              <a:off x="733840" y="2408734"/>
              <a:ext cx="115212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IDLE 000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26128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FETCHA 001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6328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FETCHB 010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70544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EXECA 011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>
              <a:stCxn id="4" idx="6"/>
              <a:endCxn id="5" idx="2"/>
            </p:cNvCxnSpPr>
            <p:nvPr/>
          </p:nvCxnSpPr>
          <p:spPr>
            <a:xfrm>
              <a:off x="1885968" y="2804778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4406248" y="2804778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6"/>
              <a:endCxn id="7" idx="2"/>
            </p:cNvCxnSpPr>
            <p:nvPr/>
          </p:nvCxnSpPr>
          <p:spPr>
            <a:xfrm>
              <a:off x="6206448" y="280477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0453" y="243544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run==1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53941" y="191681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reset==0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499893" y="1401929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EXECB 100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656959" y="2163997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cont1==1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3405" y="350585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33551" y="364936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halt==1</a:t>
              </a:r>
              <a:endParaRPr lang="zh-CN" altLang="en-US" dirty="0"/>
            </a:p>
          </p:txBody>
        </p:sp>
        <p:cxnSp>
          <p:nvCxnSpPr>
            <p:cNvPr id="33" name="曲线连接符 32"/>
            <p:cNvCxnSpPr/>
            <p:nvPr/>
          </p:nvCxnSpPr>
          <p:spPr>
            <a:xfrm rot="16200000" flipH="1">
              <a:off x="474479" y="2171658"/>
              <a:ext cx="670894" cy="14401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911343" y="1969918"/>
              <a:ext cx="450123" cy="479942"/>
            </a:xfrm>
            <a:custGeom>
              <a:avLst/>
              <a:gdLst>
                <a:gd name="connsiteX0" fmla="*/ 181346 w 450123"/>
                <a:gd name="connsiteY0" fmla="*/ 479942 h 479942"/>
                <a:gd name="connsiteX1" fmla="*/ 371 w 450123"/>
                <a:gd name="connsiteY1" fmla="*/ 232292 h 479942"/>
                <a:gd name="connsiteX2" fmla="*/ 143246 w 450123"/>
                <a:gd name="connsiteY2" fmla="*/ 3692 h 479942"/>
                <a:gd name="connsiteX3" fmla="*/ 438521 w 450123"/>
                <a:gd name="connsiteY3" fmla="*/ 117992 h 479942"/>
                <a:gd name="connsiteX4" fmla="*/ 362321 w 450123"/>
                <a:gd name="connsiteY4" fmla="*/ 460892 h 47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23" h="479942">
                  <a:moveTo>
                    <a:pt x="181346" y="479942"/>
                  </a:moveTo>
                  <a:cubicBezTo>
                    <a:pt x="94033" y="395804"/>
                    <a:pt x="6721" y="311667"/>
                    <a:pt x="371" y="232292"/>
                  </a:cubicBezTo>
                  <a:cubicBezTo>
                    <a:pt x="-5979" y="152917"/>
                    <a:pt x="70221" y="22742"/>
                    <a:pt x="143246" y="3692"/>
                  </a:cubicBezTo>
                  <a:cubicBezTo>
                    <a:pt x="216271" y="-15358"/>
                    <a:pt x="402008" y="41792"/>
                    <a:pt x="438521" y="117992"/>
                  </a:cubicBezTo>
                  <a:cubicBezTo>
                    <a:pt x="475034" y="194192"/>
                    <a:pt x="418677" y="327542"/>
                    <a:pt x="362321" y="460892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flipH="1">
              <a:off x="4046208" y="3170147"/>
              <a:ext cx="3294106" cy="288639"/>
            </a:xfrm>
            <a:custGeom>
              <a:avLst/>
              <a:gdLst>
                <a:gd name="connsiteX0" fmla="*/ 3614952 w 3614952"/>
                <a:gd name="connsiteY0" fmla="*/ 43038 h 624063"/>
                <a:gd name="connsiteX1" fmla="*/ 2186202 w 3614952"/>
                <a:gd name="connsiteY1" fmla="*/ 624063 h 624063"/>
                <a:gd name="connsiteX2" fmla="*/ 147852 w 3614952"/>
                <a:gd name="connsiteY2" fmla="*/ 43038 h 624063"/>
                <a:gd name="connsiteX3" fmla="*/ 157377 w 3614952"/>
                <a:gd name="connsiteY3" fmla="*/ 43038 h 624063"/>
                <a:gd name="connsiteX4" fmla="*/ 157377 w 3614952"/>
                <a:gd name="connsiteY4" fmla="*/ 43038 h 62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52" h="624063">
                  <a:moveTo>
                    <a:pt x="3614952" y="43038"/>
                  </a:moveTo>
                  <a:cubicBezTo>
                    <a:pt x="3189502" y="333550"/>
                    <a:pt x="2764052" y="624063"/>
                    <a:pt x="2186202" y="624063"/>
                  </a:cubicBezTo>
                  <a:cubicBezTo>
                    <a:pt x="1608352" y="624063"/>
                    <a:pt x="485989" y="139875"/>
                    <a:pt x="147852" y="43038"/>
                  </a:cubicBezTo>
                  <a:cubicBezTo>
                    <a:pt x="-190285" y="-53799"/>
                    <a:pt x="157377" y="43038"/>
                    <a:pt x="157377" y="43038"/>
                  </a:cubicBezTo>
                  <a:lnTo>
                    <a:pt x="157377" y="43038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flipH="1">
              <a:off x="1430861" y="3166473"/>
              <a:ext cx="6143739" cy="898142"/>
            </a:xfrm>
            <a:custGeom>
              <a:avLst/>
              <a:gdLst>
                <a:gd name="connsiteX0" fmla="*/ 3614952 w 3614952"/>
                <a:gd name="connsiteY0" fmla="*/ 43038 h 624063"/>
                <a:gd name="connsiteX1" fmla="*/ 2186202 w 3614952"/>
                <a:gd name="connsiteY1" fmla="*/ 624063 h 624063"/>
                <a:gd name="connsiteX2" fmla="*/ 147852 w 3614952"/>
                <a:gd name="connsiteY2" fmla="*/ 43038 h 624063"/>
                <a:gd name="connsiteX3" fmla="*/ 157377 w 3614952"/>
                <a:gd name="connsiteY3" fmla="*/ 43038 h 624063"/>
                <a:gd name="connsiteX4" fmla="*/ 157377 w 3614952"/>
                <a:gd name="connsiteY4" fmla="*/ 43038 h 62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52" h="624063">
                  <a:moveTo>
                    <a:pt x="3614952" y="43038"/>
                  </a:moveTo>
                  <a:cubicBezTo>
                    <a:pt x="3189502" y="333550"/>
                    <a:pt x="2764052" y="624063"/>
                    <a:pt x="2186202" y="624063"/>
                  </a:cubicBezTo>
                  <a:cubicBezTo>
                    <a:pt x="1608352" y="624063"/>
                    <a:pt x="485989" y="139875"/>
                    <a:pt x="147852" y="43038"/>
                  </a:cubicBezTo>
                  <a:cubicBezTo>
                    <a:pt x="-190285" y="-53799"/>
                    <a:pt x="157377" y="43038"/>
                    <a:pt x="157377" y="43038"/>
                  </a:cubicBezTo>
                  <a:lnTo>
                    <a:pt x="157377" y="43038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580013" y="1783110"/>
              <a:ext cx="2165332" cy="628650"/>
            </a:xfrm>
            <a:custGeom>
              <a:avLst/>
              <a:gdLst>
                <a:gd name="connsiteX0" fmla="*/ 2419350 w 2595006"/>
                <a:gd name="connsiteY0" fmla="*/ 628650 h 628650"/>
                <a:gd name="connsiteX1" fmla="*/ 2343150 w 2595006"/>
                <a:gd name="connsiteY1" fmla="*/ 238125 h 628650"/>
                <a:gd name="connsiteX2" fmla="*/ 0 w 2595006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006" h="628650">
                  <a:moveTo>
                    <a:pt x="2419350" y="628650"/>
                  </a:moveTo>
                  <a:cubicBezTo>
                    <a:pt x="2582862" y="485775"/>
                    <a:pt x="2746375" y="342900"/>
                    <a:pt x="2343150" y="238125"/>
                  </a:cubicBezTo>
                  <a:cubicBezTo>
                    <a:pt x="1939925" y="133350"/>
                    <a:pt x="969962" y="66675"/>
                    <a:pt x="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551663" y="1783110"/>
              <a:ext cx="948229" cy="645952"/>
            </a:xfrm>
            <a:custGeom>
              <a:avLst/>
              <a:gdLst>
                <a:gd name="connsiteX0" fmla="*/ 503300 w 503300"/>
                <a:gd name="connsiteY0" fmla="*/ 0 h 655477"/>
                <a:gd name="connsiteX1" fmla="*/ 8000 w 503300"/>
                <a:gd name="connsiteY1" fmla="*/ 361950 h 655477"/>
                <a:gd name="connsiteX2" fmla="*/ 198500 w 503300"/>
                <a:gd name="connsiteY2" fmla="*/ 619125 h 655477"/>
                <a:gd name="connsiteX3" fmla="*/ 217550 w 503300"/>
                <a:gd name="connsiteY3" fmla="*/ 647700 h 65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300" h="655477">
                  <a:moveTo>
                    <a:pt x="503300" y="0"/>
                  </a:moveTo>
                  <a:cubicBezTo>
                    <a:pt x="281050" y="129381"/>
                    <a:pt x="58800" y="258763"/>
                    <a:pt x="8000" y="361950"/>
                  </a:cubicBezTo>
                  <a:cubicBezTo>
                    <a:pt x="-42800" y="465137"/>
                    <a:pt x="163575" y="571500"/>
                    <a:pt x="198500" y="619125"/>
                  </a:cubicBezTo>
                  <a:cubicBezTo>
                    <a:pt x="233425" y="666750"/>
                    <a:pt x="225487" y="657225"/>
                    <a:pt x="217550" y="64770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26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取指状态</a:t>
            </a:r>
            <a:r>
              <a:rPr lang="en-US" altLang="zh-CN" sz="2000" dirty="0"/>
              <a:t>FETCHA</a:t>
            </a:r>
            <a:r>
              <a:rPr lang="zh-CN" altLang="en-US" sz="2000" dirty="0"/>
              <a:t>：正常操作中遇到的第一个状态。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FETCHA</a:t>
            </a:r>
            <a:r>
              <a:rPr lang="zh-CN" altLang="en-US" sz="2000" dirty="0"/>
              <a:t>使程序计数器（</a:t>
            </a:r>
            <a:r>
              <a:rPr lang="en-US" altLang="zh-CN" sz="2000" dirty="0"/>
              <a:t>pc0</a:t>
            </a:r>
            <a:r>
              <a:rPr lang="zh-CN" altLang="en-US" sz="2000" dirty="0"/>
              <a:t>）中的地址输出到地址总线</a:t>
            </a:r>
            <a:r>
              <a:rPr lang="en-US" altLang="zh-CN" sz="2000" dirty="0" err="1"/>
              <a:t>abus</a:t>
            </a:r>
            <a:r>
              <a:rPr lang="zh-CN" altLang="en-US" sz="2000" dirty="0"/>
              <a:t>，然后</a:t>
            </a:r>
            <a:r>
              <a:rPr lang="en-US" altLang="zh-CN" sz="2000" dirty="0"/>
              <a:t>ram0</a:t>
            </a:r>
            <a:r>
              <a:rPr lang="zh-CN" altLang="en-US" sz="2000" dirty="0"/>
              <a:t>模块查找这个内存地址中的内容，一旦发现</a:t>
            </a:r>
            <a:r>
              <a:rPr lang="en-US" altLang="zh-CN" sz="2000" dirty="0"/>
              <a:t>ram0</a:t>
            </a:r>
            <a:r>
              <a:rPr lang="zh-CN" altLang="en-US" sz="2000" dirty="0"/>
              <a:t>将会输出该内容；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FETCHA</a:t>
            </a:r>
            <a:r>
              <a:rPr lang="zh-CN" altLang="en-US" sz="2000" dirty="0"/>
              <a:t>将自动在一个时钟周期后进入</a:t>
            </a:r>
            <a:r>
              <a:rPr lang="en-US" altLang="zh-CN" sz="2000" dirty="0"/>
              <a:t>FETCHB</a:t>
            </a:r>
            <a:r>
              <a:rPr lang="zh-CN" altLang="en-US" sz="2000" dirty="0"/>
              <a:t>状态结束取指进程。在</a:t>
            </a:r>
            <a:r>
              <a:rPr lang="en-US" altLang="zh-CN" sz="2000" dirty="0"/>
              <a:t>FETCHB</a:t>
            </a:r>
            <a:r>
              <a:rPr lang="zh-CN" altLang="en-US" sz="2000" dirty="0"/>
              <a:t>状态，在</a:t>
            </a:r>
            <a:r>
              <a:rPr lang="en-US" altLang="zh-CN" sz="2000" dirty="0"/>
              <a:t>ram0</a:t>
            </a:r>
            <a:r>
              <a:rPr lang="zh-CN" altLang="en-US" sz="2000" dirty="0"/>
              <a:t>中找到的存储内容将被允许来驱动数据总线</a:t>
            </a:r>
            <a:r>
              <a:rPr lang="en-US" altLang="zh-CN" sz="2000" dirty="0" err="1"/>
              <a:t>dbus</a:t>
            </a:r>
            <a:r>
              <a:rPr lang="zh-CN" altLang="en-US" sz="2000" dirty="0"/>
              <a:t>，</a:t>
            </a:r>
            <a:r>
              <a:rPr lang="en-US" altLang="zh-CN" sz="2000" dirty="0"/>
              <a:t>ir0</a:t>
            </a:r>
            <a:r>
              <a:rPr lang="zh-CN" altLang="en-US" sz="2000" dirty="0"/>
              <a:t>会对其进行锁存。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执行状态</a:t>
            </a:r>
            <a:r>
              <a:rPr lang="en-US" altLang="zh-CN" sz="2000" dirty="0"/>
              <a:t>EXECA</a:t>
            </a:r>
            <a:r>
              <a:rPr lang="zh-CN" altLang="en-US" sz="2000" dirty="0"/>
              <a:t>：开始指令的执行，通过检查指令的前</a:t>
            </a:r>
            <a:r>
              <a:rPr lang="en-US" altLang="zh-CN" sz="2000" dirty="0"/>
              <a:t>4</a:t>
            </a:r>
            <a:r>
              <a:rPr lang="zh-CN" altLang="en-US" sz="2000" dirty="0"/>
              <a:t>位识别指令类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PUSHI</a:t>
            </a:r>
            <a:r>
              <a:rPr lang="zh-CN" altLang="en-US" sz="1800" dirty="0"/>
              <a:t>指令</a:t>
            </a:r>
            <a:r>
              <a:rPr lang="en-US" altLang="zh-CN" sz="1800" dirty="0"/>
              <a:t>—</a:t>
            </a:r>
            <a:r>
              <a:rPr lang="zh-CN" altLang="en-US" sz="1800" dirty="0"/>
              <a:t>数据总线被</a:t>
            </a:r>
            <a:r>
              <a:rPr lang="en-US" altLang="zh-CN" sz="1800" dirty="0"/>
              <a:t>ir0</a:t>
            </a:r>
            <a:r>
              <a:rPr lang="zh-CN" altLang="en-US" sz="1800" dirty="0"/>
              <a:t>中的低</a:t>
            </a:r>
            <a:r>
              <a:rPr lang="en-US" altLang="zh-CN" sz="1800" dirty="0"/>
              <a:t>12</a:t>
            </a:r>
            <a:r>
              <a:rPr lang="zh-CN" altLang="en-US" sz="1800" dirty="0"/>
              <a:t>位驱动（将立即数压入堆栈）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PUSH</a:t>
            </a:r>
            <a:r>
              <a:rPr lang="zh-CN" altLang="en-US" sz="1800" dirty="0"/>
              <a:t>，</a:t>
            </a:r>
            <a:r>
              <a:rPr lang="en-US" altLang="zh-CN" sz="1800" dirty="0"/>
              <a:t>POP</a:t>
            </a:r>
            <a:r>
              <a:rPr lang="zh-CN" altLang="en-US" sz="1800" dirty="0"/>
              <a:t>，</a:t>
            </a:r>
            <a:r>
              <a:rPr lang="en-US" altLang="zh-CN" sz="1800" dirty="0"/>
              <a:t>JMP</a:t>
            </a:r>
            <a:r>
              <a:rPr lang="zh-CN" altLang="en-US" sz="1800" dirty="0"/>
              <a:t>，</a:t>
            </a:r>
            <a:r>
              <a:rPr lang="en-US" altLang="zh-CN" sz="1800" dirty="0"/>
              <a:t>JZ</a:t>
            </a:r>
            <a:r>
              <a:rPr lang="zh-CN" altLang="en-US" sz="1800" dirty="0"/>
              <a:t>，</a:t>
            </a:r>
            <a:r>
              <a:rPr lang="en-US" altLang="zh-CN" sz="1800" dirty="0"/>
              <a:t>JNZ—ir0</a:t>
            </a:r>
            <a:r>
              <a:rPr lang="zh-CN" altLang="en-US" sz="1800" dirty="0"/>
              <a:t>中的低</a:t>
            </a:r>
            <a:r>
              <a:rPr lang="en-US" altLang="zh-CN" sz="1800" dirty="0"/>
              <a:t>12</a:t>
            </a:r>
            <a:r>
              <a:rPr lang="zh-CN" altLang="en-US" sz="1800" dirty="0"/>
              <a:t>位驱动地址总线，数据总线或者被用来查找</a:t>
            </a:r>
            <a:r>
              <a:rPr lang="en-US" altLang="zh-CN" sz="1800" dirty="0"/>
              <a:t>RAM</a:t>
            </a:r>
            <a:r>
              <a:rPr lang="zh-CN" altLang="en-US" sz="1800" dirty="0"/>
              <a:t>，或者被加载到程序计数器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IN</a:t>
            </a:r>
            <a:r>
              <a:rPr lang="zh-CN" altLang="en-US" sz="1800" dirty="0"/>
              <a:t>：让输入线驱动数据总线，然后再把它压入堆栈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OUT</a:t>
            </a:r>
            <a:r>
              <a:rPr lang="zh-CN" altLang="en-US" sz="1800" dirty="0"/>
              <a:t>：让堆栈驱动数据总线，然后弹出堆栈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16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482441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/>
              <a:t>OP</a:t>
            </a:r>
            <a:r>
              <a:rPr lang="zh-CN" altLang="en-US" sz="1800" dirty="0"/>
              <a:t>类指令：栈顶两项进入</a:t>
            </a:r>
            <a:r>
              <a:rPr lang="en-US" altLang="zh-CN" sz="1800" dirty="0"/>
              <a:t>ALU</a:t>
            </a:r>
            <a:r>
              <a:rPr lang="zh-CN" altLang="en-US" sz="1800" dirty="0"/>
              <a:t>，</a:t>
            </a:r>
            <a:r>
              <a:rPr lang="en-US" altLang="zh-CN" sz="1800" dirty="0"/>
              <a:t>ALU</a:t>
            </a:r>
            <a:r>
              <a:rPr lang="zh-CN" altLang="en-US" sz="1800" dirty="0"/>
              <a:t>被告知执行什么功能，</a:t>
            </a:r>
            <a:r>
              <a:rPr lang="en-US" altLang="zh-CN" sz="1800" dirty="0"/>
              <a:t>ALU</a:t>
            </a:r>
            <a:r>
              <a:rPr lang="zh-CN" altLang="en-US" sz="1800" dirty="0"/>
              <a:t>的输出驱动数据总线，数据总线的值被压入堆栈。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对于某些指令，状态</a:t>
            </a:r>
            <a:r>
              <a:rPr lang="en-US" altLang="zh-CN" sz="2000" dirty="0"/>
              <a:t>EXECA</a:t>
            </a:r>
            <a:r>
              <a:rPr lang="zh-CN" altLang="en-US" sz="2000" dirty="0"/>
              <a:t>后需要跟着一个延续状态</a:t>
            </a:r>
            <a:r>
              <a:rPr lang="en-US" altLang="zh-CN" sz="2000" dirty="0"/>
              <a:t>EXECB</a:t>
            </a:r>
            <a:r>
              <a:rPr lang="zh-CN" altLang="en-US" sz="2000" dirty="0"/>
              <a:t>，其他时候，</a:t>
            </a:r>
            <a:r>
              <a:rPr lang="en-US" altLang="zh-CN" sz="2000" dirty="0"/>
              <a:t>CPU</a:t>
            </a:r>
            <a:r>
              <a:rPr lang="zh-CN" altLang="en-US" sz="2000" dirty="0"/>
              <a:t>会准备执行下一条指令，从而转回</a:t>
            </a:r>
            <a:r>
              <a:rPr lang="en-US" altLang="zh-CN" sz="2000" dirty="0"/>
              <a:t>FETCHA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凡在</a:t>
            </a:r>
            <a:r>
              <a:rPr lang="en-US" altLang="zh-CN" sz="2000" dirty="0"/>
              <a:t>ir0</a:t>
            </a:r>
            <a:r>
              <a:rPr lang="zh-CN" altLang="en-US" sz="2000" dirty="0"/>
              <a:t>中存储的指令为</a:t>
            </a:r>
            <a:r>
              <a:rPr lang="en-US" altLang="zh-CN" sz="2000" dirty="0"/>
              <a:t>0</a:t>
            </a:r>
            <a:r>
              <a:rPr lang="zh-CN" altLang="en-US" sz="2000" dirty="0"/>
              <a:t>，表明</a:t>
            </a:r>
            <a:r>
              <a:rPr lang="en-US" altLang="zh-CN" sz="2000" dirty="0"/>
              <a:t>HALT</a:t>
            </a:r>
            <a:r>
              <a:rPr lang="zh-CN" altLang="en-US" sz="2000" dirty="0"/>
              <a:t>指令已经被执行过了，</a:t>
            </a:r>
            <a:r>
              <a:rPr lang="en-US" altLang="zh-CN" sz="2000" dirty="0"/>
              <a:t>CPU</a:t>
            </a:r>
            <a:r>
              <a:rPr lang="zh-CN" altLang="en-US" sz="2000" dirty="0"/>
              <a:t>必须转换到</a:t>
            </a:r>
            <a:r>
              <a:rPr lang="en-US" altLang="zh-CN" sz="2000" dirty="0"/>
              <a:t>IDLE</a:t>
            </a:r>
            <a:r>
              <a:rPr lang="zh-CN" altLang="en-US" sz="2000" dirty="0"/>
              <a:t>状态。</a:t>
            </a:r>
          </a:p>
        </p:txBody>
      </p:sp>
    </p:spTree>
    <p:extLst>
      <p:ext uri="{BB962C8B-B14F-4D97-AF65-F5344CB8AC3E}">
        <p14:creationId xmlns:p14="http://schemas.microsoft.com/office/powerpoint/2010/main" val="405016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7.CPU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7.1 </a:t>
            </a:r>
            <a:r>
              <a:rPr lang="zh-CN" altLang="en-US" sz="2000" dirty="0"/>
              <a:t>定义操作和状态： </a:t>
            </a:r>
            <a:r>
              <a:rPr lang="en-US" altLang="zh-CN" sz="2000" dirty="0" err="1"/>
              <a:t>defs.v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‘define IDLE         3’b000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‘define FETCHA  3’b001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‘define FETCHB  3’b010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‘define EXECA     3’b011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‘define  EXECB    3’b100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4334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97152"/>
            <a:ext cx="8229600" cy="14401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7704856" cy="22322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3207236"/>
            <a:ext cx="5161464" cy="427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187624" y="321297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003990" y="3197235"/>
            <a:ext cx="0" cy="34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26613" y="3515013"/>
            <a:ext cx="825507" cy="46096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402689" y="3943287"/>
            <a:ext cx="0" cy="3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05343" y="413161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5026" y="4165309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0223" y="27925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55576" y="2727197"/>
            <a:ext cx="4398252" cy="2334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6847" y="23399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760" y="3503001"/>
            <a:ext cx="2292200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38376" y="2765823"/>
            <a:ext cx="0" cy="7220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95936" y="3197235"/>
            <a:ext cx="0" cy="327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565526" y="3214420"/>
            <a:ext cx="0" cy="2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39722" y="347802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867518" y="345712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         q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61964" y="34728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659013" y="1940701"/>
            <a:ext cx="1819928" cy="50206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2"/>
          </p:cNvCxnSpPr>
          <p:nvPr/>
        </p:nvCxnSpPr>
        <p:spPr>
          <a:xfrm flipV="1">
            <a:off x="4810248" y="2434786"/>
            <a:ext cx="725" cy="729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68947" y="21270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917040" y="194346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qnext</a:t>
            </a:r>
            <a:endParaRPr lang="en-US" altLang="zh-CN" sz="1400" dirty="0"/>
          </a:p>
          <a:p>
            <a:r>
              <a:rPr lang="en-US" altLang="zh-CN" sz="1400" dirty="0" err="1"/>
              <a:t>qtop</a:t>
            </a:r>
            <a:endParaRPr lang="zh-CN" altLang="en-US" sz="1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51053" y="2862144"/>
            <a:ext cx="1231837" cy="558212"/>
            <a:chOff x="6738759" y="2164558"/>
            <a:chExt cx="1231837" cy="55821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梯形 26"/>
            <p:cNvSpPr/>
            <p:nvPr/>
          </p:nvSpPr>
          <p:spPr>
            <a:xfrm rot="10800000">
              <a:off x="6738759" y="2164558"/>
              <a:ext cx="1231837" cy="558212"/>
            </a:xfrm>
            <a:prstGeom prst="trapezoid">
              <a:avLst>
                <a:gd name="adj" fmla="val 4670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7161572" y="2164558"/>
              <a:ext cx="392167" cy="265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34410" y="2348880"/>
              <a:ext cx="52290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alu0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206007" y="2796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75000" y="2842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2" name="肘形连接符 31"/>
          <p:cNvCxnSpPr>
            <a:endCxn id="31" idx="0"/>
          </p:cNvCxnSpPr>
          <p:nvPr/>
        </p:nvCxnSpPr>
        <p:spPr>
          <a:xfrm rot="16200000" flipH="1">
            <a:off x="6434734" y="2145456"/>
            <a:ext cx="761788" cy="631649"/>
          </a:xfrm>
          <a:prstGeom prst="bentConnector3">
            <a:avLst>
              <a:gd name="adj1" fmla="val 24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338791" y="2425755"/>
            <a:ext cx="0" cy="455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>
            <a:off x="6766971" y="3420356"/>
            <a:ext cx="0" cy="135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758861" y="3556324"/>
            <a:ext cx="1008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778788" y="3246368"/>
            <a:ext cx="169" cy="30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330681" y="2723957"/>
            <a:ext cx="1008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51544" y="2724457"/>
            <a:ext cx="98" cy="472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625910" y="31626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913344" y="1930116"/>
            <a:ext cx="1631821" cy="502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ir0    q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6555" y="1922741"/>
            <a:ext cx="1631821" cy="502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指令计数器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pc0   q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397127" y="2432181"/>
            <a:ext cx="0" cy="31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411760" y="2424805"/>
            <a:ext cx="0" cy="3677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193739" y="2434786"/>
            <a:ext cx="725" cy="729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33734" y="2414119"/>
            <a:ext cx="0" cy="3677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382668" y="2432180"/>
            <a:ext cx="17410" cy="77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449521" y="3505034"/>
            <a:ext cx="825507" cy="460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标题 46">
            <a:extLst>
              <a:ext uri="{FF2B5EF4-FFF2-40B4-BE49-F238E27FC236}">
                <a16:creationId xmlns:a16="http://schemas.microsoft.com/office/drawing/2014/main" id="{F94AF8D8-FCD1-453C-9DBF-6F55BFEB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8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944" y="1046284"/>
            <a:ext cx="7777471" cy="46805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98711" y="3569512"/>
            <a:ext cx="6206506" cy="9935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975155" y="3636768"/>
            <a:ext cx="8188" cy="22159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12146" y="3547978"/>
            <a:ext cx="0" cy="8743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60712" y="4364325"/>
            <a:ext cx="2644444" cy="51485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counter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920793" y="4873567"/>
            <a:ext cx="29712" cy="9661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99888" y="5661201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0236" y="5726804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49587" y="3337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02768" y="3318100"/>
            <a:ext cx="4654870" cy="5224"/>
          </a:xfrm>
          <a:prstGeom prst="line">
            <a:avLst/>
          </a:prstGeom>
          <a:solidFill>
            <a:srgbClr val="FFFFFF"/>
          </a:solidFill>
          <a:ln w="76200">
            <a:solidFill>
              <a:schemeClr val="bg1">
                <a:lumMod val="65000"/>
              </a:schemeClr>
            </a:solidFill>
          </a:ln>
        </p:spPr>
      </p:cxnSp>
      <p:sp>
        <p:nvSpPr>
          <p:cNvPr id="14" name="文本框 13"/>
          <p:cNvSpPr txBox="1"/>
          <p:nvPr/>
        </p:nvSpPr>
        <p:spPr>
          <a:xfrm>
            <a:off x="-59169" y="29779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55250" y="4364325"/>
            <a:ext cx="2292200" cy="502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25909" y="3326188"/>
            <a:ext cx="20154" cy="103813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38249" y="3547978"/>
            <a:ext cx="1" cy="8472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209016" y="3547978"/>
            <a:ext cx="11056" cy="8177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74500" y="434904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362223" y="433721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           q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03311" y="4318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410446" y="1950702"/>
            <a:ext cx="1966897" cy="502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2"/>
          </p:cNvCxnSpPr>
          <p:nvPr/>
        </p:nvCxnSpPr>
        <p:spPr>
          <a:xfrm flipH="1" flipV="1">
            <a:off x="5562407" y="2444787"/>
            <a:ext cx="2433" cy="10663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20381" y="21370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8473" y="1953467"/>
            <a:ext cx="84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qnext</a:t>
            </a:r>
            <a:endParaRPr lang="en-US" altLang="zh-CN" sz="1400" dirty="0"/>
          </a:p>
          <a:p>
            <a:r>
              <a:rPr lang="en-US" altLang="zh-CN" sz="1400" dirty="0" err="1"/>
              <a:t>qtop</a:t>
            </a:r>
            <a:endParaRPr lang="zh-CN" altLang="en-US" sz="1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519017" y="2924005"/>
            <a:ext cx="1797398" cy="1059122"/>
            <a:chOff x="6738759" y="2164558"/>
            <a:chExt cx="1231837" cy="558212"/>
          </a:xfrm>
          <a:solidFill>
            <a:srgbClr val="92D050"/>
          </a:solidFill>
        </p:grpSpPr>
        <p:sp>
          <p:nvSpPr>
            <p:cNvPr id="27" name="梯形 26"/>
            <p:cNvSpPr/>
            <p:nvPr/>
          </p:nvSpPr>
          <p:spPr>
            <a:xfrm rot="10800000">
              <a:off x="6738759" y="2164558"/>
              <a:ext cx="1231837" cy="558212"/>
            </a:xfrm>
            <a:prstGeom prst="trapezoid">
              <a:avLst>
                <a:gd name="adj" fmla="val 4670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7161572" y="2164558"/>
              <a:ext cx="392167" cy="265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34410" y="2348880"/>
              <a:ext cx="52290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alu0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957441" y="2806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726434" y="2852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2" name="肘形连接符 31"/>
          <p:cNvCxnSpPr/>
          <p:nvPr/>
        </p:nvCxnSpPr>
        <p:spPr>
          <a:xfrm rot="16200000" flipH="1">
            <a:off x="7229305" y="2294018"/>
            <a:ext cx="786995" cy="472982"/>
          </a:xfrm>
          <a:prstGeom prst="bentConnector3">
            <a:avLst>
              <a:gd name="adj1" fmla="val 2798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090225" y="2435756"/>
            <a:ext cx="0" cy="48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 flipH="1">
            <a:off x="7400896" y="3983127"/>
            <a:ext cx="16820" cy="15727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6668474" y="4140397"/>
            <a:ext cx="766407" cy="1490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6696917" y="3565308"/>
            <a:ext cx="940" cy="5822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082115" y="2733958"/>
            <a:ext cx="100811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02978" y="2734458"/>
            <a:ext cx="9459" cy="8944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267670" y="36492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3225909" y="1928569"/>
            <a:ext cx="1631821" cy="502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ir0    q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6555" y="1922741"/>
            <a:ext cx="1631821" cy="502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pc0   q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379284" y="2432181"/>
            <a:ext cx="17844" cy="87304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411760" y="2424805"/>
            <a:ext cx="0" cy="89195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507029" y="2433239"/>
            <a:ext cx="10798" cy="1146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507047" y="2412572"/>
            <a:ext cx="25582" cy="913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695233" y="2430633"/>
            <a:ext cx="24603" cy="1171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645061" y="3706895"/>
            <a:ext cx="825507" cy="1956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state0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187624" y="155679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30686" y="1194088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536071" y="1383700"/>
            <a:ext cx="17913" cy="53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202668" y="995668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957667" y="1547045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633733" y="11922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565748" y="155679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337255" y="1211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Inc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367272" y="1564659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112171" y="1194024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715719" y="1391567"/>
            <a:ext cx="17913" cy="53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382316" y="100353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137315" y="155491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813381" y="1200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4745396" y="1564659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16903" y="12198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Inc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618979" y="1579190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328284" y="1172633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967426" y="1406098"/>
            <a:ext cx="17913" cy="53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634023" y="1018066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389022" y="156944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065088" y="12146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6801373" y="1323751"/>
            <a:ext cx="30399" cy="612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567238" y="9967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7125307" y="156944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865493" y="1214609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216837" y="3913306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062542" y="3498644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1217109" y="4349207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8499" y="39831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1216837" y="4788359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047994" y="4422279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1201100" y="5169223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80962" y="48031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cont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207263" y="5520227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019185" y="51541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halt</a:t>
            </a:r>
            <a:endParaRPr lang="zh-CN" altLang="en-US" dirty="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471709" y="5102947"/>
            <a:ext cx="629428" cy="14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567135" y="468890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cs</a:t>
            </a:r>
            <a:endParaRPr lang="zh-CN" altLang="en-US" dirty="0"/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3556149" y="4877790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3316663" y="5311916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442580" y="4873567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093766" y="533803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</a:p>
          <a:p>
            <a:endParaRPr lang="zh-CN" altLang="en-US" dirty="0"/>
          </a:p>
        </p:txBody>
      </p:sp>
      <p:sp>
        <p:nvSpPr>
          <p:cNvPr id="146" name="文本框 145"/>
          <p:cNvSpPr txBox="1"/>
          <p:nvPr/>
        </p:nvSpPr>
        <p:spPr>
          <a:xfrm>
            <a:off x="7563664" y="459411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输出</a:t>
            </a:r>
          </a:p>
        </p:txBody>
      </p:sp>
      <p:cxnSp>
        <p:nvCxnSpPr>
          <p:cNvPr id="147" name="直接箭头连接符 146"/>
          <p:cNvCxnSpPr/>
          <p:nvPr/>
        </p:nvCxnSpPr>
        <p:spPr>
          <a:xfrm flipV="1">
            <a:off x="5596354" y="4868950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5354401" y="5225211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149" name="直接箭头连接符 148"/>
          <p:cNvCxnSpPr>
            <a:stCxn id="150" idx="0"/>
          </p:cNvCxnSpPr>
          <p:nvPr/>
        </p:nvCxnSpPr>
        <p:spPr>
          <a:xfrm flipV="1">
            <a:off x="5991124" y="4864061"/>
            <a:ext cx="0" cy="54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5642310" y="5405740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152" name="直接箭头连接符 151"/>
          <p:cNvCxnSpPr/>
          <p:nvPr/>
        </p:nvCxnSpPr>
        <p:spPr>
          <a:xfrm flipH="1" flipV="1">
            <a:off x="6383509" y="4844874"/>
            <a:ext cx="5513" cy="3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6094062" y="5213987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157" name="直接箭头连接符 156"/>
          <p:cNvCxnSpPr/>
          <p:nvPr/>
        </p:nvCxnSpPr>
        <p:spPr>
          <a:xfrm flipV="1">
            <a:off x="6905217" y="4859406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6656852" y="5215667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inc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1135506" y="2700980"/>
            <a:ext cx="5164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F00FF"/>
                </a:solidFill>
              </a:defRPr>
            </a:lvl1pPr>
          </a:lstStyle>
          <a:p>
            <a:r>
              <a:rPr lang="en-US" altLang="zh-CN" sz="1200" dirty="0" err="1">
                <a:solidFill>
                  <a:schemeClr val="tx1"/>
                </a:solidFill>
              </a:rPr>
              <a:t>abus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2pc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114168" y="2573580"/>
            <a:ext cx="5164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 dirty="0"/>
              <a:t>pc2</a:t>
            </a:r>
          </a:p>
          <a:p>
            <a:r>
              <a:rPr lang="en-US" altLang="zh-CN" sz="1200" dirty="0" err="1"/>
              <a:t>abus</a:t>
            </a:r>
            <a:endParaRPr lang="en-US" altLang="zh-CN" sz="1200" dirty="0"/>
          </a:p>
        </p:txBody>
      </p:sp>
      <p:sp>
        <p:nvSpPr>
          <p:cNvPr id="179" name="文本框 178"/>
          <p:cNvSpPr txBox="1"/>
          <p:nvPr/>
        </p:nvSpPr>
        <p:spPr>
          <a:xfrm>
            <a:off x="3195279" y="2672593"/>
            <a:ext cx="5164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</a:rPr>
              <a:t>dbus</a:t>
            </a:r>
            <a:endParaRPr lang="en-US" altLang="zh-CN" sz="1200" dirty="0">
              <a:solidFill>
                <a:srgbClr val="0000FF"/>
              </a:solidFill>
            </a:endParaRPr>
          </a:p>
          <a:p>
            <a:r>
              <a:rPr lang="en-US" altLang="zh-CN" sz="1200" dirty="0">
                <a:solidFill>
                  <a:srgbClr val="0000FF"/>
                </a:solidFill>
              </a:rPr>
              <a:t>2ir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4133020" y="2491180"/>
            <a:ext cx="5164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 dirty="0"/>
              <a:t>ir2</a:t>
            </a:r>
          </a:p>
          <a:p>
            <a:r>
              <a:rPr lang="en-US" altLang="zh-CN" sz="1200" dirty="0" err="1"/>
              <a:t>abus</a:t>
            </a:r>
            <a:endParaRPr lang="en-US" altLang="zh-CN" sz="12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4675178" y="2770027"/>
            <a:ext cx="5164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ir2</a:t>
            </a:r>
          </a:p>
          <a:p>
            <a:r>
              <a:rPr lang="en-US" altLang="zh-CN" sz="1200" dirty="0" err="1"/>
              <a:t>dbus</a:t>
            </a:r>
            <a:endParaRPr lang="en-US" altLang="zh-CN" sz="12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2936087" y="3668856"/>
            <a:ext cx="534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 dirty="0" err="1"/>
              <a:t>dbus</a:t>
            </a:r>
            <a:endParaRPr lang="en-US" altLang="zh-CN" sz="1200" dirty="0"/>
          </a:p>
          <a:p>
            <a:r>
              <a:rPr lang="en-US" altLang="zh-CN" sz="1200" dirty="0"/>
              <a:t>2ram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4920903" y="3768369"/>
            <a:ext cx="534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ram2</a:t>
            </a:r>
          </a:p>
          <a:p>
            <a:r>
              <a:rPr lang="en-US" altLang="zh-CN" sz="1200" dirty="0" err="1"/>
              <a:t>dbus</a:t>
            </a:r>
            <a:endParaRPr lang="en-US" altLang="zh-CN" sz="1200" dirty="0"/>
          </a:p>
        </p:txBody>
      </p:sp>
      <p:sp>
        <p:nvSpPr>
          <p:cNvPr id="191" name="文本框 190"/>
          <p:cNvSpPr txBox="1"/>
          <p:nvPr/>
        </p:nvSpPr>
        <p:spPr>
          <a:xfrm>
            <a:off x="5270714" y="2758773"/>
            <a:ext cx="6166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dbus2</a:t>
            </a:r>
          </a:p>
          <a:p>
            <a:r>
              <a:rPr lang="en-US" altLang="zh-CN" sz="1200" dirty="0" err="1"/>
              <a:t>qtop</a:t>
            </a:r>
            <a:endParaRPr lang="en-US" altLang="zh-CN" sz="12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5930103" y="2931654"/>
            <a:ext cx="6166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qtop2dbus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6254011" y="3808768"/>
            <a:ext cx="6166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Alu2</a:t>
            </a:r>
          </a:p>
          <a:p>
            <a:r>
              <a:rPr lang="en-US" altLang="zh-CN" sz="1200" dirty="0" err="1"/>
              <a:t>dbus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870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软核处理器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所谓软核是指用逻辑描述语言编写的</a:t>
            </a:r>
            <a:r>
              <a:rPr lang="en-US" altLang="zh-CN" sz="2000" dirty="0"/>
              <a:t>CPU</a:t>
            </a:r>
            <a:r>
              <a:rPr lang="zh-CN" altLang="en-US" sz="2000" dirty="0"/>
              <a:t>设计，且该设计可以在可编程逻辑器件上进行综合。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一般采用</a:t>
            </a:r>
            <a:r>
              <a:rPr lang="en-US" altLang="zh-CN" sz="2000" dirty="0"/>
              <a:t>Verilog</a:t>
            </a:r>
            <a:r>
              <a:rPr lang="zh-CN" altLang="en-US" sz="2000" dirty="0"/>
              <a:t>或者</a:t>
            </a:r>
            <a:r>
              <a:rPr lang="en-US" altLang="zh-CN" sz="2000" dirty="0"/>
              <a:t>VHDL</a:t>
            </a:r>
            <a:r>
              <a:rPr lang="zh-CN" altLang="en-US" sz="2000" dirty="0"/>
              <a:t>语言，并最终在</a:t>
            </a:r>
            <a:r>
              <a:rPr lang="en-US" altLang="zh-CN" sz="2000" dirty="0"/>
              <a:t>FPGA</a:t>
            </a:r>
            <a:r>
              <a:rPr lang="zh-CN" altLang="en-US" sz="2000" dirty="0"/>
              <a:t>上进行综合。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有些处理器，如</a:t>
            </a:r>
            <a:r>
              <a:rPr lang="en-US" altLang="zh-CN" sz="2000" dirty="0"/>
              <a:t>ARM</a:t>
            </a:r>
            <a:r>
              <a:rPr lang="zh-CN" altLang="en-US" sz="2000" dirty="0"/>
              <a:t>，会有定制和软核两种设计，这时软核设计会表现出较弱的性能（主频较慢、功耗较高），但有更高的灵活性。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184711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第一个小模块：</a:t>
            </a:r>
            <a:r>
              <a:rPr lang="en-US" altLang="zh-CN" dirty="0" err="1"/>
              <a:t>counter.v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764246"/>
              </p:ext>
            </p:extLst>
          </p:nvPr>
        </p:nvGraphicFramePr>
        <p:xfrm>
          <a:off x="468313" y="1412875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5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系统时钟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触发计数器存储当前输入数据总线上的逻辑值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低电平复位，进入闲置状态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增加存储逻辑值的信号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输入数据总线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输出总线，映射存储的逻辑值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8313" y="3867192"/>
            <a:ext cx="8229600" cy="208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/>
              <a:t>程序清单：</a:t>
            </a:r>
            <a:r>
              <a:rPr lang="en-US" altLang="zh-CN" dirty="0" err="1"/>
              <a:t>counter.v</a:t>
            </a: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测试平台：</a:t>
            </a:r>
            <a:r>
              <a:rPr lang="en-US" altLang="zh-CN" dirty="0" err="1"/>
              <a:t>counter_tb.v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92080" y="4561380"/>
            <a:ext cx="2376264" cy="117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 load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inc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counter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       q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5863822" y="5739830"/>
            <a:ext cx="4322" cy="5813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164288" y="5733256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518985" y="4182758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8688" y="4170086"/>
            <a:ext cx="1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745546" y="4195565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10299" y="4195564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12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43436"/>
              </p:ext>
            </p:extLst>
          </p:nvPr>
        </p:nvGraphicFramePr>
        <p:xfrm>
          <a:off x="611560" y="1412875"/>
          <a:ext cx="60960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3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651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 counter(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clk,reset,load,inc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d,q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parameter  N=16;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input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clk,reset,load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input [N-1:0] d;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output [N-1:0] q;</a:t>
                      </a:r>
                    </a:p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[N-1:0]  q;</a:t>
                      </a:r>
                    </a:p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always @(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posedge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negedge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reset)</a:t>
                      </a:r>
                    </a:p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if(!reset) q&lt;=0;</a:t>
                      </a:r>
                    </a:p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else if(load) q&lt;=d;</a:t>
                      </a:r>
                    </a:p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else if(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q&lt;=q+1;</a:t>
                      </a:r>
                    </a:p>
                    <a:p>
                      <a:r>
                        <a:rPr lang="en-US" altLang="zh-C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endmodule</a:t>
                      </a:r>
                      <a:endParaRPr lang="en-US" altLang="zh-CN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1224" y="1011917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counter.v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D26921-F818-4D71-B042-6DFEF5C90AF2}"/>
              </a:ext>
            </a:extLst>
          </p:cNvPr>
          <p:cNvSpPr/>
          <p:nvPr/>
        </p:nvSpPr>
        <p:spPr>
          <a:xfrm>
            <a:off x="6588224" y="3140968"/>
            <a:ext cx="2376264" cy="117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 load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inc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counter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       q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4EFE5C-589F-4F4C-BFFD-886C366B2219}"/>
              </a:ext>
            </a:extLst>
          </p:cNvPr>
          <p:cNvCxnSpPr/>
          <p:nvPr/>
        </p:nvCxnSpPr>
        <p:spPr>
          <a:xfrm flipH="1" flipV="1">
            <a:off x="7159966" y="4319418"/>
            <a:ext cx="4322" cy="5813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8B56A0-EAFC-455F-8FE8-ACA49E8F4F30}"/>
              </a:ext>
            </a:extLst>
          </p:cNvPr>
          <p:cNvCxnSpPr/>
          <p:nvPr/>
        </p:nvCxnSpPr>
        <p:spPr>
          <a:xfrm>
            <a:off x="8460432" y="4312844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A5D528-E897-49E9-95B1-186D8F3D164B}"/>
              </a:ext>
            </a:extLst>
          </p:cNvPr>
          <p:cNvCxnSpPr/>
          <p:nvPr/>
        </p:nvCxnSpPr>
        <p:spPr>
          <a:xfrm>
            <a:off x="6815129" y="2762346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C7236C9-052F-4A9B-A6F9-EB0B553A0A92}"/>
              </a:ext>
            </a:extLst>
          </p:cNvPr>
          <p:cNvCxnSpPr/>
          <p:nvPr/>
        </p:nvCxnSpPr>
        <p:spPr>
          <a:xfrm>
            <a:off x="7444832" y="2749674"/>
            <a:ext cx="1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0291D7-1EF4-4F76-A9D7-73AE75568067}"/>
              </a:ext>
            </a:extLst>
          </p:cNvPr>
          <p:cNvCxnSpPr/>
          <p:nvPr/>
        </p:nvCxnSpPr>
        <p:spPr>
          <a:xfrm>
            <a:off x="8041690" y="277515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E6EE07-A525-48FF-B2EE-B430D498AF57}"/>
              </a:ext>
            </a:extLst>
          </p:cNvPr>
          <p:cNvCxnSpPr/>
          <p:nvPr/>
        </p:nvCxnSpPr>
        <p:spPr>
          <a:xfrm>
            <a:off x="8706443" y="277515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95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863" y="825775"/>
            <a:ext cx="7521263" cy="634117"/>
          </a:xfrm>
        </p:spPr>
        <p:txBody>
          <a:bodyPr/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建立新的设计工程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075054" cy="10552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在桌面打开</a:t>
            </a:r>
            <a:r>
              <a:rPr lang="en-US" altLang="zh-CN" sz="2000" dirty="0"/>
              <a:t>Vivado2016.4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）进入到</a:t>
            </a:r>
            <a:r>
              <a:rPr lang="en-US" altLang="zh-CN" sz="2000" dirty="0" err="1"/>
              <a:t>Vivado</a:t>
            </a:r>
            <a:r>
              <a:rPr lang="en-US" altLang="zh-CN" sz="2000" dirty="0"/>
              <a:t> 2016.4</a:t>
            </a:r>
            <a:r>
              <a:rPr lang="zh-CN" altLang="en-US" sz="2000" dirty="0"/>
              <a:t>主界面，如下图所示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235790" cy="27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77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634" y="961753"/>
            <a:ext cx="8552846" cy="45282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）单击</a:t>
            </a:r>
            <a:r>
              <a:rPr lang="en-US" altLang="zh-CN" sz="2000" dirty="0"/>
              <a:t>Create New Project</a:t>
            </a:r>
            <a:r>
              <a:rPr lang="zh-CN" altLang="en-US" sz="2000" dirty="0"/>
              <a:t>选项，出现</a:t>
            </a:r>
            <a:r>
              <a:rPr lang="en-US" altLang="zh-CN" sz="2000" dirty="0"/>
              <a:t>Create a New </a:t>
            </a:r>
            <a:r>
              <a:rPr lang="en-US" altLang="zh-CN" sz="2000" dirty="0" err="1"/>
              <a:t>Vivado</a:t>
            </a:r>
            <a:r>
              <a:rPr lang="en-US" altLang="zh-CN" sz="2000" dirty="0"/>
              <a:t> Project</a:t>
            </a:r>
            <a:r>
              <a:rPr lang="zh-CN" altLang="en-US" sz="2000" dirty="0"/>
              <a:t>对话框界面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）点击</a:t>
            </a:r>
            <a:r>
              <a:rPr lang="en-US" altLang="zh-CN" sz="2000" dirty="0"/>
              <a:t>Next</a:t>
            </a:r>
            <a:r>
              <a:rPr lang="zh-CN" altLang="en-US" sz="2000" dirty="0"/>
              <a:t>，出现</a:t>
            </a:r>
            <a:r>
              <a:rPr lang="en-US" altLang="zh-CN" sz="2000" dirty="0"/>
              <a:t>Project Name</a:t>
            </a:r>
            <a:r>
              <a:rPr lang="zh-CN" altLang="en-US" sz="2000" dirty="0"/>
              <a:t>对话框界面，在该设计中按如下参数设置：</a:t>
            </a:r>
            <a:r>
              <a:rPr lang="en-US" altLang="zh-CN" sz="2000" dirty="0"/>
              <a:t>Project name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TinyCPU</a:t>
            </a:r>
            <a:r>
              <a:rPr lang="en-US" altLang="zh-CN" sz="2000" dirty="0"/>
              <a:t>       Project location</a:t>
            </a:r>
            <a:r>
              <a:rPr lang="zh-CN" altLang="en-US" sz="2000" dirty="0"/>
              <a:t>：</a:t>
            </a:r>
            <a:r>
              <a:rPr lang="en-US" altLang="zh-CN" sz="2000" dirty="0"/>
              <a:t>D:/EPU2022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82" y="2780928"/>
            <a:ext cx="5314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8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725" y="916033"/>
            <a:ext cx="8260625" cy="45739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）单击</a:t>
            </a:r>
            <a:r>
              <a:rPr lang="en-US" altLang="zh-CN" sz="2000" dirty="0"/>
              <a:t>Next</a:t>
            </a:r>
            <a:r>
              <a:rPr lang="zh-CN" altLang="en-US" sz="2000" dirty="0"/>
              <a:t>按钮，出现</a:t>
            </a:r>
            <a:r>
              <a:rPr lang="en-US" altLang="zh-CN" sz="2000" dirty="0"/>
              <a:t>Project Type</a:t>
            </a:r>
            <a:r>
              <a:rPr lang="zh-CN" altLang="en-US" sz="2000" dirty="0"/>
              <a:t>对话框界面，按如下参数设置：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选中</a:t>
            </a:r>
            <a:r>
              <a:rPr lang="en-US" altLang="zh-CN" sz="2000" dirty="0"/>
              <a:t>RTL Project   </a:t>
            </a:r>
            <a:r>
              <a:rPr lang="zh-CN" altLang="en-US" sz="2000" dirty="0"/>
              <a:t>选中</a:t>
            </a:r>
            <a:r>
              <a:rPr lang="en-US" altLang="zh-CN" sz="2000" dirty="0"/>
              <a:t>Do not specify sources at this time</a:t>
            </a:r>
            <a:r>
              <a:rPr lang="zh-CN" altLang="en-US" sz="2000" dirty="0"/>
              <a:t>（此次不指定源文件）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357353" cy="38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1" y="908720"/>
            <a:ext cx="8280218" cy="45086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）单击</a:t>
            </a:r>
            <a:r>
              <a:rPr lang="en-US" altLang="zh-CN" sz="2000" dirty="0"/>
              <a:t>Next</a:t>
            </a:r>
            <a:r>
              <a:rPr lang="zh-CN" altLang="en-US" sz="2000" dirty="0"/>
              <a:t>按钮，选择器件型号</a:t>
            </a:r>
            <a:r>
              <a:rPr lang="en-US" altLang="zh-CN" sz="2000" dirty="0"/>
              <a:t>xc7a100tcsg324-1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）单击</a:t>
            </a:r>
            <a:r>
              <a:rPr lang="en-US" altLang="zh-CN" sz="2000" dirty="0"/>
              <a:t>Next</a:t>
            </a:r>
            <a:r>
              <a:rPr lang="zh-CN" altLang="en-US" sz="2000" dirty="0"/>
              <a:t>按钮，对话框给出了工程类型、工程名字和器件信息说明，单击</a:t>
            </a:r>
            <a:r>
              <a:rPr lang="en-US" altLang="zh-CN" sz="2000" dirty="0"/>
              <a:t>Finish</a:t>
            </a:r>
            <a:r>
              <a:rPr lang="zh-CN" altLang="en-US" sz="2000" dirty="0"/>
              <a:t>按钮。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311251" cy="37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987" y="835402"/>
            <a:ext cx="6902087" cy="4380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第一个小模块：</a:t>
            </a:r>
            <a:r>
              <a:rPr lang="en-US" altLang="zh-CN" dirty="0" err="1"/>
              <a:t>counter.v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46" y="2060848"/>
            <a:ext cx="7886700" cy="32635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Sources</a:t>
            </a:r>
            <a:r>
              <a:rPr lang="zh-CN" altLang="en-US" sz="2000" dirty="0"/>
              <a:t>窗口下，单击右键，在浮动菜单中选择</a:t>
            </a:r>
            <a:r>
              <a:rPr lang="en-US" altLang="zh-CN" sz="2000" dirty="0"/>
              <a:t>Add Source..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）出现</a:t>
            </a:r>
            <a:r>
              <a:rPr lang="en-US" altLang="zh-CN" sz="2000" dirty="0"/>
              <a:t>Add Sources</a:t>
            </a:r>
            <a:r>
              <a:rPr lang="zh-CN" altLang="en-US" sz="2000" dirty="0"/>
              <a:t>对话框，选择</a:t>
            </a:r>
            <a:r>
              <a:rPr lang="en-US" altLang="zh-CN" sz="2000" dirty="0"/>
              <a:t>Add or Create Design Sources</a:t>
            </a:r>
          </a:p>
          <a:p>
            <a:pPr marL="0" indent="0">
              <a:buNone/>
            </a:pPr>
            <a:endParaRPr lang="zh-CN" altLang="en-US" sz="1500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1549630"/>
            <a:ext cx="4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创建并添加一个新的设计文件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64" y="3212976"/>
            <a:ext cx="4714263" cy="30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1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342" y="849844"/>
            <a:ext cx="7940585" cy="44890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）单击</a:t>
            </a:r>
            <a:r>
              <a:rPr lang="en-US" altLang="zh-CN" sz="1800" dirty="0"/>
              <a:t>Next</a:t>
            </a:r>
            <a:r>
              <a:rPr lang="zh-CN" altLang="en-US" sz="1800" dirty="0"/>
              <a:t>按钮，在该界面单击</a:t>
            </a:r>
            <a:r>
              <a:rPr lang="en-US" altLang="zh-CN" sz="1800" dirty="0"/>
              <a:t>Create File…</a:t>
            </a:r>
            <a:r>
              <a:rPr lang="zh-CN" altLang="en-US" sz="1800" dirty="0"/>
              <a:t>按钮。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）出现</a:t>
            </a:r>
            <a:r>
              <a:rPr lang="en-US" altLang="zh-CN" sz="1800" dirty="0"/>
              <a:t>Create Source File</a:t>
            </a:r>
            <a:r>
              <a:rPr lang="zh-CN" altLang="en-US" sz="1800" dirty="0"/>
              <a:t>对话框，按下面参数进行设置：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File type</a:t>
            </a:r>
            <a:r>
              <a:rPr lang="zh-CN" altLang="en-US" sz="1800" dirty="0"/>
              <a:t>：</a:t>
            </a:r>
            <a:r>
              <a:rPr lang="en-US" altLang="zh-CN" sz="1800" dirty="0"/>
              <a:t>Verilog  </a:t>
            </a:r>
            <a:r>
              <a:rPr lang="zh-CN" altLang="en-US" sz="1800" dirty="0"/>
              <a:t>；</a:t>
            </a:r>
            <a:r>
              <a:rPr lang="en-US" altLang="zh-CN" sz="1800" dirty="0"/>
              <a:t>   File name</a:t>
            </a:r>
            <a:r>
              <a:rPr lang="zh-CN" altLang="en-US" sz="1800" dirty="0"/>
              <a:t>：</a:t>
            </a:r>
            <a:r>
              <a:rPr lang="en-US" altLang="zh-CN" sz="1800" dirty="0"/>
              <a:t>counter  </a:t>
            </a:r>
            <a:r>
              <a:rPr lang="zh-CN" altLang="en-US" sz="1800" dirty="0"/>
              <a:t>；</a:t>
            </a:r>
            <a:r>
              <a:rPr lang="en-US" altLang="zh-CN" sz="1800" dirty="0"/>
              <a:t>File location</a:t>
            </a:r>
            <a:r>
              <a:rPr lang="zh-CN" altLang="en-US" sz="1800" dirty="0"/>
              <a:t>：</a:t>
            </a:r>
            <a:r>
              <a:rPr lang="en-US" altLang="zh-CN" sz="1800" dirty="0"/>
              <a:t>Local to Project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2437856"/>
            <a:ext cx="4472600" cy="2929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15" y="2981282"/>
            <a:ext cx="3328988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5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15931"/>
            <a:ext cx="7960178" cy="44367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）单击</a:t>
            </a:r>
            <a:r>
              <a:rPr lang="en-US" altLang="zh-CN" sz="2000" dirty="0"/>
              <a:t>Finish</a:t>
            </a:r>
            <a:r>
              <a:rPr lang="zh-CN" altLang="en-US" sz="2000" dirty="0"/>
              <a:t>，出现</a:t>
            </a:r>
            <a:r>
              <a:rPr lang="en-US" altLang="zh-CN" sz="2000" dirty="0"/>
              <a:t>Define Module</a:t>
            </a:r>
            <a:r>
              <a:rPr lang="zh-CN" altLang="en-US" sz="2000" dirty="0"/>
              <a:t>对话框，点击</a:t>
            </a:r>
            <a:r>
              <a:rPr lang="en-US" altLang="zh-CN" sz="2000" dirty="0"/>
              <a:t>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）在源文件窗口中，添加了</a:t>
            </a:r>
            <a:r>
              <a:rPr lang="en-US" altLang="zh-CN" sz="2000" dirty="0" err="1"/>
              <a:t>counter.v</a:t>
            </a:r>
            <a:r>
              <a:rPr lang="zh-CN" altLang="en-US" sz="2000" dirty="0"/>
              <a:t>文件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6" y="2223748"/>
            <a:ext cx="4400550" cy="3128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05" y="2598999"/>
            <a:ext cx="2900363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8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4430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）双击源文件窗口中的</a:t>
            </a:r>
            <a:r>
              <a:rPr lang="en-US" altLang="zh-CN" sz="2000" dirty="0" err="1"/>
              <a:t>counter.v</a:t>
            </a:r>
            <a:r>
              <a:rPr lang="zh-CN" altLang="en-US" sz="2000" dirty="0"/>
              <a:t>文件，打开设计模板，修改设计模板，并添加设计代码。该设计是一个简单的计数器，计数器的</a:t>
            </a:r>
            <a:r>
              <a:rPr lang="en-US" altLang="zh-CN" sz="2000" dirty="0" err="1"/>
              <a:t>verilog</a:t>
            </a:r>
            <a:r>
              <a:rPr lang="zh-CN" altLang="en-US" sz="2000" dirty="0"/>
              <a:t>代码如下：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5850731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现成的软核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Altera </a:t>
            </a:r>
            <a:r>
              <a:rPr lang="en-US" altLang="zh-CN" sz="2000" dirty="0" err="1"/>
              <a:t>Nios</a:t>
            </a:r>
            <a:r>
              <a:rPr lang="en-US" altLang="zh-CN" sz="2000" dirty="0"/>
              <a:t> II</a:t>
            </a:r>
            <a:r>
              <a:rPr lang="zh-CN" altLang="en-US" sz="2000" dirty="0"/>
              <a:t>：为</a:t>
            </a:r>
            <a:r>
              <a:rPr lang="en-US" altLang="zh-CN" sz="2000" dirty="0"/>
              <a:t>Altera FPGA</a:t>
            </a:r>
            <a:r>
              <a:rPr lang="zh-CN" altLang="en-US" sz="2000" dirty="0"/>
              <a:t>优化过的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en-US" altLang="zh-CN" sz="2000" dirty="0"/>
              <a:t>RISC</a:t>
            </a:r>
            <a:r>
              <a:rPr lang="zh-CN" altLang="en-US" sz="2000" dirty="0"/>
              <a:t>处理器。该软核执行单一指令集，可以在绝大多数规模的</a:t>
            </a:r>
            <a:r>
              <a:rPr lang="en-US" altLang="zh-CN" sz="2000" dirty="0"/>
              <a:t>FPGA</a:t>
            </a:r>
            <a:r>
              <a:rPr lang="zh-CN" altLang="en-US" sz="2000" dirty="0"/>
              <a:t>上应用。最大、最快的配置是一条六级流水线，独立的数据</a:t>
            </a:r>
            <a:r>
              <a:rPr lang="en-US" altLang="zh-CN" sz="2000" dirty="0"/>
              <a:t>cache</a:t>
            </a:r>
            <a:r>
              <a:rPr lang="zh-CN" altLang="en-US" sz="2000" dirty="0"/>
              <a:t>和指令</a:t>
            </a:r>
            <a:r>
              <a:rPr lang="en-US" altLang="zh-CN" sz="2000" dirty="0"/>
              <a:t>cache</a:t>
            </a:r>
            <a:r>
              <a:rPr lang="zh-CN" altLang="en-US" sz="2000" dirty="0"/>
              <a:t>，专用的乘法器，分支预测单元，甚至有可选的除法器及</a:t>
            </a:r>
            <a:r>
              <a:rPr lang="en-US" altLang="zh-CN" sz="2000" dirty="0"/>
              <a:t>MMU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193926"/>
            <a:ext cx="3467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71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56" y="836712"/>
            <a:ext cx="7886700" cy="418488"/>
          </a:xfrm>
        </p:spPr>
        <p:txBody>
          <a:bodyPr>
            <a:normAutofit/>
          </a:bodyPr>
          <a:lstStyle/>
          <a:p>
            <a:r>
              <a:rPr lang="en-US" altLang="zh-CN" sz="2100" dirty="0"/>
              <a:t>RTL</a:t>
            </a:r>
            <a:r>
              <a:rPr lang="zh-CN" altLang="en-US" sz="2100" dirty="0"/>
              <a:t>描述和分析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710" y="1340768"/>
            <a:ext cx="7886700" cy="38750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）在源窗口下，选择</a:t>
            </a:r>
            <a:r>
              <a:rPr lang="en-US" altLang="zh-CN" sz="2000" dirty="0" err="1"/>
              <a:t>counter.v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）在左侧的流程管理窗口，找到</a:t>
            </a:r>
            <a:r>
              <a:rPr lang="en-US" altLang="zh-CN" sz="2000" dirty="0"/>
              <a:t>RTL Analysis</a:t>
            </a:r>
            <a:r>
              <a:rPr lang="zh-CN" altLang="en-US" sz="2000" dirty="0"/>
              <a:t>，并展开；找到</a:t>
            </a:r>
            <a:r>
              <a:rPr lang="en-US" altLang="zh-CN" sz="2000" dirty="0"/>
              <a:t>Elaborated Design</a:t>
            </a:r>
            <a:r>
              <a:rPr lang="zh-CN" altLang="en-US" sz="2000" dirty="0"/>
              <a:t>；在展开项中，选择并双击</a:t>
            </a:r>
            <a:r>
              <a:rPr lang="en-US" altLang="zh-CN" sz="2000" dirty="0"/>
              <a:t>Open </a:t>
            </a:r>
            <a:r>
              <a:rPr lang="en-US" altLang="zh-CN" sz="2000" dirty="0" err="1"/>
              <a:t>Elavorated</a:t>
            </a:r>
            <a:r>
              <a:rPr lang="en-US" altLang="zh-CN" sz="2000" dirty="0"/>
              <a:t>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）当运行完，自动打开</a:t>
            </a:r>
            <a:r>
              <a:rPr lang="en-US" altLang="zh-CN" sz="2000" dirty="0"/>
              <a:t>RTL Schematic</a:t>
            </a:r>
            <a:r>
              <a:rPr lang="zh-CN" altLang="en-US" sz="2000" dirty="0"/>
              <a:t>。可以看到对</a:t>
            </a:r>
            <a:r>
              <a:rPr lang="en-US" altLang="zh-CN" sz="2000" dirty="0"/>
              <a:t>HDL</a:t>
            </a:r>
            <a:r>
              <a:rPr lang="zh-CN" altLang="en-US" sz="2000" dirty="0"/>
              <a:t>描述翻译后，得到的</a:t>
            </a:r>
            <a:r>
              <a:rPr lang="en-US" altLang="zh-CN" sz="2000" dirty="0"/>
              <a:t>RTL</a:t>
            </a:r>
            <a:r>
              <a:rPr lang="zh-CN" altLang="en-US" sz="2000" dirty="0"/>
              <a:t>级连接结构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65340"/>
            <a:ext cx="1435894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22" y="3401338"/>
            <a:ext cx="5481343" cy="23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9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70810"/>
            <a:ext cx="7886700" cy="483802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设计综合和分析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87" y="1460028"/>
            <a:ext cx="7886700" cy="37771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）在流程处理窗口下，找到</a:t>
            </a:r>
            <a:r>
              <a:rPr lang="en-US" altLang="zh-CN" sz="2000" dirty="0"/>
              <a:t>Synthesis</a:t>
            </a:r>
            <a:r>
              <a:rPr lang="zh-CN" altLang="en-US" sz="2000" dirty="0"/>
              <a:t>并展开。在展开项中，单击</a:t>
            </a:r>
            <a:r>
              <a:rPr lang="en-US" altLang="zh-CN" sz="2000" dirty="0"/>
              <a:t>Run Synthesis</a:t>
            </a:r>
            <a:r>
              <a:rPr lang="zh-CN" altLang="en-US" sz="2000" dirty="0"/>
              <a:t>，开始对设计进行综合。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）设计综合完成后，弹出的界面选择</a:t>
            </a:r>
            <a:r>
              <a:rPr lang="en-US" altLang="zh-CN" sz="2000" dirty="0"/>
              <a:t>Open Synthesized Design</a:t>
            </a:r>
            <a:r>
              <a:rPr lang="zh-CN" altLang="en-US" sz="2000" dirty="0"/>
              <a:t>选项。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）点击</a:t>
            </a:r>
            <a:r>
              <a:rPr lang="en-US" altLang="zh-CN" sz="2000" dirty="0"/>
              <a:t>OK</a:t>
            </a:r>
            <a:r>
              <a:rPr lang="zh-CN" altLang="en-US" sz="2000" dirty="0"/>
              <a:t>，出现的对话框选择</a:t>
            </a:r>
            <a:r>
              <a:rPr lang="en-US" altLang="zh-CN" sz="2000" dirty="0"/>
              <a:t>Yes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Vivado</a:t>
            </a:r>
            <a:r>
              <a:rPr lang="zh-CN" altLang="en-US" sz="2000" dirty="0"/>
              <a:t>开始执行综合过程。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2" y="4222313"/>
            <a:ext cx="1535906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22" y="3680204"/>
            <a:ext cx="2043113" cy="1950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78" y="4165570"/>
            <a:ext cx="38147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5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82801"/>
            <a:ext cx="7886700" cy="43779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）展开</a:t>
            </a:r>
            <a:r>
              <a:rPr lang="en-US" altLang="zh-CN" sz="2000" dirty="0"/>
              <a:t>Synthesis Design</a:t>
            </a:r>
            <a:r>
              <a:rPr lang="zh-CN" altLang="en-US" sz="2000" dirty="0"/>
              <a:t>，单击</a:t>
            </a:r>
            <a:r>
              <a:rPr lang="en-US" altLang="zh-CN" sz="2000" dirty="0"/>
              <a:t>Schematic</a:t>
            </a:r>
            <a:r>
              <a:rPr lang="zh-CN" altLang="en-US" sz="2000" dirty="0"/>
              <a:t>选项，显示了该设计综合后的网表结构，可以查看每个</a:t>
            </a:r>
            <a:r>
              <a:rPr lang="en-US" altLang="zh-CN" sz="2000" dirty="0"/>
              <a:t>LUT</a:t>
            </a:r>
            <a:r>
              <a:rPr lang="zh-CN" altLang="en-US" sz="2000" dirty="0"/>
              <a:t>的内部映射关系。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4" y="2335245"/>
            <a:ext cx="1457325" cy="2064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32856"/>
            <a:ext cx="6628328" cy="36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9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7886700" cy="477271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设计实现和分析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27725"/>
            <a:ext cx="8136904" cy="38816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）在源窗口中选择</a:t>
            </a:r>
            <a:r>
              <a:rPr lang="en-US" altLang="zh-CN" sz="2000" dirty="0" err="1"/>
              <a:t>counter.v</a:t>
            </a:r>
            <a:r>
              <a:rPr lang="zh-CN" altLang="en-US" sz="2000" dirty="0"/>
              <a:t>文件，在左侧的流程处理窗口下，找到并展开</a:t>
            </a:r>
            <a:r>
              <a:rPr lang="en-US" altLang="zh-CN" sz="2000" dirty="0"/>
              <a:t>Implementation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）在展开项中，单击</a:t>
            </a:r>
            <a:r>
              <a:rPr lang="en-US" altLang="zh-CN" sz="2000" dirty="0"/>
              <a:t>Run Implementation</a:t>
            </a:r>
            <a:r>
              <a:rPr lang="zh-CN" altLang="en-US" sz="2000" dirty="0"/>
              <a:t>选项，开始执行设计实现过程。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）在弹出的对话框选择</a:t>
            </a:r>
            <a:r>
              <a:rPr lang="en-US" altLang="zh-CN" sz="2000" dirty="0"/>
              <a:t>Open Implemented Design</a:t>
            </a:r>
            <a:r>
              <a:rPr lang="zh-CN" altLang="en-US" sz="2000" dirty="0"/>
              <a:t>选项，点击</a:t>
            </a:r>
            <a:r>
              <a:rPr lang="en-US" altLang="zh-CN" sz="2000" dirty="0"/>
              <a:t>OK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78" y="4229893"/>
            <a:ext cx="1435894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645024"/>
            <a:ext cx="2257425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8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003" y="908720"/>
            <a:ext cx="7886700" cy="44433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）在弹出的对话框点击</a:t>
            </a:r>
            <a:r>
              <a:rPr lang="en-US" altLang="zh-CN" sz="2000" dirty="0"/>
              <a:t>OK</a:t>
            </a:r>
            <a:r>
              <a:rPr lang="zh-CN" altLang="en-US" sz="2000" dirty="0"/>
              <a:t>，如下图所示出现器件的结构图。可以通过左侧的工具栏放大器件视图并调整窗口的位置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32856"/>
            <a:ext cx="3769757" cy="36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4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529" y="836712"/>
            <a:ext cx="7886700" cy="438082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设计行为级仿真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148" y="1274794"/>
            <a:ext cx="7886700" cy="4153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）在</a:t>
            </a:r>
            <a:r>
              <a:rPr lang="en-US" altLang="zh-CN" sz="1800" dirty="0"/>
              <a:t>Sources</a:t>
            </a:r>
            <a:r>
              <a:rPr lang="zh-CN" altLang="en-US" sz="1800" dirty="0"/>
              <a:t>窗口中单击右键，在浮动菜单中选择</a:t>
            </a:r>
            <a:r>
              <a:rPr lang="en-US" altLang="zh-CN" sz="1800" dirty="0"/>
              <a:t>Add Source..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）出现的对话框中选择</a:t>
            </a:r>
            <a:r>
              <a:rPr lang="en-US" altLang="zh-CN" sz="1800" dirty="0"/>
              <a:t>Add or Create Simulation Sources</a:t>
            </a:r>
            <a:r>
              <a:rPr lang="zh-CN" altLang="en-US" sz="1800" dirty="0"/>
              <a:t>（添加仿真源文件），单击</a:t>
            </a:r>
            <a:r>
              <a:rPr lang="en-US" altLang="zh-CN" sz="1800" dirty="0"/>
              <a:t>Next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）单击</a:t>
            </a:r>
            <a:r>
              <a:rPr lang="en-US" altLang="zh-CN" sz="1800" dirty="0"/>
              <a:t>Create File</a:t>
            </a:r>
            <a:r>
              <a:rPr lang="zh-CN" altLang="en-US" sz="1800" dirty="0"/>
              <a:t>按钮，按下图参数设置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0" y="3308076"/>
            <a:ext cx="3956618" cy="2591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72" y="3520320"/>
            <a:ext cx="3328988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8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8136904" cy="45151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）单击</a:t>
            </a:r>
            <a:r>
              <a:rPr lang="en-US" altLang="zh-CN" sz="2000" dirty="0"/>
              <a:t>Finish</a:t>
            </a:r>
            <a:r>
              <a:rPr lang="zh-CN" altLang="en-US" sz="2000" dirty="0"/>
              <a:t>按钮，在</a:t>
            </a:r>
            <a:r>
              <a:rPr lang="en-US" altLang="zh-CN" sz="2000" dirty="0"/>
              <a:t>Define Module</a:t>
            </a:r>
            <a:r>
              <a:rPr lang="zh-CN" altLang="en-US" sz="2000" dirty="0"/>
              <a:t>对话框单击</a:t>
            </a:r>
            <a:r>
              <a:rPr lang="en-US" altLang="zh-CN" sz="2000" dirty="0"/>
              <a:t>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）在原文件窗口的</a:t>
            </a:r>
            <a:r>
              <a:rPr lang="en-US" altLang="zh-CN" sz="2000" dirty="0"/>
              <a:t>simulation Sources</a:t>
            </a:r>
            <a:r>
              <a:rPr lang="zh-CN" altLang="en-US" sz="2000" dirty="0"/>
              <a:t>下找到添加了的</a:t>
            </a:r>
            <a:r>
              <a:rPr lang="en-US" altLang="zh-CN" sz="2000" dirty="0" err="1"/>
              <a:t>counter_tb.v</a:t>
            </a:r>
            <a:r>
              <a:rPr lang="zh-CN" altLang="en-US" sz="2000" dirty="0"/>
              <a:t>并打开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）添加下图所示的代码用来测试这个计数器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5140235" cy="39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36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8280920" cy="44041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）保存</a:t>
            </a:r>
            <a:r>
              <a:rPr lang="en-US" altLang="zh-CN" sz="2000" dirty="0" err="1"/>
              <a:t>counter.v</a:t>
            </a:r>
            <a:r>
              <a:rPr lang="zh-CN" altLang="en-US" sz="2000" dirty="0"/>
              <a:t>文件，在源文件窗口选择该文件，并且在左侧的流程向导窗口内，找到并展开</a:t>
            </a:r>
            <a:r>
              <a:rPr lang="en-US" altLang="zh-CN" sz="2000" dirty="0"/>
              <a:t>Simulation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）单击</a:t>
            </a:r>
            <a:r>
              <a:rPr lang="en-US" altLang="zh-CN" sz="2000" dirty="0"/>
              <a:t>Run Simulation</a:t>
            </a:r>
            <a:r>
              <a:rPr lang="zh-CN" altLang="en-US" sz="2000" dirty="0"/>
              <a:t>，在浮动菜单中选择</a:t>
            </a:r>
            <a:r>
              <a:rPr lang="en-US" altLang="zh-CN" sz="2000" dirty="0"/>
              <a:t>Run Behavioral Simulation</a:t>
            </a:r>
            <a:r>
              <a:rPr lang="zh-CN" altLang="en-US" sz="2000" dirty="0"/>
              <a:t>，开始运行行为仿真。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9</a:t>
            </a:r>
            <a:r>
              <a:rPr lang="zh-CN" altLang="en-US" sz="2000" dirty="0"/>
              <a:t>）如下图所示，出现仿真波形界面，通过工具栏的放大缩小将波形调整到合适的大小。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84984"/>
            <a:ext cx="5245502" cy="31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2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CPU</a:t>
            </a:r>
            <a:r>
              <a:rPr lang="zh-CN" altLang="en-US" dirty="0"/>
              <a:t>控制：</a:t>
            </a:r>
            <a:r>
              <a:rPr lang="en-US" altLang="zh-CN" dirty="0" err="1"/>
              <a:t>state.v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3863647"/>
            <a:ext cx="8229600" cy="20882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程序清单：</a:t>
            </a:r>
            <a:r>
              <a:rPr lang="en-US" altLang="zh-CN" dirty="0" err="1"/>
              <a:t>state.v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测试平台：</a:t>
            </a:r>
            <a:r>
              <a:rPr lang="en-US" altLang="zh-CN" dirty="0" err="1"/>
              <a:t>state_tb.v</a:t>
            </a:r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53319"/>
              </p:ext>
            </p:extLst>
          </p:nvPr>
        </p:nvGraphicFramePr>
        <p:xfrm>
          <a:off x="468313" y="1412875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5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系统时钟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表明需要再次执行状态的连续信号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低电平复位，进入闲置状态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终止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操作，但是回落到空闲状态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处于空闲状态，触发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[2:0]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位状态输出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60032" y="4265979"/>
            <a:ext cx="3024336" cy="117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 run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halt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732240" y="5437855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086937" y="3887357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16640" y="3874685"/>
            <a:ext cx="1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13498" y="3900164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78251" y="390016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531391" y="389369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85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程序和变量存储 </a:t>
            </a:r>
            <a:r>
              <a:rPr lang="en-US" altLang="zh-CN" dirty="0" err="1"/>
              <a:t>ram.v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3298814"/>
            <a:ext cx="8229600" cy="2160216"/>
          </a:xfrm>
        </p:spPr>
        <p:txBody>
          <a:bodyPr/>
          <a:lstStyle/>
          <a:p>
            <a:r>
              <a:rPr lang="zh-CN" altLang="en-US" dirty="0"/>
              <a:t>程序清单</a:t>
            </a:r>
            <a:r>
              <a:rPr lang="en-US" altLang="zh-CN" dirty="0" err="1"/>
              <a:t>ram.v</a:t>
            </a:r>
            <a:endParaRPr lang="en-US" altLang="zh-CN" dirty="0"/>
          </a:p>
          <a:p>
            <a:r>
              <a:rPr lang="zh-CN" altLang="en-US" dirty="0"/>
              <a:t>测试平台：</a:t>
            </a:r>
            <a:r>
              <a:rPr lang="en-US" altLang="zh-CN" dirty="0" err="1"/>
              <a:t>ram_tb.v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519946"/>
              </p:ext>
            </p:extLst>
          </p:nvPr>
        </p:nvGraphicFramePr>
        <p:xfrm>
          <a:off x="468313" y="141287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5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系统时钟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输入数据总线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触发计数器存储当前输入数据总线逻辑值的信号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存储在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地址上的输出数据字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地址总线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44008" y="3933056"/>
            <a:ext cx="3024336" cy="117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load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d        q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7308304" y="5104932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52120" y="3529076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4200" y="3569455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220072" y="5104932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28184" y="5104932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81EAB39-F3FB-482A-F5D8-BF0BB7A0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" y="4319119"/>
            <a:ext cx="4429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Xilinx </a:t>
            </a:r>
            <a:r>
              <a:rPr lang="en-US" altLang="zh-CN" sz="2400" dirty="0" err="1"/>
              <a:t>MicroBlaze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针对</a:t>
            </a:r>
            <a:r>
              <a:rPr lang="en-US" altLang="zh-CN" sz="2000" dirty="0"/>
              <a:t>Xilinx</a:t>
            </a:r>
            <a:r>
              <a:rPr lang="zh-CN" altLang="en-US" sz="2000" dirty="0"/>
              <a:t>的设备而开发的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en-US" altLang="zh-CN" sz="2000" dirty="0"/>
              <a:t>RISC</a:t>
            </a:r>
            <a:r>
              <a:rPr lang="zh-CN" altLang="en-US" sz="2000" dirty="0"/>
              <a:t>处理器，三级或五级流水线可选，并且有很多根据总线、功能单元以及</a:t>
            </a:r>
            <a:r>
              <a:rPr lang="en-US" altLang="zh-CN" sz="2000" dirty="0"/>
              <a:t>MMU</a:t>
            </a:r>
            <a:r>
              <a:rPr lang="zh-CN" altLang="en-US" sz="2000" dirty="0"/>
              <a:t>等来进行配置的选项。采用哈佛体系结构，可以对</a:t>
            </a:r>
            <a:r>
              <a:rPr lang="en-US" altLang="zh-CN" sz="2000" dirty="0"/>
              <a:t>cache</a:t>
            </a:r>
            <a:r>
              <a:rPr lang="zh-CN" altLang="en-US" sz="2000" dirty="0"/>
              <a:t>大小进行配置。拥有硬件乘法器、快速乘法器和</a:t>
            </a:r>
            <a:r>
              <a:rPr lang="en-US" altLang="zh-CN" sz="2000" dirty="0"/>
              <a:t>FPU</a:t>
            </a:r>
            <a:r>
              <a:rPr lang="zh-CN" altLang="en-US" sz="2000" dirty="0"/>
              <a:t>。支持嵌入式</a:t>
            </a:r>
            <a:r>
              <a:rPr lang="en-US" altLang="zh-CN" sz="2000" dirty="0"/>
              <a:t>Linux</a:t>
            </a:r>
            <a:r>
              <a:rPr lang="zh-CN" altLang="en-US" sz="2000" dirty="0"/>
              <a:t>操作系统。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05103"/>
            <a:ext cx="3174876" cy="30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6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堆栈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7518"/>
              </p:ext>
            </p:extLst>
          </p:nvPr>
        </p:nvGraphicFramePr>
        <p:xfrm>
          <a:off x="468313" y="1412875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6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系统时钟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清空堆栈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将当前数据总线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上的数据置于栈顶的位置，其他保持不变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将堆栈内所有项往下推一个单元，栈底项出栈。如果也设置了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指令，则当前位于数据总线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上的数据将只会进入栈顶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将处于堆栈中第二个位置的项移到栈顶，其他依次上移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输入数据总线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dtop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处于栈顶的输出数据字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qnext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处于栈中第二个位置的输出数据字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5019675"/>
            <a:ext cx="8229600" cy="216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程序清单</a:t>
            </a:r>
            <a:r>
              <a:rPr lang="en-US" altLang="zh-CN" dirty="0" err="1"/>
              <a:t>stack.v</a:t>
            </a:r>
            <a:endParaRPr lang="en-US" altLang="zh-CN" dirty="0"/>
          </a:p>
          <a:p>
            <a:r>
              <a:rPr lang="zh-CN" altLang="en-US" dirty="0"/>
              <a:t>测试平台：</a:t>
            </a:r>
            <a:r>
              <a:rPr lang="en-US" altLang="zh-CN" dirty="0" err="1"/>
              <a:t>stack_tb.v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80112" y="5229199"/>
            <a:ext cx="3128914" cy="96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 load  push  pop</a:t>
            </a:r>
          </a:p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qtop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qnext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084168" y="6191550"/>
            <a:ext cx="4322" cy="5813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956376" y="6191550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82717" y="487521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512420" y="4862541"/>
            <a:ext cx="1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09278" y="4888020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774031" y="4888019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353652" y="4880906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6209928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28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13DA-3A8C-369F-7229-9BC8CCDA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98946"/>
            <a:ext cx="8229600" cy="563563"/>
          </a:xfrm>
        </p:spPr>
        <p:txBody>
          <a:bodyPr/>
          <a:lstStyle/>
          <a:p>
            <a:r>
              <a:rPr lang="en-US" altLang="zh-CN" dirty="0"/>
              <a:t>Stack</a:t>
            </a:r>
            <a:r>
              <a:rPr lang="zh-CN" altLang="en-US" dirty="0"/>
              <a:t>模块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4A5006-1CC4-B628-BC06-EE1950FD0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059150"/>
              </p:ext>
            </p:extLst>
          </p:nvPr>
        </p:nvGraphicFramePr>
        <p:xfrm>
          <a:off x="4625658" y="2024052"/>
          <a:ext cx="3379890" cy="37986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79890">
                  <a:extLst>
                    <a:ext uri="{9D8B030D-6E8A-4147-A177-3AD203B41FA5}">
                      <a16:colId xmlns:a16="http://schemas.microsoft.com/office/drawing/2014/main" val="1407592820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809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9952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8823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8837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3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5474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0934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92175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31042AB5-9137-8B05-82BD-5AFB8085F09C}"/>
              </a:ext>
            </a:extLst>
          </p:cNvPr>
          <p:cNvSpPr/>
          <p:nvPr/>
        </p:nvSpPr>
        <p:spPr>
          <a:xfrm>
            <a:off x="3844565" y="21894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A9057DE-E2E3-FE03-F095-EAD00036358B}"/>
              </a:ext>
            </a:extLst>
          </p:cNvPr>
          <p:cNvSpPr/>
          <p:nvPr/>
        </p:nvSpPr>
        <p:spPr>
          <a:xfrm>
            <a:off x="3844565" y="260764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50A330-3AE2-CBBA-0BFE-C7FC5DE0604A}"/>
              </a:ext>
            </a:extLst>
          </p:cNvPr>
          <p:cNvSpPr txBox="1"/>
          <p:nvPr/>
        </p:nvSpPr>
        <p:spPr>
          <a:xfrm>
            <a:off x="3141985" y="2053396"/>
            <a:ext cx="68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qtop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D95C2B-5689-3BF0-DA4D-F274ED1164A7}"/>
              </a:ext>
            </a:extLst>
          </p:cNvPr>
          <p:cNvSpPr txBox="1"/>
          <p:nvPr/>
        </p:nvSpPr>
        <p:spPr>
          <a:xfrm>
            <a:off x="7076401" y="711130"/>
            <a:ext cx="612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pop</a:t>
            </a:r>
            <a:endParaRPr lang="zh-CN" altLang="en-US" sz="20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CE00FE7-0C76-71D2-40F0-A34573C67965}"/>
              </a:ext>
            </a:extLst>
          </p:cNvPr>
          <p:cNvSpPr/>
          <p:nvPr/>
        </p:nvSpPr>
        <p:spPr>
          <a:xfrm flipH="1">
            <a:off x="7955018" y="2163199"/>
            <a:ext cx="563473" cy="3570502"/>
          </a:xfrm>
          <a:prstGeom prst="leftBrace">
            <a:avLst>
              <a:gd name="adj1" fmla="val 8333"/>
              <a:gd name="adj2" fmla="val 46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2D82F-EC56-00DE-B1E8-27AC883225F0}"/>
              </a:ext>
            </a:extLst>
          </p:cNvPr>
          <p:cNvSpPr txBox="1"/>
          <p:nvPr/>
        </p:nvSpPr>
        <p:spPr>
          <a:xfrm>
            <a:off x="8606802" y="364546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EE5A2DF-0F2D-1476-00DB-99DB9B593380}"/>
              </a:ext>
            </a:extLst>
          </p:cNvPr>
          <p:cNvSpPr/>
          <p:nvPr/>
        </p:nvSpPr>
        <p:spPr>
          <a:xfrm>
            <a:off x="5152093" y="1249378"/>
            <a:ext cx="216024" cy="720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E2D39C4-5BA9-A973-0BE6-128C647000EA}"/>
              </a:ext>
            </a:extLst>
          </p:cNvPr>
          <p:cNvSpPr/>
          <p:nvPr/>
        </p:nvSpPr>
        <p:spPr>
          <a:xfrm rot="10800000">
            <a:off x="7274723" y="1181405"/>
            <a:ext cx="216024" cy="720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830FDE-44FB-2A0F-D438-7E4EF7969692}"/>
              </a:ext>
            </a:extLst>
          </p:cNvPr>
          <p:cNvSpPr txBox="1"/>
          <p:nvPr/>
        </p:nvSpPr>
        <p:spPr>
          <a:xfrm>
            <a:off x="4880762" y="813260"/>
            <a:ext cx="740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push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B0B726-41D7-3ED6-32FC-990D5F86F6CB}"/>
              </a:ext>
            </a:extLst>
          </p:cNvPr>
          <p:cNvSpPr txBox="1"/>
          <p:nvPr/>
        </p:nvSpPr>
        <p:spPr>
          <a:xfrm>
            <a:off x="3157963" y="2491550"/>
            <a:ext cx="66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2A74E8-D704-86C1-EE74-CEC2CEFB0D3E}"/>
              </a:ext>
            </a:extLst>
          </p:cNvPr>
          <p:cNvSpPr txBox="1"/>
          <p:nvPr/>
        </p:nvSpPr>
        <p:spPr>
          <a:xfrm>
            <a:off x="5872245" y="1480261"/>
            <a:ext cx="986167" cy="433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1111</a:t>
            </a: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0123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1234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2345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3456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4567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5678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6789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789A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1293FA-5E1D-61B5-2EBA-455A46B22898}"/>
              </a:ext>
            </a:extLst>
          </p:cNvPr>
          <p:cNvSpPr txBox="1"/>
          <p:nvPr/>
        </p:nvSpPr>
        <p:spPr>
          <a:xfrm>
            <a:off x="4758131" y="1950772"/>
            <a:ext cx="986167" cy="433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1111</a:t>
            </a: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0123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1234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2345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3456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4567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5678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6789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789A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88F029-BFC2-5078-07D3-107E25A45E2E}"/>
              </a:ext>
            </a:extLst>
          </p:cNvPr>
          <p:cNvSpPr txBox="1"/>
          <p:nvPr/>
        </p:nvSpPr>
        <p:spPr>
          <a:xfrm>
            <a:off x="6924695" y="1480261"/>
            <a:ext cx="986167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0123</a:t>
            </a:r>
            <a:endParaRPr lang="zh-CN" altLang="zh-CN" sz="1800" b="0" i="0" u="none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1234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2345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3456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4567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5678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6789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 789A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F424A7-5A37-780D-E973-3E606A0879BB}"/>
              </a:ext>
            </a:extLst>
          </p:cNvPr>
          <p:cNvSpPr/>
          <p:nvPr/>
        </p:nvSpPr>
        <p:spPr>
          <a:xfrm>
            <a:off x="625509" y="3966341"/>
            <a:ext cx="3128914" cy="96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 load  push  pop</a:t>
            </a:r>
          </a:p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qtop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qnext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431A543-656E-30EE-B8E5-E4ACC566A0E5}"/>
              </a:ext>
            </a:extLst>
          </p:cNvPr>
          <p:cNvCxnSpPr/>
          <p:nvPr/>
        </p:nvCxnSpPr>
        <p:spPr>
          <a:xfrm flipH="1" flipV="1">
            <a:off x="1129565" y="4928692"/>
            <a:ext cx="4322" cy="5813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564D67-B1E5-F200-BD78-AB58CAB20432}"/>
              </a:ext>
            </a:extLst>
          </p:cNvPr>
          <p:cNvCxnSpPr/>
          <p:nvPr/>
        </p:nvCxnSpPr>
        <p:spPr>
          <a:xfrm>
            <a:off x="3001773" y="4928692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FB77B4-7833-812D-F866-D9B0DEE884F3}"/>
              </a:ext>
            </a:extLst>
          </p:cNvPr>
          <p:cNvCxnSpPr/>
          <p:nvPr/>
        </p:nvCxnSpPr>
        <p:spPr>
          <a:xfrm>
            <a:off x="928114" y="3612355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02D16C-9A93-DA47-3536-F428EA28644A}"/>
              </a:ext>
            </a:extLst>
          </p:cNvPr>
          <p:cNvCxnSpPr/>
          <p:nvPr/>
        </p:nvCxnSpPr>
        <p:spPr>
          <a:xfrm>
            <a:off x="1557817" y="3599683"/>
            <a:ext cx="1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C7926B1-5D65-5C6E-4CA9-8DACC7397F44}"/>
              </a:ext>
            </a:extLst>
          </p:cNvPr>
          <p:cNvCxnSpPr/>
          <p:nvPr/>
        </p:nvCxnSpPr>
        <p:spPr>
          <a:xfrm>
            <a:off x="2154675" y="362516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38AC166-DF7A-9E94-51D1-AB14C46D34C8}"/>
              </a:ext>
            </a:extLst>
          </p:cNvPr>
          <p:cNvCxnSpPr/>
          <p:nvPr/>
        </p:nvCxnSpPr>
        <p:spPr>
          <a:xfrm>
            <a:off x="2819428" y="3625161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0C908CB-CBEB-624F-EDCB-808ED5BF1C7A}"/>
              </a:ext>
            </a:extLst>
          </p:cNvPr>
          <p:cNvCxnSpPr/>
          <p:nvPr/>
        </p:nvCxnSpPr>
        <p:spPr>
          <a:xfrm>
            <a:off x="3399049" y="3618048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F32254-C768-A912-F84C-1671FE0282B5}"/>
              </a:ext>
            </a:extLst>
          </p:cNvPr>
          <p:cNvCxnSpPr/>
          <p:nvPr/>
        </p:nvCxnSpPr>
        <p:spPr>
          <a:xfrm>
            <a:off x="2065669" y="4947070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33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CDB81C-0CA5-7768-BC30-16AFF4C3BBFD}"/>
              </a:ext>
            </a:extLst>
          </p:cNvPr>
          <p:cNvSpPr txBox="1"/>
          <p:nvPr/>
        </p:nvSpPr>
        <p:spPr>
          <a:xfrm>
            <a:off x="848272" y="1412776"/>
            <a:ext cx="7560840" cy="507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module stack(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reset, load, push, pop, d,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qtop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qnext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parameter N = 8;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input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reset, load, push, pop;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input [15:0] d;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output [15:0]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qtop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qnext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pt-BR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reg [15:0] q [0:N-1] ;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assign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qtop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q[0];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assign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qnext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q[1];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always @(posedge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or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negedge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reset)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if(!reset) q[0] &lt;= 0;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else if(load) q[0] &lt;= d;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else if(pop) q[0] &lt;= q[1];</a:t>
            </a:r>
          </a:p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445FDC-3AF9-76F0-E709-D5FECBB2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98946"/>
            <a:ext cx="8229600" cy="563563"/>
          </a:xfrm>
        </p:spPr>
        <p:txBody>
          <a:bodyPr/>
          <a:lstStyle/>
          <a:p>
            <a:r>
              <a:rPr lang="en-US" altLang="zh-CN" dirty="0"/>
              <a:t>Stack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331932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7B3F-4268-8016-CA25-982A0B8F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F4A3-868C-49F3-4D62-397B301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BD335-DE55-1F19-7950-81C0E9F2B8F6}"/>
              </a:ext>
            </a:extLst>
          </p:cNvPr>
          <p:cNvSpPr txBox="1"/>
          <p:nvPr/>
        </p:nvSpPr>
        <p:spPr>
          <a:xfrm>
            <a:off x="503128" y="734690"/>
            <a:ext cx="7741279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integer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always @(posedge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or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negedge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reset)</a:t>
            </a:r>
          </a:p>
          <a:p>
            <a:pPr algn="l"/>
            <a:r>
              <a:rPr lang="nn-NO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for(i=1;i&lt;N-1;i=i+1)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if(!reset) q[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&lt;= 0;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else if(push) q[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&lt;= q[i-1];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else if(pop) q[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&lt;= q[i+1];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always @(posedge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or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negedge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reset)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if(!reset) q[N-1] &lt;= 0;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else if(push) q[N-1] &lt;= q[N-2];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endmodule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0174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算数、逻辑和乘法单元：</a:t>
            </a:r>
            <a:r>
              <a:rPr lang="en-US" altLang="zh-CN" dirty="0" err="1"/>
              <a:t>ALU.v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3429000"/>
            <a:ext cx="8229600" cy="2808288"/>
          </a:xfrm>
        </p:spPr>
        <p:txBody>
          <a:bodyPr/>
          <a:lstStyle/>
          <a:p>
            <a:r>
              <a:rPr lang="zh-CN" altLang="en-US" dirty="0"/>
              <a:t>程序清单：</a:t>
            </a:r>
            <a:r>
              <a:rPr lang="en-US" altLang="zh-CN" dirty="0" err="1"/>
              <a:t>alu.v</a:t>
            </a:r>
            <a:endParaRPr lang="en-US" altLang="zh-CN" dirty="0"/>
          </a:p>
          <a:p>
            <a:r>
              <a:rPr lang="zh-CN" altLang="en-US" dirty="0"/>
              <a:t>测试平台：</a:t>
            </a:r>
            <a:r>
              <a:rPr lang="en-US" altLang="zh-CN" dirty="0" err="1"/>
              <a:t>alu_tb.v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718373"/>
              </p:ext>
            </p:extLst>
          </p:nvPr>
        </p:nvGraphicFramePr>
        <p:xfrm>
          <a:off x="478582" y="148478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第一个输入操作码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多选线来定义不同的操作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第二个输入操作码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结果输出接口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8064" y="3717032"/>
            <a:ext cx="3128914" cy="96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     b        f</a:t>
            </a:r>
          </a:p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ALU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12521" y="4679383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24650" y="3068960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2120" y="3068960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740352" y="3068960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900EB4E-20DD-D42C-DC50-90F711B15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7" y="5420363"/>
            <a:ext cx="7977730" cy="5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6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综合测试  </a:t>
            </a:r>
            <a:r>
              <a:rPr lang="en-US" altLang="zh-CN" dirty="0" err="1"/>
              <a:t>tinycpu.v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122418"/>
              </p:ext>
            </p:extLst>
          </p:nvPr>
        </p:nvGraphicFramePr>
        <p:xfrm>
          <a:off x="468313" y="1412875"/>
          <a:ext cx="8229600" cy="442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6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系统时钟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对于整个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的全局低电平有效复位信号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用于触发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运行的控制信号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输入接口（可以用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指令读取）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位的输出缓冲区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为了检测内部操作所设置的可视信号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表示当前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位程序计数器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指令寄存器内容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Qtop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栈顶的值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位内部地址总线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dbus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内部数据总线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88552" y="5885360"/>
            <a:ext cx="235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程序清单：</a:t>
            </a:r>
            <a:r>
              <a:rPr lang="en-US" altLang="zh-CN" b="1" dirty="0" err="1"/>
              <a:t>tinycpu.v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4582344" y="4346269"/>
            <a:ext cx="4104456" cy="96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 run  </a:t>
            </a:r>
          </a:p>
          <a:p>
            <a:pPr algn="ctr"/>
            <a:r>
              <a:rPr lang="en-US" altLang="zh-CN" sz="20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tinyCPU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 out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pcout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irout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qtop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abus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dbus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784553" y="5325679"/>
            <a:ext cx="4322" cy="5813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14767" y="3971491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650857" y="3946856"/>
            <a:ext cx="1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96648" y="3971491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02424" y="5325679"/>
            <a:ext cx="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78488" y="5308620"/>
            <a:ext cx="0" cy="6480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613984" y="5308620"/>
            <a:ext cx="0" cy="6480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205316" y="5325679"/>
            <a:ext cx="0" cy="6480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822704" y="5325679"/>
            <a:ext cx="0" cy="6480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388524" y="5325679"/>
            <a:ext cx="0" cy="6480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16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944" y="1046284"/>
            <a:ext cx="7777471" cy="46805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98711" y="3569512"/>
            <a:ext cx="6206506" cy="9935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837754" y="3600981"/>
            <a:ext cx="8188" cy="22159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12146" y="3547978"/>
            <a:ext cx="0" cy="8743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60712" y="4364325"/>
            <a:ext cx="2644444" cy="51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counter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7920793" y="4873567"/>
            <a:ext cx="2556" cy="9381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63664" y="5751158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0236" y="5726804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49587" y="3337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04248" y="3316760"/>
            <a:ext cx="4654870" cy="5224"/>
          </a:xfrm>
          <a:prstGeom prst="line">
            <a:avLst/>
          </a:prstGeom>
          <a:solidFill>
            <a:srgbClr val="FFFFFF"/>
          </a:solidFill>
          <a:ln w="76200">
            <a:solidFill>
              <a:schemeClr val="bg1">
                <a:lumMod val="65000"/>
              </a:schemeClr>
            </a:solidFill>
          </a:ln>
        </p:spPr>
      </p:cxnSp>
      <p:sp>
        <p:nvSpPr>
          <p:cNvPr id="14" name="文本框 13"/>
          <p:cNvSpPr txBox="1"/>
          <p:nvPr/>
        </p:nvSpPr>
        <p:spPr>
          <a:xfrm>
            <a:off x="-59169" y="29779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55250" y="4364325"/>
            <a:ext cx="2292200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25909" y="3326188"/>
            <a:ext cx="20154" cy="103813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38249" y="3547978"/>
            <a:ext cx="1" cy="8472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209016" y="3547978"/>
            <a:ext cx="11056" cy="8177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74500" y="434904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362223" y="433721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           q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03311" y="4318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410446" y="1950702"/>
            <a:ext cx="1966897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2"/>
          </p:cNvCxnSpPr>
          <p:nvPr/>
        </p:nvCxnSpPr>
        <p:spPr>
          <a:xfrm flipH="1" flipV="1">
            <a:off x="5562407" y="2444787"/>
            <a:ext cx="2433" cy="10663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20381" y="21370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8473" y="1953467"/>
            <a:ext cx="84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qnext</a:t>
            </a:r>
            <a:endParaRPr lang="en-US" altLang="zh-CN" sz="1400" dirty="0"/>
          </a:p>
          <a:p>
            <a:r>
              <a:rPr lang="en-US" altLang="zh-CN" sz="1400" dirty="0" err="1"/>
              <a:t>qtop</a:t>
            </a:r>
            <a:endParaRPr lang="zh-CN" altLang="en-US" sz="1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519017" y="2924005"/>
            <a:ext cx="1797398" cy="1059122"/>
            <a:chOff x="6738759" y="2164558"/>
            <a:chExt cx="1231837" cy="558212"/>
          </a:xfrm>
        </p:grpSpPr>
        <p:sp>
          <p:nvSpPr>
            <p:cNvPr id="27" name="梯形 26"/>
            <p:cNvSpPr/>
            <p:nvPr/>
          </p:nvSpPr>
          <p:spPr>
            <a:xfrm rot="10800000">
              <a:off x="6738759" y="2164558"/>
              <a:ext cx="1231837" cy="558212"/>
            </a:xfrm>
            <a:prstGeom prst="trapezoid">
              <a:avLst>
                <a:gd name="adj" fmla="val 467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7161572" y="2164558"/>
              <a:ext cx="392167" cy="265069"/>
            </a:xfrm>
            <a:prstGeom prst="triangle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34410" y="234888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alu0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957441" y="2806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726434" y="2852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2" name="肘形连接符 31"/>
          <p:cNvCxnSpPr/>
          <p:nvPr/>
        </p:nvCxnSpPr>
        <p:spPr>
          <a:xfrm rot="16200000" flipH="1">
            <a:off x="7229305" y="2294018"/>
            <a:ext cx="786995" cy="472982"/>
          </a:xfrm>
          <a:prstGeom prst="bentConnector3">
            <a:avLst>
              <a:gd name="adj1" fmla="val 2798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090225" y="2435756"/>
            <a:ext cx="0" cy="48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 flipH="1">
            <a:off x="7400896" y="3983127"/>
            <a:ext cx="16820" cy="15727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6668474" y="4140397"/>
            <a:ext cx="766407" cy="1490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6696917" y="3565308"/>
            <a:ext cx="940" cy="5822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082115" y="2733958"/>
            <a:ext cx="100811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02978" y="2734458"/>
            <a:ext cx="9459" cy="8944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267670" y="36492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3225909" y="1928569"/>
            <a:ext cx="1631821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ir0    q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6555" y="1922741"/>
            <a:ext cx="1631821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指令寄存器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   pc0   q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379284" y="2432181"/>
            <a:ext cx="17844" cy="87304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411760" y="2424805"/>
            <a:ext cx="0" cy="89195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507029" y="2433239"/>
            <a:ext cx="10798" cy="1146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550316" y="2412572"/>
            <a:ext cx="25582" cy="913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695233" y="2430633"/>
            <a:ext cx="24603" cy="1171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645061" y="3706895"/>
            <a:ext cx="825507" cy="1956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187624" y="155679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30686" y="1194088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536071" y="1383700"/>
            <a:ext cx="17913" cy="53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202668" y="995668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957667" y="1547045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633733" y="11922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565748" y="155679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337255" y="1211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Inc</a:t>
            </a:r>
            <a:endParaRPr lang="zh-CN" altLang="en-US" dirty="0"/>
          </a:p>
        </p:txBody>
      </p:sp>
      <p:sp>
        <p:nvSpPr>
          <p:cNvPr id="65" name="线形标注 1 64"/>
          <p:cNvSpPr/>
          <p:nvPr/>
        </p:nvSpPr>
        <p:spPr>
          <a:xfrm>
            <a:off x="1633989" y="362428"/>
            <a:ext cx="647356" cy="612648"/>
          </a:xfrm>
          <a:prstGeom prst="borderCallout1">
            <a:avLst>
              <a:gd name="adj1" fmla="val 99077"/>
              <a:gd name="adj2" fmla="val 51076"/>
              <a:gd name="adj3" fmla="val 208374"/>
              <a:gd name="adj4" fmla="val 50355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abus</a:t>
            </a:r>
            <a:endParaRPr lang="en-US" altLang="zh-CN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2pc</a:t>
            </a:r>
            <a:endParaRPr lang="zh-CN" altLang="en-US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6" name="线形标注 1 65"/>
          <p:cNvSpPr/>
          <p:nvPr/>
        </p:nvSpPr>
        <p:spPr>
          <a:xfrm>
            <a:off x="2332128" y="363341"/>
            <a:ext cx="647356" cy="612648"/>
          </a:xfrm>
          <a:prstGeom prst="borderCallout1">
            <a:avLst>
              <a:gd name="adj1" fmla="val 97004"/>
              <a:gd name="adj2" fmla="val 49051"/>
              <a:gd name="adj3" fmla="val 199565"/>
              <a:gd name="adj4" fmla="val 35748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pcinc</a:t>
            </a:r>
            <a:endParaRPr lang="zh-CN" altLang="en-US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367272" y="1564659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112171" y="1194024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715719" y="1391567"/>
            <a:ext cx="17913" cy="53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382316" y="100353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137315" y="1554912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813381" y="1200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4745396" y="1564659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16903" y="12198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Inc</a:t>
            </a:r>
            <a:endParaRPr lang="zh-CN" altLang="en-US" dirty="0"/>
          </a:p>
        </p:txBody>
      </p:sp>
      <p:sp>
        <p:nvSpPr>
          <p:cNvPr id="75" name="线形标注 1 74"/>
          <p:cNvSpPr/>
          <p:nvPr/>
        </p:nvSpPr>
        <p:spPr>
          <a:xfrm>
            <a:off x="3767041" y="362428"/>
            <a:ext cx="709031" cy="612648"/>
          </a:xfrm>
          <a:prstGeom prst="borderCallout1">
            <a:avLst>
              <a:gd name="adj1" fmla="val 97003"/>
              <a:gd name="adj2" fmla="val 51578"/>
              <a:gd name="adj3" fmla="val 205266"/>
              <a:gd name="adj4" fmla="val 52967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dbus2ir</a:t>
            </a:r>
            <a:endParaRPr lang="zh-CN" altLang="en-US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线形标注 1 75"/>
          <p:cNvSpPr/>
          <p:nvPr/>
        </p:nvSpPr>
        <p:spPr>
          <a:xfrm>
            <a:off x="4547742" y="363341"/>
            <a:ext cx="387254" cy="612648"/>
          </a:xfrm>
          <a:prstGeom prst="borderCallout1">
            <a:avLst>
              <a:gd name="adj1" fmla="val 98041"/>
              <a:gd name="adj2" fmla="val 50936"/>
              <a:gd name="adj3" fmla="val 206821"/>
              <a:gd name="adj4" fmla="val 51449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618979" y="1579190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328284" y="1172633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967426" y="1406098"/>
            <a:ext cx="17913" cy="53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634023" y="1018066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389022" y="156944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065088" y="12146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cxnSpLocks/>
          </p:cNvCxnSpPr>
          <p:nvPr/>
        </p:nvCxnSpPr>
        <p:spPr>
          <a:xfrm>
            <a:off x="6786034" y="1352343"/>
            <a:ext cx="45738" cy="583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567238" y="9967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85" name="线形标注 1 84"/>
          <p:cNvSpPr/>
          <p:nvPr/>
        </p:nvSpPr>
        <p:spPr>
          <a:xfrm>
            <a:off x="5919091" y="413073"/>
            <a:ext cx="928835" cy="612648"/>
          </a:xfrm>
          <a:prstGeom prst="borderCallout1">
            <a:avLst>
              <a:gd name="adj1" fmla="val 99596"/>
              <a:gd name="adj2" fmla="val 50625"/>
              <a:gd name="adj3" fmla="val 244964"/>
              <a:gd name="adj4" fmla="val 51550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dbus</a:t>
            </a:r>
            <a:endParaRPr lang="en-US" altLang="zh-CN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2qtop</a:t>
            </a:r>
            <a:endParaRPr lang="zh-CN" altLang="en-US" sz="1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7125307" y="1569443"/>
            <a:ext cx="8668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865493" y="1214609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216837" y="3913306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062542" y="3498644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1217109" y="4349207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8499" y="39831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1216837" y="4788359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047994" y="4422279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1201100" y="5169223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80962" y="48031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cont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207263" y="5520227"/>
            <a:ext cx="42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019185" y="51541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halt</a:t>
            </a:r>
            <a:endParaRPr lang="zh-CN" altLang="en-US" dirty="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471709" y="5102947"/>
            <a:ext cx="629428" cy="14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567135" y="468890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cs</a:t>
            </a:r>
            <a:endParaRPr lang="zh-CN" altLang="en-US" dirty="0"/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3556149" y="4877790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3316663" y="5311916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442580" y="4873567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093766" y="533803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</a:p>
          <a:p>
            <a:endParaRPr lang="zh-CN" altLang="en-US" dirty="0"/>
          </a:p>
        </p:txBody>
      </p:sp>
      <p:sp>
        <p:nvSpPr>
          <p:cNvPr id="114" name="线形标注 1 113"/>
          <p:cNvSpPr/>
          <p:nvPr/>
        </p:nvSpPr>
        <p:spPr>
          <a:xfrm>
            <a:off x="3934152" y="5879009"/>
            <a:ext cx="748697" cy="612648"/>
          </a:xfrm>
          <a:prstGeom prst="borderCallout1">
            <a:avLst>
              <a:gd name="adj1" fmla="val -5488"/>
              <a:gd name="adj2" fmla="val 58036"/>
              <a:gd name="adj3" fmla="val -38307"/>
              <a:gd name="adj4" fmla="val 58935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dbus</a:t>
            </a:r>
            <a:endParaRPr lang="en-US" altLang="zh-CN" sz="16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2ram</a:t>
            </a:r>
            <a:endParaRPr lang="zh-CN" altLang="en-US" sz="16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563664" y="459411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输出</a:t>
            </a:r>
          </a:p>
        </p:txBody>
      </p:sp>
      <p:cxnSp>
        <p:nvCxnSpPr>
          <p:cNvPr id="147" name="直接箭头连接符 146"/>
          <p:cNvCxnSpPr/>
          <p:nvPr/>
        </p:nvCxnSpPr>
        <p:spPr>
          <a:xfrm flipV="1">
            <a:off x="5596354" y="4868950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5354401" y="5225211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149" name="直接箭头连接符 148"/>
          <p:cNvCxnSpPr>
            <a:stCxn id="150" idx="0"/>
          </p:cNvCxnSpPr>
          <p:nvPr/>
        </p:nvCxnSpPr>
        <p:spPr>
          <a:xfrm flipV="1">
            <a:off x="5991124" y="4864061"/>
            <a:ext cx="0" cy="54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5642310" y="5405740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152" name="直接箭头连接符 151"/>
          <p:cNvCxnSpPr/>
          <p:nvPr/>
        </p:nvCxnSpPr>
        <p:spPr>
          <a:xfrm flipH="1" flipV="1">
            <a:off x="6383509" y="4844874"/>
            <a:ext cx="5513" cy="3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6094062" y="5213987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sp>
        <p:nvSpPr>
          <p:cNvPr id="155" name="线形标注 1 154"/>
          <p:cNvSpPr/>
          <p:nvPr/>
        </p:nvSpPr>
        <p:spPr>
          <a:xfrm>
            <a:off x="5887364" y="5791083"/>
            <a:ext cx="773480" cy="612648"/>
          </a:xfrm>
          <a:prstGeom prst="borderCallout1">
            <a:avLst>
              <a:gd name="adj1" fmla="val 94"/>
              <a:gd name="adj2" fmla="val 69007"/>
              <a:gd name="adj3" fmla="val -50745"/>
              <a:gd name="adj4" fmla="val 69113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dbus</a:t>
            </a:r>
            <a:endParaRPr lang="en-US" altLang="zh-CN" sz="16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2obuf</a:t>
            </a:r>
            <a:endParaRPr lang="zh-CN" altLang="en-US" sz="16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 flipV="1">
            <a:off x="6905217" y="4859406"/>
            <a:ext cx="0" cy="41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6656852" y="5215667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inc</a:t>
            </a:r>
            <a:endParaRPr lang="zh-CN" altLang="en-US" dirty="0"/>
          </a:p>
        </p:txBody>
      </p:sp>
      <p:sp>
        <p:nvSpPr>
          <p:cNvPr id="160" name="线形标注 1 159"/>
          <p:cNvSpPr/>
          <p:nvPr/>
        </p:nvSpPr>
        <p:spPr>
          <a:xfrm>
            <a:off x="6751051" y="5796351"/>
            <a:ext cx="533842" cy="612648"/>
          </a:xfrm>
          <a:prstGeom prst="borderCallout1">
            <a:avLst>
              <a:gd name="adj1" fmla="val 94"/>
              <a:gd name="adj2" fmla="val 27146"/>
              <a:gd name="adj3" fmla="val -50746"/>
              <a:gd name="adj4" fmla="val 26469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114168" y="2573580"/>
            <a:ext cx="51648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 dirty="0"/>
              <a:t>pc2</a:t>
            </a:r>
          </a:p>
          <a:p>
            <a:r>
              <a:rPr lang="en-US" altLang="zh-CN" sz="1200" dirty="0" err="1"/>
              <a:t>abus</a:t>
            </a:r>
            <a:endParaRPr lang="en-US" altLang="zh-CN" sz="120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4051889" y="2568349"/>
            <a:ext cx="8490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 dirty="0"/>
              <a:t>ir2abus</a:t>
            </a:r>
          </a:p>
        </p:txBody>
      </p:sp>
      <p:sp>
        <p:nvSpPr>
          <p:cNvPr id="185" name="文本框 184"/>
          <p:cNvSpPr txBox="1"/>
          <p:nvPr/>
        </p:nvSpPr>
        <p:spPr>
          <a:xfrm>
            <a:off x="4360398" y="2913630"/>
            <a:ext cx="696381" cy="276999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ir2dbus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4920903" y="3768369"/>
            <a:ext cx="534121" cy="461665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ram2</a:t>
            </a:r>
          </a:p>
          <a:p>
            <a:r>
              <a:rPr lang="en-US" altLang="zh-CN" sz="1200" dirty="0" err="1"/>
              <a:t>dbus</a:t>
            </a:r>
            <a:endParaRPr lang="en-US" altLang="zh-CN" sz="12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5930103" y="2931654"/>
            <a:ext cx="616649" cy="461665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qtop2dbus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6254011" y="3808768"/>
            <a:ext cx="616649" cy="461665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zh-CN" sz="1200" dirty="0"/>
              <a:t>Alu2</a:t>
            </a:r>
          </a:p>
          <a:p>
            <a:r>
              <a:rPr lang="en-US" altLang="zh-CN" sz="1200" dirty="0" err="1"/>
              <a:t>dbus</a:t>
            </a:r>
            <a:endParaRPr lang="en-US" altLang="zh-CN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CB4A7CA-AE1D-7535-998B-A7090F1FEEC3}"/>
              </a:ext>
            </a:extLst>
          </p:cNvPr>
          <p:cNvSpPr txBox="1"/>
          <p:nvPr/>
        </p:nvSpPr>
        <p:spPr>
          <a:xfrm>
            <a:off x="548667" y="4447539"/>
            <a:ext cx="516488" cy="461665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altLang="zh-CN" dirty="0"/>
              <a:t>in2</a:t>
            </a:r>
          </a:p>
          <a:p>
            <a:r>
              <a:rPr lang="en-US" altLang="zh-CN" dirty="0" err="1"/>
              <a:t>dbus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3891078D-AA38-FC99-35F6-AA681DA32F2F}"/>
                  </a:ext>
                </a:extLst>
              </p14:cNvPr>
              <p14:cNvContentPartPr/>
              <p14:nvPr/>
            </p14:nvContentPartPr>
            <p14:xfrm>
              <a:off x="806400" y="31680"/>
              <a:ext cx="6159960" cy="532188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3891078D-AA38-FC99-35F6-AA681DA32F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040" y="22320"/>
                <a:ext cx="617868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533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4945-FB1B-D0D3-44A2-25F9C44E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F0684-91AE-F119-EBB3-DE6287DE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845CB-8339-87DD-7BF7-0A767D816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631"/>
            <a:ext cx="8943900" cy="42072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E0F4DF8-B3FE-DA33-7D58-C5BD92E9A770}"/>
                  </a:ext>
                </a:extLst>
              </p14:cNvPr>
              <p14:cNvContentPartPr/>
              <p14:nvPr/>
            </p14:nvContentPartPr>
            <p14:xfrm>
              <a:off x="1594080" y="2705040"/>
              <a:ext cx="3035520" cy="57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E0F4DF8-B3FE-DA33-7D58-C5BD92E9A7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720" y="2695680"/>
                <a:ext cx="305424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767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15202-7B1D-B78F-C0B5-3BC17A8C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766E90-25C6-73D7-3A7F-90874FB7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6" y="1700808"/>
            <a:ext cx="8650407" cy="2952328"/>
          </a:xfrm>
        </p:spPr>
      </p:pic>
    </p:spTree>
    <p:extLst>
      <p:ext uri="{BB962C8B-B14F-4D97-AF65-F5344CB8AC3E}">
        <p14:creationId xmlns:p14="http://schemas.microsoft.com/office/powerpoint/2010/main" val="280042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8C19-34FD-2A6B-1733-EC74E15A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4F7C4-DDBB-8534-A240-D3BE7615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E009D-C217-004E-7FA5-A9D1C82D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561"/>
            <a:ext cx="9144000" cy="55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CPU</a:t>
            </a:r>
            <a:r>
              <a:rPr lang="zh-CN" altLang="en-US" dirty="0"/>
              <a:t>设计规格说明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一个全功能的</a:t>
            </a:r>
            <a:r>
              <a:rPr lang="en-US" altLang="zh-CN" sz="2000" dirty="0"/>
              <a:t>CPU</a:t>
            </a:r>
            <a:r>
              <a:rPr lang="zh-CN" altLang="en-US" sz="2000" dirty="0"/>
              <a:t>，可以在</a:t>
            </a:r>
            <a:r>
              <a:rPr lang="en-US" altLang="zh-CN" sz="2000" dirty="0"/>
              <a:t>FPGA</a:t>
            </a:r>
            <a:r>
              <a:rPr lang="zh-CN" altLang="en-US" sz="2000" dirty="0"/>
              <a:t>上综合；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在保证操作正确性的前提下尽量简单；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所需的</a:t>
            </a:r>
            <a:r>
              <a:rPr lang="en-US" altLang="zh-CN" sz="2000" dirty="0"/>
              <a:t>Verilog</a:t>
            </a:r>
            <a:r>
              <a:rPr lang="zh-CN" altLang="en-US" sz="2000" dirty="0"/>
              <a:t>源代码数量应该最小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可以用汇编语言进行编程（最好用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语言编程）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有一个简单但功能完整的指令集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有一个至少</a:t>
            </a:r>
            <a:r>
              <a:rPr lang="en-US" altLang="zh-CN" sz="2000" dirty="0"/>
              <a:t>16</a:t>
            </a:r>
            <a:r>
              <a:rPr lang="zh-CN" altLang="en-US" sz="2000" dirty="0"/>
              <a:t>位的体系结构；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支持输入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支持一般的条件语句操作；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采用简洁的堆栈体系结构。</a:t>
            </a:r>
          </a:p>
        </p:txBody>
      </p:sp>
    </p:spTree>
    <p:extLst>
      <p:ext uri="{BB962C8B-B14F-4D97-AF65-F5344CB8AC3E}">
        <p14:creationId xmlns:p14="http://schemas.microsoft.com/office/powerpoint/2010/main" val="2765759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95017232-AC4E-4791-90F1-3F7BF00A8961}" type="datetime1">
              <a:rPr lang="zh-CN" altLang="en-US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2022/11/24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43" name="Picture 2" descr="colli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084763"/>
            <a:ext cx="691356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65413" y="2717800"/>
            <a:ext cx="3670300" cy="12001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6600" i="1">
                <a:latin typeface="华文行楷" pitchFamily="2" charset="-122"/>
                <a:ea typeface="华文行楷" pitchFamily="2" charset="-122"/>
              </a:rPr>
              <a:t>The end ! 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7924800" y="6381750"/>
            <a:ext cx="762000" cy="3397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0F0D05-DEA2-4CA0-9968-DB85E7BF0FE1}" type="slidenum">
              <a:rPr lang="zh-CN" altLang="en-US" sz="1200" b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60</a:t>
            </a:fld>
            <a:endParaRPr lang="zh-CN" altLang="en-US" sz="1200" b="0" dirty="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2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CPU</a:t>
            </a:r>
            <a:r>
              <a:rPr lang="zh-CN" altLang="en-US" dirty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四个基本元素：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信息传输的方法；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存储数据和程序的方法；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执行逻辑操作的方法；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让这一系列指令能够具体化为操作和传输的方法。</a:t>
            </a:r>
          </a:p>
        </p:txBody>
      </p:sp>
    </p:spTree>
    <p:extLst>
      <p:ext uri="{BB962C8B-B14F-4D97-AF65-F5344CB8AC3E}">
        <p14:creationId xmlns:p14="http://schemas.microsoft.com/office/powerpoint/2010/main" val="427337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数据传输的方法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04" y="4581128"/>
            <a:ext cx="8229600" cy="1079749"/>
          </a:xfrm>
        </p:spPr>
        <p:txBody>
          <a:bodyPr/>
          <a:lstStyle/>
          <a:p>
            <a:r>
              <a:rPr lang="zh-CN" altLang="en-US" dirty="0"/>
              <a:t>数据总线</a:t>
            </a:r>
            <a:r>
              <a:rPr lang="en-US" altLang="zh-CN" dirty="0" err="1"/>
              <a:t>dbus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位宽度</a:t>
            </a:r>
          </a:p>
        </p:txBody>
      </p:sp>
      <p:sp>
        <p:nvSpPr>
          <p:cNvPr id="4" name="矩形 3"/>
          <p:cNvSpPr/>
          <p:nvPr/>
        </p:nvSpPr>
        <p:spPr>
          <a:xfrm>
            <a:off x="1835696" y="1772816"/>
            <a:ext cx="5256584" cy="20162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924944"/>
            <a:ext cx="3456384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051720" y="292494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27984" y="292494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83968" y="3356992"/>
            <a:ext cx="64807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88024" y="3704084"/>
            <a:ext cx="0" cy="3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90678" y="3892407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79122" y="3877277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30754" y="24548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28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程序及数据传输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437112"/>
            <a:ext cx="8229600" cy="1800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采用内部程序存储器 </a:t>
            </a:r>
            <a:r>
              <a:rPr lang="en-US" altLang="zh-CN" dirty="0"/>
              <a:t>RAM0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地址总线</a:t>
            </a:r>
            <a:r>
              <a:rPr lang="en-US" altLang="zh-CN" dirty="0" err="1"/>
              <a:t>abus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628800"/>
            <a:ext cx="5256584" cy="20162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907704" y="2780928"/>
            <a:ext cx="432048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051720" y="2780928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24128" y="274365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80112" y="3175698"/>
            <a:ext cx="8640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84168" y="3522790"/>
            <a:ext cx="0" cy="3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86822" y="3711113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79122" y="3733261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35696" y="23612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07704" y="2310883"/>
            <a:ext cx="3814432" cy="449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51120" y="1888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40210" y="3070953"/>
            <a:ext cx="1423877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11960" y="2348880"/>
            <a:ext cx="0" cy="7220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04048" y="2743650"/>
            <a:ext cx="0" cy="327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220072" y="2780929"/>
            <a:ext cx="0" cy="2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8882" y="305584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831571" y="30132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   q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80110" y="3118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152223" y="1680571"/>
            <a:ext cx="1580017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361373" y="2164559"/>
            <a:ext cx="1" cy="558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20072" y="1857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170339" y="1705101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qnext</a:t>
            </a:r>
            <a:endParaRPr lang="en-US" altLang="zh-CN" sz="1400" dirty="0"/>
          </a:p>
          <a:p>
            <a:r>
              <a:rPr lang="en-US" altLang="zh-CN" sz="1400" dirty="0" err="1"/>
              <a:t>qtop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509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4_流畅">
      <a:majorFont>
        <a:latin typeface="黑体"/>
        <a:ea typeface="黑体"/>
        <a:cs typeface=""/>
      </a:majorFont>
      <a:minorFont>
        <a:latin typeface="华文隶书"/>
        <a:ea typeface="华文隶书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15152</TotalTime>
  <Words>4046</Words>
  <Application>Microsoft Office PowerPoint</Application>
  <PresentationFormat>全屏显示(4:3)</PresentationFormat>
  <Paragraphs>1012</Paragraphs>
  <Slides>60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Adobe 黑体 Std R</vt:lpstr>
      <vt:lpstr>黑体</vt:lpstr>
      <vt:lpstr>华文楷体</vt:lpstr>
      <vt:lpstr>华文隶书</vt:lpstr>
      <vt:lpstr>华文新魏</vt:lpstr>
      <vt:lpstr>华文行楷</vt:lpstr>
      <vt:lpstr>华文中宋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Wingdings 2</vt:lpstr>
      <vt:lpstr>4_流畅</vt:lpstr>
      <vt:lpstr>PowerPoint 演示文稿</vt:lpstr>
      <vt:lpstr>本章要点</vt:lpstr>
      <vt:lpstr>1. 软核处理器</vt:lpstr>
      <vt:lpstr>现成的软核</vt:lpstr>
      <vt:lpstr>Xilinx MicroBlaze</vt:lpstr>
      <vt:lpstr>3 CPU设计规格说明</vt:lpstr>
      <vt:lpstr>3.1 CPU体系结构</vt:lpstr>
      <vt:lpstr>3.2 总线——数据传输的方法</vt:lpstr>
      <vt:lpstr>3.3 程序及数据传输</vt:lpstr>
      <vt:lpstr>3.4 逻辑运算</vt:lpstr>
      <vt:lpstr>3.5 指令处理</vt:lpstr>
      <vt:lpstr>3.6 系统控制</vt:lpstr>
      <vt:lpstr>4. 指令集</vt:lpstr>
      <vt:lpstr>操作类型</vt:lpstr>
      <vt:lpstr>取指和译码</vt:lpstr>
      <vt:lpstr>PowerPoint 演示文稿</vt:lpstr>
      <vt:lpstr>（1）指令译码</vt:lpstr>
      <vt:lpstr>PowerPoint 演示文稿</vt:lpstr>
      <vt:lpstr>PowerPoint 演示文稿</vt:lpstr>
      <vt:lpstr>ARM指令编码格式</vt:lpstr>
      <vt:lpstr>PowerPoint 演示文稿</vt:lpstr>
      <vt:lpstr>4. 指令集</vt:lpstr>
      <vt:lpstr>PowerPoint 演示文稿</vt:lpstr>
      <vt:lpstr>5. CPU控制</vt:lpstr>
      <vt:lpstr>PowerPoint 演示文稿</vt:lpstr>
      <vt:lpstr>PowerPoint 演示文稿</vt:lpstr>
      <vt:lpstr>7.CPU实现</vt:lpstr>
      <vt:lpstr>PowerPoint 演示文稿</vt:lpstr>
      <vt:lpstr>PowerPoint 演示文稿</vt:lpstr>
      <vt:lpstr>7.2 第一个小模块：counter.v</vt:lpstr>
      <vt:lpstr>PowerPoint 演示文稿</vt:lpstr>
      <vt:lpstr>1. 建立新的设计工程 </vt:lpstr>
      <vt:lpstr>PowerPoint 演示文稿</vt:lpstr>
      <vt:lpstr>PowerPoint 演示文稿</vt:lpstr>
      <vt:lpstr>PowerPoint 演示文稿</vt:lpstr>
      <vt:lpstr>第一个小模块：counter.v</vt:lpstr>
      <vt:lpstr>PowerPoint 演示文稿</vt:lpstr>
      <vt:lpstr>PowerPoint 演示文稿</vt:lpstr>
      <vt:lpstr>PowerPoint 演示文稿</vt:lpstr>
      <vt:lpstr>RTL描述和分析</vt:lpstr>
      <vt:lpstr>设计综合和分析</vt:lpstr>
      <vt:lpstr>PowerPoint 演示文稿</vt:lpstr>
      <vt:lpstr>设计实现和分析</vt:lpstr>
      <vt:lpstr>PowerPoint 演示文稿</vt:lpstr>
      <vt:lpstr>设计行为级仿真</vt:lpstr>
      <vt:lpstr>PowerPoint 演示文稿</vt:lpstr>
      <vt:lpstr>PowerPoint 演示文稿</vt:lpstr>
      <vt:lpstr>7.3 CPU控制：state.v</vt:lpstr>
      <vt:lpstr>7.4 程序和变量存储 ram.v</vt:lpstr>
      <vt:lpstr>7.5 堆栈</vt:lpstr>
      <vt:lpstr>Stack模块</vt:lpstr>
      <vt:lpstr>Stack模块</vt:lpstr>
      <vt:lpstr>PowerPoint 演示文稿</vt:lpstr>
      <vt:lpstr>7.6 算数、逻辑和乘法单元：ALU.v</vt:lpstr>
      <vt:lpstr>7.7 综合测试  tinycpu.v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ESSI</dc:creator>
  <cp:lastModifiedBy>suyuwang@sina.com</cp:lastModifiedBy>
  <cp:revision>633</cp:revision>
  <cp:lastPrinted>2015-09-29T02:35:07Z</cp:lastPrinted>
  <dcterms:created xsi:type="dcterms:W3CDTF">2011-01-19T01:46:32Z</dcterms:created>
  <dcterms:modified xsi:type="dcterms:W3CDTF">2022-11-24T03:42:49Z</dcterms:modified>
</cp:coreProperties>
</file>