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5"/>
  </p:notesMasterIdLst>
  <p:handoutMasterIdLst>
    <p:handoutMasterId r:id="rId186"/>
  </p:handoutMasterIdLst>
  <p:sldIdLst>
    <p:sldId id="404" r:id="rId2"/>
    <p:sldId id="1041" r:id="rId3"/>
    <p:sldId id="1074" r:id="rId4"/>
    <p:sldId id="1050" r:id="rId5"/>
    <p:sldId id="1043" r:id="rId6"/>
    <p:sldId id="1045" r:id="rId7"/>
    <p:sldId id="1046" r:id="rId8"/>
    <p:sldId id="1075" r:id="rId9"/>
    <p:sldId id="1049" r:id="rId10"/>
    <p:sldId id="1072" r:id="rId11"/>
    <p:sldId id="1076" r:id="rId12"/>
    <p:sldId id="1077" r:id="rId13"/>
    <p:sldId id="1086" r:id="rId14"/>
    <p:sldId id="1087" r:id="rId15"/>
    <p:sldId id="1088" r:id="rId16"/>
    <p:sldId id="1089" r:id="rId17"/>
    <p:sldId id="1998" r:id="rId18"/>
    <p:sldId id="1999" r:id="rId19"/>
    <p:sldId id="2000" r:id="rId20"/>
    <p:sldId id="2001" r:id="rId21"/>
    <p:sldId id="2081" r:id="rId22"/>
    <p:sldId id="2003" r:id="rId23"/>
    <p:sldId id="2037" r:id="rId24"/>
    <p:sldId id="2005" r:id="rId25"/>
    <p:sldId id="2039" r:id="rId26"/>
    <p:sldId id="2017" r:id="rId27"/>
    <p:sldId id="2018" r:id="rId28"/>
    <p:sldId id="2040" r:id="rId29"/>
    <p:sldId id="2019" r:id="rId30"/>
    <p:sldId id="2021" r:id="rId31"/>
    <p:sldId id="2022" r:id="rId32"/>
    <p:sldId id="2023" r:id="rId33"/>
    <p:sldId id="2024" r:id="rId34"/>
    <p:sldId id="2025" r:id="rId35"/>
    <p:sldId id="2026" r:id="rId36"/>
    <p:sldId id="2028" r:id="rId37"/>
    <p:sldId id="2029" r:id="rId38"/>
    <p:sldId id="2030" r:id="rId39"/>
    <p:sldId id="2031" r:id="rId40"/>
    <p:sldId id="2032" r:id="rId41"/>
    <p:sldId id="2033" r:id="rId42"/>
    <p:sldId id="2034" r:id="rId43"/>
    <p:sldId id="2035" r:id="rId44"/>
    <p:sldId id="2036" r:id="rId45"/>
    <p:sldId id="2077" r:id="rId46"/>
    <p:sldId id="2078" r:id="rId47"/>
    <p:sldId id="2079" r:id="rId48"/>
    <p:sldId id="2080" r:id="rId49"/>
    <p:sldId id="2007" r:id="rId50"/>
    <p:sldId id="2041" r:id="rId51"/>
    <p:sldId id="2042" r:id="rId52"/>
    <p:sldId id="2047" r:id="rId53"/>
    <p:sldId id="2048" r:id="rId54"/>
    <p:sldId id="2049" r:id="rId55"/>
    <p:sldId id="2050" r:id="rId56"/>
    <p:sldId id="2051" r:id="rId57"/>
    <p:sldId id="2052" r:id="rId58"/>
    <p:sldId id="2053" r:id="rId59"/>
    <p:sldId id="2054" r:id="rId60"/>
    <p:sldId id="2055" r:id="rId61"/>
    <p:sldId id="1947" r:id="rId62"/>
    <p:sldId id="1948" r:id="rId63"/>
    <p:sldId id="2008" r:id="rId64"/>
    <p:sldId id="2009" r:id="rId65"/>
    <p:sldId id="2010" r:id="rId66"/>
    <p:sldId id="2011" r:id="rId67"/>
    <p:sldId id="2012" r:id="rId68"/>
    <p:sldId id="2013" r:id="rId69"/>
    <p:sldId id="2056" r:id="rId70"/>
    <p:sldId id="2057" r:id="rId71"/>
    <p:sldId id="2058" r:id="rId72"/>
    <p:sldId id="2059" r:id="rId73"/>
    <p:sldId id="2060" r:id="rId74"/>
    <p:sldId id="2061" r:id="rId75"/>
    <p:sldId id="2062" r:id="rId76"/>
    <p:sldId id="2063" r:id="rId77"/>
    <p:sldId id="2064" r:id="rId78"/>
    <p:sldId id="2065" r:id="rId79"/>
    <p:sldId id="2066" r:id="rId80"/>
    <p:sldId id="2067" r:id="rId81"/>
    <p:sldId id="2068" r:id="rId82"/>
    <p:sldId id="2069" r:id="rId83"/>
    <p:sldId id="2070" r:id="rId84"/>
    <p:sldId id="2071" r:id="rId85"/>
    <p:sldId id="2072" r:id="rId86"/>
    <p:sldId id="2073" r:id="rId87"/>
    <p:sldId id="2074" r:id="rId88"/>
    <p:sldId id="2075" r:id="rId89"/>
    <p:sldId id="2076" r:id="rId90"/>
    <p:sldId id="2014" r:id="rId91"/>
    <p:sldId id="2015" r:id="rId92"/>
    <p:sldId id="2016" r:id="rId93"/>
    <p:sldId id="1836" r:id="rId94"/>
    <p:sldId id="1994" r:id="rId95"/>
    <p:sldId id="1991" r:id="rId96"/>
    <p:sldId id="1992" r:id="rId97"/>
    <p:sldId id="1993" r:id="rId98"/>
    <p:sldId id="1842" r:id="rId99"/>
    <p:sldId id="1843" r:id="rId100"/>
    <p:sldId id="1872" r:id="rId101"/>
    <p:sldId id="1996" r:id="rId102"/>
    <p:sldId id="1997" r:id="rId103"/>
    <p:sldId id="945" r:id="rId104"/>
    <p:sldId id="1051" r:id="rId105"/>
    <p:sldId id="1028" r:id="rId106"/>
    <p:sldId id="944" r:id="rId107"/>
    <p:sldId id="1060" r:id="rId108"/>
    <p:sldId id="946" r:id="rId109"/>
    <p:sldId id="949" r:id="rId110"/>
    <p:sldId id="947" r:id="rId111"/>
    <p:sldId id="948" r:id="rId112"/>
    <p:sldId id="950" r:id="rId113"/>
    <p:sldId id="951" r:id="rId114"/>
    <p:sldId id="952" r:id="rId115"/>
    <p:sldId id="1068" r:id="rId116"/>
    <p:sldId id="1069" r:id="rId117"/>
    <p:sldId id="955" r:id="rId118"/>
    <p:sldId id="956" r:id="rId119"/>
    <p:sldId id="962" r:id="rId120"/>
    <p:sldId id="957" r:id="rId121"/>
    <p:sldId id="1067" r:id="rId122"/>
    <p:sldId id="963" r:id="rId123"/>
    <p:sldId id="964" r:id="rId124"/>
    <p:sldId id="965" r:id="rId125"/>
    <p:sldId id="966" r:id="rId126"/>
    <p:sldId id="967" r:id="rId127"/>
    <p:sldId id="968" r:id="rId128"/>
    <p:sldId id="969" r:id="rId129"/>
    <p:sldId id="970" r:id="rId130"/>
    <p:sldId id="971" r:id="rId131"/>
    <p:sldId id="1027" r:id="rId132"/>
    <p:sldId id="1010" r:id="rId133"/>
    <p:sldId id="1011" r:id="rId134"/>
    <p:sldId id="1015" r:id="rId135"/>
    <p:sldId id="1016" r:id="rId136"/>
    <p:sldId id="1017" r:id="rId137"/>
    <p:sldId id="1013" r:id="rId138"/>
    <p:sldId id="1014" r:id="rId139"/>
    <p:sldId id="1012" r:id="rId140"/>
    <p:sldId id="1018" r:id="rId141"/>
    <p:sldId id="1019" r:id="rId142"/>
    <p:sldId id="1020" r:id="rId143"/>
    <p:sldId id="1021" r:id="rId144"/>
    <p:sldId id="1025" r:id="rId145"/>
    <p:sldId id="1022" r:id="rId146"/>
    <p:sldId id="1023" r:id="rId147"/>
    <p:sldId id="1024" r:id="rId148"/>
    <p:sldId id="973" r:id="rId149"/>
    <p:sldId id="974" r:id="rId150"/>
    <p:sldId id="975" r:id="rId151"/>
    <p:sldId id="976" r:id="rId152"/>
    <p:sldId id="977" r:id="rId153"/>
    <p:sldId id="978" r:id="rId154"/>
    <p:sldId id="979" r:id="rId155"/>
    <p:sldId id="980" r:id="rId156"/>
    <p:sldId id="981" r:id="rId157"/>
    <p:sldId id="982" r:id="rId158"/>
    <p:sldId id="983" r:id="rId159"/>
    <p:sldId id="984" r:id="rId160"/>
    <p:sldId id="985" r:id="rId161"/>
    <p:sldId id="986" r:id="rId162"/>
    <p:sldId id="991" r:id="rId163"/>
    <p:sldId id="992" r:id="rId164"/>
    <p:sldId id="987" r:id="rId165"/>
    <p:sldId id="988" r:id="rId166"/>
    <p:sldId id="989" r:id="rId167"/>
    <p:sldId id="990" r:id="rId168"/>
    <p:sldId id="1070" r:id="rId169"/>
    <p:sldId id="993" r:id="rId170"/>
    <p:sldId id="994" r:id="rId171"/>
    <p:sldId id="1029" r:id="rId172"/>
    <p:sldId id="1030" r:id="rId173"/>
    <p:sldId id="1031" r:id="rId174"/>
    <p:sldId id="1032" r:id="rId175"/>
    <p:sldId id="1033" r:id="rId176"/>
    <p:sldId id="1034" r:id="rId177"/>
    <p:sldId id="1035" r:id="rId178"/>
    <p:sldId id="1036" r:id="rId179"/>
    <p:sldId id="1037" r:id="rId180"/>
    <p:sldId id="1038" r:id="rId181"/>
    <p:sldId id="1039" r:id="rId182"/>
    <p:sldId id="1071" r:id="rId183"/>
    <p:sldId id="694" r:id="rId184"/>
  </p:sldIdLst>
  <p:sldSz cx="9144000" cy="6858000" type="screen4x3"/>
  <p:notesSz cx="9874250" cy="679767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CCFFCC"/>
    <a:srgbClr val="FFCCCC"/>
    <a:srgbClr val="CCCCFF"/>
    <a:srgbClr val="CCFFFF"/>
    <a:srgbClr val="006600"/>
    <a:srgbClr val="339933"/>
    <a:srgbClr val="FF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 autoAdjust="0"/>
    <p:restoredTop sz="93929" autoAdjust="0"/>
  </p:normalViewPr>
  <p:slideViewPr>
    <p:cSldViewPr>
      <p:cViewPr varScale="1">
        <p:scale>
          <a:sx n="108" d="100"/>
          <a:sy n="108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23E33-77A2-44D7-B509-3B1E9D6BD1D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1FE4B-6D3B-4DD4-A6EF-585473F12AFD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算数逻辑运算</a:t>
          </a:r>
        </a:p>
      </dgm:t>
    </dgm:pt>
    <dgm:pt modelId="{E956B15F-9274-4A94-A9B6-86703E0536E6}" type="parTrans" cxnId="{95FF534D-23EB-4688-A17E-E457EF853B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F33DFCC-9D4D-4AAE-9F6D-E1A09E856596}" type="sibTrans" cxnId="{95FF534D-23EB-4688-A17E-E457EF853B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46794836-92C0-41A7-A7F0-E72454D98A42}">
      <dgm:prSet phldrT="[文本]" custT="1"/>
      <dgm:spPr>
        <a:solidFill>
          <a:srgbClr val="CC99FF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存储   架构</a:t>
          </a:r>
        </a:p>
      </dgm:t>
    </dgm:pt>
    <dgm:pt modelId="{D759AC94-B5B7-4958-BD99-5882F2A6AA19}" type="parTrans" cxnId="{EFBA3458-0B4D-4B12-8141-823C704D880E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8538DC15-13E8-480E-A427-8F7289D9480D}" type="sibTrans" cxnId="{EFBA3458-0B4D-4B12-8141-823C704D880E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ADAB279-0ED4-4CFF-AC25-179B154AE5CC}">
      <dgm:prSet phldrT="[文本]" custT="1"/>
      <dgm:spPr>
        <a:solidFill>
          <a:srgbClr val="CCFFCC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总线   结构</a:t>
          </a:r>
        </a:p>
      </dgm:t>
    </dgm:pt>
    <dgm:pt modelId="{3216A3AA-9664-42F9-ADEC-E8471794FFCB}" type="parTrans" cxnId="{86DE5BB4-0B10-46F7-92AD-7266DC87B06B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5762DBCA-2F36-4A45-812E-6548524FF005}" type="sibTrans" cxnId="{86DE5BB4-0B10-46F7-92AD-7266DC87B06B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A36F060-FF20-423C-96CD-B7DE7837034F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控制   单元</a:t>
          </a:r>
        </a:p>
      </dgm:t>
    </dgm:pt>
    <dgm:pt modelId="{0EE2E5E4-F41E-4203-B7A2-0BBE08A30B55}" type="parTrans" cxnId="{9368176E-A4C8-435A-A6FB-BB3E5FA52703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F9424B9D-AE88-45B5-9DF9-92BB0127C951}" type="sibTrans" cxnId="{9368176E-A4C8-435A-A6FB-BB3E5FA52703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B4F0A90-5585-44A5-90B6-51F62064F6CA}">
      <dgm:prSet phldrT="[文本]" custT="1"/>
      <dgm:spPr>
        <a:solidFill>
          <a:srgbClr val="FFCCFF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微指令</a:t>
          </a:r>
        </a:p>
      </dgm:t>
    </dgm:pt>
    <dgm:pt modelId="{A6B0A7E9-BEEC-4548-8044-3ADF4769A2E1}" type="parTrans" cxnId="{5DF341C9-B58F-4CD5-8707-5EB09AF38FC1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0DCD1EFC-0663-4475-875D-F0DAF4EA1ECE}" type="sibTrans" cxnId="{5DF341C9-B58F-4CD5-8707-5EB09AF38FC1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7B00DF7-1C41-401A-B5B9-0C183485E34B}" type="pres">
      <dgm:prSet presAssocID="{8E123E33-77A2-44D7-B509-3B1E9D6BD1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8F1645-A62D-4AE2-BC0E-8396659FBA50}" type="pres">
      <dgm:prSet presAssocID="{9511FE4B-6D3B-4DD4-A6EF-585473F12AF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7CC1D4B-6BE4-48E7-B2E1-27B290942FA8}" type="pres">
      <dgm:prSet presAssocID="{D759AC94-B5B7-4958-BD99-5882F2A6AA19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AAEB328-DD6D-44D1-9376-F07C4DC53E3C}" type="pres">
      <dgm:prSet presAssocID="{D759AC94-B5B7-4958-BD99-5882F2A6AA1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8B08CF5-D7F2-4F7F-BF85-55A094A92BA0}" type="pres">
      <dgm:prSet presAssocID="{46794836-92C0-41A7-A7F0-E72454D98A42}" presName="node" presStyleLbl="node1" presStyleIdx="0" presStyleCnt="4" custRadScaleRad="133018" custRadScaleInc="-72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8146F-C53D-4058-9D83-36A8FCC4537C}" type="pres">
      <dgm:prSet presAssocID="{3216A3AA-9664-42F9-ADEC-E8471794FFCB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E68C27C-713E-4BBD-9CE4-F9D99FD5D24A}" type="pres">
      <dgm:prSet presAssocID="{3216A3AA-9664-42F9-ADEC-E8471794FFCB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E1F5AE8-2BC6-4802-B2B7-759A114B7B3B}" type="pres">
      <dgm:prSet presAssocID="{1ADAB279-0ED4-4CFF-AC25-179B154AE5CC}" presName="node" presStyleLbl="node1" presStyleIdx="1" presStyleCnt="4" custRadScaleRad="124851" custRadScaleInc="-5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CF331-D2FC-4D1F-A97E-9684C8894B62}" type="pres">
      <dgm:prSet presAssocID="{0EE2E5E4-F41E-4203-B7A2-0BBE08A30B55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793DBBE-BFF1-4394-A291-CA416A9D38BD}" type="pres">
      <dgm:prSet presAssocID="{0EE2E5E4-F41E-4203-B7A2-0BBE08A30B5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8B84A777-2A2C-4A8D-BB68-3CC0AFE7886C}" type="pres">
      <dgm:prSet presAssocID="{1A36F060-FF20-423C-96CD-B7DE783703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BA51C-52EB-4F54-9069-FB3D937A1CDA}" type="pres">
      <dgm:prSet presAssocID="{A6B0A7E9-BEEC-4548-8044-3ADF4769A2E1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AD9D965-3FD9-40E2-99B1-2EBF5275140F}" type="pres">
      <dgm:prSet presAssocID="{A6B0A7E9-BEEC-4548-8044-3ADF4769A2E1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26C081B-D3BB-4EB7-A453-9CDE2EC13220}" type="pres">
      <dgm:prSet presAssocID="{9B4F0A90-5585-44A5-90B6-51F62064F6CA}" presName="node" presStyleLbl="node1" presStyleIdx="3" presStyleCnt="4" custRadScaleRad="132816" custRadScaleInc="-19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C3F1F9-B6E6-49F2-9CE3-4D4093707C9F}" type="presOf" srcId="{A6B0A7E9-BEEC-4548-8044-3ADF4769A2E1}" destId="{5AD9D965-3FD9-40E2-99B1-2EBF5275140F}" srcOrd="1" destOrd="0" presId="urn:microsoft.com/office/officeart/2005/8/layout/radial5"/>
    <dgm:cxn modelId="{86DE5BB4-0B10-46F7-92AD-7266DC87B06B}" srcId="{9511FE4B-6D3B-4DD4-A6EF-585473F12AFD}" destId="{1ADAB279-0ED4-4CFF-AC25-179B154AE5CC}" srcOrd="1" destOrd="0" parTransId="{3216A3AA-9664-42F9-ADEC-E8471794FFCB}" sibTransId="{5762DBCA-2F36-4A45-812E-6548524FF005}"/>
    <dgm:cxn modelId="{0C188C78-7662-473C-AE3F-8A42B100E64C}" type="presOf" srcId="{0EE2E5E4-F41E-4203-B7A2-0BBE08A30B55}" destId="{0793DBBE-BFF1-4394-A291-CA416A9D38BD}" srcOrd="1" destOrd="0" presId="urn:microsoft.com/office/officeart/2005/8/layout/radial5"/>
    <dgm:cxn modelId="{045A443F-C065-4CF6-9DB6-F0A8A0FCEFA1}" type="presOf" srcId="{1A36F060-FF20-423C-96CD-B7DE7837034F}" destId="{8B84A777-2A2C-4A8D-BB68-3CC0AFE7886C}" srcOrd="0" destOrd="0" presId="urn:microsoft.com/office/officeart/2005/8/layout/radial5"/>
    <dgm:cxn modelId="{9368176E-A4C8-435A-A6FB-BB3E5FA52703}" srcId="{9511FE4B-6D3B-4DD4-A6EF-585473F12AFD}" destId="{1A36F060-FF20-423C-96CD-B7DE7837034F}" srcOrd="2" destOrd="0" parTransId="{0EE2E5E4-F41E-4203-B7A2-0BBE08A30B55}" sibTransId="{F9424B9D-AE88-45B5-9DF9-92BB0127C951}"/>
    <dgm:cxn modelId="{DD693AE9-C2B4-4718-BCDF-41F7E8DEC50D}" type="presOf" srcId="{46794836-92C0-41A7-A7F0-E72454D98A42}" destId="{C8B08CF5-D7F2-4F7F-BF85-55A094A92BA0}" srcOrd="0" destOrd="0" presId="urn:microsoft.com/office/officeart/2005/8/layout/radial5"/>
    <dgm:cxn modelId="{3659A74C-6153-4040-8375-A172263A07A0}" type="presOf" srcId="{3216A3AA-9664-42F9-ADEC-E8471794FFCB}" destId="{7408146F-C53D-4058-9D83-36A8FCC4537C}" srcOrd="0" destOrd="0" presId="urn:microsoft.com/office/officeart/2005/8/layout/radial5"/>
    <dgm:cxn modelId="{0295FF18-E78C-4A58-BC2C-387A0A8A2B55}" type="presOf" srcId="{D759AC94-B5B7-4958-BD99-5882F2A6AA19}" destId="{8AAEB328-DD6D-44D1-9376-F07C4DC53E3C}" srcOrd="1" destOrd="0" presId="urn:microsoft.com/office/officeart/2005/8/layout/radial5"/>
    <dgm:cxn modelId="{8D970F87-AB32-4F23-A2B7-E86494986EF4}" type="presOf" srcId="{3216A3AA-9664-42F9-ADEC-E8471794FFCB}" destId="{BE68C27C-713E-4BBD-9CE4-F9D99FD5D24A}" srcOrd="1" destOrd="0" presId="urn:microsoft.com/office/officeart/2005/8/layout/radial5"/>
    <dgm:cxn modelId="{883A7A3D-47E1-4C4F-ADF2-8DE0CED2CB69}" type="presOf" srcId="{9511FE4B-6D3B-4DD4-A6EF-585473F12AFD}" destId="{A28F1645-A62D-4AE2-BC0E-8396659FBA50}" srcOrd="0" destOrd="0" presId="urn:microsoft.com/office/officeart/2005/8/layout/radial5"/>
    <dgm:cxn modelId="{0FAFD2A7-5C5B-469D-9B49-1CC687C3F037}" type="presOf" srcId="{A6B0A7E9-BEEC-4548-8044-3ADF4769A2E1}" destId="{BEFBA51C-52EB-4F54-9069-FB3D937A1CDA}" srcOrd="0" destOrd="0" presId="urn:microsoft.com/office/officeart/2005/8/layout/radial5"/>
    <dgm:cxn modelId="{95FF534D-23EB-4688-A17E-E457EF853BF0}" srcId="{8E123E33-77A2-44D7-B509-3B1E9D6BD1D1}" destId="{9511FE4B-6D3B-4DD4-A6EF-585473F12AFD}" srcOrd="0" destOrd="0" parTransId="{E956B15F-9274-4A94-A9B6-86703E0536E6}" sibTransId="{BF33DFCC-9D4D-4AAE-9F6D-E1A09E856596}"/>
    <dgm:cxn modelId="{EFBA3458-0B4D-4B12-8141-823C704D880E}" srcId="{9511FE4B-6D3B-4DD4-A6EF-585473F12AFD}" destId="{46794836-92C0-41A7-A7F0-E72454D98A42}" srcOrd="0" destOrd="0" parTransId="{D759AC94-B5B7-4958-BD99-5882F2A6AA19}" sibTransId="{8538DC15-13E8-480E-A427-8F7289D9480D}"/>
    <dgm:cxn modelId="{1E1C482E-F9D1-4C9A-8131-5E2051CA48AA}" type="presOf" srcId="{1ADAB279-0ED4-4CFF-AC25-179B154AE5CC}" destId="{DE1F5AE8-2BC6-4802-B2B7-759A114B7B3B}" srcOrd="0" destOrd="0" presId="urn:microsoft.com/office/officeart/2005/8/layout/radial5"/>
    <dgm:cxn modelId="{30521B0F-2FFC-4981-8DEC-034BAF07452D}" type="presOf" srcId="{D759AC94-B5B7-4958-BD99-5882F2A6AA19}" destId="{B7CC1D4B-6BE4-48E7-B2E1-27B290942FA8}" srcOrd="0" destOrd="0" presId="urn:microsoft.com/office/officeart/2005/8/layout/radial5"/>
    <dgm:cxn modelId="{3AECB1D1-35C1-4513-9FD9-5778C7525FF7}" type="presOf" srcId="{0EE2E5E4-F41E-4203-B7A2-0BBE08A30B55}" destId="{8C7CF331-D2FC-4D1F-A97E-9684C8894B62}" srcOrd="0" destOrd="0" presId="urn:microsoft.com/office/officeart/2005/8/layout/radial5"/>
    <dgm:cxn modelId="{ABF3D9B6-A958-499F-90E9-1757B7BC1D7A}" type="presOf" srcId="{9B4F0A90-5585-44A5-90B6-51F62064F6CA}" destId="{426C081B-D3BB-4EB7-A453-9CDE2EC13220}" srcOrd="0" destOrd="0" presId="urn:microsoft.com/office/officeart/2005/8/layout/radial5"/>
    <dgm:cxn modelId="{AC218D77-A013-43B3-8B11-6F57ADABFF3B}" type="presOf" srcId="{8E123E33-77A2-44D7-B509-3B1E9D6BD1D1}" destId="{77B00DF7-1C41-401A-B5B9-0C183485E34B}" srcOrd="0" destOrd="0" presId="urn:microsoft.com/office/officeart/2005/8/layout/radial5"/>
    <dgm:cxn modelId="{5DF341C9-B58F-4CD5-8707-5EB09AF38FC1}" srcId="{9511FE4B-6D3B-4DD4-A6EF-585473F12AFD}" destId="{9B4F0A90-5585-44A5-90B6-51F62064F6CA}" srcOrd="3" destOrd="0" parTransId="{A6B0A7E9-BEEC-4548-8044-3ADF4769A2E1}" sibTransId="{0DCD1EFC-0663-4475-875D-F0DAF4EA1ECE}"/>
    <dgm:cxn modelId="{40792B47-A380-4C3E-9E49-23FEFD5EEEDA}" type="presParOf" srcId="{77B00DF7-1C41-401A-B5B9-0C183485E34B}" destId="{A28F1645-A62D-4AE2-BC0E-8396659FBA50}" srcOrd="0" destOrd="0" presId="urn:microsoft.com/office/officeart/2005/8/layout/radial5"/>
    <dgm:cxn modelId="{0088D212-D794-4A25-B5FB-41C22DC0545F}" type="presParOf" srcId="{77B00DF7-1C41-401A-B5B9-0C183485E34B}" destId="{B7CC1D4B-6BE4-48E7-B2E1-27B290942FA8}" srcOrd="1" destOrd="0" presId="urn:microsoft.com/office/officeart/2005/8/layout/radial5"/>
    <dgm:cxn modelId="{32D2CDCC-4AA5-4BAC-B433-8771DF260E72}" type="presParOf" srcId="{B7CC1D4B-6BE4-48E7-B2E1-27B290942FA8}" destId="{8AAEB328-DD6D-44D1-9376-F07C4DC53E3C}" srcOrd="0" destOrd="0" presId="urn:microsoft.com/office/officeart/2005/8/layout/radial5"/>
    <dgm:cxn modelId="{9125AD0F-8AF2-40F7-BBF9-FB7CCAF15CFE}" type="presParOf" srcId="{77B00DF7-1C41-401A-B5B9-0C183485E34B}" destId="{C8B08CF5-D7F2-4F7F-BF85-55A094A92BA0}" srcOrd="2" destOrd="0" presId="urn:microsoft.com/office/officeart/2005/8/layout/radial5"/>
    <dgm:cxn modelId="{E97B5759-89F8-4C74-94D0-37FAB2E1B0E6}" type="presParOf" srcId="{77B00DF7-1C41-401A-B5B9-0C183485E34B}" destId="{7408146F-C53D-4058-9D83-36A8FCC4537C}" srcOrd="3" destOrd="0" presId="urn:microsoft.com/office/officeart/2005/8/layout/radial5"/>
    <dgm:cxn modelId="{2CFFC864-816B-4EB5-A05C-0B49991AF2CC}" type="presParOf" srcId="{7408146F-C53D-4058-9D83-36A8FCC4537C}" destId="{BE68C27C-713E-4BBD-9CE4-F9D99FD5D24A}" srcOrd="0" destOrd="0" presId="urn:microsoft.com/office/officeart/2005/8/layout/radial5"/>
    <dgm:cxn modelId="{0FCFC2AB-DE6F-441F-AEF8-06B9F0342688}" type="presParOf" srcId="{77B00DF7-1C41-401A-B5B9-0C183485E34B}" destId="{DE1F5AE8-2BC6-4802-B2B7-759A114B7B3B}" srcOrd="4" destOrd="0" presId="urn:microsoft.com/office/officeart/2005/8/layout/radial5"/>
    <dgm:cxn modelId="{262A1477-8838-4347-97A6-4B48CF945507}" type="presParOf" srcId="{77B00DF7-1C41-401A-B5B9-0C183485E34B}" destId="{8C7CF331-D2FC-4D1F-A97E-9684C8894B62}" srcOrd="5" destOrd="0" presId="urn:microsoft.com/office/officeart/2005/8/layout/radial5"/>
    <dgm:cxn modelId="{E021B0D8-B99F-42FC-B6DF-6363C0E6DC17}" type="presParOf" srcId="{8C7CF331-D2FC-4D1F-A97E-9684C8894B62}" destId="{0793DBBE-BFF1-4394-A291-CA416A9D38BD}" srcOrd="0" destOrd="0" presId="urn:microsoft.com/office/officeart/2005/8/layout/radial5"/>
    <dgm:cxn modelId="{FF33EDA5-E921-4570-A1E7-1F7292284134}" type="presParOf" srcId="{77B00DF7-1C41-401A-B5B9-0C183485E34B}" destId="{8B84A777-2A2C-4A8D-BB68-3CC0AFE7886C}" srcOrd="6" destOrd="0" presId="urn:microsoft.com/office/officeart/2005/8/layout/radial5"/>
    <dgm:cxn modelId="{2D6ECC22-9485-4D97-BEEA-555D84384195}" type="presParOf" srcId="{77B00DF7-1C41-401A-B5B9-0C183485E34B}" destId="{BEFBA51C-52EB-4F54-9069-FB3D937A1CDA}" srcOrd="7" destOrd="0" presId="urn:microsoft.com/office/officeart/2005/8/layout/radial5"/>
    <dgm:cxn modelId="{427F34A6-18E6-4F97-841C-408D685D0921}" type="presParOf" srcId="{BEFBA51C-52EB-4F54-9069-FB3D937A1CDA}" destId="{5AD9D965-3FD9-40E2-99B1-2EBF5275140F}" srcOrd="0" destOrd="0" presId="urn:microsoft.com/office/officeart/2005/8/layout/radial5"/>
    <dgm:cxn modelId="{AB2CB866-9A00-45FF-9C6C-0F3E82E304F4}" type="presParOf" srcId="{77B00DF7-1C41-401A-B5B9-0C183485E34B}" destId="{426C081B-D3BB-4EB7-A453-9CDE2EC1322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8011A0-3C4C-49F8-9810-FEB07BC293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3C4565-2B14-4D85-B6E1-5D3C5B2D2302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工作模式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635CD25E-7731-476A-BC74-5418CED68534}" type="parTrans" cxnId="{E7F8B7A3-44BE-47DD-9E9A-419BE787F010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6F76CE4-5E14-45F4-AE85-1D1606E1874C}" type="sibTrans" cxnId="{E7F8B7A3-44BE-47DD-9E9A-419BE787F010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BE5E130-1863-4937-A8FC-CCAC8C56E202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非特权模式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F2C8805-7E72-41BA-BF21-6E842889BC68}" type="parTrans" cxnId="{F55805F3-2BF5-4FEB-B2D6-3113A70481A3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4A5B12A-01B1-415D-8968-D11610CCE282}" type="sibTrans" cxnId="{F55805F3-2BF5-4FEB-B2D6-3113A70481A3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8434219-7E1B-46C7-8A99-BBF1910E5923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异常模式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602EEBED-6F2C-4678-9ADD-C110D5593EB9}" type="parTrans" cxnId="{F7C2AD38-49A5-4165-A636-BA5CD1136833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92586A88-55E4-4310-9C79-6D682DFF8C30}" type="sibTrans" cxnId="{F7C2AD38-49A5-4165-A636-BA5CD1136833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ED1DF6AC-8A0D-4E63-9D41-C8655CA976A5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非异常模式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5DD21360-7490-4BD8-88D7-023856837AB3}" type="parTrans" cxnId="{1BF8CB95-69B2-448E-B5EB-F062BACACF20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898AA0ED-D190-43F9-A929-47315E266D94}" type="sibTrans" cxnId="{1BF8CB95-69B2-448E-B5EB-F062BACACF20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263CEE8E-CAC8-4AAA-8703-A2595C7D577D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快速中断模式（</a:t>
          </a:r>
          <a:r>
            <a: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FIQ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8492B45-67DA-44D9-B14A-53C9266BD80F}" type="parTrans" cxnId="{C9EE6F5B-1F5D-4CB4-8A90-23E6BCDC4258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FC93408-6EA9-4DE2-9F1C-4B33B56996C8}" type="sibTrans" cxnId="{C9EE6F5B-1F5D-4CB4-8A90-23E6BCDC4258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AAD7183-354D-4A07-8E52-EB27999817A0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普通中断模式（</a:t>
          </a:r>
          <a:r>
            <a: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IRQ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59AD955A-70DC-461E-AAF7-D188400C8A76}" type="parTrans" cxnId="{AD7E42F8-D401-4EF7-82CD-E8ABF1BCED8F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D2894C9-B795-4A5C-B0B8-2AE8E79CAF8C}" type="sibTrans" cxnId="{AD7E42F8-D401-4EF7-82CD-E8ABF1BCED8F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90A86A7-7390-48E2-9BB0-EECDA9C91FE5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管理员模式（</a:t>
          </a:r>
          <a:r>
            <a: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SVC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2E8F1685-EE2D-4135-8DDC-FF55A9920BCD}" type="parTrans" cxnId="{C369962F-D5B0-4A74-A05D-C66BF88B12C5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AFE5D5C4-B8E5-47B8-8EF2-E90CAC8FB685}" type="sibTrans" cxnId="{C369962F-D5B0-4A74-A05D-C66BF88B12C5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FEE77D0-0575-4C0D-B359-19425874F944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未定义异常模式（</a:t>
          </a:r>
          <a:r>
            <a:rPr lang="en-US" altLang="zh-CN" sz="1600" dirty="0" err="1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Undef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389807E-19AC-4BB5-93E1-96CBFEB1F50F}" type="parTrans" cxnId="{4CEDF954-1F09-4627-9484-088A8F769669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D0B354B-E2AB-4505-81F2-20CBC590EF7C}" type="sibTrans" cxnId="{4CEDF954-1F09-4627-9484-088A8F769669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D329CE0-D8CE-4A1A-A444-6C3BFA62DB2B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终止异常模式（</a:t>
          </a:r>
          <a:r>
            <a: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Abort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C3444F6-673A-4A61-84A3-61B88AEEA15E}" type="parTrans" cxnId="{5429252D-D5C3-45AA-A397-B4B113A8E903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32CB8CA-EB69-44D3-B106-B0F50F3FD939}" type="sibTrans" cxnId="{5429252D-D5C3-45AA-A397-B4B113A8E903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74D11E8-F7BA-42AD-8E53-3D87C08A1514}">
      <dgm:prSet phldrT="[文本]" custT="1"/>
      <dgm:spPr/>
      <dgm:t>
        <a:bodyPr/>
        <a:lstStyle/>
        <a:p>
          <a:pPr algn="ctr"/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系统模式（</a:t>
          </a:r>
          <a:r>
            <a: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System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988C06C7-5905-4A72-B49A-3850F4E0D509}" type="parTrans" cxnId="{DCD702F0-CC16-49FF-A9EC-7CD4D9817191}">
      <dgm:prSet custT="1"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2AE1FF2C-5839-4338-992D-95FBB9C0D3B1}" type="sibTrans" cxnId="{DCD702F0-CC16-49FF-A9EC-7CD4D9817191}">
      <dgm:prSet/>
      <dgm:spPr/>
      <dgm:t>
        <a:bodyPr/>
        <a:lstStyle/>
        <a:p>
          <a:pPr algn="ctr"/>
          <a:endParaRPr lang="zh-CN" altLang="en-US" sz="16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3890A15-6861-49E9-9D71-9135F747A875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用户模式（</a:t>
          </a:r>
          <a:r>
            <a: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User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6F092D16-B06D-4D39-8493-3D2F02A8DD7B}" type="parTrans" cxnId="{F03FFAF9-4746-40DC-B5E8-0B7ABB811D78}">
      <dgm:prSet/>
      <dgm:spPr/>
      <dgm:t>
        <a:bodyPr/>
        <a:lstStyle/>
        <a:p>
          <a:endParaRPr lang="zh-CN" altLang="en-US"/>
        </a:p>
      </dgm:t>
    </dgm:pt>
    <dgm:pt modelId="{D96C77A8-BDE1-4A8B-B2B2-F90BAE1287FA}" type="sibTrans" cxnId="{F03FFAF9-4746-40DC-B5E8-0B7ABB811D78}">
      <dgm:prSet/>
      <dgm:spPr/>
      <dgm:t>
        <a:bodyPr/>
        <a:lstStyle/>
        <a:p>
          <a:endParaRPr lang="zh-CN" altLang="en-US"/>
        </a:p>
      </dgm:t>
    </dgm:pt>
    <dgm:pt modelId="{91446980-784A-4125-B264-C0829D19A845}">
      <dgm:prSet phldrT="[文本]" custT="1"/>
      <dgm:spPr/>
      <dgm:t>
        <a:bodyPr/>
        <a:lstStyle/>
        <a:p>
          <a:r>
            <a:rPr lang="zh-CN" altLang="en-US" sz="160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特权</a:t>
          </a:r>
          <a:r>
            <a:rPr lang="zh-CN" altLang="en-US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模式</a:t>
          </a:r>
          <a:endParaRPr lang="zh-CN" altLang="en-US"/>
        </a:p>
      </dgm:t>
    </dgm:pt>
    <dgm:pt modelId="{28D64CFE-6041-4235-9F03-DBB6B09AC541}" type="parTrans" cxnId="{98D681C5-3ECB-4C8C-8AB6-053D5CCAE00D}">
      <dgm:prSet/>
      <dgm:spPr/>
      <dgm:t>
        <a:bodyPr/>
        <a:lstStyle/>
        <a:p>
          <a:endParaRPr lang="zh-CN" altLang="en-US"/>
        </a:p>
      </dgm:t>
    </dgm:pt>
    <dgm:pt modelId="{D5324D73-0BFC-465A-A8E3-4473E235178F}" type="sibTrans" cxnId="{98D681C5-3ECB-4C8C-8AB6-053D5CCAE00D}">
      <dgm:prSet/>
      <dgm:spPr/>
      <dgm:t>
        <a:bodyPr/>
        <a:lstStyle/>
        <a:p>
          <a:endParaRPr lang="zh-CN" altLang="en-US"/>
        </a:p>
      </dgm:t>
    </dgm:pt>
    <dgm:pt modelId="{B0B08054-088E-4D30-985B-4A18D5EB31DE}" type="pres">
      <dgm:prSet presAssocID="{0A8011A0-3C4C-49F8-9810-FEB07BC293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A71BC8B-CD99-43CB-B45A-58181170E563}" type="pres">
      <dgm:prSet presAssocID="{DF3C4565-2B14-4D85-B6E1-5D3C5B2D2302}" presName="root1" presStyleCnt="0"/>
      <dgm:spPr/>
    </dgm:pt>
    <dgm:pt modelId="{108224A2-08EA-4BE9-A831-CC9C7D9D1356}" type="pres">
      <dgm:prSet presAssocID="{DF3C4565-2B14-4D85-B6E1-5D3C5B2D2302}" presName="LevelOneTextNode" presStyleLbl="node0" presStyleIdx="0" presStyleCnt="1">
        <dgm:presLayoutVars>
          <dgm:chPref val="3"/>
        </dgm:presLayoutVars>
      </dgm:prSet>
      <dgm:spPr/>
    </dgm:pt>
    <dgm:pt modelId="{FA002A78-BAD8-468E-9A59-C2CE7C3CB0CB}" type="pres">
      <dgm:prSet presAssocID="{DF3C4565-2B14-4D85-B6E1-5D3C5B2D2302}" presName="level2hierChild" presStyleCnt="0"/>
      <dgm:spPr/>
    </dgm:pt>
    <dgm:pt modelId="{41CC9B8E-DBF5-4576-ABAF-FA8775126F67}" type="pres">
      <dgm:prSet presAssocID="{7F2C8805-7E72-41BA-BF21-6E842889BC68}" presName="conn2-1" presStyleLbl="parChTrans1D2" presStyleIdx="0" presStyleCnt="2"/>
      <dgm:spPr/>
    </dgm:pt>
    <dgm:pt modelId="{D1363C4C-D9D7-4509-B05D-A0AD47534A79}" type="pres">
      <dgm:prSet presAssocID="{7F2C8805-7E72-41BA-BF21-6E842889BC68}" presName="connTx" presStyleLbl="parChTrans1D2" presStyleIdx="0" presStyleCnt="2"/>
      <dgm:spPr/>
    </dgm:pt>
    <dgm:pt modelId="{824C856B-1AB8-40D0-9568-18F336A3C350}" type="pres">
      <dgm:prSet presAssocID="{BBE5E130-1863-4937-A8FC-CCAC8C56E202}" presName="root2" presStyleCnt="0"/>
      <dgm:spPr/>
    </dgm:pt>
    <dgm:pt modelId="{0BBD4F9D-600C-4D9E-96F2-5C678F1A1420}" type="pres">
      <dgm:prSet presAssocID="{BBE5E130-1863-4937-A8FC-CCAC8C56E20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A902E9-DA81-480C-8D5A-F7882F6B57C8}" type="pres">
      <dgm:prSet presAssocID="{BBE5E130-1863-4937-A8FC-CCAC8C56E202}" presName="level3hierChild" presStyleCnt="0"/>
      <dgm:spPr/>
    </dgm:pt>
    <dgm:pt modelId="{AFA1BA02-8A2D-47A7-9153-C752F50C4AE8}" type="pres">
      <dgm:prSet presAssocID="{6F092D16-B06D-4D39-8493-3D2F02A8DD7B}" presName="conn2-1" presStyleLbl="parChTrans1D3" presStyleIdx="0" presStyleCnt="3"/>
      <dgm:spPr/>
    </dgm:pt>
    <dgm:pt modelId="{00DC6956-737D-4436-8D99-7DF22307F5AE}" type="pres">
      <dgm:prSet presAssocID="{6F092D16-B06D-4D39-8493-3D2F02A8DD7B}" presName="connTx" presStyleLbl="parChTrans1D3" presStyleIdx="0" presStyleCnt="3"/>
      <dgm:spPr/>
    </dgm:pt>
    <dgm:pt modelId="{AA048367-EC64-4C71-A63B-0913793D807F}" type="pres">
      <dgm:prSet presAssocID="{13890A15-6861-49E9-9D71-9135F747A875}" presName="root2" presStyleCnt="0"/>
      <dgm:spPr/>
    </dgm:pt>
    <dgm:pt modelId="{D855C5E0-6B04-4E90-AB9B-452518AD992A}" type="pres">
      <dgm:prSet presAssocID="{13890A15-6861-49E9-9D71-9135F747A875}" presName="LevelTwoTextNode" presStyleLbl="node3" presStyleIdx="0" presStyleCnt="3" custScaleX="153888">
        <dgm:presLayoutVars>
          <dgm:chPref val="3"/>
        </dgm:presLayoutVars>
      </dgm:prSet>
      <dgm:spPr/>
    </dgm:pt>
    <dgm:pt modelId="{A3A463BF-5831-4FC7-B58F-F7045342299D}" type="pres">
      <dgm:prSet presAssocID="{13890A15-6861-49E9-9D71-9135F747A875}" presName="level3hierChild" presStyleCnt="0"/>
      <dgm:spPr/>
    </dgm:pt>
    <dgm:pt modelId="{5EC52533-E933-449F-9212-9B2918198080}" type="pres">
      <dgm:prSet presAssocID="{28D64CFE-6041-4235-9F03-DBB6B09AC541}" presName="conn2-1" presStyleLbl="parChTrans1D2" presStyleIdx="1" presStyleCnt="2"/>
      <dgm:spPr/>
    </dgm:pt>
    <dgm:pt modelId="{A6FA93EC-BA9D-4252-8609-F0E17FEC4D83}" type="pres">
      <dgm:prSet presAssocID="{28D64CFE-6041-4235-9F03-DBB6B09AC541}" presName="connTx" presStyleLbl="parChTrans1D2" presStyleIdx="1" presStyleCnt="2"/>
      <dgm:spPr/>
    </dgm:pt>
    <dgm:pt modelId="{8E3908E3-C65F-4995-AEC4-2B3625622567}" type="pres">
      <dgm:prSet presAssocID="{91446980-784A-4125-B264-C0829D19A845}" presName="root2" presStyleCnt="0"/>
      <dgm:spPr/>
    </dgm:pt>
    <dgm:pt modelId="{674AC472-7A7D-42AC-BCE8-C58E4AE09338}" type="pres">
      <dgm:prSet presAssocID="{91446980-784A-4125-B264-C0829D19A845}" presName="LevelTwoTextNode" presStyleLbl="node2" presStyleIdx="1" presStyleCnt="2">
        <dgm:presLayoutVars>
          <dgm:chPref val="3"/>
        </dgm:presLayoutVars>
      </dgm:prSet>
      <dgm:spPr/>
    </dgm:pt>
    <dgm:pt modelId="{73A6764C-F9BF-407F-8965-7D2702AB09B0}" type="pres">
      <dgm:prSet presAssocID="{91446980-784A-4125-B264-C0829D19A845}" presName="level3hierChild" presStyleCnt="0"/>
      <dgm:spPr/>
    </dgm:pt>
    <dgm:pt modelId="{170DB2B4-5F24-411B-B364-2920C5E271F7}" type="pres">
      <dgm:prSet presAssocID="{602EEBED-6F2C-4678-9ADD-C110D5593EB9}" presName="conn2-1" presStyleLbl="parChTrans1D3" presStyleIdx="1" presStyleCnt="3"/>
      <dgm:spPr/>
    </dgm:pt>
    <dgm:pt modelId="{EE1CDC62-04D5-4638-97CE-88715CC1811B}" type="pres">
      <dgm:prSet presAssocID="{602EEBED-6F2C-4678-9ADD-C110D5593EB9}" presName="connTx" presStyleLbl="parChTrans1D3" presStyleIdx="1" presStyleCnt="3"/>
      <dgm:spPr/>
    </dgm:pt>
    <dgm:pt modelId="{6AA02416-3262-4796-BB17-0D4F2418158D}" type="pres">
      <dgm:prSet presAssocID="{C8434219-7E1B-46C7-8A99-BBF1910E5923}" presName="root2" presStyleCnt="0"/>
      <dgm:spPr/>
    </dgm:pt>
    <dgm:pt modelId="{256CD678-6ACB-47D3-A964-00DD690695B5}" type="pres">
      <dgm:prSet presAssocID="{C8434219-7E1B-46C7-8A99-BBF1910E592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AFAC8-B55E-47E0-A745-25B0B7DE3B8F}" type="pres">
      <dgm:prSet presAssocID="{C8434219-7E1B-46C7-8A99-BBF1910E5923}" presName="level3hierChild" presStyleCnt="0"/>
      <dgm:spPr/>
    </dgm:pt>
    <dgm:pt modelId="{32228590-F00E-4B0B-A964-08833EFCC580}" type="pres">
      <dgm:prSet presAssocID="{18492B45-67DA-44D9-B14A-53C9266BD80F}" presName="conn2-1" presStyleLbl="parChTrans1D4" presStyleIdx="0" presStyleCnt="6"/>
      <dgm:spPr/>
    </dgm:pt>
    <dgm:pt modelId="{0DE7D01B-2948-4155-BD07-239FCBFEBE16}" type="pres">
      <dgm:prSet presAssocID="{18492B45-67DA-44D9-B14A-53C9266BD80F}" presName="connTx" presStyleLbl="parChTrans1D4" presStyleIdx="0" presStyleCnt="6"/>
      <dgm:spPr/>
    </dgm:pt>
    <dgm:pt modelId="{A9319E4E-2224-4CFB-A1D6-24370E22B1FB}" type="pres">
      <dgm:prSet presAssocID="{263CEE8E-CAC8-4AAA-8703-A2595C7D577D}" presName="root2" presStyleCnt="0"/>
      <dgm:spPr/>
    </dgm:pt>
    <dgm:pt modelId="{814B81EA-7A24-4E88-AFA2-FD97294A13E6}" type="pres">
      <dgm:prSet presAssocID="{263CEE8E-CAC8-4AAA-8703-A2595C7D577D}" presName="LevelTwoTextNode" presStyleLbl="node4" presStyleIdx="0" presStyleCnt="6" custScaleX="2495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A5B9D8-1AEE-4100-8531-306AF22C058A}" type="pres">
      <dgm:prSet presAssocID="{263CEE8E-CAC8-4AAA-8703-A2595C7D577D}" presName="level3hierChild" presStyleCnt="0"/>
      <dgm:spPr/>
    </dgm:pt>
    <dgm:pt modelId="{9D57E449-43FF-4B5E-8268-BB73657A8B82}" type="pres">
      <dgm:prSet presAssocID="{59AD955A-70DC-461E-AAF7-D188400C8A76}" presName="conn2-1" presStyleLbl="parChTrans1D4" presStyleIdx="1" presStyleCnt="6"/>
      <dgm:spPr/>
    </dgm:pt>
    <dgm:pt modelId="{AF42BCE6-2AB9-40F6-8CD8-97A0EEE7FD56}" type="pres">
      <dgm:prSet presAssocID="{59AD955A-70DC-461E-AAF7-D188400C8A76}" presName="connTx" presStyleLbl="parChTrans1D4" presStyleIdx="1" presStyleCnt="6"/>
      <dgm:spPr/>
    </dgm:pt>
    <dgm:pt modelId="{6E5E6464-C783-4A3E-A956-FA135D3D5A2E}" type="pres">
      <dgm:prSet presAssocID="{FAAD7183-354D-4A07-8E52-EB27999817A0}" presName="root2" presStyleCnt="0"/>
      <dgm:spPr/>
    </dgm:pt>
    <dgm:pt modelId="{045578D6-125D-49E6-9E76-99B0C9AC7799}" type="pres">
      <dgm:prSet presAssocID="{FAAD7183-354D-4A07-8E52-EB27999817A0}" presName="LevelTwoTextNode" presStyleLbl="node4" presStyleIdx="1" presStyleCnt="6" custScaleX="249543">
        <dgm:presLayoutVars>
          <dgm:chPref val="3"/>
        </dgm:presLayoutVars>
      </dgm:prSet>
      <dgm:spPr/>
    </dgm:pt>
    <dgm:pt modelId="{08D968A6-C00C-4CCB-A866-88591B7C74F8}" type="pres">
      <dgm:prSet presAssocID="{FAAD7183-354D-4A07-8E52-EB27999817A0}" presName="level3hierChild" presStyleCnt="0"/>
      <dgm:spPr/>
    </dgm:pt>
    <dgm:pt modelId="{528A582A-6948-4650-9CC3-C8AAD3ECE7F6}" type="pres">
      <dgm:prSet presAssocID="{2E8F1685-EE2D-4135-8DDC-FF55A9920BCD}" presName="conn2-1" presStyleLbl="parChTrans1D4" presStyleIdx="2" presStyleCnt="6"/>
      <dgm:spPr/>
    </dgm:pt>
    <dgm:pt modelId="{A28D2B69-FCFE-46A7-8A91-7FCAB98EEF6C}" type="pres">
      <dgm:prSet presAssocID="{2E8F1685-EE2D-4135-8DDC-FF55A9920BCD}" presName="connTx" presStyleLbl="parChTrans1D4" presStyleIdx="2" presStyleCnt="6"/>
      <dgm:spPr/>
    </dgm:pt>
    <dgm:pt modelId="{463AC0C4-E596-4369-BAB4-9E0C69F8F283}" type="pres">
      <dgm:prSet presAssocID="{F90A86A7-7390-48E2-9BB0-EECDA9C91FE5}" presName="root2" presStyleCnt="0"/>
      <dgm:spPr/>
    </dgm:pt>
    <dgm:pt modelId="{7EC3FE8E-AE79-41E7-8BEB-3EE29FF2FD39}" type="pres">
      <dgm:prSet presAssocID="{F90A86A7-7390-48E2-9BB0-EECDA9C91FE5}" presName="LevelTwoTextNode" presStyleLbl="node4" presStyleIdx="2" presStyleCnt="6" custScaleX="2495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EB7FB3-4561-4EF6-8EA8-BC4FA8499190}" type="pres">
      <dgm:prSet presAssocID="{F90A86A7-7390-48E2-9BB0-EECDA9C91FE5}" presName="level3hierChild" presStyleCnt="0"/>
      <dgm:spPr/>
    </dgm:pt>
    <dgm:pt modelId="{9FD5D6A6-04F3-4715-9C63-C016D77E2F12}" type="pres">
      <dgm:prSet presAssocID="{3389807E-19AC-4BB5-93E1-96CBFEB1F50F}" presName="conn2-1" presStyleLbl="parChTrans1D4" presStyleIdx="3" presStyleCnt="6"/>
      <dgm:spPr/>
    </dgm:pt>
    <dgm:pt modelId="{71C37B98-C9D3-4166-8712-3B5FA8F5587A}" type="pres">
      <dgm:prSet presAssocID="{3389807E-19AC-4BB5-93E1-96CBFEB1F50F}" presName="connTx" presStyleLbl="parChTrans1D4" presStyleIdx="3" presStyleCnt="6"/>
      <dgm:spPr/>
    </dgm:pt>
    <dgm:pt modelId="{F7163CB1-23D4-4547-9469-7D137FA47A99}" type="pres">
      <dgm:prSet presAssocID="{1FEE77D0-0575-4C0D-B359-19425874F944}" presName="root2" presStyleCnt="0"/>
      <dgm:spPr/>
    </dgm:pt>
    <dgm:pt modelId="{8F75D591-11BA-4AE4-9615-3ABECFC3A893}" type="pres">
      <dgm:prSet presAssocID="{1FEE77D0-0575-4C0D-B359-19425874F944}" presName="LevelTwoTextNode" presStyleLbl="node4" presStyleIdx="3" presStyleCnt="6" custScaleX="264784">
        <dgm:presLayoutVars>
          <dgm:chPref val="3"/>
        </dgm:presLayoutVars>
      </dgm:prSet>
      <dgm:spPr/>
    </dgm:pt>
    <dgm:pt modelId="{07700D55-7170-4BBF-86F7-4B7982D68D9B}" type="pres">
      <dgm:prSet presAssocID="{1FEE77D0-0575-4C0D-B359-19425874F944}" presName="level3hierChild" presStyleCnt="0"/>
      <dgm:spPr/>
    </dgm:pt>
    <dgm:pt modelId="{1E04F209-D5DB-4700-AEBF-901E199D6753}" type="pres">
      <dgm:prSet presAssocID="{DC3444F6-673A-4A61-84A3-61B88AEEA15E}" presName="conn2-1" presStyleLbl="parChTrans1D4" presStyleIdx="4" presStyleCnt="6"/>
      <dgm:spPr/>
    </dgm:pt>
    <dgm:pt modelId="{CCB1B6E3-91DB-4128-BBAA-35AC9B17F63E}" type="pres">
      <dgm:prSet presAssocID="{DC3444F6-673A-4A61-84A3-61B88AEEA15E}" presName="connTx" presStyleLbl="parChTrans1D4" presStyleIdx="4" presStyleCnt="6"/>
      <dgm:spPr/>
    </dgm:pt>
    <dgm:pt modelId="{06B8B3BD-8419-4EAD-A9B9-F7B354FF64DF}" type="pres">
      <dgm:prSet presAssocID="{1D329CE0-D8CE-4A1A-A444-6C3BFA62DB2B}" presName="root2" presStyleCnt="0"/>
      <dgm:spPr/>
    </dgm:pt>
    <dgm:pt modelId="{16261CB5-9CED-4E5A-9898-F012D83628EE}" type="pres">
      <dgm:prSet presAssocID="{1D329CE0-D8CE-4A1A-A444-6C3BFA62DB2B}" presName="LevelTwoTextNode" presStyleLbl="node4" presStyleIdx="4" presStyleCnt="6" custScaleX="2371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71458A-D8FE-49E0-9C74-E30B0303090D}" type="pres">
      <dgm:prSet presAssocID="{1D329CE0-D8CE-4A1A-A444-6C3BFA62DB2B}" presName="level3hierChild" presStyleCnt="0"/>
      <dgm:spPr/>
    </dgm:pt>
    <dgm:pt modelId="{55C6C8E9-82D7-4028-874D-8DE309226246}" type="pres">
      <dgm:prSet presAssocID="{5DD21360-7490-4BD8-88D7-023856837AB3}" presName="conn2-1" presStyleLbl="parChTrans1D3" presStyleIdx="2" presStyleCnt="3"/>
      <dgm:spPr/>
    </dgm:pt>
    <dgm:pt modelId="{73610CA5-70FA-436C-A3EB-CEE7C16D2C15}" type="pres">
      <dgm:prSet presAssocID="{5DD21360-7490-4BD8-88D7-023856837AB3}" presName="connTx" presStyleLbl="parChTrans1D3" presStyleIdx="2" presStyleCnt="3"/>
      <dgm:spPr/>
    </dgm:pt>
    <dgm:pt modelId="{5991859B-2F5B-4EFE-B006-A1B1B9E3E0D1}" type="pres">
      <dgm:prSet presAssocID="{ED1DF6AC-8A0D-4E63-9D41-C8655CA976A5}" presName="root2" presStyleCnt="0"/>
      <dgm:spPr/>
    </dgm:pt>
    <dgm:pt modelId="{E6A9052F-0076-4DFF-B1B7-7F91266B88B8}" type="pres">
      <dgm:prSet presAssocID="{ED1DF6AC-8A0D-4E63-9D41-C8655CA976A5}" presName="LevelTwoTextNode" presStyleLbl="node3" presStyleIdx="2" presStyleCnt="3" custScaleX="115140">
        <dgm:presLayoutVars>
          <dgm:chPref val="3"/>
        </dgm:presLayoutVars>
      </dgm:prSet>
      <dgm:spPr/>
    </dgm:pt>
    <dgm:pt modelId="{B00F9F6E-0BF8-48E9-B2DA-6B1D217E301D}" type="pres">
      <dgm:prSet presAssocID="{ED1DF6AC-8A0D-4E63-9D41-C8655CA976A5}" presName="level3hierChild" presStyleCnt="0"/>
      <dgm:spPr/>
    </dgm:pt>
    <dgm:pt modelId="{CCBCB2CA-C4EA-49D6-A8C7-DF7E30B8EFBB}" type="pres">
      <dgm:prSet presAssocID="{988C06C7-5905-4A72-B49A-3850F4E0D509}" presName="conn2-1" presStyleLbl="parChTrans1D4" presStyleIdx="5" presStyleCnt="6"/>
      <dgm:spPr/>
    </dgm:pt>
    <dgm:pt modelId="{119C0397-EDC7-4622-831D-E10429DBA02B}" type="pres">
      <dgm:prSet presAssocID="{988C06C7-5905-4A72-B49A-3850F4E0D509}" presName="connTx" presStyleLbl="parChTrans1D4" presStyleIdx="5" presStyleCnt="6"/>
      <dgm:spPr/>
    </dgm:pt>
    <dgm:pt modelId="{B9287667-1032-4957-845D-8B38A7EBF4B1}" type="pres">
      <dgm:prSet presAssocID="{074D11E8-F7BA-42AD-8E53-3D87C08A1514}" presName="root2" presStyleCnt="0"/>
      <dgm:spPr/>
    </dgm:pt>
    <dgm:pt modelId="{61D82187-8201-4853-9F81-3AE5F0A2C1FF}" type="pres">
      <dgm:prSet presAssocID="{074D11E8-F7BA-42AD-8E53-3D87C08A1514}" presName="LevelTwoTextNode" presStyleLbl="node4" presStyleIdx="5" presStyleCnt="6" custScaleX="2009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9D6030-4287-4963-988C-975E7B64898C}" type="pres">
      <dgm:prSet presAssocID="{074D11E8-F7BA-42AD-8E53-3D87C08A1514}" presName="level3hierChild" presStyleCnt="0"/>
      <dgm:spPr/>
    </dgm:pt>
  </dgm:ptLst>
  <dgm:cxnLst>
    <dgm:cxn modelId="{1BF8CB95-69B2-448E-B5EB-F062BACACF20}" srcId="{91446980-784A-4125-B264-C0829D19A845}" destId="{ED1DF6AC-8A0D-4E63-9D41-C8655CA976A5}" srcOrd="1" destOrd="0" parTransId="{5DD21360-7490-4BD8-88D7-023856837AB3}" sibTransId="{898AA0ED-D190-43F9-A929-47315E266D94}"/>
    <dgm:cxn modelId="{DCD702F0-CC16-49FF-A9EC-7CD4D9817191}" srcId="{ED1DF6AC-8A0D-4E63-9D41-C8655CA976A5}" destId="{074D11E8-F7BA-42AD-8E53-3D87C08A1514}" srcOrd="0" destOrd="0" parTransId="{988C06C7-5905-4A72-B49A-3850F4E0D509}" sibTransId="{2AE1FF2C-5839-4338-992D-95FBB9C0D3B1}"/>
    <dgm:cxn modelId="{7551E3A2-1C7C-482D-99DE-A717F37DF054}" type="presOf" srcId="{6F092D16-B06D-4D39-8493-3D2F02A8DD7B}" destId="{AFA1BA02-8A2D-47A7-9153-C752F50C4AE8}" srcOrd="0" destOrd="0" presId="urn:microsoft.com/office/officeart/2005/8/layout/hierarchy2"/>
    <dgm:cxn modelId="{53E8049E-546D-49C6-B9F7-C341B21D2564}" type="presOf" srcId="{DC3444F6-673A-4A61-84A3-61B88AEEA15E}" destId="{1E04F209-D5DB-4700-AEBF-901E199D6753}" srcOrd="0" destOrd="0" presId="urn:microsoft.com/office/officeart/2005/8/layout/hierarchy2"/>
    <dgm:cxn modelId="{0ED105FC-CCE6-4DF5-8496-3C3589B76D9D}" type="presOf" srcId="{BBE5E130-1863-4937-A8FC-CCAC8C56E202}" destId="{0BBD4F9D-600C-4D9E-96F2-5C678F1A1420}" srcOrd="0" destOrd="0" presId="urn:microsoft.com/office/officeart/2005/8/layout/hierarchy2"/>
    <dgm:cxn modelId="{C25B7637-0535-4F89-B9F4-F9F95E2BCAC5}" type="presOf" srcId="{5DD21360-7490-4BD8-88D7-023856837AB3}" destId="{55C6C8E9-82D7-4028-874D-8DE309226246}" srcOrd="0" destOrd="0" presId="urn:microsoft.com/office/officeart/2005/8/layout/hierarchy2"/>
    <dgm:cxn modelId="{BDC99BA6-402A-4146-9557-19D386818EDF}" type="presOf" srcId="{0A8011A0-3C4C-49F8-9810-FEB07BC29369}" destId="{B0B08054-088E-4D30-985B-4A18D5EB31DE}" srcOrd="0" destOrd="0" presId="urn:microsoft.com/office/officeart/2005/8/layout/hierarchy2"/>
    <dgm:cxn modelId="{A91ED4B5-2B2B-4840-AF7D-0AE0C568A5FB}" type="presOf" srcId="{ED1DF6AC-8A0D-4E63-9D41-C8655CA976A5}" destId="{E6A9052F-0076-4DFF-B1B7-7F91266B88B8}" srcOrd="0" destOrd="0" presId="urn:microsoft.com/office/officeart/2005/8/layout/hierarchy2"/>
    <dgm:cxn modelId="{5429252D-D5C3-45AA-A397-B4B113A8E903}" srcId="{C8434219-7E1B-46C7-8A99-BBF1910E5923}" destId="{1D329CE0-D8CE-4A1A-A444-6C3BFA62DB2B}" srcOrd="4" destOrd="0" parTransId="{DC3444F6-673A-4A61-84A3-61B88AEEA15E}" sibTransId="{D32CB8CA-EB69-44D3-B106-B0F50F3FD939}"/>
    <dgm:cxn modelId="{98D681C5-3ECB-4C8C-8AB6-053D5CCAE00D}" srcId="{DF3C4565-2B14-4D85-B6E1-5D3C5B2D2302}" destId="{91446980-784A-4125-B264-C0829D19A845}" srcOrd="1" destOrd="0" parTransId="{28D64CFE-6041-4235-9F03-DBB6B09AC541}" sibTransId="{D5324D73-0BFC-465A-A8E3-4473E235178F}"/>
    <dgm:cxn modelId="{F7C2AD38-49A5-4165-A636-BA5CD1136833}" srcId="{91446980-784A-4125-B264-C0829D19A845}" destId="{C8434219-7E1B-46C7-8A99-BBF1910E5923}" srcOrd="0" destOrd="0" parTransId="{602EEBED-6F2C-4678-9ADD-C110D5593EB9}" sibTransId="{92586A88-55E4-4310-9C79-6D682DFF8C30}"/>
    <dgm:cxn modelId="{8AB31BF2-2B60-4EA5-80B3-BE333AD96D15}" type="presOf" srcId="{C8434219-7E1B-46C7-8A99-BBF1910E5923}" destId="{256CD678-6ACB-47D3-A964-00DD690695B5}" srcOrd="0" destOrd="0" presId="urn:microsoft.com/office/officeart/2005/8/layout/hierarchy2"/>
    <dgm:cxn modelId="{41824098-43E8-4B61-A3DB-207D66E2687D}" type="presOf" srcId="{602EEBED-6F2C-4678-9ADD-C110D5593EB9}" destId="{EE1CDC62-04D5-4638-97CE-88715CC1811B}" srcOrd="1" destOrd="0" presId="urn:microsoft.com/office/officeart/2005/8/layout/hierarchy2"/>
    <dgm:cxn modelId="{C9EE6F5B-1F5D-4CB4-8A90-23E6BCDC4258}" srcId="{C8434219-7E1B-46C7-8A99-BBF1910E5923}" destId="{263CEE8E-CAC8-4AAA-8703-A2595C7D577D}" srcOrd="0" destOrd="0" parTransId="{18492B45-67DA-44D9-B14A-53C9266BD80F}" sibTransId="{BFC93408-6EA9-4DE2-9F1C-4B33B56996C8}"/>
    <dgm:cxn modelId="{F2990B95-8DD2-4ABE-877E-5162428D1818}" type="presOf" srcId="{2E8F1685-EE2D-4135-8DDC-FF55A9920BCD}" destId="{528A582A-6948-4650-9CC3-C8AAD3ECE7F6}" srcOrd="0" destOrd="0" presId="urn:microsoft.com/office/officeart/2005/8/layout/hierarchy2"/>
    <dgm:cxn modelId="{CCFB8987-B98E-4D0D-92BB-A1153CF6783D}" type="presOf" srcId="{18492B45-67DA-44D9-B14A-53C9266BD80F}" destId="{32228590-F00E-4B0B-A964-08833EFCC580}" srcOrd="0" destOrd="0" presId="urn:microsoft.com/office/officeart/2005/8/layout/hierarchy2"/>
    <dgm:cxn modelId="{FE2FB786-00E2-4E9A-9D00-454180B3240D}" type="presOf" srcId="{2E8F1685-EE2D-4135-8DDC-FF55A9920BCD}" destId="{A28D2B69-FCFE-46A7-8A91-7FCAB98EEF6C}" srcOrd="1" destOrd="0" presId="urn:microsoft.com/office/officeart/2005/8/layout/hierarchy2"/>
    <dgm:cxn modelId="{C0A53180-5DDE-4E72-B60A-FE56BE0EE857}" type="presOf" srcId="{7F2C8805-7E72-41BA-BF21-6E842889BC68}" destId="{D1363C4C-D9D7-4509-B05D-A0AD47534A79}" srcOrd="1" destOrd="0" presId="urn:microsoft.com/office/officeart/2005/8/layout/hierarchy2"/>
    <dgm:cxn modelId="{4437A116-7D83-4262-8474-91C9CCD9CF12}" type="presOf" srcId="{DC3444F6-673A-4A61-84A3-61B88AEEA15E}" destId="{CCB1B6E3-91DB-4128-BBAA-35AC9B17F63E}" srcOrd="1" destOrd="0" presId="urn:microsoft.com/office/officeart/2005/8/layout/hierarchy2"/>
    <dgm:cxn modelId="{F03FFAF9-4746-40DC-B5E8-0B7ABB811D78}" srcId="{BBE5E130-1863-4937-A8FC-CCAC8C56E202}" destId="{13890A15-6861-49E9-9D71-9135F747A875}" srcOrd="0" destOrd="0" parTransId="{6F092D16-B06D-4D39-8493-3D2F02A8DD7B}" sibTransId="{D96C77A8-BDE1-4A8B-B2B2-F90BAE1287FA}"/>
    <dgm:cxn modelId="{6F5D9024-0FB5-4F15-AEB0-EE6BC035D24C}" type="presOf" srcId="{28D64CFE-6041-4235-9F03-DBB6B09AC541}" destId="{5EC52533-E933-449F-9212-9B2918198080}" srcOrd="0" destOrd="0" presId="urn:microsoft.com/office/officeart/2005/8/layout/hierarchy2"/>
    <dgm:cxn modelId="{F7BD2B05-9093-4F2F-991B-DA40DEDA46A0}" type="presOf" srcId="{13890A15-6861-49E9-9D71-9135F747A875}" destId="{D855C5E0-6B04-4E90-AB9B-452518AD992A}" srcOrd="0" destOrd="0" presId="urn:microsoft.com/office/officeart/2005/8/layout/hierarchy2"/>
    <dgm:cxn modelId="{5BF22AE8-B42D-49CA-8D73-9A91E129321E}" type="presOf" srcId="{074D11E8-F7BA-42AD-8E53-3D87C08A1514}" destId="{61D82187-8201-4853-9F81-3AE5F0A2C1FF}" srcOrd="0" destOrd="0" presId="urn:microsoft.com/office/officeart/2005/8/layout/hierarchy2"/>
    <dgm:cxn modelId="{593DA2F8-7D28-42EC-8371-4FDB58551963}" type="presOf" srcId="{602EEBED-6F2C-4678-9ADD-C110D5593EB9}" destId="{170DB2B4-5F24-411B-B364-2920C5E271F7}" srcOrd="0" destOrd="0" presId="urn:microsoft.com/office/officeart/2005/8/layout/hierarchy2"/>
    <dgm:cxn modelId="{6C2064D0-C013-47AD-9EAD-DCF371EE9442}" type="presOf" srcId="{59AD955A-70DC-461E-AAF7-D188400C8A76}" destId="{AF42BCE6-2AB9-40F6-8CD8-97A0EEE7FD56}" srcOrd="1" destOrd="0" presId="urn:microsoft.com/office/officeart/2005/8/layout/hierarchy2"/>
    <dgm:cxn modelId="{788C8ECC-FB68-4813-A080-95F0094870B9}" type="presOf" srcId="{3389807E-19AC-4BB5-93E1-96CBFEB1F50F}" destId="{71C37B98-C9D3-4166-8712-3B5FA8F5587A}" srcOrd="1" destOrd="0" presId="urn:microsoft.com/office/officeart/2005/8/layout/hierarchy2"/>
    <dgm:cxn modelId="{FCE6EF2C-6737-4D18-8ED1-ECA63BB1ED67}" type="presOf" srcId="{6F092D16-B06D-4D39-8493-3D2F02A8DD7B}" destId="{00DC6956-737D-4436-8D99-7DF22307F5AE}" srcOrd="1" destOrd="0" presId="urn:microsoft.com/office/officeart/2005/8/layout/hierarchy2"/>
    <dgm:cxn modelId="{F55805F3-2BF5-4FEB-B2D6-3113A70481A3}" srcId="{DF3C4565-2B14-4D85-B6E1-5D3C5B2D2302}" destId="{BBE5E130-1863-4937-A8FC-CCAC8C56E202}" srcOrd="0" destOrd="0" parTransId="{7F2C8805-7E72-41BA-BF21-6E842889BC68}" sibTransId="{D4A5B12A-01B1-415D-8968-D11610CCE282}"/>
    <dgm:cxn modelId="{E7F8B7A3-44BE-47DD-9E9A-419BE787F010}" srcId="{0A8011A0-3C4C-49F8-9810-FEB07BC29369}" destId="{DF3C4565-2B14-4D85-B6E1-5D3C5B2D2302}" srcOrd="0" destOrd="0" parTransId="{635CD25E-7731-476A-BC74-5418CED68534}" sibTransId="{D6F76CE4-5E14-45F4-AE85-1D1606E1874C}"/>
    <dgm:cxn modelId="{464B88A9-6F4D-476B-8571-11813D5F1BE6}" type="presOf" srcId="{F90A86A7-7390-48E2-9BB0-EECDA9C91FE5}" destId="{7EC3FE8E-AE79-41E7-8BEB-3EE29FF2FD39}" srcOrd="0" destOrd="0" presId="urn:microsoft.com/office/officeart/2005/8/layout/hierarchy2"/>
    <dgm:cxn modelId="{87180655-5746-484F-8803-4B6FBAD42AB5}" type="presOf" srcId="{1FEE77D0-0575-4C0D-B359-19425874F944}" destId="{8F75D591-11BA-4AE4-9615-3ABECFC3A893}" srcOrd="0" destOrd="0" presId="urn:microsoft.com/office/officeart/2005/8/layout/hierarchy2"/>
    <dgm:cxn modelId="{EE14A544-D048-49CA-9671-9F8A094128E0}" type="presOf" srcId="{28D64CFE-6041-4235-9F03-DBB6B09AC541}" destId="{A6FA93EC-BA9D-4252-8609-F0E17FEC4D83}" srcOrd="1" destOrd="0" presId="urn:microsoft.com/office/officeart/2005/8/layout/hierarchy2"/>
    <dgm:cxn modelId="{1E422F6E-A33C-4095-850F-246F44598398}" type="presOf" srcId="{263CEE8E-CAC8-4AAA-8703-A2595C7D577D}" destId="{814B81EA-7A24-4E88-AFA2-FD97294A13E6}" srcOrd="0" destOrd="0" presId="urn:microsoft.com/office/officeart/2005/8/layout/hierarchy2"/>
    <dgm:cxn modelId="{4CEDF954-1F09-4627-9484-088A8F769669}" srcId="{C8434219-7E1B-46C7-8A99-BBF1910E5923}" destId="{1FEE77D0-0575-4C0D-B359-19425874F944}" srcOrd="3" destOrd="0" parTransId="{3389807E-19AC-4BB5-93E1-96CBFEB1F50F}" sibTransId="{0D0B354B-E2AB-4505-81F2-20CBC590EF7C}"/>
    <dgm:cxn modelId="{1239BCD5-A0BD-4F6C-9928-51D5225A952B}" type="presOf" srcId="{59AD955A-70DC-461E-AAF7-D188400C8A76}" destId="{9D57E449-43FF-4B5E-8268-BB73657A8B82}" srcOrd="0" destOrd="0" presId="urn:microsoft.com/office/officeart/2005/8/layout/hierarchy2"/>
    <dgm:cxn modelId="{66466078-2FCC-4A07-951F-740AD530B4B2}" type="presOf" srcId="{91446980-784A-4125-B264-C0829D19A845}" destId="{674AC472-7A7D-42AC-BCE8-C58E4AE09338}" srcOrd="0" destOrd="0" presId="urn:microsoft.com/office/officeart/2005/8/layout/hierarchy2"/>
    <dgm:cxn modelId="{490E3CC1-C5E3-4E87-9521-9B45B78F401B}" type="presOf" srcId="{DF3C4565-2B14-4D85-B6E1-5D3C5B2D2302}" destId="{108224A2-08EA-4BE9-A831-CC9C7D9D1356}" srcOrd="0" destOrd="0" presId="urn:microsoft.com/office/officeart/2005/8/layout/hierarchy2"/>
    <dgm:cxn modelId="{299CF228-03E7-4024-9D68-CF77DF633D0E}" type="presOf" srcId="{988C06C7-5905-4A72-B49A-3850F4E0D509}" destId="{CCBCB2CA-C4EA-49D6-A8C7-DF7E30B8EFBB}" srcOrd="0" destOrd="0" presId="urn:microsoft.com/office/officeart/2005/8/layout/hierarchy2"/>
    <dgm:cxn modelId="{8C27D65C-15C4-4F14-8BAA-B36B731216E8}" type="presOf" srcId="{FAAD7183-354D-4A07-8E52-EB27999817A0}" destId="{045578D6-125D-49E6-9E76-99B0C9AC7799}" srcOrd="0" destOrd="0" presId="urn:microsoft.com/office/officeart/2005/8/layout/hierarchy2"/>
    <dgm:cxn modelId="{5B387A61-4158-41D7-AB6B-5811275C6BF5}" type="presOf" srcId="{1D329CE0-D8CE-4A1A-A444-6C3BFA62DB2B}" destId="{16261CB5-9CED-4E5A-9898-F012D83628EE}" srcOrd="0" destOrd="0" presId="urn:microsoft.com/office/officeart/2005/8/layout/hierarchy2"/>
    <dgm:cxn modelId="{54C623F3-11B0-4DC1-91E8-CA661C9D4E85}" type="presOf" srcId="{18492B45-67DA-44D9-B14A-53C9266BD80F}" destId="{0DE7D01B-2948-4155-BD07-239FCBFEBE16}" srcOrd="1" destOrd="0" presId="urn:microsoft.com/office/officeart/2005/8/layout/hierarchy2"/>
    <dgm:cxn modelId="{C369962F-D5B0-4A74-A05D-C66BF88B12C5}" srcId="{C8434219-7E1B-46C7-8A99-BBF1910E5923}" destId="{F90A86A7-7390-48E2-9BB0-EECDA9C91FE5}" srcOrd="2" destOrd="0" parTransId="{2E8F1685-EE2D-4135-8DDC-FF55A9920BCD}" sibTransId="{AFE5D5C4-B8E5-47B8-8EF2-E90CAC8FB685}"/>
    <dgm:cxn modelId="{7BB6D02D-7131-48FF-9BE8-283AAA1292D4}" type="presOf" srcId="{988C06C7-5905-4A72-B49A-3850F4E0D509}" destId="{119C0397-EDC7-4622-831D-E10429DBA02B}" srcOrd="1" destOrd="0" presId="urn:microsoft.com/office/officeart/2005/8/layout/hierarchy2"/>
    <dgm:cxn modelId="{4C20C081-5412-43BE-B5D3-0F882F54576C}" type="presOf" srcId="{5DD21360-7490-4BD8-88D7-023856837AB3}" destId="{73610CA5-70FA-436C-A3EB-CEE7C16D2C15}" srcOrd="1" destOrd="0" presId="urn:microsoft.com/office/officeart/2005/8/layout/hierarchy2"/>
    <dgm:cxn modelId="{2B8D521A-2310-4412-9348-2AD2F90E205D}" type="presOf" srcId="{7F2C8805-7E72-41BA-BF21-6E842889BC68}" destId="{41CC9B8E-DBF5-4576-ABAF-FA8775126F67}" srcOrd="0" destOrd="0" presId="urn:microsoft.com/office/officeart/2005/8/layout/hierarchy2"/>
    <dgm:cxn modelId="{4CE55A98-79D8-482C-BF9D-481B654AFC2D}" type="presOf" srcId="{3389807E-19AC-4BB5-93E1-96CBFEB1F50F}" destId="{9FD5D6A6-04F3-4715-9C63-C016D77E2F12}" srcOrd="0" destOrd="0" presId="urn:microsoft.com/office/officeart/2005/8/layout/hierarchy2"/>
    <dgm:cxn modelId="{AD7E42F8-D401-4EF7-82CD-E8ABF1BCED8F}" srcId="{C8434219-7E1B-46C7-8A99-BBF1910E5923}" destId="{FAAD7183-354D-4A07-8E52-EB27999817A0}" srcOrd="1" destOrd="0" parTransId="{59AD955A-70DC-461E-AAF7-D188400C8A76}" sibTransId="{3D2894C9-B795-4A5C-B0B8-2AE8E79CAF8C}"/>
    <dgm:cxn modelId="{8F900336-ABAF-44B5-A44B-14E9A1256974}" type="presParOf" srcId="{B0B08054-088E-4D30-985B-4A18D5EB31DE}" destId="{7A71BC8B-CD99-43CB-B45A-58181170E563}" srcOrd="0" destOrd="0" presId="urn:microsoft.com/office/officeart/2005/8/layout/hierarchy2"/>
    <dgm:cxn modelId="{367A808A-57C1-4796-BF5D-9276055F1344}" type="presParOf" srcId="{7A71BC8B-CD99-43CB-B45A-58181170E563}" destId="{108224A2-08EA-4BE9-A831-CC9C7D9D1356}" srcOrd="0" destOrd="0" presId="urn:microsoft.com/office/officeart/2005/8/layout/hierarchy2"/>
    <dgm:cxn modelId="{A07168E1-F336-45D3-96A6-3593C321BDB8}" type="presParOf" srcId="{7A71BC8B-CD99-43CB-B45A-58181170E563}" destId="{FA002A78-BAD8-468E-9A59-C2CE7C3CB0CB}" srcOrd="1" destOrd="0" presId="urn:microsoft.com/office/officeart/2005/8/layout/hierarchy2"/>
    <dgm:cxn modelId="{1FA98399-FAF0-4753-8CDF-CE09C6BAB757}" type="presParOf" srcId="{FA002A78-BAD8-468E-9A59-C2CE7C3CB0CB}" destId="{41CC9B8E-DBF5-4576-ABAF-FA8775126F67}" srcOrd="0" destOrd="0" presId="urn:microsoft.com/office/officeart/2005/8/layout/hierarchy2"/>
    <dgm:cxn modelId="{FDB2C71F-ADE1-4D7B-A6F5-1FC0C1F60062}" type="presParOf" srcId="{41CC9B8E-DBF5-4576-ABAF-FA8775126F67}" destId="{D1363C4C-D9D7-4509-B05D-A0AD47534A79}" srcOrd="0" destOrd="0" presId="urn:microsoft.com/office/officeart/2005/8/layout/hierarchy2"/>
    <dgm:cxn modelId="{F007BD49-5CCC-4012-8AB2-136795F35F9F}" type="presParOf" srcId="{FA002A78-BAD8-468E-9A59-C2CE7C3CB0CB}" destId="{824C856B-1AB8-40D0-9568-18F336A3C350}" srcOrd="1" destOrd="0" presId="urn:microsoft.com/office/officeart/2005/8/layout/hierarchy2"/>
    <dgm:cxn modelId="{10E1C13E-1518-4E41-AA68-5CB9AF6E4A0D}" type="presParOf" srcId="{824C856B-1AB8-40D0-9568-18F336A3C350}" destId="{0BBD4F9D-600C-4D9E-96F2-5C678F1A1420}" srcOrd="0" destOrd="0" presId="urn:microsoft.com/office/officeart/2005/8/layout/hierarchy2"/>
    <dgm:cxn modelId="{746982A6-9A0D-49E5-8780-56CF819B62FB}" type="presParOf" srcId="{824C856B-1AB8-40D0-9568-18F336A3C350}" destId="{28A902E9-DA81-480C-8D5A-F7882F6B57C8}" srcOrd="1" destOrd="0" presId="urn:microsoft.com/office/officeart/2005/8/layout/hierarchy2"/>
    <dgm:cxn modelId="{A9780332-9CE4-4BE6-A659-742047EED0FE}" type="presParOf" srcId="{28A902E9-DA81-480C-8D5A-F7882F6B57C8}" destId="{AFA1BA02-8A2D-47A7-9153-C752F50C4AE8}" srcOrd="0" destOrd="0" presId="urn:microsoft.com/office/officeart/2005/8/layout/hierarchy2"/>
    <dgm:cxn modelId="{B6C4440C-C091-4787-855B-039E9640A7E4}" type="presParOf" srcId="{AFA1BA02-8A2D-47A7-9153-C752F50C4AE8}" destId="{00DC6956-737D-4436-8D99-7DF22307F5AE}" srcOrd="0" destOrd="0" presId="urn:microsoft.com/office/officeart/2005/8/layout/hierarchy2"/>
    <dgm:cxn modelId="{8F34682A-0BB2-4D99-BEA9-C146F7B9F4A2}" type="presParOf" srcId="{28A902E9-DA81-480C-8D5A-F7882F6B57C8}" destId="{AA048367-EC64-4C71-A63B-0913793D807F}" srcOrd="1" destOrd="0" presId="urn:microsoft.com/office/officeart/2005/8/layout/hierarchy2"/>
    <dgm:cxn modelId="{252F789C-7D8F-4235-AA81-E7C1CBAA62B0}" type="presParOf" srcId="{AA048367-EC64-4C71-A63B-0913793D807F}" destId="{D855C5E0-6B04-4E90-AB9B-452518AD992A}" srcOrd="0" destOrd="0" presId="urn:microsoft.com/office/officeart/2005/8/layout/hierarchy2"/>
    <dgm:cxn modelId="{E1D3F0FB-1B36-4012-96BF-E9D38BADEC85}" type="presParOf" srcId="{AA048367-EC64-4C71-A63B-0913793D807F}" destId="{A3A463BF-5831-4FC7-B58F-F7045342299D}" srcOrd="1" destOrd="0" presId="urn:microsoft.com/office/officeart/2005/8/layout/hierarchy2"/>
    <dgm:cxn modelId="{2C607DE9-ECDF-4373-B34C-DEA687726ADF}" type="presParOf" srcId="{FA002A78-BAD8-468E-9A59-C2CE7C3CB0CB}" destId="{5EC52533-E933-449F-9212-9B2918198080}" srcOrd="2" destOrd="0" presId="urn:microsoft.com/office/officeart/2005/8/layout/hierarchy2"/>
    <dgm:cxn modelId="{E2B8DB72-8999-406A-B14A-EF2FCB5D9C73}" type="presParOf" srcId="{5EC52533-E933-449F-9212-9B2918198080}" destId="{A6FA93EC-BA9D-4252-8609-F0E17FEC4D83}" srcOrd="0" destOrd="0" presId="urn:microsoft.com/office/officeart/2005/8/layout/hierarchy2"/>
    <dgm:cxn modelId="{C481700F-5B9D-4650-8CF4-EC9B642F7549}" type="presParOf" srcId="{FA002A78-BAD8-468E-9A59-C2CE7C3CB0CB}" destId="{8E3908E3-C65F-4995-AEC4-2B3625622567}" srcOrd="3" destOrd="0" presId="urn:microsoft.com/office/officeart/2005/8/layout/hierarchy2"/>
    <dgm:cxn modelId="{3D93D10F-F5AE-4D59-B052-6824C369117A}" type="presParOf" srcId="{8E3908E3-C65F-4995-AEC4-2B3625622567}" destId="{674AC472-7A7D-42AC-BCE8-C58E4AE09338}" srcOrd="0" destOrd="0" presId="urn:microsoft.com/office/officeart/2005/8/layout/hierarchy2"/>
    <dgm:cxn modelId="{42FE193E-5268-4604-AF97-99D1C6277C13}" type="presParOf" srcId="{8E3908E3-C65F-4995-AEC4-2B3625622567}" destId="{73A6764C-F9BF-407F-8965-7D2702AB09B0}" srcOrd="1" destOrd="0" presId="urn:microsoft.com/office/officeart/2005/8/layout/hierarchy2"/>
    <dgm:cxn modelId="{DC57C14C-CE3B-4583-9061-3903DF919BAF}" type="presParOf" srcId="{73A6764C-F9BF-407F-8965-7D2702AB09B0}" destId="{170DB2B4-5F24-411B-B364-2920C5E271F7}" srcOrd="0" destOrd="0" presId="urn:microsoft.com/office/officeart/2005/8/layout/hierarchy2"/>
    <dgm:cxn modelId="{A0FC433E-1BE3-46C7-9F77-2938B6D54494}" type="presParOf" srcId="{170DB2B4-5F24-411B-B364-2920C5E271F7}" destId="{EE1CDC62-04D5-4638-97CE-88715CC1811B}" srcOrd="0" destOrd="0" presId="urn:microsoft.com/office/officeart/2005/8/layout/hierarchy2"/>
    <dgm:cxn modelId="{B21029D2-061E-465C-BF9A-EDCF2149ECC6}" type="presParOf" srcId="{73A6764C-F9BF-407F-8965-7D2702AB09B0}" destId="{6AA02416-3262-4796-BB17-0D4F2418158D}" srcOrd="1" destOrd="0" presId="urn:microsoft.com/office/officeart/2005/8/layout/hierarchy2"/>
    <dgm:cxn modelId="{1960B2C8-F8F7-4B19-A003-0BA602BA9E0A}" type="presParOf" srcId="{6AA02416-3262-4796-BB17-0D4F2418158D}" destId="{256CD678-6ACB-47D3-A964-00DD690695B5}" srcOrd="0" destOrd="0" presId="urn:microsoft.com/office/officeart/2005/8/layout/hierarchy2"/>
    <dgm:cxn modelId="{67E130C9-5FE6-41A1-B25C-783A1B90E2FE}" type="presParOf" srcId="{6AA02416-3262-4796-BB17-0D4F2418158D}" destId="{D3DAFAC8-B55E-47E0-A745-25B0B7DE3B8F}" srcOrd="1" destOrd="0" presId="urn:microsoft.com/office/officeart/2005/8/layout/hierarchy2"/>
    <dgm:cxn modelId="{B50A10D1-BF6D-494F-A883-0F93107AC9FD}" type="presParOf" srcId="{D3DAFAC8-B55E-47E0-A745-25B0B7DE3B8F}" destId="{32228590-F00E-4B0B-A964-08833EFCC580}" srcOrd="0" destOrd="0" presId="urn:microsoft.com/office/officeart/2005/8/layout/hierarchy2"/>
    <dgm:cxn modelId="{5F06DF6F-6B88-4986-8964-3B6B65D920F9}" type="presParOf" srcId="{32228590-F00E-4B0B-A964-08833EFCC580}" destId="{0DE7D01B-2948-4155-BD07-239FCBFEBE16}" srcOrd="0" destOrd="0" presId="urn:microsoft.com/office/officeart/2005/8/layout/hierarchy2"/>
    <dgm:cxn modelId="{6C554950-DB2F-4964-90EC-00760FF1C133}" type="presParOf" srcId="{D3DAFAC8-B55E-47E0-A745-25B0B7DE3B8F}" destId="{A9319E4E-2224-4CFB-A1D6-24370E22B1FB}" srcOrd="1" destOrd="0" presId="urn:microsoft.com/office/officeart/2005/8/layout/hierarchy2"/>
    <dgm:cxn modelId="{45CC972A-1B53-4E4F-BBD0-13328AF55430}" type="presParOf" srcId="{A9319E4E-2224-4CFB-A1D6-24370E22B1FB}" destId="{814B81EA-7A24-4E88-AFA2-FD97294A13E6}" srcOrd="0" destOrd="0" presId="urn:microsoft.com/office/officeart/2005/8/layout/hierarchy2"/>
    <dgm:cxn modelId="{BB9F7614-EAC4-409D-8A4B-24A89A863F92}" type="presParOf" srcId="{A9319E4E-2224-4CFB-A1D6-24370E22B1FB}" destId="{40A5B9D8-1AEE-4100-8531-306AF22C058A}" srcOrd="1" destOrd="0" presId="urn:microsoft.com/office/officeart/2005/8/layout/hierarchy2"/>
    <dgm:cxn modelId="{4FE7152E-A394-45C1-9B3F-73653094DB5C}" type="presParOf" srcId="{D3DAFAC8-B55E-47E0-A745-25B0B7DE3B8F}" destId="{9D57E449-43FF-4B5E-8268-BB73657A8B82}" srcOrd="2" destOrd="0" presId="urn:microsoft.com/office/officeart/2005/8/layout/hierarchy2"/>
    <dgm:cxn modelId="{A7FD4860-3E9D-4C44-A7C4-653B35AFBC16}" type="presParOf" srcId="{9D57E449-43FF-4B5E-8268-BB73657A8B82}" destId="{AF42BCE6-2AB9-40F6-8CD8-97A0EEE7FD56}" srcOrd="0" destOrd="0" presId="urn:microsoft.com/office/officeart/2005/8/layout/hierarchy2"/>
    <dgm:cxn modelId="{46EBE9BF-2B57-4045-B584-B109B96FC111}" type="presParOf" srcId="{D3DAFAC8-B55E-47E0-A745-25B0B7DE3B8F}" destId="{6E5E6464-C783-4A3E-A956-FA135D3D5A2E}" srcOrd="3" destOrd="0" presId="urn:microsoft.com/office/officeart/2005/8/layout/hierarchy2"/>
    <dgm:cxn modelId="{844BB757-A61F-4F46-A285-93ACE0204F2C}" type="presParOf" srcId="{6E5E6464-C783-4A3E-A956-FA135D3D5A2E}" destId="{045578D6-125D-49E6-9E76-99B0C9AC7799}" srcOrd="0" destOrd="0" presId="urn:microsoft.com/office/officeart/2005/8/layout/hierarchy2"/>
    <dgm:cxn modelId="{8EF40DB8-504C-42A8-9161-5FC038D55DDD}" type="presParOf" srcId="{6E5E6464-C783-4A3E-A956-FA135D3D5A2E}" destId="{08D968A6-C00C-4CCB-A866-88591B7C74F8}" srcOrd="1" destOrd="0" presId="urn:microsoft.com/office/officeart/2005/8/layout/hierarchy2"/>
    <dgm:cxn modelId="{8AA8FFFF-7F19-475B-9C0F-E7457C028AD3}" type="presParOf" srcId="{D3DAFAC8-B55E-47E0-A745-25B0B7DE3B8F}" destId="{528A582A-6948-4650-9CC3-C8AAD3ECE7F6}" srcOrd="4" destOrd="0" presId="urn:microsoft.com/office/officeart/2005/8/layout/hierarchy2"/>
    <dgm:cxn modelId="{94CF8CB1-7548-44D9-8ADA-222E779D1562}" type="presParOf" srcId="{528A582A-6948-4650-9CC3-C8AAD3ECE7F6}" destId="{A28D2B69-FCFE-46A7-8A91-7FCAB98EEF6C}" srcOrd="0" destOrd="0" presId="urn:microsoft.com/office/officeart/2005/8/layout/hierarchy2"/>
    <dgm:cxn modelId="{194D5BB9-4B6C-4260-AB5E-B2A709BCE882}" type="presParOf" srcId="{D3DAFAC8-B55E-47E0-A745-25B0B7DE3B8F}" destId="{463AC0C4-E596-4369-BAB4-9E0C69F8F283}" srcOrd="5" destOrd="0" presId="urn:microsoft.com/office/officeart/2005/8/layout/hierarchy2"/>
    <dgm:cxn modelId="{41CCCFB4-E12A-4671-B194-395019C9FFDF}" type="presParOf" srcId="{463AC0C4-E596-4369-BAB4-9E0C69F8F283}" destId="{7EC3FE8E-AE79-41E7-8BEB-3EE29FF2FD39}" srcOrd="0" destOrd="0" presId="urn:microsoft.com/office/officeart/2005/8/layout/hierarchy2"/>
    <dgm:cxn modelId="{3005DD3F-99EA-411B-8CB3-E29BA7AD1E2C}" type="presParOf" srcId="{463AC0C4-E596-4369-BAB4-9E0C69F8F283}" destId="{32EB7FB3-4561-4EF6-8EA8-BC4FA8499190}" srcOrd="1" destOrd="0" presId="urn:microsoft.com/office/officeart/2005/8/layout/hierarchy2"/>
    <dgm:cxn modelId="{DB7CE5C2-E8DC-41A3-8DA7-465922D834D4}" type="presParOf" srcId="{D3DAFAC8-B55E-47E0-A745-25B0B7DE3B8F}" destId="{9FD5D6A6-04F3-4715-9C63-C016D77E2F12}" srcOrd="6" destOrd="0" presId="urn:microsoft.com/office/officeart/2005/8/layout/hierarchy2"/>
    <dgm:cxn modelId="{25016911-BB3D-4155-8E70-4874FDA0D2D3}" type="presParOf" srcId="{9FD5D6A6-04F3-4715-9C63-C016D77E2F12}" destId="{71C37B98-C9D3-4166-8712-3B5FA8F5587A}" srcOrd="0" destOrd="0" presId="urn:microsoft.com/office/officeart/2005/8/layout/hierarchy2"/>
    <dgm:cxn modelId="{E8F69F16-4547-471D-A0F8-A01587CFBB34}" type="presParOf" srcId="{D3DAFAC8-B55E-47E0-A745-25B0B7DE3B8F}" destId="{F7163CB1-23D4-4547-9469-7D137FA47A99}" srcOrd="7" destOrd="0" presId="urn:microsoft.com/office/officeart/2005/8/layout/hierarchy2"/>
    <dgm:cxn modelId="{5E90604F-601A-4425-BEB0-4D9F7168447E}" type="presParOf" srcId="{F7163CB1-23D4-4547-9469-7D137FA47A99}" destId="{8F75D591-11BA-4AE4-9615-3ABECFC3A893}" srcOrd="0" destOrd="0" presId="urn:microsoft.com/office/officeart/2005/8/layout/hierarchy2"/>
    <dgm:cxn modelId="{7F5BF283-7A9F-4E06-8497-C3835DC314CD}" type="presParOf" srcId="{F7163CB1-23D4-4547-9469-7D137FA47A99}" destId="{07700D55-7170-4BBF-86F7-4B7982D68D9B}" srcOrd="1" destOrd="0" presId="urn:microsoft.com/office/officeart/2005/8/layout/hierarchy2"/>
    <dgm:cxn modelId="{10872370-ECF4-47EA-AA34-5C25F879CFF2}" type="presParOf" srcId="{D3DAFAC8-B55E-47E0-A745-25B0B7DE3B8F}" destId="{1E04F209-D5DB-4700-AEBF-901E199D6753}" srcOrd="8" destOrd="0" presId="urn:microsoft.com/office/officeart/2005/8/layout/hierarchy2"/>
    <dgm:cxn modelId="{45CC8943-1030-4F80-9215-CDDEB35A7D16}" type="presParOf" srcId="{1E04F209-D5DB-4700-AEBF-901E199D6753}" destId="{CCB1B6E3-91DB-4128-BBAA-35AC9B17F63E}" srcOrd="0" destOrd="0" presId="urn:microsoft.com/office/officeart/2005/8/layout/hierarchy2"/>
    <dgm:cxn modelId="{389746FE-8D54-497D-B199-9097E3DF6F2C}" type="presParOf" srcId="{D3DAFAC8-B55E-47E0-A745-25B0B7DE3B8F}" destId="{06B8B3BD-8419-4EAD-A9B9-F7B354FF64DF}" srcOrd="9" destOrd="0" presId="urn:microsoft.com/office/officeart/2005/8/layout/hierarchy2"/>
    <dgm:cxn modelId="{1AF9034D-5923-483E-8603-7ED1634C8424}" type="presParOf" srcId="{06B8B3BD-8419-4EAD-A9B9-F7B354FF64DF}" destId="{16261CB5-9CED-4E5A-9898-F012D83628EE}" srcOrd="0" destOrd="0" presId="urn:microsoft.com/office/officeart/2005/8/layout/hierarchy2"/>
    <dgm:cxn modelId="{8EA31BF8-3E1A-4351-A4CD-C3D90F8AF46F}" type="presParOf" srcId="{06B8B3BD-8419-4EAD-A9B9-F7B354FF64DF}" destId="{0371458A-D8FE-49E0-9C74-E30B0303090D}" srcOrd="1" destOrd="0" presId="urn:microsoft.com/office/officeart/2005/8/layout/hierarchy2"/>
    <dgm:cxn modelId="{48839A30-3BC7-4079-8B5C-80052EDCB180}" type="presParOf" srcId="{73A6764C-F9BF-407F-8965-7D2702AB09B0}" destId="{55C6C8E9-82D7-4028-874D-8DE309226246}" srcOrd="2" destOrd="0" presId="urn:microsoft.com/office/officeart/2005/8/layout/hierarchy2"/>
    <dgm:cxn modelId="{40499763-25D3-44A8-B38B-CA221543E461}" type="presParOf" srcId="{55C6C8E9-82D7-4028-874D-8DE309226246}" destId="{73610CA5-70FA-436C-A3EB-CEE7C16D2C15}" srcOrd="0" destOrd="0" presId="urn:microsoft.com/office/officeart/2005/8/layout/hierarchy2"/>
    <dgm:cxn modelId="{BF439A6E-3C85-4A2D-A82C-B5A163B162D7}" type="presParOf" srcId="{73A6764C-F9BF-407F-8965-7D2702AB09B0}" destId="{5991859B-2F5B-4EFE-B006-A1B1B9E3E0D1}" srcOrd="3" destOrd="0" presId="urn:microsoft.com/office/officeart/2005/8/layout/hierarchy2"/>
    <dgm:cxn modelId="{6E4B942B-2770-4597-9AC2-66B12058D93D}" type="presParOf" srcId="{5991859B-2F5B-4EFE-B006-A1B1B9E3E0D1}" destId="{E6A9052F-0076-4DFF-B1B7-7F91266B88B8}" srcOrd="0" destOrd="0" presId="urn:microsoft.com/office/officeart/2005/8/layout/hierarchy2"/>
    <dgm:cxn modelId="{4AE2C787-5FD4-4AB4-9A78-1678088518CD}" type="presParOf" srcId="{5991859B-2F5B-4EFE-B006-A1B1B9E3E0D1}" destId="{B00F9F6E-0BF8-48E9-B2DA-6B1D217E301D}" srcOrd="1" destOrd="0" presId="urn:microsoft.com/office/officeart/2005/8/layout/hierarchy2"/>
    <dgm:cxn modelId="{DD07A791-92D6-4E5A-8A04-D818483787A0}" type="presParOf" srcId="{B00F9F6E-0BF8-48E9-B2DA-6B1D217E301D}" destId="{CCBCB2CA-C4EA-49D6-A8C7-DF7E30B8EFBB}" srcOrd="0" destOrd="0" presId="urn:microsoft.com/office/officeart/2005/8/layout/hierarchy2"/>
    <dgm:cxn modelId="{40F07209-E97A-406D-B611-66941E336A05}" type="presParOf" srcId="{CCBCB2CA-C4EA-49D6-A8C7-DF7E30B8EFBB}" destId="{119C0397-EDC7-4622-831D-E10429DBA02B}" srcOrd="0" destOrd="0" presId="urn:microsoft.com/office/officeart/2005/8/layout/hierarchy2"/>
    <dgm:cxn modelId="{C86C5F8E-C363-4588-8AE1-C0E3B46A773C}" type="presParOf" srcId="{B00F9F6E-0BF8-48E9-B2DA-6B1D217E301D}" destId="{B9287667-1032-4957-845D-8B38A7EBF4B1}" srcOrd="1" destOrd="0" presId="urn:microsoft.com/office/officeart/2005/8/layout/hierarchy2"/>
    <dgm:cxn modelId="{F31794C6-90D4-4611-9A26-3B42F541846C}" type="presParOf" srcId="{B9287667-1032-4957-845D-8B38A7EBF4B1}" destId="{61D82187-8201-4853-9F81-3AE5F0A2C1FF}" srcOrd="0" destOrd="0" presId="urn:microsoft.com/office/officeart/2005/8/layout/hierarchy2"/>
    <dgm:cxn modelId="{7F2725CD-0B99-4B80-BA9A-8A06559C2B4E}" type="presParOf" srcId="{B9287667-1032-4957-845D-8B38A7EBF4B1}" destId="{FE9D6030-4287-4963-988C-975E7B6489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21F6E-A426-42DD-A4CB-38EF6AAC5C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E273A2-AEED-4083-8AD8-7468FBD1E549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取指</a:t>
          </a:r>
        </a:p>
      </dgm:t>
    </dgm:pt>
    <dgm:pt modelId="{7583F9C5-CFD8-49D8-BAF7-5AD3CD5CF6C7}" type="parTrans" cxnId="{406BCC0B-8D25-4DD2-8A6E-59F79F8FA37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B9BE197-28EC-4748-B179-0A2F5A469072}" type="sibTrans" cxnId="{406BCC0B-8D25-4DD2-8A6E-59F79F8FA37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9FAAF05-254C-49F1-BA44-BD7B7F1B6B41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指令译码</a:t>
          </a:r>
        </a:p>
      </dgm:t>
    </dgm:pt>
    <dgm:pt modelId="{9A013D5C-F7CA-411E-ADFE-9D99AD245110}" type="parTrans" cxnId="{74239705-7A44-4B9D-A856-C059784133E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CEA884B-3FB9-48F0-9059-51C6F0A50C82}" type="sibTrans" cxnId="{74239705-7A44-4B9D-A856-C059784133E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B0BEA029-D560-43A0-A8AD-EFC54FDEDB26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指令执行</a:t>
          </a:r>
        </a:p>
      </dgm:t>
    </dgm:pt>
    <dgm:pt modelId="{EBF31633-4D6E-4778-9FF0-4888A214AFEB}" type="parTrans" cxnId="{C02ECCD0-3AA1-4BA3-903A-9B87529E100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4E75DEE4-44DC-4164-A12A-ABD38FB519BC}" type="sibTrans" cxnId="{C02ECCD0-3AA1-4BA3-903A-9B87529E100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B407AF6-04CC-4E27-B41B-E98EA6109441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写回结果（如果需要）</a:t>
          </a:r>
        </a:p>
      </dgm:t>
    </dgm:pt>
    <dgm:pt modelId="{0B6B8016-4937-4C4B-8BEA-4E27A360E2DA}" type="parTrans" cxnId="{81075411-36B2-4118-B653-EEC5A7007B0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EF0EDE0-B919-4848-AD7E-78ABE41DB8FD}" type="sibTrans" cxnId="{81075411-36B2-4118-B653-EEC5A7007B0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BC9E296C-B0D3-4279-B2B8-44E9CC7107FD}" type="pres">
      <dgm:prSet presAssocID="{6BE21F6E-A426-42DD-A4CB-38EF6AAC5CD4}" presName="Name0" presStyleCnt="0">
        <dgm:presLayoutVars>
          <dgm:dir/>
          <dgm:resizeHandles val="exact"/>
        </dgm:presLayoutVars>
      </dgm:prSet>
      <dgm:spPr/>
    </dgm:pt>
    <dgm:pt modelId="{2408CCC0-B574-4DDF-9DFC-ADC9699AB5C1}" type="pres">
      <dgm:prSet presAssocID="{EFE273A2-AEED-4083-8AD8-7468FBD1E54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41929-29C0-414D-8923-968D5C8C4CB5}" type="pres">
      <dgm:prSet presAssocID="{3B9BE197-28EC-4748-B179-0A2F5A46907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BDF3E2A-4022-47B2-9AFF-96C19FF55ED5}" type="pres">
      <dgm:prSet presAssocID="{3B9BE197-28EC-4748-B179-0A2F5A46907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10A509B2-7624-477F-A748-8E8FC98BD74C}" type="pres">
      <dgm:prSet presAssocID="{89FAAF05-254C-49F1-BA44-BD7B7F1B6B4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2D48C-9A73-48B8-91DC-094A9A06BC33}" type="pres">
      <dgm:prSet presAssocID="{7CEA884B-3FB9-48F0-9059-51C6F0A50C8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54A71F9-0B60-4BB6-A510-FB7178148A3D}" type="pres">
      <dgm:prSet presAssocID="{7CEA884B-3FB9-48F0-9059-51C6F0A50C8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F3EFB4DB-DAA1-45A1-AE1D-D7FA86CF2B5D}" type="pres">
      <dgm:prSet presAssocID="{B0BEA029-D560-43A0-A8AD-EFC54FDEDB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1B56E-8773-4BCF-82A8-A49752499EB5}" type="pres">
      <dgm:prSet presAssocID="{4E75DEE4-44DC-4164-A12A-ABD38FB519B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1D4168B-A58D-4E15-B724-BCD6C12A1B0C}" type="pres">
      <dgm:prSet presAssocID="{4E75DEE4-44DC-4164-A12A-ABD38FB519B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ED96191-0576-4C69-971D-9BD5D9BDDBD4}" type="pres">
      <dgm:prSet presAssocID="{DB407AF6-04CC-4E27-B41B-E98EA6109441}" presName="node" presStyleLbl="node1" presStyleIdx="3" presStyleCnt="4" custLinFactNeighborX="-5443" custLinFactNeighborY="-3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F2905-A159-4240-8058-7F6937884C43}" type="presOf" srcId="{B0BEA029-D560-43A0-A8AD-EFC54FDEDB26}" destId="{F3EFB4DB-DAA1-45A1-AE1D-D7FA86CF2B5D}" srcOrd="0" destOrd="0" presId="urn:microsoft.com/office/officeart/2005/8/layout/process1"/>
    <dgm:cxn modelId="{A06434AA-B41C-4AEC-88F7-BD88144AB6AF}" type="presOf" srcId="{DB407AF6-04CC-4E27-B41B-E98EA6109441}" destId="{4ED96191-0576-4C69-971D-9BD5D9BDDBD4}" srcOrd="0" destOrd="0" presId="urn:microsoft.com/office/officeart/2005/8/layout/process1"/>
    <dgm:cxn modelId="{2BEBB5F3-82DF-44CD-8E0C-E41AB3B65B60}" type="presOf" srcId="{3B9BE197-28EC-4748-B179-0A2F5A469072}" destId="{9BDF3E2A-4022-47B2-9AFF-96C19FF55ED5}" srcOrd="1" destOrd="0" presId="urn:microsoft.com/office/officeart/2005/8/layout/process1"/>
    <dgm:cxn modelId="{81075411-36B2-4118-B653-EEC5A7007B0D}" srcId="{6BE21F6E-A426-42DD-A4CB-38EF6AAC5CD4}" destId="{DB407AF6-04CC-4E27-B41B-E98EA6109441}" srcOrd="3" destOrd="0" parTransId="{0B6B8016-4937-4C4B-8BEA-4E27A360E2DA}" sibTransId="{0EF0EDE0-B919-4848-AD7E-78ABE41DB8FD}"/>
    <dgm:cxn modelId="{4693A793-5799-43DF-8286-870C4B4BF232}" type="presOf" srcId="{7CEA884B-3FB9-48F0-9059-51C6F0A50C82}" destId="{154A71F9-0B60-4BB6-A510-FB7178148A3D}" srcOrd="1" destOrd="0" presId="urn:microsoft.com/office/officeart/2005/8/layout/process1"/>
    <dgm:cxn modelId="{05B37689-B86F-4747-978E-B844256116E1}" type="presOf" srcId="{EFE273A2-AEED-4083-8AD8-7468FBD1E549}" destId="{2408CCC0-B574-4DDF-9DFC-ADC9699AB5C1}" srcOrd="0" destOrd="0" presId="urn:microsoft.com/office/officeart/2005/8/layout/process1"/>
    <dgm:cxn modelId="{C85E3E4C-BB60-4037-A0BC-B7EC12B1963E}" type="presOf" srcId="{6BE21F6E-A426-42DD-A4CB-38EF6AAC5CD4}" destId="{BC9E296C-B0D3-4279-B2B8-44E9CC7107FD}" srcOrd="0" destOrd="0" presId="urn:microsoft.com/office/officeart/2005/8/layout/process1"/>
    <dgm:cxn modelId="{38BC4342-F9A4-46A0-85E5-638EA8CE39BB}" type="presOf" srcId="{3B9BE197-28EC-4748-B179-0A2F5A469072}" destId="{66241929-29C0-414D-8923-968D5C8C4CB5}" srcOrd="0" destOrd="0" presId="urn:microsoft.com/office/officeart/2005/8/layout/process1"/>
    <dgm:cxn modelId="{1049865B-1F0A-4937-B38B-1440A1AED784}" type="presOf" srcId="{4E75DEE4-44DC-4164-A12A-ABD38FB519BC}" destId="{91D4168B-A58D-4E15-B724-BCD6C12A1B0C}" srcOrd="1" destOrd="0" presId="urn:microsoft.com/office/officeart/2005/8/layout/process1"/>
    <dgm:cxn modelId="{74239705-7A44-4B9D-A856-C059784133EF}" srcId="{6BE21F6E-A426-42DD-A4CB-38EF6AAC5CD4}" destId="{89FAAF05-254C-49F1-BA44-BD7B7F1B6B41}" srcOrd="1" destOrd="0" parTransId="{9A013D5C-F7CA-411E-ADFE-9D99AD245110}" sibTransId="{7CEA884B-3FB9-48F0-9059-51C6F0A50C82}"/>
    <dgm:cxn modelId="{A8A88FB0-993D-4358-AAA4-97748F978BEA}" type="presOf" srcId="{7CEA884B-3FB9-48F0-9059-51C6F0A50C82}" destId="{19C2D48C-9A73-48B8-91DC-094A9A06BC33}" srcOrd="0" destOrd="0" presId="urn:microsoft.com/office/officeart/2005/8/layout/process1"/>
    <dgm:cxn modelId="{406BCC0B-8D25-4DD2-8A6E-59F79F8FA37F}" srcId="{6BE21F6E-A426-42DD-A4CB-38EF6AAC5CD4}" destId="{EFE273A2-AEED-4083-8AD8-7468FBD1E549}" srcOrd="0" destOrd="0" parTransId="{7583F9C5-CFD8-49D8-BAF7-5AD3CD5CF6C7}" sibTransId="{3B9BE197-28EC-4748-B179-0A2F5A469072}"/>
    <dgm:cxn modelId="{54CABB66-8A37-49FF-8BC2-C274545BDF9A}" type="presOf" srcId="{4E75DEE4-44DC-4164-A12A-ABD38FB519BC}" destId="{27B1B56E-8773-4BCF-82A8-A49752499EB5}" srcOrd="0" destOrd="0" presId="urn:microsoft.com/office/officeart/2005/8/layout/process1"/>
    <dgm:cxn modelId="{C02ECCD0-3AA1-4BA3-903A-9B87529E1009}" srcId="{6BE21F6E-A426-42DD-A4CB-38EF6AAC5CD4}" destId="{B0BEA029-D560-43A0-A8AD-EFC54FDEDB26}" srcOrd="2" destOrd="0" parTransId="{EBF31633-4D6E-4778-9FF0-4888A214AFEB}" sibTransId="{4E75DEE4-44DC-4164-A12A-ABD38FB519BC}"/>
    <dgm:cxn modelId="{245DAA50-DD3C-4659-B4F5-F502AA97E83B}" type="presOf" srcId="{89FAAF05-254C-49F1-BA44-BD7B7F1B6B41}" destId="{10A509B2-7624-477F-A748-8E8FC98BD74C}" srcOrd="0" destOrd="0" presId="urn:microsoft.com/office/officeart/2005/8/layout/process1"/>
    <dgm:cxn modelId="{53FA9386-F9BE-4644-92AD-0D16572F708F}" type="presParOf" srcId="{BC9E296C-B0D3-4279-B2B8-44E9CC7107FD}" destId="{2408CCC0-B574-4DDF-9DFC-ADC9699AB5C1}" srcOrd="0" destOrd="0" presId="urn:microsoft.com/office/officeart/2005/8/layout/process1"/>
    <dgm:cxn modelId="{F030AE5E-6A93-4DB8-B126-0F704B4A6CC9}" type="presParOf" srcId="{BC9E296C-B0D3-4279-B2B8-44E9CC7107FD}" destId="{66241929-29C0-414D-8923-968D5C8C4CB5}" srcOrd="1" destOrd="0" presId="urn:microsoft.com/office/officeart/2005/8/layout/process1"/>
    <dgm:cxn modelId="{E6A07D97-8989-4535-A222-57B4E21FE350}" type="presParOf" srcId="{66241929-29C0-414D-8923-968D5C8C4CB5}" destId="{9BDF3E2A-4022-47B2-9AFF-96C19FF55ED5}" srcOrd="0" destOrd="0" presId="urn:microsoft.com/office/officeart/2005/8/layout/process1"/>
    <dgm:cxn modelId="{549EABC5-1C26-4379-95AA-B6444AD7B640}" type="presParOf" srcId="{BC9E296C-B0D3-4279-B2B8-44E9CC7107FD}" destId="{10A509B2-7624-477F-A748-8E8FC98BD74C}" srcOrd="2" destOrd="0" presId="urn:microsoft.com/office/officeart/2005/8/layout/process1"/>
    <dgm:cxn modelId="{D3975F3F-9535-4A8D-B4FE-1EB144F78357}" type="presParOf" srcId="{BC9E296C-B0D3-4279-B2B8-44E9CC7107FD}" destId="{19C2D48C-9A73-48B8-91DC-094A9A06BC33}" srcOrd="3" destOrd="0" presId="urn:microsoft.com/office/officeart/2005/8/layout/process1"/>
    <dgm:cxn modelId="{DCC775C3-CC32-4453-A5CC-5FE2DD35C511}" type="presParOf" srcId="{19C2D48C-9A73-48B8-91DC-094A9A06BC33}" destId="{154A71F9-0B60-4BB6-A510-FB7178148A3D}" srcOrd="0" destOrd="0" presId="urn:microsoft.com/office/officeart/2005/8/layout/process1"/>
    <dgm:cxn modelId="{3C916936-0524-4A69-B5A2-9E48F9D7FBF4}" type="presParOf" srcId="{BC9E296C-B0D3-4279-B2B8-44E9CC7107FD}" destId="{F3EFB4DB-DAA1-45A1-AE1D-D7FA86CF2B5D}" srcOrd="4" destOrd="0" presId="urn:microsoft.com/office/officeart/2005/8/layout/process1"/>
    <dgm:cxn modelId="{EB90BD09-329D-44A8-8F85-276636669AC3}" type="presParOf" srcId="{BC9E296C-B0D3-4279-B2B8-44E9CC7107FD}" destId="{27B1B56E-8773-4BCF-82A8-A49752499EB5}" srcOrd="5" destOrd="0" presId="urn:microsoft.com/office/officeart/2005/8/layout/process1"/>
    <dgm:cxn modelId="{CF1F9140-54EA-4870-8024-9AA2A575E715}" type="presParOf" srcId="{27B1B56E-8773-4BCF-82A8-A49752499EB5}" destId="{91D4168B-A58D-4E15-B724-BCD6C12A1B0C}" srcOrd="0" destOrd="0" presId="urn:microsoft.com/office/officeart/2005/8/layout/process1"/>
    <dgm:cxn modelId="{51191690-31E2-47EE-B680-D216972279A3}" type="presParOf" srcId="{BC9E296C-B0D3-4279-B2B8-44E9CC7107FD}" destId="{4ED96191-0576-4C69-971D-9BD5D9BDDB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123E33-77A2-44D7-B509-3B1E9D6BD1D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1FE4B-6D3B-4DD4-A6EF-585473F12AFD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算数逻辑运算</a:t>
          </a:r>
        </a:p>
      </dgm:t>
    </dgm:pt>
    <dgm:pt modelId="{E956B15F-9274-4A94-A9B6-86703E0536E6}" type="parTrans" cxnId="{95FF534D-23EB-4688-A17E-E457EF853B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F33DFCC-9D4D-4AAE-9F6D-E1A09E856596}" type="sibTrans" cxnId="{95FF534D-23EB-4688-A17E-E457EF853B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46794836-92C0-41A7-A7F0-E72454D98A42}">
      <dgm:prSet phldrT="[文本]" custT="1"/>
      <dgm:spPr>
        <a:solidFill>
          <a:srgbClr val="CC99FF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存储   架构</a:t>
          </a:r>
        </a:p>
      </dgm:t>
    </dgm:pt>
    <dgm:pt modelId="{D759AC94-B5B7-4958-BD99-5882F2A6AA19}" type="parTrans" cxnId="{EFBA3458-0B4D-4B12-8141-823C704D880E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8538DC15-13E8-480E-A427-8F7289D9480D}" type="sibTrans" cxnId="{EFBA3458-0B4D-4B12-8141-823C704D880E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ADAB279-0ED4-4CFF-AC25-179B154AE5CC}">
      <dgm:prSet phldrT="[文本]" custT="1"/>
      <dgm:spPr>
        <a:solidFill>
          <a:srgbClr val="CCFFCC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总线   结构</a:t>
          </a:r>
        </a:p>
      </dgm:t>
    </dgm:pt>
    <dgm:pt modelId="{3216A3AA-9664-42F9-ADEC-E8471794FFCB}" type="parTrans" cxnId="{86DE5BB4-0B10-46F7-92AD-7266DC87B06B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5762DBCA-2F36-4A45-812E-6548524FF005}" type="sibTrans" cxnId="{86DE5BB4-0B10-46F7-92AD-7266DC87B06B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A36F060-FF20-423C-96CD-B7DE7837034F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控制   单元</a:t>
          </a:r>
        </a:p>
      </dgm:t>
    </dgm:pt>
    <dgm:pt modelId="{0EE2E5E4-F41E-4203-B7A2-0BBE08A30B55}" type="parTrans" cxnId="{9368176E-A4C8-435A-A6FB-BB3E5FA52703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F9424B9D-AE88-45B5-9DF9-92BB0127C951}" type="sibTrans" cxnId="{9368176E-A4C8-435A-A6FB-BB3E5FA52703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B4F0A90-5585-44A5-90B6-51F62064F6CA}">
      <dgm:prSet phldrT="[文本]" custT="1"/>
      <dgm:spPr>
        <a:solidFill>
          <a:srgbClr val="FFCCFF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微指令</a:t>
          </a:r>
        </a:p>
      </dgm:t>
    </dgm:pt>
    <dgm:pt modelId="{A6B0A7E9-BEEC-4548-8044-3ADF4769A2E1}" type="parTrans" cxnId="{5DF341C9-B58F-4CD5-8707-5EB09AF38FC1}">
      <dgm:prSet custT="1"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0DCD1EFC-0663-4475-875D-F0DAF4EA1ECE}" type="sibTrans" cxnId="{5DF341C9-B58F-4CD5-8707-5EB09AF38FC1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7B00DF7-1C41-401A-B5B9-0C183485E34B}" type="pres">
      <dgm:prSet presAssocID="{8E123E33-77A2-44D7-B509-3B1E9D6BD1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8F1645-A62D-4AE2-BC0E-8396659FBA50}" type="pres">
      <dgm:prSet presAssocID="{9511FE4B-6D3B-4DD4-A6EF-585473F12AF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7CC1D4B-6BE4-48E7-B2E1-27B290942FA8}" type="pres">
      <dgm:prSet presAssocID="{D759AC94-B5B7-4958-BD99-5882F2A6AA19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AAEB328-DD6D-44D1-9376-F07C4DC53E3C}" type="pres">
      <dgm:prSet presAssocID="{D759AC94-B5B7-4958-BD99-5882F2A6AA1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8B08CF5-D7F2-4F7F-BF85-55A094A92BA0}" type="pres">
      <dgm:prSet presAssocID="{46794836-92C0-41A7-A7F0-E72454D98A42}" presName="node" presStyleLbl="node1" presStyleIdx="0" presStyleCnt="4" custRadScaleRad="133018" custRadScaleInc="-72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8146F-C53D-4058-9D83-36A8FCC4537C}" type="pres">
      <dgm:prSet presAssocID="{3216A3AA-9664-42F9-ADEC-E8471794FFCB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E68C27C-713E-4BBD-9CE4-F9D99FD5D24A}" type="pres">
      <dgm:prSet presAssocID="{3216A3AA-9664-42F9-ADEC-E8471794FFCB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E1F5AE8-2BC6-4802-B2B7-759A114B7B3B}" type="pres">
      <dgm:prSet presAssocID="{1ADAB279-0ED4-4CFF-AC25-179B154AE5CC}" presName="node" presStyleLbl="node1" presStyleIdx="1" presStyleCnt="4" custRadScaleRad="124851" custRadScaleInc="-5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CF331-D2FC-4D1F-A97E-9684C8894B62}" type="pres">
      <dgm:prSet presAssocID="{0EE2E5E4-F41E-4203-B7A2-0BBE08A30B55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793DBBE-BFF1-4394-A291-CA416A9D38BD}" type="pres">
      <dgm:prSet presAssocID="{0EE2E5E4-F41E-4203-B7A2-0BBE08A30B5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8B84A777-2A2C-4A8D-BB68-3CC0AFE7886C}" type="pres">
      <dgm:prSet presAssocID="{1A36F060-FF20-423C-96CD-B7DE783703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BA51C-52EB-4F54-9069-FB3D937A1CDA}" type="pres">
      <dgm:prSet presAssocID="{A6B0A7E9-BEEC-4548-8044-3ADF4769A2E1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AD9D965-3FD9-40E2-99B1-2EBF5275140F}" type="pres">
      <dgm:prSet presAssocID="{A6B0A7E9-BEEC-4548-8044-3ADF4769A2E1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26C081B-D3BB-4EB7-A453-9CDE2EC13220}" type="pres">
      <dgm:prSet presAssocID="{9B4F0A90-5585-44A5-90B6-51F62064F6CA}" presName="node" presStyleLbl="node1" presStyleIdx="3" presStyleCnt="4" custRadScaleRad="132816" custRadScaleInc="-19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C3F1F9-B6E6-49F2-9CE3-4D4093707C9F}" type="presOf" srcId="{A6B0A7E9-BEEC-4548-8044-3ADF4769A2E1}" destId="{5AD9D965-3FD9-40E2-99B1-2EBF5275140F}" srcOrd="1" destOrd="0" presId="urn:microsoft.com/office/officeart/2005/8/layout/radial5"/>
    <dgm:cxn modelId="{86DE5BB4-0B10-46F7-92AD-7266DC87B06B}" srcId="{9511FE4B-6D3B-4DD4-A6EF-585473F12AFD}" destId="{1ADAB279-0ED4-4CFF-AC25-179B154AE5CC}" srcOrd="1" destOrd="0" parTransId="{3216A3AA-9664-42F9-ADEC-E8471794FFCB}" sibTransId="{5762DBCA-2F36-4A45-812E-6548524FF005}"/>
    <dgm:cxn modelId="{0C188C78-7662-473C-AE3F-8A42B100E64C}" type="presOf" srcId="{0EE2E5E4-F41E-4203-B7A2-0BBE08A30B55}" destId="{0793DBBE-BFF1-4394-A291-CA416A9D38BD}" srcOrd="1" destOrd="0" presId="urn:microsoft.com/office/officeart/2005/8/layout/radial5"/>
    <dgm:cxn modelId="{045A443F-C065-4CF6-9DB6-F0A8A0FCEFA1}" type="presOf" srcId="{1A36F060-FF20-423C-96CD-B7DE7837034F}" destId="{8B84A777-2A2C-4A8D-BB68-3CC0AFE7886C}" srcOrd="0" destOrd="0" presId="urn:microsoft.com/office/officeart/2005/8/layout/radial5"/>
    <dgm:cxn modelId="{9368176E-A4C8-435A-A6FB-BB3E5FA52703}" srcId="{9511FE4B-6D3B-4DD4-A6EF-585473F12AFD}" destId="{1A36F060-FF20-423C-96CD-B7DE7837034F}" srcOrd="2" destOrd="0" parTransId="{0EE2E5E4-F41E-4203-B7A2-0BBE08A30B55}" sibTransId="{F9424B9D-AE88-45B5-9DF9-92BB0127C951}"/>
    <dgm:cxn modelId="{DD693AE9-C2B4-4718-BCDF-41F7E8DEC50D}" type="presOf" srcId="{46794836-92C0-41A7-A7F0-E72454D98A42}" destId="{C8B08CF5-D7F2-4F7F-BF85-55A094A92BA0}" srcOrd="0" destOrd="0" presId="urn:microsoft.com/office/officeart/2005/8/layout/radial5"/>
    <dgm:cxn modelId="{3659A74C-6153-4040-8375-A172263A07A0}" type="presOf" srcId="{3216A3AA-9664-42F9-ADEC-E8471794FFCB}" destId="{7408146F-C53D-4058-9D83-36A8FCC4537C}" srcOrd="0" destOrd="0" presId="urn:microsoft.com/office/officeart/2005/8/layout/radial5"/>
    <dgm:cxn modelId="{8D970F87-AB32-4F23-A2B7-E86494986EF4}" type="presOf" srcId="{3216A3AA-9664-42F9-ADEC-E8471794FFCB}" destId="{BE68C27C-713E-4BBD-9CE4-F9D99FD5D24A}" srcOrd="1" destOrd="0" presId="urn:microsoft.com/office/officeart/2005/8/layout/radial5"/>
    <dgm:cxn modelId="{0295FF18-E78C-4A58-BC2C-387A0A8A2B55}" type="presOf" srcId="{D759AC94-B5B7-4958-BD99-5882F2A6AA19}" destId="{8AAEB328-DD6D-44D1-9376-F07C4DC53E3C}" srcOrd="1" destOrd="0" presId="urn:microsoft.com/office/officeart/2005/8/layout/radial5"/>
    <dgm:cxn modelId="{883A7A3D-47E1-4C4F-ADF2-8DE0CED2CB69}" type="presOf" srcId="{9511FE4B-6D3B-4DD4-A6EF-585473F12AFD}" destId="{A28F1645-A62D-4AE2-BC0E-8396659FBA50}" srcOrd="0" destOrd="0" presId="urn:microsoft.com/office/officeart/2005/8/layout/radial5"/>
    <dgm:cxn modelId="{0FAFD2A7-5C5B-469D-9B49-1CC687C3F037}" type="presOf" srcId="{A6B0A7E9-BEEC-4548-8044-3ADF4769A2E1}" destId="{BEFBA51C-52EB-4F54-9069-FB3D937A1CDA}" srcOrd="0" destOrd="0" presId="urn:microsoft.com/office/officeart/2005/8/layout/radial5"/>
    <dgm:cxn modelId="{95FF534D-23EB-4688-A17E-E457EF853BF0}" srcId="{8E123E33-77A2-44D7-B509-3B1E9D6BD1D1}" destId="{9511FE4B-6D3B-4DD4-A6EF-585473F12AFD}" srcOrd="0" destOrd="0" parTransId="{E956B15F-9274-4A94-A9B6-86703E0536E6}" sibTransId="{BF33DFCC-9D4D-4AAE-9F6D-E1A09E856596}"/>
    <dgm:cxn modelId="{EFBA3458-0B4D-4B12-8141-823C704D880E}" srcId="{9511FE4B-6D3B-4DD4-A6EF-585473F12AFD}" destId="{46794836-92C0-41A7-A7F0-E72454D98A42}" srcOrd="0" destOrd="0" parTransId="{D759AC94-B5B7-4958-BD99-5882F2A6AA19}" sibTransId="{8538DC15-13E8-480E-A427-8F7289D9480D}"/>
    <dgm:cxn modelId="{1E1C482E-F9D1-4C9A-8131-5E2051CA48AA}" type="presOf" srcId="{1ADAB279-0ED4-4CFF-AC25-179B154AE5CC}" destId="{DE1F5AE8-2BC6-4802-B2B7-759A114B7B3B}" srcOrd="0" destOrd="0" presId="urn:microsoft.com/office/officeart/2005/8/layout/radial5"/>
    <dgm:cxn modelId="{30521B0F-2FFC-4981-8DEC-034BAF07452D}" type="presOf" srcId="{D759AC94-B5B7-4958-BD99-5882F2A6AA19}" destId="{B7CC1D4B-6BE4-48E7-B2E1-27B290942FA8}" srcOrd="0" destOrd="0" presId="urn:microsoft.com/office/officeart/2005/8/layout/radial5"/>
    <dgm:cxn modelId="{3AECB1D1-35C1-4513-9FD9-5778C7525FF7}" type="presOf" srcId="{0EE2E5E4-F41E-4203-B7A2-0BBE08A30B55}" destId="{8C7CF331-D2FC-4D1F-A97E-9684C8894B62}" srcOrd="0" destOrd="0" presId="urn:microsoft.com/office/officeart/2005/8/layout/radial5"/>
    <dgm:cxn modelId="{ABF3D9B6-A958-499F-90E9-1757B7BC1D7A}" type="presOf" srcId="{9B4F0A90-5585-44A5-90B6-51F62064F6CA}" destId="{426C081B-D3BB-4EB7-A453-9CDE2EC13220}" srcOrd="0" destOrd="0" presId="urn:microsoft.com/office/officeart/2005/8/layout/radial5"/>
    <dgm:cxn modelId="{AC218D77-A013-43B3-8B11-6F57ADABFF3B}" type="presOf" srcId="{8E123E33-77A2-44D7-B509-3B1E9D6BD1D1}" destId="{77B00DF7-1C41-401A-B5B9-0C183485E34B}" srcOrd="0" destOrd="0" presId="urn:microsoft.com/office/officeart/2005/8/layout/radial5"/>
    <dgm:cxn modelId="{5DF341C9-B58F-4CD5-8707-5EB09AF38FC1}" srcId="{9511FE4B-6D3B-4DD4-A6EF-585473F12AFD}" destId="{9B4F0A90-5585-44A5-90B6-51F62064F6CA}" srcOrd="3" destOrd="0" parTransId="{A6B0A7E9-BEEC-4548-8044-3ADF4769A2E1}" sibTransId="{0DCD1EFC-0663-4475-875D-F0DAF4EA1ECE}"/>
    <dgm:cxn modelId="{40792B47-A380-4C3E-9E49-23FEFD5EEEDA}" type="presParOf" srcId="{77B00DF7-1C41-401A-B5B9-0C183485E34B}" destId="{A28F1645-A62D-4AE2-BC0E-8396659FBA50}" srcOrd="0" destOrd="0" presId="urn:microsoft.com/office/officeart/2005/8/layout/radial5"/>
    <dgm:cxn modelId="{0088D212-D794-4A25-B5FB-41C22DC0545F}" type="presParOf" srcId="{77B00DF7-1C41-401A-B5B9-0C183485E34B}" destId="{B7CC1D4B-6BE4-48E7-B2E1-27B290942FA8}" srcOrd="1" destOrd="0" presId="urn:microsoft.com/office/officeart/2005/8/layout/radial5"/>
    <dgm:cxn modelId="{32D2CDCC-4AA5-4BAC-B433-8771DF260E72}" type="presParOf" srcId="{B7CC1D4B-6BE4-48E7-B2E1-27B290942FA8}" destId="{8AAEB328-DD6D-44D1-9376-F07C4DC53E3C}" srcOrd="0" destOrd="0" presId="urn:microsoft.com/office/officeart/2005/8/layout/radial5"/>
    <dgm:cxn modelId="{9125AD0F-8AF2-40F7-BBF9-FB7CCAF15CFE}" type="presParOf" srcId="{77B00DF7-1C41-401A-B5B9-0C183485E34B}" destId="{C8B08CF5-D7F2-4F7F-BF85-55A094A92BA0}" srcOrd="2" destOrd="0" presId="urn:microsoft.com/office/officeart/2005/8/layout/radial5"/>
    <dgm:cxn modelId="{E97B5759-89F8-4C74-94D0-37FAB2E1B0E6}" type="presParOf" srcId="{77B00DF7-1C41-401A-B5B9-0C183485E34B}" destId="{7408146F-C53D-4058-9D83-36A8FCC4537C}" srcOrd="3" destOrd="0" presId="urn:microsoft.com/office/officeart/2005/8/layout/radial5"/>
    <dgm:cxn modelId="{2CFFC864-816B-4EB5-A05C-0B49991AF2CC}" type="presParOf" srcId="{7408146F-C53D-4058-9D83-36A8FCC4537C}" destId="{BE68C27C-713E-4BBD-9CE4-F9D99FD5D24A}" srcOrd="0" destOrd="0" presId="urn:microsoft.com/office/officeart/2005/8/layout/radial5"/>
    <dgm:cxn modelId="{0FCFC2AB-DE6F-441F-AEF8-06B9F0342688}" type="presParOf" srcId="{77B00DF7-1C41-401A-B5B9-0C183485E34B}" destId="{DE1F5AE8-2BC6-4802-B2B7-759A114B7B3B}" srcOrd="4" destOrd="0" presId="urn:microsoft.com/office/officeart/2005/8/layout/radial5"/>
    <dgm:cxn modelId="{262A1477-8838-4347-97A6-4B48CF945507}" type="presParOf" srcId="{77B00DF7-1C41-401A-B5B9-0C183485E34B}" destId="{8C7CF331-D2FC-4D1F-A97E-9684C8894B62}" srcOrd="5" destOrd="0" presId="urn:microsoft.com/office/officeart/2005/8/layout/radial5"/>
    <dgm:cxn modelId="{E021B0D8-B99F-42FC-B6DF-6363C0E6DC17}" type="presParOf" srcId="{8C7CF331-D2FC-4D1F-A97E-9684C8894B62}" destId="{0793DBBE-BFF1-4394-A291-CA416A9D38BD}" srcOrd="0" destOrd="0" presId="urn:microsoft.com/office/officeart/2005/8/layout/radial5"/>
    <dgm:cxn modelId="{FF33EDA5-E921-4570-A1E7-1F7292284134}" type="presParOf" srcId="{77B00DF7-1C41-401A-B5B9-0C183485E34B}" destId="{8B84A777-2A2C-4A8D-BB68-3CC0AFE7886C}" srcOrd="6" destOrd="0" presId="urn:microsoft.com/office/officeart/2005/8/layout/radial5"/>
    <dgm:cxn modelId="{2D6ECC22-9485-4D97-BEEA-555D84384195}" type="presParOf" srcId="{77B00DF7-1C41-401A-B5B9-0C183485E34B}" destId="{BEFBA51C-52EB-4F54-9069-FB3D937A1CDA}" srcOrd="7" destOrd="0" presId="urn:microsoft.com/office/officeart/2005/8/layout/radial5"/>
    <dgm:cxn modelId="{427F34A6-18E6-4F97-841C-408D685D0921}" type="presParOf" srcId="{BEFBA51C-52EB-4F54-9069-FB3D937A1CDA}" destId="{5AD9D965-3FD9-40E2-99B1-2EBF5275140F}" srcOrd="0" destOrd="0" presId="urn:microsoft.com/office/officeart/2005/8/layout/radial5"/>
    <dgm:cxn modelId="{AB2CB866-9A00-45FF-9C6C-0F3E82E304F4}" type="presParOf" srcId="{77B00DF7-1C41-401A-B5B9-0C183485E34B}" destId="{426C081B-D3BB-4EB7-A453-9CDE2EC1322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1FA040-49D5-46DB-85B1-F97A37FA6FC4}" type="doc">
      <dgm:prSet loTypeId="urn:microsoft.com/office/officeart/2005/8/layout/pyramid1" loCatId="pyramid" qsTypeId="urn:microsoft.com/office/officeart/2005/8/quickstyle/simple1" qsCatId="simple" csTypeId="urn:microsoft.com/office/officeart/2005/8/colors/accent3_3" csCatId="accent3" phldr="1"/>
      <dgm:spPr/>
    </dgm:pt>
    <dgm:pt modelId="{508D8E54-5417-45D9-8FBE-0E1074FBE2E3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寄存器</a:t>
          </a:r>
        </a:p>
      </dgm:t>
    </dgm:pt>
    <dgm:pt modelId="{B98C43BA-4EDE-4E9D-8EB0-EABD6E50A21A}" type="parTrans" cxnId="{3D193452-9F32-48BF-AB05-FD86D21B7549}">
      <dgm:prSet/>
      <dgm:spPr/>
      <dgm:t>
        <a:bodyPr/>
        <a:lstStyle/>
        <a:p>
          <a:endParaRPr lang="zh-CN" altLang="en-US"/>
        </a:p>
      </dgm:t>
    </dgm:pt>
    <dgm:pt modelId="{F0234BA4-16D9-43B0-9669-DA7F0F5007C8}" type="sibTrans" cxnId="{3D193452-9F32-48BF-AB05-FD86D21B7549}">
      <dgm:prSet/>
      <dgm:spPr/>
      <dgm:t>
        <a:bodyPr/>
        <a:lstStyle/>
        <a:p>
          <a:endParaRPr lang="zh-CN" altLang="en-US"/>
        </a:p>
      </dgm:t>
    </dgm:pt>
    <dgm:pt modelId="{2E331ED7-45C0-4693-8E79-91E7C521C926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cache</a:t>
          </a:r>
          <a:r>
            <a:rPr lang="zh-CN" altLang="en-US" sz="2000" dirty="0">
              <a:latin typeface="+mj-ea"/>
              <a:ea typeface="+mj-ea"/>
            </a:rPr>
            <a:t>存储器</a:t>
          </a:r>
        </a:p>
      </dgm:t>
    </dgm:pt>
    <dgm:pt modelId="{402DA5F1-0A39-4C41-947B-A43D0BDD0979}" type="parTrans" cxnId="{B986B6BB-22EE-4ACC-A309-2386CBBF40EC}">
      <dgm:prSet/>
      <dgm:spPr/>
      <dgm:t>
        <a:bodyPr/>
        <a:lstStyle/>
        <a:p>
          <a:endParaRPr lang="zh-CN" altLang="en-US"/>
        </a:p>
      </dgm:t>
    </dgm:pt>
    <dgm:pt modelId="{C3026794-CD35-4391-9110-0C760CF4A349}" type="sibTrans" cxnId="{B986B6BB-22EE-4ACC-A309-2386CBBF40EC}">
      <dgm:prSet/>
      <dgm:spPr/>
      <dgm:t>
        <a:bodyPr/>
        <a:lstStyle/>
        <a:p>
          <a:endParaRPr lang="zh-CN" altLang="en-US"/>
        </a:p>
      </dgm:t>
    </dgm:pt>
    <dgm:pt modelId="{8112181B-671F-4D04-9491-312CF595D71A}">
      <dgm:prSet phldrT="[文本]" custT="1"/>
      <dgm:spPr/>
      <dgm:t>
        <a:bodyPr/>
        <a:lstStyle/>
        <a:p>
          <a:pPr algn="l"/>
          <a:endParaRPr lang="zh-CN" altLang="en-US" sz="1800" dirty="0"/>
        </a:p>
      </dgm:t>
    </dgm:pt>
    <dgm:pt modelId="{5517B282-7D7E-4764-A5A9-E210731EBD3F}" type="parTrans" cxnId="{712AFDE8-715F-4000-AE01-6F6747117E1E}">
      <dgm:prSet/>
      <dgm:spPr/>
      <dgm:t>
        <a:bodyPr/>
        <a:lstStyle/>
        <a:p>
          <a:endParaRPr lang="zh-CN" altLang="en-US"/>
        </a:p>
      </dgm:t>
    </dgm:pt>
    <dgm:pt modelId="{A5B12611-F7E0-4CAD-8927-AFC4F31C8181}" type="sibTrans" cxnId="{712AFDE8-715F-4000-AE01-6F6747117E1E}">
      <dgm:prSet/>
      <dgm:spPr/>
      <dgm:t>
        <a:bodyPr/>
        <a:lstStyle/>
        <a:p>
          <a:endParaRPr lang="zh-CN" altLang="en-US"/>
        </a:p>
      </dgm:t>
    </dgm:pt>
    <dgm:pt modelId="{44F96C6B-5EF9-4739-A4AA-4BE9821444BB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2A106704-7E07-4D4B-82D3-06F33BF83321}" type="parTrans" cxnId="{7C642CC5-7477-45FD-97E1-00F758AF1582}">
      <dgm:prSet/>
      <dgm:spPr/>
      <dgm:t>
        <a:bodyPr/>
        <a:lstStyle/>
        <a:p>
          <a:endParaRPr lang="zh-CN" altLang="en-US"/>
        </a:p>
      </dgm:t>
    </dgm:pt>
    <dgm:pt modelId="{4A4347F3-1DA0-4DDB-81B0-AF3AE7AC5A2F}" type="sibTrans" cxnId="{7C642CC5-7477-45FD-97E1-00F758AF1582}">
      <dgm:prSet/>
      <dgm:spPr/>
      <dgm:t>
        <a:bodyPr/>
        <a:lstStyle/>
        <a:p>
          <a:endParaRPr lang="zh-CN" altLang="en-US"/>
        </a:p>
      </dgm:t>
    </dgm:pt>
    <dgm:pt modelId="{47EFDF88-8C6B-4D4C-8875-DA40A0D34007}">
      <dgm:prSet phldrT="[文本]"/>
      <dgm:spPr/>
      <dgm:t>
        <a:bodyPr/>
        <a:lstStyle/>
        <a:p>
          <a:r>
            <a:rPr lang="zh-CN" altLang="en-US" dirty="0"/>
            <a:t>                     </a:t>
          </a:r>
          <a:endParaRPr lang="zh-CN" altLang="en-US" dirty="0">
            <a:latin typeface="+mj-ea"/>
            <a:ea typeface="+mj-ea"/>
          </a:endParaRPr>
        </a:p>
      </dgm:t>
    </dgm:pt>
    <dgm:pt modelId="{2ABFDCED-FCA1-4215-8B77-534A4F6D386D}" type="parTrans" cxnId="{5D631061-0B32-4403-9486-B70A370676F9}">
      <dgm:prSet/>
      <dgm:spPr/>
      <dgm:t>
        <a:bodyPr/>
        <a:lstStyle/>
        <a:p>
          <a:endParaRPr lang="zh-CN" altLang="en-US"/>
        </a:p>
      </dgm:t>
    </dgm:pt>
    <dgm:pt modelId="{D49E4D2A-8021-4232-AF4B-475C2A9BBBEF}" type="sibTrans" cxnId="{5D631061-0B32-4403-9486-B70A370676F9}">
      <dgm:prSet/>
      <dgm:spPr/>
      <dgm:t>
        <a:bodyPr/>
        <a:lstStyle/>
        <a:p>
          <a:endParaRPr lang="zh-CN" altLang="en-US"/>
        </a:p>
      </dgm:t>
    </dgm:pt>
    <dgm:pt modelId="{3FCDB15A-BFB3-4CEB-9283-3EA6BE457016}">
      <dgm:prSet phldrT="[文本]" custT="1"/>
      <dgm:spPr/>
      <dgm:t>
        <a:bodyPr/>
        <a:lstStyle/>
        <a:p>
          <a:r>
            <a:rPr lang="zh-CN" altLang="en-US" sz="2500" dirty="0"/>
            <a:t>                                    </a:t>
          </a:r>
          <a:endParaRPr lang="zh-CN" altLang="en-US" sz="2000" dirty="0">
            <a:latin typeface="+mj-ea"/>
            <a:ea typeface="+mj-ea"/>
          </a:endParaRPr>
        </a:p>
      </dgm:t>
    </dgm:pt>
    <dgm:pt modelId="{98ACE1E0-BD28-46F5-A9F2-C08E92F06384}" type="parTrans" cxnId="{36A3C6AB-F172-43DF-A439-5D41E9750D3F}">
      <dgm:prSet/>
      <dgm:spPr/>
      <dgm:t>
        <a:bodyPr/>
        <a:lstStyle/>
        <a:p>
          <a:endParaRPr lang="zh-CN" altLang="en-US"/>
        </a:p>
      </dgm:t>
    </dgm:pt>
    <dgm:pt modelId="{2B8131D3-E781-466E-BD05-A61A12693F81}" type="sibTrans" cxnId="{36A3C6AB-F172-43DF-A439-5D41E9750D3F}">
      <dgm:prSet/>
      <dgm:spPr/>
      <dgm:t>
        <a:bodyPr/>
        <a:lstStyle/>
        <a:p>
          <a:endParaRPr lang="zh-CN" altLang="en-US"/>
        </a:p>
      </dgm:t>
    </dgm:pt>
    <dgm:pt modelId="{BC8D7E27-F729-4F40-BBFB-57F911A92DFD}" type="pres">
      <dgm:prSet presAssocID="{F11FA040-49D5-46DB-85B1-F97A37FA6FC4}" presName="Name0" presStyleCnt="0">
        <dgm:presLayoutVars>
          <dgm:dir/>
          <dgm:animLvl val="lvl"/>
          <dgm:resizeHandles val="exact"/>
        </dgm:presLayoutVars>
      </dgm:prSet>
      <dgm:spPr/>
    </dgm:pt>
    <dgm:pt modelId="{26B9E243-6BCB-4C36-9271-BAA34FB2C65E}" type="pres">
      <dgm:prSet presAssocID="{508D8E54-5417-45D9-8FBE-0E1074FBE2E3}" presName="Name8" presStyleCnt="0"/>
      <dgm:spPr/>
    </dgm:pt>
    <dgm:pt modelId="{2957D5B4-CFA5-480F-AC14-868E54913390}" type="pres">
      <dgm:prSet presAssocID="{508D8E54-5417-45D9-8FBE-0E1074FBE2E3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AF119-5353-4DF4-A248-8325C504F93D}" type="pres">
      <dgm:prSet presAssocID="{508D8E54-5417-45D9-8FBE-0E1074FBE2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8B23-E3C0-49CE-B047-C44EC4577401}" type="pres">
      <dgm:prSet presAssocID="{2E331ED7-45C0-4693-8E79-91E7C521C926}" presName="Name8" presStyleCnt="0"/>
      <dgm:spPr/>
    </dgm:pt>
    <dgm:pt modelId="{B4178166-6C00-469B-A7A3-4D30CF88A6DA}" type="pres">
      <dgm:prSet presAssocID="{2E331ED7-45C0-4693-8E79-91E7C521C926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05C6E-9AB4-41E6-850A-C0C9BA800D51}" type="pres">
      <dgm:prSet presAssocID="{2E331ED7-45C0-4693-8E79-91E7C521C9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66F4F-947A-48DC-AF54-1BDDF7F8D5B7}" type="pres">
      <dgm:prSet presAssocID="{8112181B-671F-4D04-9491-312CF595D71A}" presName="Name8" presStyleCnt="0"/>
      <dgm:spPr/>
    </dgm:pt>
    <dgm:pt modelId="{3D3C0F10-165B-47C9-8BDA-04D5B48FB9F3}" type="pres">
      <dgm:prSet presAssocID="{8112181B-671F-4D04-9491-312CF595D71A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9FF0B-B9BD-4CB9-BB9B-1F8915ACCAFC}" type="pres">
      <dgm:prSet presAssocID="{8112181B-671F-4D04-9491-312CF595D7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89DB6-072A-4CF4-A02F-7E5F2EEA09D1}" type="pres">
      <dgm:prSet presAssocID="{44F96C6B-5EF9-4739-A4AA-4BE9821444BB}" presName="Name8" presStyleCnt="0"/>
      <dgm:spPr/>
    </dgm:pt>
    <dgm:pt modelId="{0DA9E744-85CD-4193-BA70-B2165D8D069C}" type="pres">
      <dgm:prSet presAssocID="{44F96C6B-5EF9-4739-A4AA-4BE9821444BB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AEFFDB-4524-4E0D-AD14-541AC9040818}" type="pres">
      <dgm:prSet presAssocID="{44F96C6B-5EF9-4739-A4AA-4BE9821444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3ED05-B39E-41F6-A60C-C034FC72276A}" type="pres">
      <dgm:prSet presAssocID="{47EFDF88-8C6B-4D4C-8875-DA40A0D34007}" presName="Name8" presStyleCnt="0"/>
      <dgm:spPr/>
    </dgm:pt>
    <dgm:pt modelId="{ED7DAE1A-FB33-4072-8BB5-5154A6AE3855}" type="pres">
      <dgm:prSet presAssocID="{47EFDF88-8C6B-4D4C-8875-DA40A0D34007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9B59B8-A11F-4A21-9276-499408EA8D5B}" type="pres">
      <dgm:prSet presAssocID="{47EFDF88-8C6B-4D4C-8875-DA40A0D340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49E526-8111-45C0-841F-820E4548E366}" type="pres">
      <dgm:prSet presAssocID="{3FCDB15A-BFB3-4CEB-9283-3EA6BE457016}" presName="Name8" presStyleCnt="0"/>
      <dgm:spPr/>
    </dgm:pt>
    <dgm:pt modelId="{2CA0055D-E105-4314-94A0-40EF0B9DFDF9}" type="pres">
      <dgm:prSet presAssocID="{3FCDB15A-BFB3-4CEB-9283-3EA6BE457016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D3AF7-435B-4001-A44E-D51F0CEC0964}" type="pres">
      <dgm:prSet presAssocID="{3FCDB15A-BFB3-4CEB-9283-3EA6BE45701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89CA0-5615-4645-B60F-F62CE48C0B44}" type="presOf" srcId="{3FCDB15A-BFB3-4CEB-9283-3EA6BE457016}" destId="{967D3AF7-435B-4001-A44E-D51F0CEC0964}" srcOrd="1" destOrd="0" presId="urn:microsoft.com/office/officeart/2005/8/layout/pyramid1"/>
    <dgm:cxn modelId="{2152D13F-527C-483C-993D-F6411317DB7E}" type="presOf" srcId="{47EFDF88-8C6B-4D4C-8875-DA40A0D34007}" destId="{ED7DAE1A-FB33-4072-8BB5-5154A6AE3855}" srcOrd="0" destOrd="0" presId="urn:microsoft.com/office/officeart/2005/8/layout/pyramid1"/>
    <dgm:cxn modelId="{C7E049FB-AED7-4025-A92B-7EC02B690608}" type="presOf" srcId="{508D8E54-5417-45D9-8FBE-0E1074FBE2E3}" destId="{2957D5B4-CFA5-480F-AC14-868E54913390}" srcOrd="0" destOrd="0" presId="urn:microsoft.com/office/officeart/2005/8/layout/pyramid1"/>
    <dgm:cxn modelId="{5D631061-0B32-4403-9486-B70A370676F9}" srcId="{F11FA040-49D5-46DB-85B1-F97A37FA6FC4}" destId="{47EFDF88-8C6B-4D4C-8875-DA40A0D34007}" srcOrd="4" destOrd="0" parTransId="{2ABFDCED-FCA1-4215-8B77-534A4F6D386D}" sibTransId="{D49E4D2A-8021-4232-AF4B-475C2A9BBBEF}"/>
    <dgm:cxn modelId="{DF488EFB-3AE3-4A9E-9449-2A1EFDA52CEE}" type="presOf" srcId="{2E331ED7-45C0-4693-8E79-91E7C521C926}" destId="{C8905C6E-9AB4-41E6-850A-C0C9BA800D51}" srcOrd="1" destOrd="0" presId="urn:microsoft.com/office/officeart/2005/8/layout/pyramid1"/>
    <dgm:cxn modelId="{3D193452-9F32-48BF-AB05-FD86D21B7549}" srcId="{F11FA040-49D5-46DB-85B1-F97A37FA6FC4}" destId="{508D8E54-5417-45D9-8FBE-0E1074FBE2E3}" srcOrd="0" destOrd="0" parTransId="{B98C43BA-4EDE-4E9D-8EB0-EABD6E50A21A}" sibTransId="{F0234BA4-16D9-43B0-9669-DA7F0F5007C8}"/>
    <dgm:cxn modelId="{9E41EFD6-6B01-466F-B4F9-D18A6780FA4B}" type="presOf" srcId="{2E331ED7-45C0-4693-8E79-91E7C521C926}" destId="{B4178166-6C00-469B-A7A3-4D30CF88A6DA}" srcOrd="0" destOrd="0" presId="urn:microsoft.com/office/officeart/2005/8/layout/pyramid1"/>
    <dgm:cxn modelId="{2B6A648E-84BA-4450-BA51-16D0A819A627}" type="presOf" srcId="{508D8E54-5417-45D9-8FBE-0E1074FBE2E3}" destId="{031AF119-5353-4DF4-A248-8325C504F93D}" srcOrd="1" destOrd="0" presId="urn:microsoft.com/office/officeart/2005/8/layout/pyramid1"/>
    <dgm:cxn modelId="{712AFDE8-715F-4000-AE01-6F6747117E1E}" srcId="{F11FA040-49D5-46DB-85B1-F97A37FA6FC4}" destId="{8112181B-671F-4D04-9491-312CF595D71A}" srcOrd="2" destOrd="0" parTransId="{5517B282-7D7E-4764-A5A9-E210731EBD3F}" sibTransId="{A5B12611-F7E0-4CAD-8927-AFC4F31C8181}"/>
    <dgm:cxn modelId="{92D62C4E-BD68-48EE-866E-60A692E6D310}" type="presOf" srcId="{8112181B-671F-4D04-9491-312CF595D71A}" destId="{3D3C0F10-165B-47C9-8BDA-04D5B48FB9F3}" srcOrd="0" destOrd="0" presId="urn:microsoft.com/office/officeart/2005/8/layout/pyramid1"/>
    <dgm:cxn modelId="{930A7DA4-43C1-4E4D-8461-7813F8690FC4}" type="presOf" srcId="{3FCDB15A-BFB3-4CEB-9283-3EA6BE457016}" destId="{2CA0055D-E105-4314-94A0-40EF0B9DFDF9}" srcOrd="0" destOrd="0" presId="urn:microsoft.com/office/officeart/2005/8/layout/pyramid1"/>
    <dgm:cxn modelId="{08B9CC92-A714-4313-A48F-1C1EA65B7DB1}" type="presOf" srcId="{47EFDF88-8C6B-4D4C-8875-DA40A0D34007}" destId="{469B59B8-A11F-4A21-9276-499408EA8D5B}" srcOrd="1" destOrd="0" presId="urn:microsoft.com/office/officeart/2005/8/layout/pyramid1"/>
    <dgm:cxn modelId="{196784D2-093A-4764-8C07-4A9C5BDACE33}" type="presOf" srcId="{8112181B-671F-4D04-9491-312CF595D71A}" destId="{1D39FF0B-B9BD-4CB9-BB9B-1F8915ACCAFC}" srcOrd="1" destOrd="0" presId="urn:microsoft.com/office/officeart/2005/8/layout/pyramid1"/>
    <dgm:cxn modelId="{7C642CC5-7477-45FD-97E1-00F758AF1582}" srcId="{F11FA040-49D5-46DB-85B1-F97A37FA6FC4}" destId="{44F96C6B-5EF9-4739-A4AA-4BE9821444BB}" srcOrd="3" destOrd="0" parTransId="{2A106704-7E07-4D4B-82D3-06F33BF83321}" sibTransId="{4A4347F3-1DA0-4DDB-81B0-AF3AE7AC5A2F}"/>
    <dgm:cxn modelId="{A5F26E31-C919-4445-9252-CF2AAAF63B4A}" type="presOf" srcId="{F11FA040-49D5-46DB-85B1-F97A37FA6FC4}" destId="{BC8D7E27-F729-4F40-BBFB-57F911A92DFD}" srcOrd="0" destOrd="0" presId="urn:microsoft.com/office/officeart/2005/8/layout/pyramid1"/>
    <dgm:cxn modelId="{36A3C6AB-F172-43DF-A439-5D41E9750D3F}" srcId="{F11FA040-49D5-46DB-85B1-F97A37FA6FC4}" destId="{3FCDB15A-BFB3-4CEB-9283-3EA6BE457016}" srcOrd="5" destOrd="0" parTransId="{98ACE1E0-BD28-46F5-A9F2-C08E92F06384}" sibTransId="{2B8131D3-E781-466E-BD05-A61A12693F81}"/>
    <dgm:cxn modelId="{B986B6BB-22EE-4ACC-A309-2386CBBF40EC}" srcId="{F11FA040-49D5-46DB-85B1-F97A37FA6FC4}" destId="{2E331ED7-45C0-4693-8E79-91E7C521C926}" srcOrd="1" destOrd="0" parTransId="{402DA5F1-0A39-4C41-947B-A43D0BDD0979}" sibTransId="{C3026794-CD35-4391-9110-0C760CF4A349}"/>
    <dgm:cxn modelId="{449F9D85-54E9-411C-9A56-53ED50CFB630}" type="presOf" srcId="{44F96C6B-5EF9-4739-A4AA-4BE9821444BB}" destId="{D0AEFFDB-4524-4E0D-AD14-541AC9040818}" srcOrd="1" destOrd="0" presId="urn:microsoft.com/office/officeart/2005/8/layout/pyramid1"/>
    <dgm:cxn modelId="{8C94272C-508E-440F-8FF5-2A6E7972C1F4}" type="presOf" srcId="{44F96C6B-5EF9-4739-A4AA-4BE9821444BB}" destId="{0DA9E744-85CD-4193-BA70-B2165D8D069C}" srcOrd="0" destOrd="0" presId="urn:microsoft.com/office/officeart/2005/8/layout/pyramid1"/>
    <dgm:cxn modelId="{F8FAA9A2-85CD-4DBC-B309-1CA02836E1B8}" type="presParOf" srcId="{BC8D7E27-F729-4F40-BBFB-57F911A92DFD}" destId="{26B9E243-6BCB-4C36-9271-BAA34FB2C65E}" srcOrd="0" destOrd="0" presId="urn:microsoft.com/office/officeart/2005/8/layout/pyramid1"/>
    <dgm:cxn modelId="{AD769969-A0E9-458C-A543-E4F1DBC3FC93}" type="presParOf" srcId="{26B9E243-6BCB-4C36-9271-BAA34FB2C65E}" destId="{2957D5B4-CFA5-480F-AC14-868E54913390}" srcOrd="0" destOrd="0" presId="urn:microsoft.com/office/officeart/2005/8/layout/pyramid1"/>
    <dgm:cxn modelId="{27E2EFA3-A9CF-4278-8160-0246B7952FCC}" type="presParOf" srcId="{26B9E243-6BCB-4C36-9271-BAA34FB2C65E}" destId="{031AF119-5353-4DF4-A248-8325C504F93D}" srcOrd="1" destOrd="0" presId="urn:microsoft.com/office/officeart/2005/8/layout/pyramid1"/>
    <dgm:cxn modelId="{F07681D9-91C6-4807-BC76-B5222C9FA031}" type="presParOf" srcId="{BC8D7E27-F729-4F40-BBFB-57F911A92DFD}" destId="{73958B23-E3C0-49CE-B047-C44EC4577401}" srcOrd="1" destOrd="0" presId="urn:microsoft.com/office/officeart/2005/8/layout/pyramid1"/>
    <dgm:cxn modelId="{E7EA8D64-D850-498C-B7AB-ABE2D12C01A2}" type="presParOf" srcId="{73958B23-E3C0-49CE-B047-C44EC4577401}" destId="{B4178166-6C00-469B-A7A3-4D30CF88A6DA}" srcOrd="0" destOrd="0" presId="urn:microsoft.com/office/officeart/2005/8/layout/pyramid1"/>
    <dgm:cxn modelId="{084C93BE-684E-4B2E-A941-BBA134DBA488}" type="presParOf" srcId="{73958B23-E3C0-49CE-B047-C44EC4577401}" destId="{C8905C6E-9AB4-41E6-850A-C0C9BA800D51}" srcOrd="1" destOrd="0" presId="urn:microsoft.com/office/officeart/2005/8/layout/pyramid1"/>
    <dgm:cxn modelId="{343D4077-149E-4B29-8F99-E96EC54E79E3}" type="presParOf" srcId="{BC8D7E27-F729-4F40-BBFB-57F911A92DFD}" destId="{8C566F4F-947A-48DC-AF54-1BDDF7F8D5B7}" srcOrd="2" destOrd="0" presId="urn:microsoft.com/office/officeart/2005/8/layout/pyramid1"/>
    <dgm:cxn modelId="{E0729D32-0B46-45EF-95A3-2F6ABA8BC93E}" type="presParOf" srcId="{8C566F4F-947A-48DC-AF54-1BDDF7F8D5B7}" destId="{3D3C0F10-165B-47C9-8BDA-04D5B48FB9F3}" srcOrd="0" destOrd="0" presId="urn:microsoft.com/office/officeart/2005/8/layout/pyramid1"/>
    <dgm:cxn modelId="{A93FF0B6-78C5-4C8D-B5BA-87A0F28EA392}" type="presParOf" srcId="{8C566F4F-947A-48DC-AF54-1BDDF7F8D5B7}" destId="{1D39FF0B-B9BD-4CB9-BB9B-1F8915ACCAFC}" srcOrd="1" destOrd="0" presId="urn:microsoft.com/office/officeart/2005/8/layout/pyramid1"/>
    <dgm:cxn modelId="{2C9331BC-06BF-45DF-A8B0-FAC8F95764B0}" type="presParOf" srcId="{BC8D7E27-F729-4F40-BBFB-57F911A92DFD}" destId="{F6389DB6-072A-4CF4-A02F-7E5F2EEA09D1}" srcOrd="3" destOrd="0" presId="urn:microsoft.com/office/officeart/2005/8/layout/pyramid1"/>
    <dgm:cxn modelId="{A5A71541-2CE3-4DFF-9011-3656219FFD6F}" type="presParOf" srcId="{F6389DB6-072A-4CF4-A02F-7E5F2EEA09D1}" destId="{0DA9E744-85CD-4193-BA70-B2165D8D069C}" srcOrd="0" destOrd="0" presId="urn:microsoft.com/office/officeart/2005/8/layout/pyramid1"/>
    <dgm:cxn modelId="{DB5D8AE6-67BC-4CA2-B01E-612747E26632}" type="presParOf" srcId="{F6389DB6-072A-4CF4-A02F-7E5F2EEA09D1}" destId="{D0AEFFDB-4524-4E0D-AD14-541AC9040818}" srcOrd="1" destOrd="0" presId="urn:microsoft.com/office/officeart/2005/8/layout/pyramid1"/>
    <dgm:cxn modelId="{DEFAFA76-4428-4F76-AB7C-37B90463DE96}" type="presParOf" srcId="{BC8D7E27-F729-4F40-BBFB-57F911A92DFD}" destId="{C1F3ED05-B39E-41F6-A60C-C034FC72276A}" srcOrd="4" destOrd="0" presId="urn:microsoft.com/office/officeart/2005/8/layout/pyramid1"/>
    <dgm:cxn modelId="{2BBE3822-E5E3-4A62-B557-224A32B9DF39}" type="presParOf" srcId="{C1F3ED05-B39E-41F6-A60C-C034FC72276A}" destId="{ED7DAE1A-FB33-4072-8BB5-5154A6AE3855}" srcOrd="0" destOrd="0" presId="urn:microsoft.com/office/officeart/2005/8/layout/pyramid1"/>
    <dgm:cxn modelId="{ECF56D0A-E365-4C3A-A16B-5971DE9482EB}" type="presParOf" srcId="{C1F3ED05-B39E-41F6-A60C-C034FC72276A}" destId="{469B59B8-A11F-4A21-9276-499408EA8D5B}" srcOrd="1" destOrd="0" presId="urn:microsoft.com/office/officeart/2005/8/layout/pyramid1"/>
    <dgm:cxn modelId="{450901F2-DA33-4428-B7F1-3344A34A1571}" type="presParOf" srcId="{BC8D7E27-F729-4F40-BBFB-57F911A92DFD}" destId="{6749E526-8111-45C0-841F-820E4548E366}" srcOrd="5" destOrd="0" presId="urn:microsoft.com/office/officeart/2005/8/layout/pyramid1"/>
    <dgm:cxn modelId="{6044E0A1-5A7E-4C3D-B645-E28A1EDF12E8}" type="presParOf" srcId="{6749E526-8111-45C0-841F-820E4548E366}" destId="{2CA0055D-E105-4314-94A0-40EF0B9DFDF9}" srcOrd="0" destOrd="0" presId="urn:microsoft.com/office/officeart/2005/8/layout/pyramid1"/>
    <dgm:cxn modelId="{DBA58803-59C8-459D-B739-0CFDDFE77B15}" type="presParOf" srcId="{6749E526-8111-45C0-841F-820E4548E366}" destId="{967D3AF7-435B-4001-A44E-D51F0CEC096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E21F6E-A426-42DD-A4CB-38EF6AAC5C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E273A2-AEED-4083-8AD8-7468FBD1E549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取指</a:t>
          </a:r>
        </a:p>
      </dgm:t>
    </dgm:pt>
    <dgm:pt modelId="{7583F9C5-CFD8-49D8-BAF7-5AD3CD5CF6C7}" type="parTrans" cxnId="{406BCC0B-8D25-4DD2-8A6E-59F79F8FA37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B9BE197-28EC-4748-B179-0A2F5A469072}" type="sibTrans" cxnId="{406BCC0B-8D25-4DD2-8A6E-59F79F8FA37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9FAAF05-254C-49F1-BA44-BD7B7F1B6B41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指令译码</a:t>
          </a:r>
        </a:p>
      </dgm:t>
    </dgm:pt>
    <dgm:pt modelId="{9A013D5C-F7CA-411E-ADFE-9D99AD245110}" type="parTrans" cxnId="{74239705-7A44-4B9D-A856-C059784133E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CEA884B-3FB9-48F0-9059-51C6F0A50C82}" type="sibTrans" cxnId="{74239705-7A44-4B9D-A856-C059784133EF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B0BEA029-D560-43A0-A8AD-EFC54FDEDB26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指令执行</a:t>
          </a:r>
        </a:p>
      </dgm:t>
    </dgm:pt>
    <dgm:pt modelId="{EBF31633-4D6E-4778-9FF0-4888A214AFEB}" type="parTrans" cxnId="{C02ECCD0-3AA1-4BA3-903A-9B87529E100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4E75DEE4-44DC-4164-A12A-ABD38FB519BC}" type="sibTrans" cxnId="{C02ECCD0-3AA1-4BA3-903A-9B87529E100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B407AF6-04CC-4E27-B41B-E98EA6109441}">
      <dgm:prSet phldrT="[文本]"/>
      <dgm:spPr/>
      <dgm:t>
        <a:bodyPr/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写回结果（如果需要）</a:t>
          </a:r>
        </a:p>
      </dgm:t>
    </dgm:pt>
    <dgm:pt modelId="{0B6B8016-4937-4C4B-8BEA-4E27A360E2DA}" type="parTrans" cxnId="{81075411-36B2-4118-B653-EEC5A7007B0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EF0EDE0-B919-4848-AD7E-78ABE41DB8FD}" type="sibTrans" cxnId="{81075411-36B2-4118-B653-EEC5A7007B0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BC9E296C-B0D3-4279-B2B8-44E9CC7107FD}" type="pres">
      <dgm:prSet presAssocID="{6BE21F6E-A426-42DD-A4CB-38EF6AAC5CD4}" presName="Name0" presStyleCnt="0">
        <dgm:presLayoutVars>
          <dgm:dir/>
          <dgm:resizeHandles val="exact"/>
        </dgm:presLayoutVars>
      </dgm:prSet>
      <dgm:spPr/>
    </dgm:pt>
    <dgm:pt modelId="{2408CCC0-B574-4DDF-9DFC-ADC9699AB5C1}" type="pres">
      <dgm:prSet presAssocID="{EFE273A2-AEED-4083-8AD8-7468FBD1E54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41929-29C0-414D-8923-968D5C8C4CB5}" type="pres">
      <dgm:prSet presAssocID="{3B9BE197-28EC-4748-B179-0A2F5A46907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BDF3E2A-4022-47B2-9AFF-96C19FF55ED5}" type="pres">
      <dgm:prSet presAssocID="{3B9BE197-28EC-4748-B179-0A2F5A46907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10A509B2-7624-477F-A748-8E8FC98BD74C}" type="pres">
      <dgm:prSet presAssocID="{89FAAF05-254C-49F1-BA44-BD7B7F1B6B4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2D48C-9A73-48B8-91DC-094A9A06BC33}" type="pres">
      <dgm:prSet presAssocID="{7CEA884B-3FB9-48F0-9059-51C6F0A50C8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54A71F9-0B60-4BB6-A510-FB7178148A3D}" type="pres">
      <dgm:prSet presAssocID="{7CEA884B-3FB9-48F0-9059-51C6F0A50C8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F3EFB4DB-DAA1-45A1-AE1D-D7FA86CF2B5D}" type="pres">
      <dgm:prSet presAssocID="{B0BEA029-D560-43A0-A8AD-EFC54FDEDB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1B56E-8773-4BCF-82A8-A49752499EB5}" type="pres">
      <dgm:prSet presAssocID="{4E75DEE4-44DC-4164-A12A-ABD38FB519B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1D4168B-A58D-4E15-B724-BCD6C12A1B0C}" type="pres">
      <dgm:prSet presAssocID="{4E75DEE4-44DC-4164-A12A-ABD38FB519B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ED96191-0576-4C69-971D-9BD5D9BDDBD4}" type="pres">
      <dgm:prSet presAssocID="{DB407AF6-04CC-4E27-B41B-E98EA6109441}" presName="node" presStyleLbl="node1" presStyleIdx="3" presStyleCnt="4" custLinFactNeighborX="-5443" custLinFactNeighborY="-3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F2905-A159-4240-8058-7F6937884C43}" type="presOf" srcId="{B0BEA029-D560-43A0-A8AD-EFC54FDEDB26}" destId="{F3EFB4DB-DAA1-45A1-AE1D-D7FA86CF2B5D}" srcOrd="0" destOrd="0" presId="urn:microsoft.com/office/officeart/2005/8/layout/process1"/>
    <dgm:cxn modelId="{A06434AA-B41C-4AEC-88F7-BD88144AB6AF}" type="presOf" srcId="{DB407AF6-04CC-4E27-B41B-E98EA6109441}" destId="{4ED96191-0576-4C69-971D-9BD5D9BDDBD4}" srcOrd="0" destOrd="0" presId="urn:microsoft.com/office/officeart/2005/8/layout/process1"/>
    <dgm:cxn modelId="{2BEBB5F3-82DF-44CD-8E0C-E41AB3B65B60}" type="presOf" srcId="{3B9BE197-28EC-4748-B179-0A2F5A469072}" destId="{9BDF3E2A-4022-47B2-9AFF-96C19FF55ED5}" srcOrd="1" destOrd="0" presId="urn:microsoft.com/office/officeart/2005/8/layout/process1"/>
    <dgm:cxn modelId="{81075411-36B2-4118-B653-EEC5A7007B0D}" srcId="{6BE21F6E-A426-42DD-A4CB-38EF6AAC5CD4}" destId="{DB407AF6-04CC-4E27-B41B-E98EA6109441}" srcOrd="3" destOrd="0" parTransId="{0B6B8016-4937-4C4B-8BEA-4E27A360E2DA}" sibTransId="{0EF0EDE0-B919-4848-AD7E-78ABE41DB8FD}"/>
    <dgm:cxn modelId="{4693A793-5799-43DF-8286-870C4B4BF232}" type="presOf" srcId="{7CEA884B-3FB9-48F0-9059-51C6F0A50C82}" destId="{154A71F9-0B60-4BB6-A510-FB7178148A3D}" srcOrd="1" destOrd="0" presId="urn:microsoft.com/office/officeart/2005/8/layout/process1"/>
    <dgm:cxn modelId="{05B37689-B86F-4747-978E-B844256116E1}" type="presOf" srcId="{EFE273A2-AEED-4083-8AD8-7468FBD1E549}" destId="{2408CCC0-B574-4DDF-9DFC-ADC9699AB5C1}" srcOrd="0" destOrd="0" presId="urn:microsoft.com/office/officeart/2005/8/layout/process1"/>
    <dgm:cxn modelId="{C85E3E4C-BB60-4037-A0BC-B7EC12B1963E}" type="presOf" srcId="{6BE21F6E-A426-42DD-A4CB-38EF6AAC5CD4}" destId="{BC9E296C-B0D3-4279-B2B8-44E9CC7107FD}" srcOrd="0" destOrd="0" presId="urn:microsoft.com/office/officeart/2005/8/layout/process1"/>
    <dgm:cxn modelId="{38BC4342-F9A4-46A0-85E5-638EA8CE39BB}" type="presOf" srcId="{3B9BE197-28EC-4748-B179-0A2F5A469072}" destId="{66241929-29C0-414D-8923-968D5C8C4CB5}" srcOrd="0" destOrd="0" presId="urn:microsoft.com/office/officeart/2005/8/layout/process1"/>
    <dgm:cxn modelId="{1049865B-1F0A-4937-B38B-1440A1AED784}" type="presOf" srcId="{4E75DEE4-44DC-4164-A12A-ABD38FB519BC}" destId="{91D4168B-A58D-4E15-B724-BCD6C12A1B0C}" srcOrd="1" destOrd="0" presId="urn:microsoft.com/office/officeart/2005/8/layout/process1"/>
    <dgm:cxn modelId="{74239705-7A44-4B9D-A856-C059784133EF}" srcId="{6BE21F6E-A426-42DD-A4CB-38EF6AAC5CD4}" destId="{89FAAF05-254C-49F1-BA44-BD7B7F1B6B41}" srcOrd="1" destOrd="0" parTransId="{9A013D5C-F7CA-411E-ADFE-9D99AD245110}" sibTransId="{7CEA884B-3FB9-48F0-9059-51C6F0A50C82}"/>
    <dgm:cxn modelId="{A8A88FB0-993D-4358-AAA4-97748F978BEA}" type="presOf" srcId="{7CEA884B-3FB9-48F0-9059-51C6F0A50C82}" destId="{19C2D48C-9A73-48B8-91DC-094A9A06BC33}" srcOrd="0" destOrd="0" presId="urn:microsoft.com/office/officeart/2005/8/layout/process1"/>
    <dgm:cxn modelId="{406BCC0B-8D25-4DD2-8A6E-59F79F8FA37F}" srcId="{6BE21F6E-A426-42DD-A4CB-38EF6AAC5CD4}" destId="{EFE273A2-AEED-4083-8AD8-7468FBD1E549}" srcOrd="0" destOrd="0" parTransId="{7583F9C5-CFD8-49D8-BAF7-5AD3CD5CF6C7}" sibTransId="{3B9BE197-28EC-4748-B179-0A2F5A469072}"/>
    <dgm:cxn modelId="{54CABB66-8A37-49FF-8BC2-C274545BDF9A}" type="presOf" srcId="{4E75DEE4-44DC-4164-A12A-ABD38FB519BC}" destId="{27B1B56E-8773-4BCF-82A8-A49752499EB5}" srcOrd="0" destOrd="0" presId="urn:microsoft.com/office/officeart/2005/8/layout/process1"/>
    <dgm:cxn modelId="{C02ECCD0-3AA1-4BA3-903A-9B87529E1009}" srcId="{6BE21F6E-A426-42DD-A4CB-38EF6AAC5CD4}" destId="{B0BEA029-D560-43A0-A8AD-EFC54FDEDB26}" srcOrd="2" destOrd="0" parTransId="{EBF31633-4D6E-4778-9FF0-4888A214AFEB}" sibTransId="{4E75DEE4-44DC-4164-A12A-ABD38FB519BC}"/>
    <dgm:cxn modelId="{245DAA50-DD3C-4659-B4F5-F502AA97E83B}" type="presOf" srcId="{89FAAF05-254C-49F1-BA44-BD7B7F1B6B41}" destId="{10A509B2-7624-477F-A748-8E8FC98BD74C}" srcOrd="0" destOrd="0" presId="urn:microsoft.com/office/officeart/2005/8/layout/process1"/>
    <dgm:cxn modelId="{53FA9386-F9BE-4644-92AD-0D16572F708F}" type="presParOf" srcId="{BC9E296C-B0D3-4279-B2B8-44E9CC7107FD}" destId="{2408CCC0-B574-4DDF-9DFC-ADC9699AB5C1}" srcOrd="0" destOrd="0" presId="urn:microsoft.com/office/officeart/2005/8/layout/process1"/>
    <dgm:cxn modelId="{F030AE5E-6A93-4DB8-B126-0F704B4A6CC9}" type="presParOf" srcId="{BC9E296C-B0D3-4279-B2B8-44E9CC7107FD}" destId="{66241929-29C0-414D-8923-968D5C8C4CB5}" srcOrd="1" destOrd="0" presId="urn:microsoft.com/office/officeart/2005/8/layout/process1"/>
    <dgm:cxn modelId="{E6A07D97-8989-4535-A222-57B4E21FE350}" type="presParOf" srcId="{66241929-29C0-414D-8923-968D5C8C4CB5}" destId="{9BDF3E2A-4022-47B2-9AFF-96C19FF55ED5}" srcOrd="0" destOrd="0" presId="urn:microsoft.com/office/officeart/2005/8/layout/process1"/>
    <dgm:cxn modelId="{549EABC5-1C26-4379-95AA-B6444AD7B640}" type="presParOf" srcId="{BC9E296C-B0D3-4279-B2B8-44E9CC7107FD}" destId="{10A509B2-7624-477F-A748-8E8FC98BD74C}" srcOrd="2" destOrd="0" presId="urn:microsoft.com/office/officeart/2005/8/layout/process1"/>
    <dgm:cxn modelId="{D3975F3F-9535-4A8D-B4FE-1EB144F78357}" type="presParOf" srcId="{BC9E296C-B0D3-4279-B2B8-44E9CC7107FD}" destId="{19C2D48C-9A73-48B8-91DC-094A9A06BC33}" srcOrd="3" destOrd="0" presId="urn:microsoft.com/office/officeart/2005/8/layout/process1"/>
    <dgm:cxn modelId="{DCC775C3-CC32-4453-A5CC-5FE2DD35C511}" type="presParOf" srcId="{19C2D48C-9A73-48B8-91DC-094A9A06BC33}" destId="{154A71F9-0B60-4BB6-A510-FB7178148A3D}" srcOrd="0" destOrd="0" presId="urn:microsoft.com/office/officeart/2005/8/layout/process1"/>
    <dgm:cxn modelId="{3C916936-0524-4A69-B5A2-9E48F9D7FBF4}" type="presParOf" srcId="{BC9E296C-B0D3-4279-B2B8-44E9CC7107FD}" destId="{F3EFB4DB-DAA1-45A1-AE1D-D7FA86CF2B5D}" srcOrd="4" destOrd="0" presId="urn:microsoft.com/office/officeart/2005/8/layout/process1"/>
    <dgm:cxn modelId="{EB90BD09-329D-44A8-8F85-276636669AC3}" type="presParOf" srcId="{BC9E296C-B0D3-4279-B2B8-44E9CC7107FD}" destId="{27B1B56E-8773-4BCF-82A8-A49752499EB5}" srcOrd="5" destOrd="0" presId="urn:microsoft.com/office/officeart/2005/8/layout/process1"/>
    <dgm:cxn modelId="{CF1F9140-54EA-4870-8024-9AA2A575E715}" type="presParOf" srcId="{27B1B56E-8773-4BCF-82A8-A49752499EB5}" destId="{91D4168B-A58D-4E15-B724-BCD6C12A1B0C}" srcOrd="0" destOrd="0" presId="urn:microsoft.com/office/officeart/2005/8/layout/process1"/>
    <dgm:cxn modelId="{51191690-31E2-47EE-B680-D216972279A3}" type="presParOf" srcId="{BC9E296C-B0D3-4279-B2B8-44E9CC7107FD}" destId="{4ED96191-0576-4C69-971D-9BD5D9BDDB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EF6946-6CCD-4FCB-BCF5-36C8FB1643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89265C-5721-420D-8190-D48C63973056}">
      <dgm:prSet phldrT="[文本]"/>
      <dgm:spPr/>
      <dgm:t>
        <a:bodyPr/>
        <a:lstStyle/>
        <a:p>
          <a:r>
            <a:rPr lang="zh-CN" altLang="en-US" dirty="0"/>
            <a:t>取指令</a:t>
          </a:r>
        </a:p>
      </dgm:t>
    </dgm:pt>
    <dgm:pt modelId="{BB969538-C153-428B-9DED-58316A4F2E4A}" type="parTrans" cxnId="{3D6E6C7F-1FCE-4271-8818-8A9E66619277}">
      <dgm:prSet/>
      <dgm:spPr/>
      <dgm:t>
        <a:bodyPr/>
        <a:lstStyle/>
        <a:p>
          <a:endParaRPr lang="zh-CN" altLang="en-US"/>
        </a:p>
      </dgm:t>
    </dgm:pt>
    <dgm:pt modelId="{6ADFA159-3BB6-43DE-B9F0-FA6CDD558418}" type="sibTrans" cxnId="{3D6E6C7F-1FCE-4271-8818-8A9E66619277}">
      <dgm:prSet/>
      <dgm:spPr/>
      <dgm:t>
        <a:bodyPr/>
        <a:lstStyle/>
        <a:p>
          <a:endParaRPr lang="zh-CN" altLang="en-US"/>
        </a:p>
      </dgm:t>
    </dgm:pt>
    <dgm:pt modelId="{00A96E50-5A4A-4EB3-8A28-A0C3DB1BA92C}">
      <dgm:prSet phldrT="[文本]"/>
      <dgm:spPr/>
      <dgm:t>
        <a:bodyPr/>
        <a:lstStyle/>
        <a:p>
          <a:r>
            <a:rPr lang="zh-CN" altLang="en-US" dirty="0"/>
            <a:t>取操作数</a:t>
          </a:r>
        </a:p>
      </dgm:t>
    </dgm:pt>
    <dgm:pt modelId="{85A174CB-5DE4-480A-BB28-B98BD110F705}" type="parTrans" cxnId="{9333CE3C-254D-43D3-8570-FD5FB68F652C}">
      <dgm:prSet/>
      <dgm:spPr/>
      <dgm:t>
        <a:bodyPr/>
        <a:lstStyle/>
        <a:p>
          <a:endParaRPr lang="zh-CN" altLang="en-US"/>
        </a:p>
      </dgm:t>
    </dgm:pt>
    <dgm:pt modelId="{2CB0C0B5-F242-43A1-8ADD-0762254597F8}" type="sibTrans" cxnId="{9333CE3C-254D-43D3-8570-FD5FB68F652C}">
      <dgm:prSet/>
      <dgm:spPr/>
      <dgm:t>
        <a:bodyPr/>
        <a:lstStyle/>
        <a:p>
          <a:endParaRPr lang="zh-CN" altLang="en-US"/>
        </a:p>
      </dgm:t>
    </dgm:pt>
    <dgm:pt modelId="{DC2A9DEE-CC01-4193-8CA0-ADD1C850CF70}">
      <dgm:prSet phldrT="[文本]"/>
      <dgm:spPr/>
      <dgm:t>
        <a:bodyPr/>
        <a:lstStyle/>
        <a:p>
          <a:r>
            <a:rPr lang="zh-CN" altLang="en-US" dirty="0"/>
            <a:t>执行指令</a:t>
          </a:r>
        </a:p>
      </dgm:t>
    </dgm:pt>
    <dgm:pt modelId="{DFA2470D-FD8A-4B8D-82D1-064C4C1E8B05}" type="parTrans" cxnId="{D0469BF0-4E7F-4CE5-8E81-FA614D7B696E}">
      <dgm:prSet/>
      <dgm:spPr/>
      <dgm:t>
        <a:bodyPr/>
        <a:lstStyle/>
        <a:p>
          <a:endParaRPr lang="zh-CN" altLang="en-US"/>
        </a:p>
      </dgm:t>
    </dgm:pt>
    <dgm:pt modelId="{251EDC28-A439-45D1-A7A2-9FD012BBD4FE}" type="sibTrans" cxnId="{D0469BF0-4E7F-4CE5-8E81-FA614D7B696E}">
      <dgm:prSet/>
      <dgm:spPr/>
      <dgm:t>
        <a:bodyPr/>
        <a:lstStyle/>
        <a:p>
          <a:endParaRPr lang="zh-CN" altLang="en-US"/>
        </a:p>
      </dgm:t>
    </dgm:pt>
    <dgm:pt modelId="{A843D934-E594-4C53-A075-DA7053E1B187}">
      <dgm:prSet phldrT="[文本]"/>
      <dgm:spPr/>
      <dgm:t>
        <a:bodyPr/>
        <a:lstStyle/>
        <a:p>
          <a:r>
            <a:rPr lang="zh-CN" altLang="en-US" dirty="0"/>
            <a:t>指令译码</a:t>
          </a:r>
        </a:p>
      </dgm:t>
    </dgm:pt>
    <dgm:pt modelId="{638E272E-49EF-45EE-980E-BF5781A93528}" type="parTrans" cxnId="{B05561BB-A5B3-4347-A2DB-FBEAD48E9C01}">
      <dgm:prSet/>
      <dgm:spPr/>
      <dgm:t>
        <a:bodyPr/>
        <a:lstStyle/>
        <a:p>
          <a:endParaRPr lang="zh-CN" altLang="en-US"/>
        </a:p>
      </dgm:t>
    </dgm:pt>
    <dgm:pt modelId="{9AB72E40-4E8E-42DD-B38F-61141514273E}" type="sibTrans" cxnId="{B05561BB-A5B3-4347-A2DB-FBEAD48E9C01}">
      <dgm:prSet/>
      <dgm:spPr/>
      <dgm:t>
        <a:bodyPr/>
        <a:lstStyle/>
        <a:p>
          <a:endParaRPr lang="zh-CN" altLang="en-US"/>
        </a:p>
      </dgm:t>
    </dgm:pt>
    <dgm:pt modelId="{809F7173-9ECF-4D47-8CD8-DB52A5E0F793}" type="pres">
      <dgm:prSet presAssocID="{39EF6946-6CCD-4FCB-BCF5-36C8FB1643A2}" presName="Name0" presStyleCnt="0">
        <dgm:presLayoutVars>
          <dgm:dir/>
          <dgm:resizeHandles val="exact"/>
        </dgm:presLayoutVars>
      </dgm:prSet>
      <dgm:spPr/>
    </dgm:pt>
    <dgm:pt modelId="{5A0B29CA-CDFC-43A8-AAE0-B313A1171180}" type="pres">
      <dgm:prSet presAssocID="{DA89265C-5721-420D-8190-D48C6397305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A01FC-F781-4FC8-B398-CBC4ECE89239}" type="pres">
      <dgm:prSet presAssocID="{6ADFA159-3BB6-43DE-B9F0-FA6CDD558418}" presName="sibTrans" presStyleLbl="sibTrans2D1" presStyleIdx="0" presStyleCnt="3" custScaleX="193261" custScaleY="83875" custLinFactNeighborX="-328" custLinFactNeighborY="-5175"/>
      <dgm:spPr/>
      <dgm:t>
        <a:bodyPr/>
        <a:lstStyle/>
        <a:p>
          <a:endParaRPr lang="zh-CN" altLang="en-US"/>
        </a:p>
      </dgm:t>
    </dgm:pt>
    <dgm:pt modelId="{C3F58526-4BF4-4D07-8D07-8F2D0CC23289}" type="pres">
      <dgm:prSet presAssocID="{6ADFA159-3BB6-43DE-B9F0-FA6CDD55841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8C7BF7C-F794-498C-A1BF-4C7400686782}" type="pres">
      <dgm:prSet presAssocID="{A843D934-E594-4C53-A075-DA7053E1B1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8048B-BDAF-4408-AB6C-3DAD422BC09B}" type="pres">
      <dgm:prSet presAssocID="{9AB72E40-4E8E-42DD-B38F-61141514273E}" presName="sibTrans" presStyleLbl="sibTrans2D1" presStyleIdx="1" presStyleCnt="3" custScaleX="206120" custScaleY="73348"/>
      <dgm:spPr/>
      <dgm:t>
        <a:bodyPr/>
        <a:lstStyle/>
        <a:p>
          <a:endParaRPr lang="zh-CN" altLang="en-US"/>
        </a:p>
      </dgm:t>
    </dgm:pt>
    <dgm:pt modelId="{2F0DB911-4B19-49AA-9043-0461DBEF1AC4}" type="pres">
      <dgm:prSet presAssocID="{9AB72E40-4E8E-42DD-B38F-61141514273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99ACD7E-F280-406C-BFDD-8496CB0FC96E}" type="pres">
      <dgm:prSet presAssocID="{00A96E50-5A4A-4EB3-8A28-A0C3DB1BA9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A3A43-2C9C-425D-B32F-C46BC946CB7D}" type="pres">
      <dgm:prSet presAssocID="{2CB0C0B5-F242-43A1-8ADD-0762254597F8}" presName="sibTrans" presStyleLbl="sibTrans2D1" presStyleIdx="2" presStyleCnt="3" custScaleX="175959" custScaleY="73348"/>
      <dgm:spPr/>
      <dgm:t>
        <a:bodyPr/>
        <a:lstStyle/>
        <a:p>
          <a:endParaRPr lang="zh-CN" altLang="en-US"/>
        </a:p>
      </dgm:t>
    </dgm:pt>
    <dgm:pt modelId="{6EE1FE72-9778-4603-AE6B-9A72C91C1A6A}" type="pres">
      <dgm:prSet presAssocID="{2CB0C0B5-F242-43A1-8ADD-0762254597F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C4B7F78-B2BF-4399-B3AE-F184EDCBD8B3}" type="pres">
      <dgm:prSet presAssocID="{DC2A9DEE-CC01-4193-8CA0-ADD1C850CF7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5561BB-A5B3-4347-A2DB-FBEAD48E9C01}" srcId="{39EF6946-6CCD-4FCB-BCF5-36C8FB1643A2}" destId="{A843D934-E594-4C53-A075-DA7053E1B187}" srcOrd="1" destOrd="0" parTransId="{638E272E-49EF-45EE-980E-BF5781A93528}" sibTransId="{9AB72E40-4E8E-42DD-B38F-61141514273E}"/>
    <dgm:cxn modelId="{A7DFA0A7-5ABA-4D66-933A-B66FDDE436FA}" type="presOf" srcId="{A843D934-E594-4C53-A075-DA7053E1B187}" destId="{F8C7BF7C-F794-498C-A1BF-4C7400686782}" srcOrd="0" destOrd="0" presId="urn:microsoft.com/office/officeart/2005/8/layout/process1"/>
    <dgm:cxn modelId="{72173A7D-FE47-4277-808E-538BA470E811}" type="presOf" srcId="{9AB72E40-4E8E-42DD-B38F-61141514273E}" destId="{F638048B-BDAF-4408-AB6C-3DAD422BC09B}" srcOrd="0" destOrd="0" presId="urn:microsoft.com/office/officeart/2005/8/layout/process1"/>
    <dgm:cxn modelId="{D0469BF0-4E7F-4CE5-8E81-FA614D7B696E}" srcId="{39EF6946-6CCD-4FCB-BCF5-36C8FB1643A2}" destId="{DC2A9DEE-CC01-4193-8CA0-ADD1C850CF70}" srcOrd="3" destOrd="0" parTransId="{DFA2470D-FD8A-4B8D-82D1-064C4C1E8B05}" sibTransId="{251EDC28-A439-45D1-A7A2-9FD012BBD4FE}"/>
    <dgm:cxn modelId="{9363E6AE-31E8-4FE1-B5BA-44DC389B9AA4}" type="presOf" srcId="{6ADFA159-3BB6-43DE-B9F0-FA6CDD558418}" destId="{A4BA01FC-F781-4FC8-B398-CBC4ECE89239}" srcOrd="0" destOrd="0" presId="urn:microsoft.com/office/officeart/2005/8/layout/process1"/>
    <dgm:cxn modelId="{9333CE3C-254D-43D3-8570-FD5FB68F652C}" srcId="{39EF6946-6CCD-4FCB-BCF5-36C8FB1643A2}" destId="{00A96E50-5A4A-4EB3-8A28-A0C3DB1BA92C}" srcOrd="2" destOrd="0" parTransId="{85A174CB-5DE4-480A-BB28-B98BD110F705}" sibTransId="{2CB0C0B5-F242-43A1-8ADD-0762254597F8}"/>
    <dgm:cxn modelId="{2CEA151B-601A-45D7-A8AB-742C61BC3AE8}" type="presOf" srcId="{00A96E50-5A4A-4EB3-8A28-A0C3DB1BA92C}" destId="{299ACD7E-F280-406C-BFDD-8496CB0FC96E}" srcOrd="0" destOrd="0" presId="urn:microsoft.com/office/officeart/2005/8/layout/process1"/>
    <dgm:cxn modelId="{57D40C3D-0F85-411E-B06F-DCAFFDE2B76C}" type="presOf" srcId="{2CB0C0B5-F242-43A1-8ADD-0762254597F8}" destId="{F3EA3A43-2C9C-425D-B32F-C46BC946CB7D}" srcOrd="0" destOrd="0" presId="urn:microsoft.com/office/officeart/2005/8/layout/process1"/>
    <dgm:cxn modelId="{29572523-5DEC-45D8-BCA2-390E4910DDC7}" type="presOf" srcId="{DA89265C-5721-420D-8190-D48C63973056}" destId="{5A0B29CA-CDFC-43A8-AAE0-B313A1171180}" srcOrd="0" destOrd="0" presId="urn:microsoft.com/office/officeart/2005/8/layout/process1"/>
    <dgm:cxn modelId="{46B24EF3-CDDA-48F9-BBF5-1EEDDAA428B5}" type="presOf" srcId="{DC2A9DEE-CC01-4193-8CA0-ADD1C850CF70}" destId="{5C4B7F78-B2BF-4399-B3AE-F184EDCBD8B3}" srcOrd="0" destOrd="0" presId="urn:microsoft.com/office/officeart/2005/8/layout/process1"/>
    <dgm:cxn modelId="{7019713C-D359-4035-BB24-8F615A0CAF69}" type="presOf" srcId="{9AB72E40-4E8E-42DD-B38F-61141514273E}" destId="{2F0DB911-4B19-49AA-9043-0461DBEF1AC4}" srcOrd="1" destOrd="0" presId="urn:microsoft.com/office/officeart/2005/8/layout/process1"/>
    <dgm:cxn modelId="{2ADC8029-7972-42EB-9999-EDB4147E4DDA}" type="presOf" srcId="{2CB0C0B5-F242-43A1-8ADD-0762254597F8}" destId="{6EE1FE72-9778-4603-AE6B-9A72C91C1A6A}" srcOrd="1" destOrd="0" presId="urn:microsoft.com/office/officeart/2005/8/layout/process1"/>
    <dgm:cxn modelId="{3D6E6C7F-1FCE-4271-8818-8A9E66619277}" srcId="{39EF6946-6CCD-4FCB-BCF5-36C8FB1643A2}" destId="{DA89265C-5721-420D-8190-D48C63973056}" srcOrd="0" destOrd="0" parTransId="{BB969538-C153-428B-9DED-58316A4F2E4A}" sibTransId="{6ADFA159-3BB6-43DE-B9F0-FA6CDD558418}"/>
    <dgm:cxn modelId="{49E4BA7D-8944-494C-B740-55B57E25383D}" type="presOf" srcId="{6ADFA159-3BB6-43DE-B9F0-FA6CDD558418}" destId="{C3F58526-4BF4-4D07-8D07-8F2D0CC23289}" srcOrd="1" destOrd="0" presId="urn:microsoft.com/office/officeart/2005/8/layout/process1"/>
    <dgm:cxn modelId="{BDB22308-45FE-4A60-A085-9FCE3DB8CC59}" type="presOf" srcId="{39EF6946-6CCD-4FCB-BCF5-36C8FB1643A2}" destId="{809F7173-9ECF-4D47-8CD8-DB52A5E0F793}" srcOrd="0" destOrd="0" presId="urn:microsoft.com/office/officeart/2005/8/layout/process1"/>
    <dgm:cxn modelId="{C51FCFCB-7106-4E8A-9C09-F2D4370607BD}" type="presParOf" srcId="{809F7173-9ECF-4D47-8CD8-DB52A5E0F793}" destId="{5A0B29CA-CDFC-43A8-AAE0-B313A1171180}" srcOrd="0" destOrd="0" presId="urn:microsoft.com/office/officeart/2005/8/layout/process1"/>
    <dgm:cxn modelId="{A88E433B-074F-4278-83AC-D39BB6615920}" type="presParOf" srcId="{809F7173-9ECF-4D47-8CD8-DB52A5E0F793}" destId="{A4BA01FC-F781-4FC8-B398-CBC4ECE89239}" srcOrd="1" destOrd="0" presId="urn:microsoft.com/office/officeart/2005/8/layout/process1"/>
    <dgm:cxn modelId="{647F24AF-43A6-49C9-AFE3-5A4237C9444E}" type="presParOf" srcId="{A4BA01FC-F781-4FC8-B398-CBC4ECE89239}" destId="{C3F58526-4BF4-4D07-8D07-8F2D0CC23289}" srcOrd="0" destOrd="0" presId="urn:microsoft.com/office/officeart/2005/8/layout/process1"/>
    <dgm:cxn modelId="{A5709E35-677B-4603-92CC-1BD2D1CCAB37}" type="presParOf" srcId="{809F7173-9ECF-4D47-8CD8-DB52A5E0F793}" destId="{F8C7BF7C-F794-498C-A1BF-4C7400686782}" srcOrd="2" destOrd="0" presId="urn:microsoft.com/office/officeart/2005/8/layout/process1"/>
    <dgm:cxn modelId="{2748C262-B019-4EED-A161-FB0B7F255811}" type="presParOf" srcId="{809F7173-9ECF-4D47-8CD8-DB52A5E0F793}" destId="{F638048B-BDAF-4408-AB6C-3DAD422BC09B}" srcOrd="3" destOrd="0" presId="urn:microsoft.com/office/officeart/2005/8/layout/process1"/>
    <dgm:cxn modelId="{DB20B2EB-5BE7-4B9F-8B9E-8C989C4B458E}" type="presParOf" srcId="{F638048B-BDAF-4408-AB6C-3DAD422BC09B}" destId="{2F0DB911-4B19-49AA-9043-0461DBEF1AC4}" srcOrd="0" destOrd="0" presId="urn:microsoft.com/office/officeart/2005/8/layout/process1"/>
    <dgm:cxn modelId="{8BC00935-00A1-40B5-A7EC-0146A3CFE1CC}" type="presParOf" srcId="{809F7173-9ECF-4D47-8CD8-DB52A5E0F793}" destId="{299ACD7E-F280-406C-BFDD-8496CB0FC96E}" srcOrd="4" destOrd="0" presId="urn:microsoft.com/office/officeart/2005/8/layout/process1"/>
    <dgm:cxn modelId="{D3E12781-A9F8-4E20-A731-965B6DCD485B}" type="presParOf" srcId="{809F7173-9ECF-4D47-8CD8-DB52A5E0F793}" destId="{F3EA3A43-2C9C-425D-B32F-C46BC946CB7D}" srcOrd="5" destOrd="0" presId="urn:microsoft.com/office/officeart/2005/8/layout/process1"/>
    <dgm:cxn modelId="{83DEEC41-ECE4-4921-95C0-D226764A1BBA}" type="presParOf" srcId="{F3EA3A43-2C9C-425D-B32F-C46BC946CB7D}" destId="{6EE1FE72-9778-4603-AE6B-9A72C91C1A6A}" srcOrd="0" destOrd="0" presId="urn:microsoft.com/office/officeart/2005/8/layout/process1"/>
    <dgm:cxn modelId="{8C0653D4-3EBA-49F8-810D-414417FD41B7}" type="presParOf" srcId="{809F7173-9ECF-4D47-8CD8-DB52A5E0F793}" destId="{5C4B7F78-B2BF-4399-B3AE-F184EDCBD8B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F1645-A62D-4AE2-BC0E-8396659FBA50}">
      <dsp:nvSpPr>
        <dsp:cNvPr id="0" name=""/>
        <dsp:cNvSpPr/>
      </dsp:nvSpPr>
      <dsp:spPr>
        <a:xfrm>
          <a:off x="2417257" y="1618617"/>
          <a:ext cx="1155252" cy="1155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算数逻辑运算</a:t>
          </a:r>
        </a:p>
      </dsp:txBody>
      <dsp:txXfrm>
        <a:off x="2586440" y="1787800"/>
        <a:ext cx="816886" cy="816886"/>
      </dsp:txXfrm>
    </dsp:sp>
    <dsp:sp modelId="{B7CC1D4B-6BE4-48E7-B2E1-27B290942FA8}">
      <dsp:nvSpPr>
        <dsp:cNvPr id="0" name=""/>
        <dsp:cNvSpPr/>
      </dsp:nvSpPr>
      <dsp:spPr>
        <a:xfrm rot="15939245">
          <a:off x="2809882" y="1197542"/>
          <a:ext cx="248056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849910" y="1313201"/>
        <a:ext cx="173639" cy="235671"/>
      </dsp:txXfrm>
    </dsp:sp>
    <dsp:sp modelId="{C8B08CF5-D7F2-4F7F-BF85-55A094A92BA0}">
      <dsp:nvSpPr>
        <dsp:cNvPr id="0" name=""/>
        <dsp:cNvSpPr/>
      </dsp:nvSpPr>
      <dsp:spPr>
        <a:xfrm>
          <a:off x="2294248" y="0"/>
          <a:ext cx="1155252" cy="1155252"/>
        </a:xfrm>
        <a:prstGeom prst="ellipse">
          <a:avLst/>
        </a:prstGeom>
        <a:solidFill>
          <a:srgbClr val="CC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存储   架构</a:t>
          </a:r>
        </a:p>
      </dsp:txBody>
      <dsp:txXfrm>
        <a:off x="2463431" y="169183"/>
        <a:ext cx="816886" cy="816886"/>
      </dsp:txXfrm>
    </dsp:sp>
    <dsp:sp modelId="{7408146F-C53D-4058-9D83-36A8FCC4537C}">
      <dsp:nvSpPr>
        <dsp:cNvPr id="0" name=""/>
        <dsp:cNvSpPr/>
      </dsp:nvSpPr>
      <dsp:spPr>
        <a:xfrm rot="21438918">
          <a:off x="3761318" y="1953185"/>
          <a:ext cx="457491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3761383" y="2034502"/>
        <a:ext cx="339656" cy="235671"/>
      </dsp:txXfrm>
    </dsp:sp>
    <dsp:sp modelId="{DE1F5AE8-2BC6-4802-B2B7-759A114B7B3B}">
      <dsp:nvSpPr>
        <dsp:cNvPr id="0" name=""/>
        <dsp:cNvSpPr/>
      </dsp:nvSpPr>
      <dsp:spPr>
        <a:xfrm>
          <a:off x="4433485" y="1524074"/>
          <a:ext cx="1155252" cy="1155252"/>
        </a:xfrm>
        <a:prstGeom prst="ellipse">
          <a:avLst/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总线   结构</a:t>
          </a:r>
        </a:p>
      </dsp:txBody>
      <dsp:txXfrm>
        <a:off x="4602668" y="1693257"/>
        <a:ext cx="816886" cy="816886"/>
      </dsp:txXfrm>
    </dsp:sp>
    <dsp:sp modelId="{8C7CF331-D2FC-4D1F-A97E-9684C8894B62}">
      <dsp:nvSpPr>
        <dsp:cNvPr id="0" name=""/>
        <dsp:cNvSpPr/>
      </dsp:nvSpPr>
      <dsp:spPr>
        <a:xfrm rot="5400000">
          <a:off x="2872604" y="2801270"/>
          <a:ext cx="244557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2909288" y="2843144"/>
        <a:ext cx="171190" cy="235671"/>
      </dsp:txXfrm>
    </dsp:sp>
    <dsp:sp modelId="{8B84A777-2A2C-4A8D-BB68-3CC0AFE7886C}">
      <dsp:nvSpPr>
        <dsp:cNvPr id="0" name=""/>
        <dsp:cNvSpPr/>
      </dsp:nvSpPr>
      <dsp:spPr>
        <a:xfrm>
          <a:off x="2417257" y="3235299"/>
          <a:ext cx="1155252" cy="115525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控制   单元</a:t>
          </a:r>
        </a:p>
      </dsp:txBody>
      <dsp:txXfrm>
        <a:off x="2586440" y="3404482"/>
        <a:ext cx="816886" cy="816886"/>
      </dsp:txXfrm>
    </dsp:sp>
    <dsp:sp modelId="{BEFBA51C-52EB-4F54-9069-FB3D937A1CDA}">
      <dsp:nvSpPr>
        <dsp:cNvPr id="0" name=""/>
        <dsp:cNvSpPr/>
      </dsp:nvSpPr>
      <dsp:spPr>
        <a:xfrm rot="10747674">
          <a:off x="1673409" y="2015965"/>
          <a:ext cx="525738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1791237" y="2093625"/>
        <a:ext cx="407903" cy="235671"/>
      </dsp:txXfrm>
    </dsp:sp>
    <dsp:sp modelId="{426C081B-D3BB-4EB7-A453-9CDE2EC13220}">
      <dsp:nvSpPr>
        <dsp:cNvPr id="0" name=""/>
        <dsp:cNvSpPr/>
      </dsp:nvSpPr>
      <dsp:spPr>
        <a:xfrm>
          <a:off x="270293" y="1651299"/>
          <a:ext cx="1155252" cy="1155252"/>
        </a:xfrm>
        <a:prstGeom prst="ellipse">
          <a:avLst/>
        </a:prstGeom>
        <a:solidFill>
          <a:srgbClr val="FF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微指令</a:t>
          </a:r>
        </a:p>
      </dsp:txBody>
      <dsp:txXfrm>
        <a:off x="439476" y="1820482"/>
        <a:ext cx="816886" cy="81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224A2-08EA-4BE9-A831-CC9C7D9D1356}">
      <dsp:nvSpPr>
        <dsp:cNvPr id="0" name=""/>
        <dsp:cNvSpPr/>
      </dsp:nvSpPr>
      <dsp:spPr>
        <a:xfrm>
          <a:off x="75649" y="1580919"/>
          <a:ext cx="1220237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工作模式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93519" y="1598789"/>
        <a:ext cx="1184497" cy="574378"/>
      </dsp:txXfrm>
    </dsp:sp>
    <dsp:sp modelId="{41CC9B8E-DBF5-4576-ABAF-FA8775126F67}">
      <dsp:nvSpPr>
        <dsp:cNvPr id="0" name=""/>
        <dsp:cNvSpPr/>
      </dsp:nvSpPr>
      <dsp:spPr>
        <a:xfrm rot="17230830">
          <a:off x="713726" y="1085256"/>
          <a:ext cx="165241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5241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498623" y="1055327"/>
        <a:ext cx="82620" cy="82620"/>
      </dsp:txXfrm>
    </dsp:sp>
    <dsp:sp modelId="{0BBD4F9D-600C-4D9E-96F2-5C678F1A1420}">
      <dsp:nvSpPr>
        <dsp:cNvPr id="0" name=""/>
        <dsp:cNvSpPr/>
      </dsp:nvSpPr>
      <dsp:spPr>
        <a:xfrm>
          <a:off x="1783981" y="2237"/>
          <a:ext cx="1220237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非特权模式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801851" y="20107"/>
        <a:ext cx="1184497" cy="574378"/>
      </dsp:txXfrm>
    </dsp:sp>
    <dsp:sp modelId="{AFA1BA02-8A2D-47A7-9153-C752F50C4AE8}">
      <dsp:nvSpPr>
        <dsp:cNvPr id="0" name=""/>
        <dsp:cNvSpPr/>
      </dsp:nvSpPr>
      <dsp:spPr>
        <a:xfrm>
          <a:off x="3004218" y="295915"/>
          <a:ext cx="4880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8809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6063" y="295094"/>
        <a:ext cx="24404" cy="24404"/>
      </dsp:txXfrm>
    </dsp:sp>
    <dsp:sp modelId="{D855C5E0-6B04-4E90-AB9B-452518AD992A}">
      <dsp:nvSpPr>
        <dsp:cNvPr id="0" name=""/>
        <dsp:cNvSpPr/>
      </dsp:nvSpPr>
      <dsp:spPr>
        <a:xfrm>
          <a:off x="3492313" y="2237"/>
          <a:ext cx="1877798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用户模式（</a:t>
          </a:r>
          <a:r>
            <a:rPr lang="en-US" altLang="zh-CN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User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3510183" y="20107"/>
        <a:ext cx="1842058" cy="574378"/>
      </dsp:txXfrm>
    </dsp:sp>
    <dsp:sp modelId="{5EC52533-E933-449F-9212-9B2918198080}">
      <dsp:nvSpPr>
        <dsp:cNvPr id="0" name=""/>
        <dsp:cNvSpPr/>
      </dsp:nvSpPr>
      <dsp:spPr>
        <a:xfrm rot="4369170">
          <a:off x="713726" y="2663938"/>
          <a:ext cx="165241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5241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8623" y="2634009"/>
        <a:ext cx="82620" cy="82620"/>
      </dsp:txXfrm>
    </dsp:sp>
    <dsp:sp modelId="{674AC472-7A7D-42AC-BCE8-C58E4AE09338}">
      <dsp:nvSpPr>
        <dsp:cNvPr id="0" name=""/>
        <dsp:cNvSpPr/>
      </dsp:nvSpPr>
      <dsp:spPr>
        <a:xfrm>
          <a:off x="1783981" y="3159601"/>
          <a:ext cx="1220237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特权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模式</a:t>
          </a:r>
          <a:endParaRPr lang="zh-CN" altLang="en-US" kern="1200"/>
        </a:p>
      </dsp:txBody>
      <dsp:txXfrm>
        <a:off x="1801851" y="3177471"/>
        <a:ext cx="1184497" cy="574378"/>
      </dsp:txXfrm>
    </dsp:sp>
    <dsp:sp modelId="{170DB2B4-5F24-411B-B364-2920C5E271F7}">
      <dsp:nvSpPr>
        <dsp:cNvPr id="0" name=""/>
        <dsp:cNvSpPr/>
      </dsp:nvSpPr>
      <dsp:spPr>
        <a:xfrm rot="17692822">
          <a:off x="2668202" y="2927051"/>
          <a:ext cx="11601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601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3219262" y="2909430"/>
        <a:ext cx="58006" cy="58006"/>
      </dsp:txXfrm>
    </dsp:sp>
    <dsp:sp modelId="{256CD678-6ACB-47D3-A964-00DD690695B5}">
      <dsp:nvSpPr>
        <dsp:cNvPr id="0" name=""/>
        <dsp:cNvSpPr/>
      </dsp:nvSpPr>
      <dsp:spPr>
        <a:xfrm>
          <a:off x="3492313" y="2107147"/>
          <a:ext cx="1220237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异常模式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3510183" y="2125017"/>
        <a:ext cx="1184497" cy="574378"/>
      </dsp:txXfrm>
    </dsp:sp>
    <dsp:sp modelId="{32228590-F00E-4B0B-A964-08833EFCC580}">
      <dsp:nvSpPr>
        <dsp:cNvPr id="0" name=""/>
        <dsp:cNvSpPr/>
      </dsp:nvSpPr>
      <dsp:spPr>
        <a:xfrm rot="17350740">
          <a:off x="4213730" y="1699188"/>
          <a:ext cx="148573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8573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919454" y="1673426"/>
        <a:ext cx="74286" cy="74286"/>
      </dsp:txXfrm>
    </dsp:sp>
    <dsp:sp modelId="{814B81EA-7A24-4E88-AFA2-FD97294A13E6}">
      <dsp:nvSpPr>
        <dsp:cNvPr id="0" name=""/>
        <dsp:cNvSpPr/>
      </dsp:nvSpPr>
      <dsp:spPr>
        <a:xfrm>
          <a:off x="5200645" y="703874"/>
          <a:ext cx="3045016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快速中断模式（</a:t>
          </a:r>
          <a:r>
            <a:rPr lang="en-US" altLang="zh-CN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FIQ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218515" y="721744"/>
        <a:ext cx="3009276" cy="574378"/>
      </dsp:txXfrm>
    </dsp:sp>
    <dsp:sp modelId="{9D57E449-43FF-4B5E-8268-BB73657A8B82}">
      <dsp:nvSpPr>
        <dsp:cNvPr id="0" name=""/>
        <dsp:cNvSpPr/>
      </dsp:nvSpPr>
      <dsp:spPr>
        <a:xfrm rot="18289469">
          <a:off x="4529242" y="2050006"/>
          <a:ext cx="85471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471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935230" y="2040020"/>
        <a:ext cx="42735" cy="42735"/>
      </dsp:txXfrm>
    </dsp:sp>
    <dsp:sp modelId="{045578D6-125D-49E6-9E76-99B0C9AC7799}">
      <dsp:nvSpPr>
        <dsp:cNvPr id="0" name=""/>
        <dsp:cNvSpPr/>
      </dsp:nvSpPr>
      <dsp:spPr>
        <a:xfrm>
          <a:off x="5200645" y="1405510"/>
          <a:ext cx="3045016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普通中断模式（</a:t>
          </a:r>
          <a:r>
            <a:rPr lang="en-US" altLang="zh-CN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IRQ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218515" y="1423380"/>
        <a:ext cx="3009276" cy="574378"/>
      </dsp:txXfrm>
    </dsp:sp>
    <dsp:sp modelId="{528A582A-6948-4650-9CC3-C8AAD3ECE7F6}">
      <dsp:nvSpPr>
        <dsp:cNvPr id="0" name=""/>
        <dsp:cNvSpPr/>
      </dsp:nvSpPr>
      <dsp:spPr>
        <a:xfrm>
          <a:off x="4712550" y="2400824"/>
          <a:ext cx="4880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8809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944395" y="2400004"/>
        <a:ext cx="24404" cy="24404"/>
      </dsp:txXfrm>
    </dsp:sp>
    <dsp:sp modelId="{7EC3FE8E-AE79-41E7-8BEB-3EE29FF2FD39}">
      <dsp:nvSpPr>
        <dsp:cNvPr id="0" name=""/>
        <dsp:cNvSpPr/>
      </dsp:nvSpPr>
      <dsp:spPr>
        <a:xfrm>
          <a:off x="5200645" y="2107147"/>
          <a:ext cx="3045016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管理员模式（</a:t>
          </a:r>
          <a:r>
            <a:rPr lang="en-US" altLang="zh-CN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SVC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218515" y="2125017"/>
        <a:ext cx="3009276" cy="574378"/>
      </dsp:txXfrm>
    </dsp:sp>
    <dsp:sp modelId="{9FD5D6A6-04F3-4715-9C63-C016D77E2F12}">
      <dsp:nvSpPr>
        <dsp:cNvPr id="0" name=""/>
        <dsp:cNvSpPr/>
      </dsp:nvSpPr>
      <dsp:spPr>
        <a:xfrm rot="3310531">
          <a:off x="4529242" y="2751642"/>
          <a:ext cx="85471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471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935230" y="2741656"/>
        <a:ext cx="42735" cy="42735"/>
      </dsp:txXfrm>
    </dsp:sp>
    <dsp:sp modelId="{8F75D591-11BA-4AE4-9615-3ABECFC3A893}">
      <dsp:nvSpPr>
        <dsp:cNvPr id="0" name=""/>
        <dsp:cNvSpPr/>
      </dsp:nvSpPr>
      <dsp:spPr>
        <a:xfrm>
          <a:off x="5200645" y="2808783"/>
          <a:ext cx="3230993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未定义异常模式（</a:t>
          </a:r>
          <a:r>
            <a:rPr lang="en-US" altLang="zh-CN" sz="1600" kern="1200" dirty="0" err="1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Undef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218515" y="2826653"/>
        <a:ext cx="3195253" cy="574378"/>
      </dsp:txXfrm>
    </dsp:sp>
    <dsp:sp modelId="{1E04F209-D5DB-4700-AEBF-901E199D6753}">
      <dsp:nvSpPr>
        <dsp:cNvPr id="0" name=""/>
        <dsp:cNvSpPr/>
      </dsp:nvSpPr>
      <dsp:spPr>
        <a:xfrm rot="4249260">
          <a:off x="4213730" y="3102461"/>
          <a:ext cx="148573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8573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919454" y="3076699"/>
        <a:ext cx="74286" cy="74286"/>
      </dsp:txXfrm>
    </dsp:sp>
    <dsp:sp modelId="{16261CB5-9CED-4E5A-9898-F012D83628EE}">
      <dsp:nvSpPr>
        <dsp:cNvPr id="0" name=""/>
        <dsp:cNvSpPr/>
      </dsp:nvSpPr>
      <dsp:spPr>
        <a:xfrm>
          <a:off x="5200645" y="3510420"/>
          <a:ext cx="2894109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终止异常模式（</a:t>
          </a:r>
          <a:r>
            <a:rPr lang="en-US" altLang="zh-CN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Abort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218515" y="3528290"/>
        <a:ext cx="2858369" cy="574378"/>
      </dsp:txXfrm>
    </dsp:sp>
    <dsp:sp modelId="{55C6C8E9-82D7-4028-874D-8DE309226246}">
      <dsp:nvSpPr>
        <dsp:cNvPr id="0" name=""/>
        <dsp:cNvSpPr/>
      </dsp:nvSpPr>
      <dsp:spPr>
        <a:xfrm rot="3907178">
          <a:off x="2668202" y="3979506"/>
          <a:ext cx="11601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601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3219262" y="3961885"/>
        <a:ext cx="58006" cy="58006"/>
      </dsp:txXfrm>
    </dsp:sp>
    <dsp:sp modelId="{E6A9052F-0076-4DFF-B1B7-7F91266B88B8}">
      <dsp:nvSpPr>
        <dsp:cNvPr id="0" name=""/>
        <dsp:cNvSpPr/>
      </dsp:nvSpPr>
      <dsp:spPr>
        <a:xfrm>
          <a:off x="3492313" y="4212056"/>
          <a:ext cx="1404981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非异常模式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3510183" y="4229926"/>
        <a:ext cx="1369241" cy="574378"/>
      </dsp:txXfrm>
    </dsp:sp>
    <dsp:sp modelId="{CCBCB2CA-C4EA-49D6-A8C7-DF7E30B8EFBB}">
      <dsp:nvSpPr>
        <dsp:cNvPr id="0" name=""/>
        <dsp:cNvSpPr/>
      </dsp:nvSpPr>
      <dsp:spPr>
        <a:xfrm>
          <a:off x="4897294" y="4505733"/>
          <a:ext cx="48809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8809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129139" y="4504913"/>
        <a:ext cx="24404" cy="24404"/>
      </dsp:txXfrm>
    </dsp:sp>
    <dsp:sp modelId="{61D82187-8201-4853-9F81-3AE5F0A2C1FF}">
      <dsp:nvSpPr>
        <dsp:cNvPr id="0" name=""/>
        <dsp:cNvSpPr/>
      </dsp:nvSpPr>
      <dsp:spPr>
        <a:xfrm>
          <a:off x="5385389" y="4212056"/>
          <a:ext cx="2451969" cy="61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系统模式（</a:t>
          </a:r>
          <a:r>
            <a:rPr lang="en-US" altLang="zh-CN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System</a:t>
          </a:r>
          <a:r>
            <a:rPr lang="zh-CN" altLang="en-US" sz="1600" kern="1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）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403259" y="4229926"/>
        <a:ext cx="2416229" cy="574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8CCC0-B574-4DDF-9DFC-ADC9699AB5C1}">
      <dsp:nvSpPr>
        <dsp:cNvPr id="0" name=""/>
        <dsp:cNvSpPr/>
      </dsp:nvSpPr>
      <dsp:spPr>
        <a:xfrm>
          <a:off x="2678" y="684285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取指</a:t>
          </a:r>
        </a:p>
      </dsp:txBody>
      <dsp:txXfrm>
        <a:off x="36984" y="718591"/>
        <a:ext cx="1102665" cy="1227113"/>
      </dsp:txXfrm>
    </dsp:sp>
    <dsp:sp modelId="{66241929-29C0-414D-8923-968D5C8C4CB5}">
      <dsp:nvSpPr>
        <dsp:cNvPr id="0" name=""/>
        <dsp:cNvSpPr/>
      </dsp:nvSpPr>
      <dsp:spPr>
        <a:xfrm>
          <a:off x="1291083" y="118690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微软雅黑" pitchFamily="34" charset="-122"/>
            <a:ea typeface="微软雅黑" pitchFamily="34" charset="-122"/>
          </a:endParaRPr>
        </a:p>
      </dsp:txBody>
      <dsp:txXfrm>
        <a:off x="1291083" y="1245004"/>
        <a:ext cx="173817" cy="174286"/>
      </dsp:txXfrm>
    </dsp:sp>
    <dsp:sp modelId="{10A509B2-7624-477F-A748-8E8FC98BD74C}">
      <dsp:nvSpPr>
        <dsp:cNvPr id="0" name=""/>
        <dsp:cNvSpPr/>
      </dsp:nvSpPr>
      <dsp:spPr>
        <a:xfrm>
          <a:off x="1642467" y="684285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指令译码</a:t>
          </a:r>
        </a:p>
      </dsp:txBody>
      <dsp:txXfrm>
        <a:off x="1676773" y="718591"/>
        <a:ext cx="1102665" cy="1227113"/>
      </dsp:txXfrm>
    </dsp:sp>
    <dsp:sp modelId="{19C2D48C-9A73-48B8-91DC-094A9A06BC33}">
      <dsp:nvSpPr>
        <dsp:cNvPr id="0" name=""/>
        <dsp:cNvSpPr/>
      </dsp:nvSpPr>
      <dsp:spPr>
        <a:xfrm>
          <a:off x="2930872" y="118690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微软雅黑" pitchFamily="34" charset="-122"/>
            <a:ea typeface="微软雅黑" pitchFamily="34" charset="-122"/>
          </a:endParaRPr>
        </a:p>
      </dsp:txBody>
      <dsp:txXfrm>
        <a:off x="2930872" y="1245004"/>
        <a:ext cx="173817" cy="174286"/>
      </dsp:txXfrm>
    </dsp:sp>
    <dsp:sp modelId="{F3EFB4DB-DAA1-45A1-AE1D-D7FA86CF2B5D}">
      <dsp:nvSpPr>
        <dsp:cNvPr id="0" name=""/>
        <dsp:cNvSpPr/>
      </dsp:nvSpPr>
      <dsp:spPr>
        <a:xfrm>
          <a:off x="3282255" y="684285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指令执行</a:t>
          </a:r>
        </a:p>
      </dsp:txBody>
      <dsp:txXfrm>
        <a:off x="3316561" y="718591"/>
        <a:ext cx="1102665" cy="1227113"/>
      </dsp:txXfrm>
    </dsp:sp>
    <dsp:sp modelId="{27B1B56E-8773-4BCF-82A8-A49752499EB5}">
      <dsp:nvSpPr>
        <dsp:cNvPr id="0" name=""/>
        <dsp:cNvSpPr/>
      </dsp:nvSpPr>
      <dsp:spPr>
        <a:xfrm rot="21590011">
          <a:off x="4564284" y="1184545"/>
          <a:ext cx="234796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微软雅黑" pitchFamily="34" charset="-122"/>
            <a:ea typeface="微软雅黑" pitchFamily="34" charset="-122"/>
          </a:endParaRPr>
        </a:p>
      </dsp:txBody>
      <dsp:txXfrm>
        <a:off x="4564284" y="1242742"/>
        <a:ext cx="164357" cy="174286"/>
      </dsp:txXfrm>
    </dsp:sp>
    <dsp:sp modelId="{4ED96191-0576-4C69-971D-9BD5D9BDDBD4}">
      <dsp:nvSpPr>
        <dsp:cNvPr id="0" name=""/>
        <dsp:cNvSpPr/>
      </dsp:nvSpPr>
      <dsp:spPr>
        <a:xfrm>
          <a:off x="4896542" y="679594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写回结果（如果需要）</a:t>
          </a:r>
        </a:p>
      </dsp:txBody>
      <dsp:txXfrm>
        <a:off x="4930848" y="713900"/>
        <a:ext cx="1102665" cy="1227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F1645-A62D-4AE2-BC0E-8396659FBA50}">
      <dsp:nvSpPr>
        <dsp:cNvPr id="0" name=""/>
        <dsp:cNvSpPr/>
      </dsp:nvSpPr>
      <dsp:spPr>
        <a:xfrm>
          <a:off x="2417257" y="1618617"/>
          <a:ext cx="1155252" cy="1155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算数逻辑运算</a:t>
          </a:r>
        </a:p>
      </dsp:txBody>
      <dsp:txXfrm>
        <a:off x="2586440" y="1787800"/>
        <a:ext cx="816886" cy="816886"/>
      </dsp:txXfrm>
    </dsp:sp>
    <dsp:sp modelId="{B7CC1D4B-6BE4-48E7-B2E1-27B290942FA8}">
      <dsp:nvSpPr>
        <dsp:cNvPr id="0" name=""/>
        <dsp:cNvSpPr/>
      </dsp:nvSpPr>
      <dsp:spPr>
        <a:xfrm rot="15939245">
          <a:off x="2809882" y="1197542"/>
          <a:ext cx="248056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849910" y="1313201"/>
        <a:ext cx="173639" cy="235671"/>
      </dsp:txXfrm>
    </dsp:sp>
    <dsp:sp modelId="{C8B08CF5-D7F2-4F7F-BF85-55A094A92BA0}">
      <dsp:nvSpPr>
        <dsp:cNvPr id="0" name=""/>
        <dsp:cNvSpPr/>
      </dsp:nvSpPr>
      <dsp:spPr>
        <a:xfrm>
          <a:off x="2294248" y="0"/>
          <a:ext cx="1155252" cy="1155252"/>
        </a:xfrm>
        <a:prstGeom prst="ellipse">
          <a:avLst/>
        </a:prstGeom>
        <a:solidFill>
          <a:srgbClr val="CC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存储   架构</a:t>
          </a:r>
        </a:p>
      </dsp:txBody>
      <dsp:txXfrm>
        <a:off x="2463431" y="169183"/>
        <a:ext cx="816886" cy="816886"/>
      </dsp:txXfrm>
    </dsp:sp>
    <dsp:sp modelId="{7408146F-C53D-4058-9D83-36A8FCC4537C}">
      <dsp:nvSpPr>
        <dsp:cNvPr id="0" name=""/>
        <dsp:cNvSpPr/>
      </dsp:nvSpPr>
      <dsp:spPr>
        <a:xfrm rot="21438918">
          <a:off x="3761318" y="1953185"/>
          <a:ext cx="457491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3761383" y="2034502"/>
        <a:ext cx="339656" cy="235671"/>
      </dsp:txXfrm>
    </dsp:sp>
    <dsp:sp modelId="{DE1F5AE8-2BC6-4802-B2B7-759A114B7B3B}">
      <dsp:nvSpPr>
        <dsp:cNvPr id="0" name=""/>
        <dsp:cNvSpPr/>
      </dsp:nvSpPr>
      <dsp:spPr>
        <a:xfrm>
          <a:off x="4433485" y="1524074"/>
          <a:ext cx="1155252" cy="1155252"/>
        </a:xfrm>
        <a:prstGeom prst="ellipse">
          <a:avLst/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总线   结构</a:t>
          </a:r>
        </a:p>
      </dsp:txBody>
      <dsp:txXfrm>
        <a:off x="4602668" y="1693257"/>
        <a:ext cx="816886" cy="816886"/>
      </dsp:txXfrm>
    </dsp:sp>
    <dsp:sp modelId="{8C7CF331-D2FC-4D1F-A97E-9684C8894B62}">
      <dsp:nvSpPr>
        <dsp:cNvPr id="0" name=""/>
        <dsp:cNvSpPr/>
      </dsp:nvSpPr>
      <dsp:spPr>
        <a:xfrm rot="5400000">
          <a:off x="2872604" y="2801270"/>
          <a:ext cx="244557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2909288" y="2843144"/>
        <a:ext cx="171190" cy="235671"/>
      </dsp:txXfrm>
    </dsp:sp>
    <dsp:sp modelId="{8B84A777-2A2C-4A8D-BB68-3CC0AFE7886C}">
      <dsp:nvSpPr>
        <dsp:cNvPr id="0" name=""/>
        <dsp:cNvSpPr/>
      </dsp:nvSpPr>
      <dsp:spPr>
        <a:xfrm>
          <a:off x="2417257" y="3235299"/>
          <a:ext cx="1155252" cy="115525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控制   单元</a:t>
          </a:r>
        </a:p>
      </dsp:txBody>
      <dsp:txXfrm>
        <a:off x="2586440" y="3404482"/>
        <a:ext cx="816886" cy="816886"/>
      </dsp:txXfrm>
    </dsp:sp>
    <dsp:sp modelId="{BEFBA51C-52EB-4F54-9069-FB3D937A1CDA}">
      <dsp:nvSpPr>
        <dsp:cNvPr id="0" name=""/>
        <dsp:cNvSpPr/>
      </dsp:nvSpPr>
      <dsp:spPr>
        <a:xfrm rot="10747674">
          <a:off x="1673409" y="2015965"/>
          <a:ext cx="525738" cy="39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1791237" y="2093625"/>
        <a:ext cx="407903" cy="235671"/>
      </dsp:txXfrm>
    </dsp:sp>
    <dsp:sp modelId="{426C081B-D3BB-4EB7-A453-9CDE2EC13220}">
      <dsp:nvSpPr>
        <dsp:cNvPr id="0" name=""/>
        <dsp:cNvSpPr/>
      </dsp:nvSpPr>
      <dsp:spPr>
        <a:xfrm>
          <a:off x="270293" y="1651299"/>
          <a:ext cx="1155252" cy="1155252"/>
        </a:xfrm>
        <a:prstGeom prst="ellipse">
          <a:avLst/>
        </a:prstGeom>
        <a:solidFill>
          <a:srgbClr val="FF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微指令</a:t>
          </a:r>
        </a:p>
      </dsp:txBody>
      <dsp:txXfrm>
        <a:off x="439476" y="1820482"/>
        <a:ext cx="816886" cy="81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7D5B4-CFA5-480F-AC14-868E54913390}">
      <dsp:nvSpPr>
        <dsp:cNvPr id="0" name=""/>
        <dsp:cNvSpPr/>
      </dsp:nvSpPr>
      <dsp:spPr>
        <a:xfrm>
          <a:off x="3030016" y="0"/>
          <a:ext cx="1212006" cy="660056"/>
        </a:xfrm>
        <a:prstGeom prst="trapezoid">
          <a:avLst>
            <a:gd name="adj" fmla="val 91811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+mj-ea"/>
              <a:ea typeface="+mj-ea"/>
            </a:rPr>
            <a:t>寄存器</a:t>
          </a:r>
        </a:p>
      </dsp:txBody>
      <dsp:txXfrm>
        <a:off x="3030016" y="0"/>
        <a:ext cx="1212006" cy="660056"/>
      </dsp:txXfrm>
    </dsp:sp>
    <dsp:sp modelId="{B4178166-6C00-469B-A7A3-4D30CF88A6DA}">
      <dsp:nvSpPr>
        <dsp:cNvPr id="0" name=""/>
        <dsp:cNvSpPr/>
      </dsp:nvSpPr>
      <dsp:spPr>
        <a:xfrm>
          <a:off x="2424012" y="660056"/>
          <a:ext cx="2424013" cy="660056"/>
        </a:xfrm>
        <a:prstGeom prst="trapezoid">
          <a:avLst>
            <a:gd name="adj" fmla="val 91811"/>
          </a:avLst>
        </a:prstGeom>
        <a:solidFill>
          <a:schemeClr val="accent3">
            <a:shade val="80000"/>
            <a:hueOff val="20790"/>
            <a:satOff val="-6114"/>
            <a:lumOff val="67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latin typeface="+mj-ea"/>
              <a:ea typeface="+mj-ea"/>
            </a:rPr>
            <a:t>cache</a:t>
          </a:r>
          <a:r>
            <a:rPr lang="zh-CN" altLang="en-US" sz="2000" kern="1200" dirty="0">
              <a:latin typeface="+mj-ea"/>
              <a:ea typeface="+mj-ea"/>
            </a:rPr>
            <a:t>存储器</a:t>
          </a:r>
        </a:p>
      </dsp:txBody>
      <dsp:txXfrm>
        <a:off x="2848215" y="660056"/>
        <a:ext cx="1575608" cy="660056"/>
      </dsp:txXfrm>
    </dsp:sp>
    <dsp:sp modelId="{3D3C0F10-165B-47C9-8BDA-04D5B48FB9F3}">
      <dsp:nvSpPr>
        <dsp:cNvPr id="0" name=""/>
        <dsp:cNvSpPr/>
      </dsp:nvSpPr>
      <dsp:spPr>
        <a:xfrm>
          <a:off x="1818009" y="1320113"/>
          <a:ext cx="3636019" cy="660056"/>
        </a:xfrm>
        <a:prstGeom prst="trapezoid">
          <a:avLst>
            <a:gd name="adj" fmla="val 91811"/>
          </a:avLst>
        </a:prstGeom>
        <a:solidFill>
          <a:schemeClr val="accent3">
            <a:shade val="80000"/>
            <a:hueOff val="41581"/>
            <a:satOff val="-12229"/>
            <a:lumOff val="13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454313" y="1320113"/>
        <a:ext cx="2363412" cy="660056"/>
      </dsp:txXfrm>
    </dsp:sp>
    <dsp:sp modelId="{0DA9E744-85CD-4193-BA70-B2165D8D069C}">
      <dsp:nvSpPr>
        <dsp:cNvPr id="0" name=""/>
        <dsp:cNvSpPr/>
      </dsp:nvSpPr>
      <dsp:spPr>
        <a:xfrm>
          <a:off x="1212006" y="1980170"/>
          <a:ext cx="4848026" cy="660056"/>
        </a:xfrm>
        <a:prstGeom prst="trapezoid">
          <a:avLst>
            <a:gd name="adj" fmla="val 91811"/>
          </a:avLst>
        </a:prstGeom>
        <a:solidFill>
          <a:schemeClr val="accent3">
            <a:shade val="80000"/>
            <a:hueOff val="62371"/>
            <a:satOff val="-18343"/>
            <a:lumOff val="203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060411" y="1980170"/>
        <a:ext cx="3151216" cy="660056"/>
      </dsp:txXfrm>
    </dsp:sp>
    <dsp:sp modelId="{ED7DAE1A-FB33-4072-8BB5-5154A6AE3855}">
      <dsp:nvSpPr>
        <dsp:cNvPr id="0" name=""/>
        <dsp:cNvSpPr/>
      </dsp:nvSpPr>
      <dsp:spPr>
        <a:xfrm>
          <a:off x="606003" y="2640227"/>
          <a:ext cx="6060032" cy="660056"/>
        </a:xfrm>
        <a:prstGeom prst="trapezoid">
          <a:avLst>
            <a:gd name="adj" fmla="val 91811"/>
          </a:avLst>
        </a:prstGeom>
        <a:solidFill>
          <a:schemeClr val="accent3">
            <a:shade val="80000"/>
            <a:hueOff val="83161"/>
            <a:satOff val="-24458"/>
            <a:lumOff val="271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                     </a:t>
          </a:r>
          <a:endParaRPr lang="zh-CN" altLang="en-US" sz="3400" kern="1200" dirty="0">
            <a:latin typeface="+mj-ea"/>
            <a:ea typeface="+mj-ea"/>
          </a:endParaRPr>
        </a:p>
      </dsp:txBody>
      <dsp:txXfrm>
        <a:off x="1666508" y="2640227"/>
        <a:ext cx="3939021" cy="660056"/>
      </dsp:txXfrm>
    </dsp:sp>
    <dsp:sp modelId="{2CA0055D-E105-4314-94A0-40EF0B9DFDF9}">
      <dsp:nvSpPr>
        <dsp:cNvPr id="0" name=""/>
        <dsp:cNvSpPr/>
      </dsp:nvSpPr>
      <dsp:spPr>
        <a:xfrm>
          <a:off x="0" y="3300284"/>
          <a:ext cx="7272039" cy="660056"/>
        </a:xfrm>
        <a:prstGeom prst="trapezoid">
          <a:avLst>
            <a:gd name="adj" fmla="val 91811"/>
          </a:avLst>
        </a:prstGeom>
        <a:solidFill>
          <a:schemeClr val="accent3">
            <a:shade val="80000"/>
            <a:hueOff val="103952"/>
            <a:satOff val="-30572"/>
            <a:lumOff val="339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/>
            <a:t>                                    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1272606" y="3300284"/>
        <a:ext cx="4726825" cy="660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8CCC0-B574-4DDF-9DFC-ADC9699AB5C1}">
      <dsp:nvSpPr>
        <dsp:cNvPr id="0" name=""/>
        <dsp:cNvSpPr/>
      </dsp:nvSpPr>
      <dsp:spPr>
        <a:xfrm>
          <a:off x="2678" y="684285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取指</a:t>
          </a:r>
        </a:p>
      </dsp:txBody>
      <dsp:txXfrm>
        <a:off x="36984" y="718591"/>
        <a:ext cx="1102665" cy="1227113"/>
      </dsp:txXfrm>
    </dsp:sp>
    <dsp:sp modelId="{66241929-29C0-414D-8923-968D5C8C4CB5}">
      <dsp:nvSpPr>
        <dsp:cNvPr id="0" name=""/>
        <dsp:cNvSpPr/>
      </dsp:nvSpPr>
      <dsp:spPr>
        <a:xfrm>
          <a:off x="1291083" y="118690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>
            <a:latin typeface="微软雅黑" pitchFamily="34" charset="-122"/>
            <a:ea typeface="微软雅黑" pitchFamily="34" charset="-122"/>
          </a:endParaRPr>
        </a:p>
      </dsp:txBody>
      <dsp:txXfrm>
        <a:off x="1291083" y="1245004"/>
        <a:ext cx="173817" cy="174286"/>
      </dsp:txXfrm>
    </dsp:sp>
    <dsp:sp modelId="{10A509B2-7624-477F-A748-8E8FC98BD74C}">
      <dsp:nvSpPr>
        <dsp:cNvPr id="0" name=""/>
        <dsp:cNvSpPr/>
      </dsp:nvSpPr>
      <dsp:spPr>
        <a:xfrm>
          <a:off x="1642467" y="684285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指令译码</a:t>
          </a:r>
        </a:p>
      </dsp:txBody>
      <dsp:txXfrm>
        <a:off x="1676773" y="718591"/>
        <a:ext cx="1102665" cy="1227113"/>
      </dsp:txXfrm>
    </dsp:sp>
    <dsp:sp modelId="{19C2D48C-9A73-48B8-91DC-094A9A06BC33}">
      <dsp:nvSpPr>
        <dsp:cNvPr id="0" name=""/>
        <dsp:cNvSpPr/>
      </dsp:nvSpPr>
      <dsp:spPr>
        <a:xfrm>
          <a:off x="2930872" y="118690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>
            <a:latin typeface="微软雅黑" pitchFamily="34" charset="-122"/>
            <a:ea typeface="微软雅黑" pitchFamily="34" charset="-122"/>
          </a:endParaRPr>
        </a:p>
      </dsp:txBody>
      <dsp:txXfrm>
        <a:off x="2930872" y="1245004"/>
        <a:ext cx="173817" cy="174286"/>
      </dsp:txXfrm>
    </dsp:sp>
    <dsp:sp modelId="{F3EFB4DB-DAA1-45A1-AE1D-D7FA86CF2B5D}">
      <dsp:nvSpPr>
        <dsp:cNvPr id="0" name=""/>
        <dsp:cNvSpPr/>
      </dsp:nvSpPr>
      <dsp:spPr>
        <a:xfrm>
          <a:off x="3282255" y="684285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指令执行</a:t>
          </a:r>
        </a:p>
      </dsp:txBody>
      <dsp:txXfrm>
        <a:off x="3316561" y="718591"/>
        <a:ext cx="1102665" cy="1227113"/>
      </dsp:txXfrm>
    </dsp:sp>
    <dsp:sp modelId="{27B1B56E-8773-4BCF-82A8-A49752499EB5}">
      <dsp:nvSpPr>
        <dsp:cNvPr id="0" name=""/>
        <dsp:cNvSpPr/>
      </dsp:nvSpPr>
      <dsp:spPr>
        <a:xfrm rot="21590011">
          <a:off x="4564284" y="1184545"/>
          <a:ext cx="234796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b="1" kern="1200">
            <a:latin typeface="微软雅黑" pitchFamily="34" charset="-122"/>
            <a:ea typeface="微软雅黑" pitchFamily="34" charset="-122"/>
          </a:endParaRPr>
        </a:p>
      </dsp:txBody>
      <dsp:txXfrm>
        <a:off x="4564284" y="1242742"/>
        <a:ext cx="164357" cy="174286"/>
      </dsp:txXfrm>
    </dsp:sp>
    <dsp:sp modelId="{4ED96191-0576-4C69-971D-9BD5D9BDDBD4}">
      <dsp:nvSpPr>
        <dsp:cNvPr id="0" name=""/>
        <dsp:cNvSpPr/>
      </dsp:nvSpPr>
      <dsp:spPr>
        <a:xfrm>
          <a:off x="4896542" y="679594"/>
          <a:ext cx="1171277" cy="129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itchFamily="34" charset="-122"/>
              <a:ea typeface="微软雅黑" pitchFamily="34" charset="-122"/>
            </a:rPr>
            <a:t>写回结果（如果需要）</a:t>
          </a:r>
        </a:p>
      </dsp:txBody>
      <dsp:txXfrm>
        <a:off x="4930848" y="713900"/>
        <a:ext cx="1102665" cy="1227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B29CA-CDFC-43A8-AAE0-B313A1171180}">
      <dsp:nvSpPr>
        <dsp:cNvPr id="0" name=""/>
        <dsp:cNvSpPr/>
      </dsp:nvSpPr>
      <dsp:spPr>
        <a:xfrm>
          <a:off x="3611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取指令</a:t>
          </a:r>
        </a:p>
      </dsp:txBody>
      <dsp:txXfrm>
        <a:off x="31361" y="346061"/>
        <a:ext cx="1523589" cy="891953"/>
      </dsp:txXfrm>
    </dsp:sp>
    <dsp:sp modelId="{A4BA01FC-F781-4FC8-B398-CBC4ECE89239}">
      <dsp:nvSpPr>
        <dsp:cNvPr id="0" name=""/>
        <dsp:cNvSpPr/>
      </dsp:nvSpPr>
      <dsp:spPr>
        <a:xfrm>
          <a:off x="1583408" y="607539"/>
          <a:ext cx="646973" cy="328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583408" y="673232"/>
        <a:ext cx="548433" cy="197080"/>
      </dsp:txXfrm>
    </dsp:sp>
    <dsp:sp modelId="{F8C7BF7C-F794-498C-A1BF-4C7400686782}">
      <dsp:nvSpPr>
        <dsp:cNvPr id="0" name=""/>
        <dsp:cNvSpPr/>
      </dsp:nvSpPr>
      <dsp:spPr>
        <a:xfrm>
          <a:off x="2214336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指令译码</a:t>
          </a:r>
        </a:p>
      </dsp:txBody>
      <dsp:txXfrm>
        <a:off x="2242086" y="346061"/>
        <a:ext cx="1523589" cy="891953"/>
      </dsp:txXfrm>
    </dsp:sp>
    <dsp:sp modelId="{F638048B-BDAF-4408-AB6C-3DAD422BC09B}">
      <dsp:nvSpPr>
        <dsp:cNvPr id="0" name=""/>
        <dsp:cNvSpPr/>
      </dsp:nvSpPr>
      <dsp:spPr>
        <a:xfrm>
          <a:off x="3773707" y="648417"/>
          <a:ext cx="690021" cy="287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773707" y="705865"/>
        <a:ext cx="603849" cy="172345"/>
      </dsp:txXfrm>
    </dsp:sp>
    <dsp:sp modelId="{299ACD7E-F280-406C-BFDD-8496CB0FC96E}">
      <dsp:nvSpPr>
        <dsp:cNvPr id="0" name=""/>
        <dsp:cNvSpPr/>
      </dsp:nvSpPr>
      <dsp:spPr>
        <a:xfrm>
          <a:off x="4425061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取操作数</a:t>
          </a:r>
        </a:p>
      </dsp:txBody>
      <dsp:txXfrm>
        <a:off x="4452811" y="346061"/>
        <a:ext cx="1523589" cy="891953"/>
      </dsp:txXfrm>
    </dsp:sp>
    <dsp:sp modelId="{F3EA3A43-2C9C-425D-B32F-C46BC946CB7D}">
      <dsp:nvSpPr>
        <dsp:cNvPr id="0" name=""/>
        <dsp:cNvSpPr/>
      </dsp:nvSpPr>
      <dsp:spPr>
        <a:xfrm>
          <a:off x="6034916" y="648417"/>
          <a:ext cx="589052" cy="287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034916" y="705865"/>
        <a:ext cx="502880" cy="172345"/>
      </dsp:txXfrm>
    </dsp:sp>
    <dsp:sp modelId="{5C4B7F78-B2BF-4399-B3AE-F184EDCBD8B3}">
      <dsp:nvSpPr>
        <dsp:cNvPr id="0" name=""/>
        <dsp:cNvSpPr/>
      </dsp:nvSpPr>
      <dsp:spPr>
        <a:xfrm>
          <a:off x="6635786" y="318311"/>
          <a:ext cx="1579089" cy="94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执行指令</a:t>
          </a:r>
        </a:p>
      </dsp:txBody>
      <dsp:txXfrm>
        <a:off x="6663536" y="346061"/>
        <a:ext cx="1523589" cy="89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13E62-75BC-462D-B92E-D34C4ED550D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6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A437F-FFF5-480F-8818-AE1614656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83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ECF36C8-8DC6-4B02-A097-56B4D91E9469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6" y="6456611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54F43D0-6789-4B5D-9B83-0E1582A86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4426398-1169-4E2E-A238-964F76C1E220}" type="slidenum">
              <a:rPr lang="zh-CN" altLang="en-US"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75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5FA6827-5F0A-4C1D-8396-8541097FF785}" type="slidenum">
              <a:rPr lang="zh-CN" altLang="en-US" smtClean="0"/>
              <a:pPr eaLnBrk="1" hangingPunct="1"/>
              <a:t>87</a:t>
            </a:fld>
            <a:endParaRPr lang="en-US" altLang="zh-CN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如果跳转 了  就不会产生异常了</a:t>
            </a:r>
          </a:p>
        </p:txBody>
      </p:sp>
    </p:spTree>
    <p:extLst>
      <p:ext uri="{BB962C8B-B14F-4D97-AF65-F5344CB8AC3E}">
        <p14:creationId xmlns:p14="http://schemas.microsoft.com/office/powerpoint/2010/main" val="177976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68266-6302-40E6-B139-196F429F3762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99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6D24E-2659-4B8C-94EC-C150E5CFB879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下一指令在内存中或者逊尼存储系统中；</a:t>
            </a:r>
          </a:p>
          <a:p>
            <a:r>
              <a:rPr lang="zh-CN" altLang="en-US"/>
              <a:t>操作数可位于：主存或虚存；寄存器；</a:t>
            </a:r>
            <a:r>
              <a:rPr lang="en-US" altLang="zh-CN"/>
              <a:t>I/O</a:t>
            </a:r>
            <a:r>
              <a:rPr lang="zh-CN" altLang="en-US"/>
              <a:t>设备 中。</a:t>
            </a:r>
          </a:p>
        </p:txBody>
      </p:sp>
    </p:spTree>
    <p:extLst>
      <p:ext uri="{BB962C8B-B14F-4D97-AF65-F5344CB8AC3E}">
        <p14:creationId xmlns:p14="http://schemas.microsoft.com/office/powerpoint/2010/main" val="291367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E49C-6040-4EA9-B080-E11D08DF04F1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只在原型机中出现，没有商业化。  </a:t>
            </a:r>
            <a:r>
              <a:rPr lang="en-US" altLang="zh-CN" b="1" dirty="0">
                <a:latin typeface="Arial" pitchFamily="34" charset="0"/>
              </a:rPr>
              <a:t>26</a:t>
            </a:r>
            <a:r>
              <a:rPr lang="zh-CN" altLang="en-US" b="1" dirty="0">
                <a:latin typeface="Arial" pitchFamily="34" charset="0"/>
              </a:rPr>
              <a:t>与</a:t>
            </a:r>
            <a:r>
              <a:rPr lang="en-US" altLang="zh-CN" b="1" dirty="0">
                <a:latin typeface="Arial" pitchFamily="34" charset="0"/>
              </a:rPr>
              <a:t>64M</a:t>
            </a:r>
            <a:r>
              <a:rPr lang="zh-CN" altLang="en-US" b="1" dirty="0">
                <a:latin typeface="Arial" pitchFamily="34" charset="0"/>
              </a:rPr>
              <a:t>的关系？</a:t>
            </a:r>
          </a:p>
        </p:txBody>
      </p:sp>
    </p:spTree>
    <p:extLst>
      <p:ext uri="{BB962C8B-B14F-4D97-AF65-F5344CB8AC3E}">
        <p14:creationId xmlns:p14="http://schemas.microsoft.com/office/powerpoint/2010/main" val="49116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E49C-6040-4EA9-B080-E11D08DF04F1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只在原型机中出现，没有商业化。  </a:t>
            </a:r>
            <a:r>
              <a:rPr lang="en-US" altLang="zh-CN" b="1" dirty="0">
                <a:latin typeface="Arial" pitchFamily="34" charset="0"/>
              </a:rPr>
              <a:t>26</a:t>
            </a:r>
            <a:r>
              <a:rPr lang="zh-CN" altLang="en-US" b="1" dirty="0">
                <a:latin typeface="Arial" pitchFamily="34" charset="0"/>
              </a:rPr>
              <a:t>与</a:t>
            </a:r>
            <a:r>
              <a:rPr lang="en-US" altLang="zh-CN" b="1" dirty="0">
                <a:latin typeface="Arial" pitchFamily="34" charset="0"/>
              </a:rPr>
              <a:t>64M</a:t>
            </a:r>
            <a:r>
              <a:rPr lang="zh-CN" altLang="en-US" b="1" dirty="0">
                <a:latin typeface="Arial" pitchFamily="34" charset="0"/>
              </a:rPr>
              <a:t>的关系？</a:t>
            </a:r>
          </a:p>
        </p:txBody>
      </p:sp>
    </p:spTree>
    <p:extLst>
      <p:ext uri="{BB962C8B-B14F-4D97-AF65-F5344CB8AC3E}">
        <p14:creationId xmlns:p14="http://schemas.microsoft.com/office/powerpoint/2010/main" val="269311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E49C-6040-4EA9-B080-E11D08DF04F1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只在原型机中出现，没有商业化。  </a:t>
            </a:r>
            <a:r>
              <a:rPr lang="en-US" altLang="zh-CN" b="1" dirty="0">
                <a:latin typeface="Arial" pitchFamily="34" charset="0"/>
              </a:rPr>
              <a:t>26</a:t>
            </a:r>
            <a:r>
              <a:rPr lang="zh-CN" altLang="en-US" b="1" dirty="0">
                <a:latin typeface="Arial" pitchFamily="34" charset="0"/>
              </a:rPr>
              <a:t>与</a:t>
            </a:r>
            <a:r>
              <a:rPr lang="en-US" altLang="zh-CN" b="1" dirty="0">
                <a:latin typeface="Arial" pitchFamily="34" charset="0"/>
              </a:rPr>
              <a:t>64M</a:t>
            </a:r>
            <a:r>
              <a:rPr lang="zh-CN" altLang="en-US" b="1" dirty="0">
                <a:latin typeface="Arial" pitchFamily="34" charset="0"/>
              </a:rPr>
              <a:t>的关系？</a:t>
            </a:r>
          </a:p>
        </p:txBody>
      </p:sp>
    </p:spTree>
    <p:extLst>
      <p:ext uri="{BB962C8B-B14F-4D97-AF65-F5344CB8AC3E}">
        <p14:creationId xmlns:p14="http://schemas.microsoft.com/office/powerpoint/2010/main" val="312583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E49C-6040-4EA9-B080-E11D08DF04F1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只在原型机中出现，没有商业化。  </a:t>
            </a:r>
            <a:r>
              <a:rPr lang="en-US" altLang="zh-CN" b="1" dirty="0">
                <a:latin typeface="Arial" pitchFamily="34" charset="0"/>
              </a:rPr>
              <a:t>26</a:t>
            </a:r>
            <a:r>
              <a:rPr lang="zh-CN" altLang="en-US" b="1" dirty="0">
                <a:latin typeface="Arial" pitchFamily="34" charset="0"/>
              </a:rPr>
              <a:t>与</a:t>
            </a:r>
            <a:r>
              <a:rPr lang="en-US" altLang="zh-CN" b="1" dirty="0">
                <a:latin typeface="Arial" pitchFamily="34" charset="0"/>
              </a:rPr>
              <a:t>64M</a:t>
            </a:r>
            <a:r>
              <a:rPr lang="zh-CN" altLang="en-US" b="1" dirty="0">
                <a:latin typeface="Arial" pitchFamily="34" charset="0"/>
              </a:rPr>
              <a:t>的关系？</a:t>
            </a:r>
          </a:p>
        </p:txBody>
      </p:sp>
    </p:spTree>
    <p:extLst>
      <p:ext uri="{BB962C8B-B14F-4D97-AF65-F5344CB8AC3E}">
        <p14:creationId xmlns:p14="http://schemas.microsoft.com/office/powerpoint/2010/main" val="296385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1C0B60-9C8F-4F64-9D1A-414EF0066F1E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有符号整数运算时</a:t>
            </a:r>
          </a:p>
        </p:txBody>
      </p:sp>
    </p:spTree>
    <p:extLst>
      <p:ext uri="{BB962C8B-B14F-4D97-AF65-F5344CB8AC3E}">
        <p14:creationId xmlns:p14="http://schemas.microsoft.com/office/powerpoint/2010/main" val="314730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2E9ACF-4636-4394-8E0D-A77693BFF3A2}" type="slidenum">
              <a:rPr lang="zh-CN" altLang="en-US" smtClean="0"/>
              <a:pPr eaLnBrk="1" hangingPunct="1"/>
              <a:t>42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itchFamily="34" charset="0"/>
              </a:rPr>
              <a:t>4GB</a:t>
            </a:r>
          </a:p>
        </p:txBody>
      </p:sp>
    </p:spTree>
    <p:extLst>
      <p:ext uri="{BB962C8B-B14F-4D97-AF65-F5344CB8AC3E}">
        <p14:creationId xmlns:p14="http://schemas.microsoft.com/office/powerpoint/2010/main" val="6299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3797" indent="-289922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968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3563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7438" indent="-231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131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5188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9063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42939" indent="-231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AFABCE-68D5-4310-991C-7FC242CFE65E}" type="slidenum">
              <a:rPr lang="zh-CN" altLang="en-US" smtClean="0"/>
              <a:pPr eaLnBrk="1" hangingPunct="1"/>
              <a:t>43</a:t>
            </a:fld>
            <a:endParaRPr lang="en-US" altLang="zh-C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与通用计算机中的存储方式相同</a:t>
            </a:r>
          </a:p>
        </p:txBody>
      </p:sp>
    </p:spTree>
    <p:extLst>
      <p:ext uri="{BB962C8B-B14F-4D97-AF65-F5344CB8AC3E}">
        <p14:creationId xmlns:p14="http://schemas.microsoft.com/office/powerpoint/2010/main" val="70297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4F43D0-6789-4B5D-9B83-0E1582A8619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4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背景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13" y="0"/>
            <a:ext cx="91440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2"/>
          <p:cNvSpPr>
            <a:spLocks/>
          </p:cNvSpPr>
          <p:nvPr/>
        </p:nvSpPr>
        <p:spPr bwMode="auto">
          <a:xfrm>
            <a:off x="4139952" y="17247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-20870" y="274334"/>
            <a:ext cx="9180513" cy="647700"/>
            <a:chOff x="-19045" y="216550"/>
            <a:chExt cx="9180548" cy="649224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7" name="任意多边形 6"/>
          <p:cNvSpPr>
            <a:spLocks/>
          </p:cNvSpPr>
          <p:nvPr/>
        </p:nvSpPr>
        <p:spPr bwMode="auto">
          <a:xfrm>
            <a:off x="-20113" y="1724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BE73A-5A1B-4B02-A818-7C34E5AE1532}" type="datetime1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                         北京工业大学软件学院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A1D6-0DFB-4A45-B1FF-BB22FBF9A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6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ClrTx/>
              <a:buSzPct val="100000"/>
              <a:buFont typeface="Wingdings" pitchFamily="2" charset="2"/>
              <a:buChar char="Ø"/>
              <a:defRPr sz="2400"/>
            </a:lvl1pPr>
            <a:lvl2pPr marL="640080" indent="-246888">
              <a:buClrTx/>
              <a:buSzPct val="100000"/>
              <a:buFont typeface="Wingdings" pitchFamily="2" charset="2"/>
              <a:buChar char="Ø"/>
              <a:defRPr/>
            </a:lvl2pPr>
            <a:lvl3pPr marL="914400" indent="-246888">
              <a:buClrTx/>
              <a:buSzPct val="100000"/>
              <a:buFont typeface="Wingdings" pitchFamily="2" charset="2"/>
              <a:buChar char="Ø"/>
              <a:defRPr/>
            </a:lvl3pPr>
            <a:lvl4pPr marL="1188720" indent="-210312">
              <a:buFont typeface="Wingdings" pitchFamily="2" charset="2"/>
              <a:buChar char="Ø"/>
              <a:defRPr/>
            </a:lvl4pPr>
            <a:lvl5pPr marL="1463040" indent="-210312">
              <a:buFont typeface="Wingdings" pitchFamily="2" charset="2"/>
              <a:buChar char="Ø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日期占位符 1"/>
          <p:cNvSpPr txBox="1">
            <a:spLocks/>
          </p:cNvSpPr>
          <p:nvPr userDrawn="1"/>
        </p:nvSpPr>
        <p:spPr>
          <a:xfrm>
            <a:off x="454576" y="6293525"/>
            <a:ext cx="2133600" cy="3397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EFBE73A-5A1B-4B02-A818-7C34E5AE1532}" type="datetime1">
              <a:rPr lang="zh-CN" altLang="en-US" smtClean="0"/>
              <a:pPr>
                <a:defRPr/>
              </a:pPr>
              <a:t>2022/9/7</a:t>
            </a:fld>
            <a:endParaRPr lang="zh-CN" altLang="en-US" dirty="0"/>
          </a:p>
        </p:txBody>
      </p:sp>
      <p:sp>
        <p:nvSpPr>
          <p:cNvPr id="8" name="页脚占位符 2"/>
          <p:cNvSpPr txBox="1">
            <a:spLocks/>
          </p:cNvSpPr>
          <p:nvPr userDrawn="1"/>
        </p:nvSpPr>
        <p:spPr>
          <a:xfrm>
            <a:off x="3563888" y="6293524"/>
            <a:ext cx="3352800" cy="3397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北京工业大学软件学院</a:t>
            </a:r>
          </a:p>
        </p:txBody>
      </p:sp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085318" y="6310865"/>
            <a:ext cx="762000" cy="3397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483A1D6-0DFB-4A45-B1FF-BB22FBF9A0A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A7022AD-A5B9-427D-BBA9-025416B9F6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67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DF626-7D4B-428E-AE4B-43E3D919C0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01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2599BD-9A70-4638-978B-0304242933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F50013-F660-4B6F-A8C9-9E6F536C9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4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066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68313" y="1412875"/>
            <a:ext cx="82296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6A08067-6346-46E1-8404-5702BF8E7DBB}" type="datetime1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2700338" y="6381750"/>
            <a:ext cx="3352800" cy="3397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                          北京工业大学软件学院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924800" y="6381750"/>
            <a:ext cx="762000" cy="3397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1A7E9A-5589-497E-ABAC-1A6497F210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17" descr="背景图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13" y="0"/>
            <a:ext cx="91440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4139952" y="17247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9" name="组合 1"/>
          <p:cNvGrpSpPr>
            <a:grpSpLocks/>
          </p:cNvGrpSpPr>
          <p:nvPr userDrawn="1"/>
        </p:nvGrpSpPr>
        <p:grpSpPr bwMode="auto">
          <a:xfrm>
            <a:off x="-20870" y="274334"/>
            <a:ext cx="9180513" cy="647700"/>
            <a:chOff x="-19045" y="216550"/>
            <a:chExt cx="9180548" cy="649224"/>
          </a:xfrm>
        </p:grpSpPr>
        <p:sp>
          <p:nvSpPr>
            <p:cNvPr id="10" name="任意多边形 9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2" name="任意多边形 11"/>
          <p:cNvSpPr>
            <a:spLocks/>
          </p:cNvSpPr>
          <p:nvPr userDrawn="1"/>
        </p:nvSpPr>
        <p:spPr bwMode="auto">
          <a:xfrm>
            <a:off x="-20113" y="1724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3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SzPct val="95000"/>
        <a:buFont typeface="Wingdings" pitchFamily="2" charset="2"/>
        <a:buChar char="Ø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SzPct val="85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sz="2400" b="1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1" name="Picture 7" descr="背景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32104" y="4245551"/>
            <a:ext cx="7854696" cy="1480128"/>
          </a:xfrm>
        </p:spPr>
        <p:txBody>
          <a:bodyPr lIns="0" rIns="18288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45720" indent="0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800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        </a:t>
            </a:r>
            <a:r>
              <a:rPr lang="zh-CN" altLang="en-US" sz="2000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王素玉</a:t>
            </a:r>
            <a:endParaRPr lang="en-US" altLang="zh-CN" sz="2000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0" marR="45720" indent="0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           suyuwang@bjut.edu.cn</a:t>
            </a:r>
            <a:endParaRPr lang="zh-CN" altLang="en-US" sz="2000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53D09E-131E-46F0-AC79-EDDA5D2C024B}" type="datetime1">
              <a:rPr lang="zh-CN" altLang="en-US">
                <a:solidFill>
                  <a:schemeClr val="accent3">
                    <a:lumMod val="50000"/>
                  </a:schemeClr>
                </a:solidFill>
              </a:rPr>
              <a:pPr>
                <a:defRPr/>
              </a:pPr>
              <a:t>2022/9/7</a:t>
            </a:fld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4BA39-9BBE-464B-B539-39D5AF50F193}" type="slidenum">
              <a:rPr lang="zh-CN" altLang="en-US">
                <a:solidFill>
                  <a:schemeClr val="accent3">
                    <a:lumMod val="50000"/>
                  </a:schemeClr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222820" y="2708275"/>
            <a:ext cx="66062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b="1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4800" b="1" dirty="0">
                <a:latin typeface="隶书" pitchFamily="49" charset="-122"/>
                <a:ea typeface="隶书" pitchFamily="49" charset="-122"/>
              </a:rPr>
              <a:t>章 </a:t>
            </a:r>
            <a:r>
              <a:rPr lang="en-US" altLang="zh-CN" sz="4800" b="1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4800" b="1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指令集架构</a:t>
            </a:r>
          </a:p>
        </p:txBody>
      </p:sp>
    </p:spTree>
    <p:extLst>
      <p:ext uri="{BB962C8B-B14F-4D97-AF65-F5344CB8AC3E}">
        <p14:creationId xmlns:p14="http://schemas.microsoft.com/office/powerpoint/2010/main" val="36136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C3E1-03E2-E05A-B103-8912E599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ARM</a:t>
            </a:r>
            <a:r>
              <a:rPr lang="zh-CN" altLang="en-US" dirty="0"/>
              <a:t>指令集架构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EAA84-02B3-3AE3-C7BA-4B31D0D1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244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Advanced RISC Machines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）是一家诞生于英国的处理器设计与软件公司，总部位于英国剑桥，其主要业务是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架构的处理器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，同时提供与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处理器相关的配套软件。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公司虽然设计开发基于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架构的处理器核，但是并不直接生产处理器芯片，而是作为知识产权供应商，转让授权许可给其合作伙伴。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授权模式：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授权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：芯片公司购买授权，根据不同的应用领域，加入适当外围电路，形成自己的</a:t>
            </a:r>
            <a:r>
              <a:rPr lang="en-US" altLang="zh-CN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处理器芯片进入市场。每片芯片支付一定比例的版税。</a:t>
            </a:r>
            <a:endParaRPr lang="en-US" altLang="zh-CN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架构授权</a:t>
            </a:r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：芯片公司可以按照自己的产品需求深度定制自己的处理器。无需支付版税，但授权费用高昂，且许投入大量的研发成本，只有“苹果”“高通”“华为”等公司有实力购买。</a:t>
            </a:r>
          </a:p>
        </p:txBody>
      </p:sp>
    </p:spTree>
    <p:extLst>
      <p:ext uri="{BB962C8B-B14F-4D97-AF65-F5344CB8AC3E}">
        <p14:creationId xmlns:p14="http://schemas.microsoft.com/office/powerpoint/2010/main" val="7419005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100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3.4 ARM</a:t>
            </a:r>
            <a:r>
              <a:rPr lang="zh-CN" altLang="en-US" dirty="0">
                <a:latin typeface="+mj-ea"/>
              </a:rPr>
              <a:t>指令集架构</a:t>
            </a:r>
            <a:endParaRPr lang="zh-CN" altLang="en-US" b="1" dirty="0">
              <a:latin typeface="+mj-ea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36" y="1400175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存储模式与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I/O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空间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(2)</a:t>
            </a:r>
            <a:r>
              <a:rPr lang="zh-CN" altLang="en-US" dirty="0">
                <a:latin typeface="+mj-ea"/>
                <a:ea typeface="+mj-ea"/>
              </a:rPr>
              <a:t>工作模式和寄存器组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(3)AMBA</a:t>
            </a:r>
            <a:r>
              <a:rPr lang="zh-CN" altLang="en-US" dirty="0">
                <a:latin typeface="+mj-ea"/>
                <a:ea typeface="+mj-ea"/>
              </a:rPr>
              <a:t>总线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(4)</a:t>
            </a:r>
            <a:r>
              <a:rPr lang="zh-CN" altLang="en-US" dirty="0">
                <a:latin typeface="+mj-ea"/>
                <a:ea typeface="+mj-ea"/>
              </a:rPr>
              <a:t>异常和异常向量表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(5)ARM</a:t>
            </a:r>
            <a:r>
              <a:rPr lang="zh-CN" altLang="en-US" dirty="0">
                <a:latin typeface="+mj-ea"/>
                <a:ea typeface="+mj-ea"/>
              </a:rPr>
              <a:t>流水线技术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(6)JTAG</a:t>
            </a:r>
            <a:r>
              <a:rPr lang="zh-CN" altLang="en-US" dirty="0">
                <a:latin typeface="+mj-ea"/>
                <a:ea typeface="+mj-ea"/>
              </a:rPr>
              <a:t>调试接口</a:t>
            </a:r>
            <a:endParaRPr lang="en-US" altLang="zh-CN" dirty="0">
              <a:solidFill>
                <a:srgbClr val="990000"/>
              </a:solidFill>
              <a:latin typeface="+mj-ea"/>
              <a:ea typeface="+mj-ea"/>
            </a:endParaRPr>
          </a:p>
          <a:p>
            <a:pPr eaLnBrk="1" hangingPunct="1"/>
            <a:endParaRPr lang="zh-CN" altLang="en-US" dirty="0">
              <a:solidFill>
                <a:srgbClr val="990000"/>
              </a:solidFill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9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101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3.4 ARM</a:t>
            </a:r>
            <a:r>
              <a:rPr lang="zh-CN" altLang="en-US" dirty="0">
                <a:latin typeface="+mj-ea"/>
              </a:rPr>
              <a:t>指令集架构</a:t>
            </a:r>
            <a:endParaRPr lang="zh-CN" altLang="en-US" b="1" dirty="0">
              <a:latin typeface="+mj-ea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36" y="1400175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(1)</a:t>
            </a:r>
            <a:r>
              <a:rPr lang="zh-CN" altLang="en-US" dirty="0">
                <a:latin typeface="+mj-ea"/>
                <a:ea typeface="+mj-ea"/>
              </a:rPr>
              <a:t>存储模式与</a:t>
            </a:r>
            <a:r>
              <a:rPr lang="en-US" altLang="zh-CN" dirty="0">
                <a:latin typeface="+mj-ea"/>
                <a:ea typeface="+mj-ea"/>
              </a:rPr>
              <a:t>I/O</a:t>
            </a:r>
            <a:r>
              <a:rPr lang="zh-CN" altLang="en-US" dirty="0">
                <a:latin typeface="+mj-ea"/>
                <a:ea typeface="+mj-ea"/>
              </a:rPr>
              <a:t>空间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(2)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工作模式和寄存器组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(3)AMBA</a:t>
            </a:r>
            <a:r>
              <a:rPr lang="zh-CN" altLang="en-US" dirty="0">
                <a:latin typeface="+mj-ea"/>
                <a:ea typeface="+mj-ea"/>
              </a:rPr>
              <a:t>总线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(4)</a:t>
            </a:r>
            <a:r>
              <a:rPr lang="zh-CN" altLang="en-US" dirty="0">
                <a:latin typeface="+mj-ea"/>
                <a:ea typeface="+mj-ea"/>
              </a:rPr>
              <a:t>异常和异常向量表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(5)ARM</a:t>
            </a:r>
            <a:r>
              <a:rPr lang="zh-CN" altLang="en-US" dirty="0">
                <a:latin typeface="+mj-ea"/>
                <a:ea typeface="+mj-ea"/>
              </a:rPr>
              <a:t>流水线技术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(6)JTAG</a:t>
            </a:r>
            <a:r>
              <a:rPr lang="zh-CN" altLang="en-US" dirty="0">
                <a:latin typeface="+mj-ea"/>
                <a:ea typeface="+mj-ea"/>
              </a:rPr>
              <a:t>调试接口</a:t>
            </a:r>
            <a:endParaRPr lang="en-US" altLang="zh-CN" dirty="0">
              <a:solidFill>
                <a:srgbClr val="990000"/>
              </a:solidFill>
              <a:latin typeface="+mj-ea"/>
              <a:ea typeface="+mj-ea"/>
            </a:endParaRPr>
          </a:p>
          <a:p>
            <a:pPr eaLnBrk="1" hangingPunct="1"/>
            <a:endParaRPr lang="zh-CN" altLang="en-US" dirty="0">
              <a:solidFill>
                <a:srgbClr val="990000"/>
              </a:solidFill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6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102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3.4 ARM</a:t>
            </a:r>
            <a:r>
              <a:rPr lang="zh-CN" altLang="en-US" dirty="0">
                <a:latin typeface="+mj-ea"/>
              </a:rPr>
              <a:t>指令集架构</a:t>
            </a:r>
            <a:endParaRPr lang="zh-CN" altLang="en-US" b="1" dirty="0">
              <a:latin typeface="+mj-ea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36" y="1400175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(1)</a:t>
            </a:r>
            <a:r>
              <a:rPr lang="zh-CN" altLang="en-US" dirty="0">
                <a:latin typeface="+mj-ea"/>
                <a:ea typeface="+mj-ea"/>
              </a:rPr>
              <a:t>存储模式与</a:t>
            </a:r>
            <a:r>
              <a:rPr lang="en-US" altLang="zh-CN" dirty="0">
                <a:latin typeface="+mj-ea"/>
                <a:ea typeface="+mj-ea"/>
              </a:rPr>
              <a:t>I/O</a:t>
            </a:r>
            <a:r>
              <a:rPr lang="zh-CN" altLang="en-US" dirty="0">
                <a:latin typeface="+mj-ea"/>
                <a:ea typeface="+mj-ea"/>
              </a:rPr>
              <a:t>空间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(2)</a:t>
            </a:r>
            <a:r>
              <a:rPr lang="zh-CN" altLang="en-US" dirty="0">
                <a:latin typeface="+mj-ea"/>
                <a:ea typeface="+mj-ea"/>
              </a:rPr>
              <a:t>工作模式和寄存器组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(3)AMBA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总线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(4)</a:t>
            </a:r>
            <a:r>
              <a:rPr lang="zh-CN" altLang="en-US" dirty="0">
                <a:latin typeface="+mj-ea"/>
                <a:ea typeface="+mj-ea"/>
              </a:rPr>
              <a:t>异常和异常向量表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(5)ARM</a:t>
            </a:r>
            <a:r>
              <a:rPr lang="zh-CN" altLang="en-US" dirty="0">
                <a:latin typeface="+mj-ea"/>
                <a:ea typeface="+mj-ea"/>
              </a:rPr>
              <a:t>流水线技术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(6)JTAG</a:t>
            </a:r>
            <a:r>
              <a:rPr lang="zh-CN" altLang="en-US" dirty="0">
                <a:latin typeface="+mj-ea"/>
                <a:ea typeface="+mj-ea"/>
              </a:rPr>
              <a:t>调试接口</a:t>
            </a:r>
            <a:endParaRPr lang="en-US" altLang="zh-CN" dirty="0">
              <a:solidFill>
                <a:srgbClr val="990000"/>
              </a:solidFill>
              <a:latin typeface="+mj-ea"/>
              <a:ea typeface="+mj-ea"/>
            </a:endParaRPr>
          </a:p>
          <a:p>
            <a:pPr eaLnBrk="1" hangingPunct="1"/>
            <a:endParaRPr lang="zh-CN" altLang="en-US" dirty="0">
              <a:solidFill>
                <a:srgbClr val="990000"/>
              </a:solidFill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1857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在最基本的层面，计算机只是一个能够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传送数据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执行逻辑操作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的单元。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所有更高级别的计算功能都是由这些基本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数据传输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逻辑运算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构成的一个序列或组合。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计算机内各种各样的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单元模块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用于执行不同的任务，而这些标准的组成模块，被大多数计算机所采用。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算数逻辑单元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）用于执行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算数运算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用来从一点到另一点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传输数据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用来指导计算机执行相应的操作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决定在何时何处使用这些基本模块传输数据，以及执行哪一个逻辑操作。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764704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7CCA62">
                    <a:lumMod val="50000"/>
                  </a:srgbClr>
                </a:solidFill>
                <a:latin typeface="黑体"/>
                <a:ea typeface="黑体"/>
                <a:cs typeface="+mj-cs"/>
              </a:rPr>
              <a:t>3.3 ARM </a:t>
            </a:r>
            <a:r>
              <a:rPr lang="zh-CN" altLang="en-US" sz="2800" b="1" dirty="0">
                <a:solidFill>
                  <a:srgbClr val="7CCA62">
                    <a:lumMod val="50000"/>
                  </a:srgbClr>
                </a:solidFill>
                <a:latin typeface="黑体"/>
                <a:ea typeface="黑体"/>
                <a:cs typeface="+mj-cs"/>
              </a:rPr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556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16" y="1484784"/>
            <a:ext cx="4680520" cy="5167399"/>
          </a:xfrm>
        </p:spPr>
      </p:pic>
      <p:sp>
        <p:nvSpPr>
          <p:cNvPr id="7" name="文本框 9"/>
          <p:cNvSpPr txBox="1"/>
          <p:nvPr/>
        </p:nvSpPr>
        <p:spPr>
          <a:xfrm>
            <a:off x="3347864" y="6115231"/>
            <a:ext cx="2297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ARM7 </a:t>
            </a:r>
            <a:r>
              <a:rPr lang="zh-CN" altLang="en-US" b="1" dirty="0"/>
              <a:t>内部结构框图</a:t>
            </a:r>
          </a:p>
        </p:txBody>
      </p:sp>
    </p:spTree>
    <p:extLst>
      <p:ext uri="{BB962C8B-B14F-4D97-AF65-F5344CB8AC3E}">
        <p14:creationId xmlns:p14="http://schemas.microsoft.com/office/powerpoint/2010/main" val="42303490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hiphotos.baidu.com/dainrain/pic/item/ea1c8d0f092743f937d122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3228"/>
            <a:ext cx="6578998" cy="45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8"/>
          <p:cNvSpPr txBox="1"/>
          <p:nvPr/>
        </p:nvSpPr>
        <p:spPr>
          <a:xfrm>
            <a:off x="3059832" y="5708504"/>
            <a:ext cx="2591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DSP CPU</a:t>
            </a:r>
            <a:r>
              <a:rPr lang="zh-CN" altLang="en-US" b="1" dirty="0"/>
              <a:t>内部结构框图</a:t>
            </a:r>
          </a:p>
        </p:txBody>
      </p:sp>
    </p:spTree>
    <p:extLst>
      <p:ext uri="{BB962C8B-B14F-4D97-AF65-F5344CB8AC3E}">
        <p14:creationId xmlns:p14="http://schemas.microsoft.com/office/powerpoint/2010/main" val="10950703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47864" y="1278224"/>
            <a:ext cx="5989767" cy="4392488"/>
            <a:chOff x="958497" y="1196752"/>
            <a:chExt cx="7272808" cy="5200352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2428442639"/>
                </p:ext>
              </p:extLst>
            </p:nvPr>
          </p:nvGraphicFramePr>
          <p:xfrm>
            <a:off x="958497" y="1196752"/>
            <a:ext cx="7272808" cy="52003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716625" y="2492896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数据存储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23094" y="2972582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表示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73829" y="4009166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数据传送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2928" y="4509120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执行</a:t>
              </a: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836835"/>
            <a:ext cx="3278792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的四个基本元素：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存储数据和程序的方法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存储架构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执行逻辑操作的方法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——ALU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信息传输的方法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总线结构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让这一系列指令能够具体化为操作和传输的方法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控制单元</a:t>
            </a:r>
          </a:p>
        </p:txBody>
      </p:sp>
    </p:spTree>
    <p:extLst>
      <p:ext uri="{BB962C8B-B14F-4D97-AF65-F5344CB8AC3E}">
        <p14:creationId xmlns:p14="http://schemas.microsoft.com/office/powerpoint/2010/main" val="22066873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微处理器的基本组成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1416509"/>
            <a:ext cx="7128792" cy="20162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9807" y="2856719"/>
            <a:ext cx="1678059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数据存储器 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2504" y="1427260"/>
            <a:ext cx="1211106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程序存储器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ROM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155258" y="2124374"/>
            <a:ext cx="1231837" cy="558212"/>
            <a:chOff x="6156176" y="2394722"/>
            <a:chExt cx="1231837" cy="558212"/>
          </a:xfrm>
        </p:grpSpPr>
        <p:sp>
          <p:nvSpPr>
            <p:cNvPr id="11" name="梯形 10"/>
            <p:cNvSpPr/>
            <p:nvPr/>
          </p:nvSpPr>
          <p:spPr>
            <a:xfrm rot="10800000">
              <a:off x="6156176" y="2394722"/>
              <a:ext cx="1231837" cy="558212"/>
            </a:xfrm>
            <a:prstGeom prst="trapezoid">
              <a:avLst>
                <a:gd name="adj" fmla="val 467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05034" y="2531676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</a:t>
              </a:r>
              <a:endParaRPr lang="zh-CN" altLang="en-US" sz="1400" dirty="0"/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11560" y="3789040"/>
            <a:ext cx="8229600" cy="1800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存储架构：程序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数据存储器、寄存器、缓存、堆栈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运算单元：算数逻辑单元、乘法器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总线结构：地址总线、数据总线、控制总线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输入输出接口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331640" y="2496570"/>
            <a:ext cx="4896544" cy="10205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331640" y="2190800"/>
            <a:ext cx="4175677" cy="2557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35696" y="2162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dbus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35696" y="1794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abus</a:t>
            </a:r>
            <a:endParaRPr lang="zh-CN" altLang="en-US" dirty="0"/>
          </a:p>
        </p:txBody>
      </p:sp>
      <p:sp>
        <p:nvSpPr>
          <p:cNvPr id="24" name="上下箭头 23"/>
          <p:cNvSpPr/>
          <p:nvPr/>
        </p:nvSpPr>
        <p:spPr>
          <a:xfrm>
            <a:off x="4091134" y="2522538"/>
            <a:ext cx="72008" cy="29772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5400000">
            <a:off x="3377605" y="1974777"/>
            <a:ext cx="280811" cy="12586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3814349" y="1935857"/>
            <a:ext cx="74302" cy="5253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 rot="5400000">
            <a:off x="4196426" y="2454667"/>
            <a:ext cx="631147" cy="15455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31752" y="1525988"/>
            <a:ext cx="756413" cy="330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</a:p>
        </p:txBody>
      </p:sp>
      <p:sp>
        <p:nvSpPr>
          <p:cNvPr id="30" name="直角双向箭头 29"/>
          <p:cNvSpPr/>
          <p:nvPr/>
        </p:nvSpPr>
        <p:spPr>
          <a:xfrm rot="5400000" flipH="1" flipV="1">
            <a:off x="6059306" y="1418659"/>
            <a:ext cx="559447" cy="930437"/>
          </a:xfrm>
          <a:prstGeom prst="leftUpArrow">
            <a:avLst>
              <a:gd name="adj1" fmla="val 9284"/>
              <a:gd name="adj2" fmla="val 15570"/>
              <a:gd name="adj3" fmla="val 29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下箭头 30"/>
          <p:cNvSpPr/>
          <p:nvPr/>
        </p:nvSpPr>
        <p:spPr>
          <a:xfrm>
            <a:off x="5622981" y="1852222"/>
            <a:ext cx="101766" cy="5954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 rot="5400000">
            <a:off x="5187367" y="1965782"/>
            <a:ext cx="371325" cy="7153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507317" y="2506775"/>
            <a:ext cx="0" cy="34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373029" y="2877268"/>
            <a:ext cx="825507" cy="46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obuf0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734683" y="3332826"/>
            <a:ext cx="0" cy="3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775992" y="339637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502552" y="2520181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29954" y="3472514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56119" y="2720683"/>
            <a:ext cx="825507" cy="46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058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存储架构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912" y="1412776"/>
            <a:ext cx="8496175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程序中的所有指令需要以一种可以被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计算机访问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的方式存储。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在存储器中存储的条目需要有一个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能够访问的位置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，称为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。这让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可以选择和访问任何存放在独立地址中的指定的信息或程序代码。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的编程用最低级的机器代码指令完成（定长或变长的）。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程序是按特定序列排列的指令簇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，用来指示计算机执行所要求的任务。</a:t>
            </a:r>
          </a:p>
        </p:txBody>
      </p:sp>
    </p:spTree>
    <p:extLst>
      <p:ext uri="{BB962C8B-B14F-4D97-AF65-F5344CB8AC3E}">
        <p14:creationId xmlns:p14="http://schemas.microsoft.com/office/powerpoint/2010/main" val="18717589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：存储程序的临时变量、计数器、状态信息、返回地址、堆栈指针等。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：存放堆栈、变量、待处理的数据，往往是程序代码的临时存储位置。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非易失性存储器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：如闪存、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EPROM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或硬盘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存储要执行的程序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在初始上电启动之后显得特别重要，那时易失性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的存储空间都是空的。</a:t>
            </a:r>
          </a:p>
        </p:txBody>
      </p:sp>
    </p:spTree>
    <p:extLst>
      <p:ext uri="{BB962C8B-B14F-4D97-AF65-F5344CB8AC3E}">
        <p14:creationId xmlns:p14="http://schemas.microsoft.com/office/powerpoint/2010/main" val="198672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BEE187-F3CB-402B-B055-94471AA92A36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ARM</a:t>
            </a:r>
            <a:r>
              <a:rPr lang="zh-CN" altLang="en-US" b="1" dirty="0">
                <a:latin typeface="+mj-ea"/>
              </a:rPr>
              <a:t>体系结构版本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60" y="1412776"/>
            <a:ext cx="8259439" cy="51054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Instruction Set Architecture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ISA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CPU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的指令集体系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从最初的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版本发展到现在，先后出现了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v4T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v5TE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V5TEJ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v6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v7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v8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v9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等主要的版本；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ARMv1~v3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版本的处理器未得到大量应用，其广泛应用是从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版本开始的。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v4T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版本开始支持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指令集，支持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加速（</a:t>
            </a:r>
            <a:r>
              <a:rPr lang="en-US" altLang="zh-CN" sz="20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Jazelle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）安全（</a:t>
            </a:r>
            <a:r>
              <a:rPr lang="en-US" altLang="zh-CN" sz="20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TrustZone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）、智能资源管理（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IEM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）、单指令多数据操作（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SIMD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NEON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技术。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9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对存储器的定义由不同的权衡和技术选择来决定：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成本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密度（每立方厘米的字节数）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电源效率（每次写或者读小号多少纳焦耳，或存储时间的秒数）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访问速度（包括寻道时间和平均访问时间）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访问大小（字节、字、页等）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易失性（即数据在设备断电后丢失）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可靠性（它有移动部分吗？有年限吗？）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j-ea"/>
                <a:ea typeface="+mj-ea"/>
              </a:rPr>
              <a:t>CPU</a:t>
            </a:r>
            <a:r>
              <a:rPr lang="zh-CN" altLang="en-US" sz="2000" dirty="0">
                <a:latin typeface="+mj-ea"/>
                <a:ea typeface="+mj-ea"/>
              </a:rPr>
              <a:t>管理代价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190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嵌入式系统与传统台式机的存储架构金字塔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77941"/>
              </p:ext>
            </p:extLst>
          </p:nvPr>
        </p:nvGraphicFramePr>
        <p:xfrm>
          <a:off x="324297" y="1412776"/>
          <a:ext cx="7272039" cy="3960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3923928" y="2708821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23728" y="35729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闪存</a:t>
            </a:r>
            <a:r>
              <a:rPr lang="en-US" altLang="zh-CN" dirty="0"/>
              <a:t>/EPROM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38586" y="341884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硬件控制器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Cache</a:t>
            </a:r>
            <a:r>
              <a:rPr lang="zh-CN" altLang="en-US" dirty="0">
                <a:latin typeface="+mj-ea"/>
                <a:ea typeface="+mj-ea"/>
              </a:rPr>
              <a:t>存储器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01392" y="2746615"/>
            <a:ext cx="154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SRAM</a:t>
            </a:r>
          </a:p>
          <a:p>
            <a:r>
              <a:rPr lang="en-US" altLang="zh-CN" dirty="0"/>
              <a:t>/DRAM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51920" y="2899175"/>
            <a:ext cx="15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71035" y="4885778"/>
            <a:ext cx="2300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磁带、</a:t>
            </a:r>
            <a:r>
              <a:rPr lang="en-US" altLang="zh-CN" sz="2000" b="1" dirty="0"/>
              <a:t>CDROM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51920" y="4255945"/>
            <a:ext cx="154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磁盘</a:t>
            </a:r>
          </a:p>
        </p:txBody>
      </p:sp>
      <p:sp>
        <p:nvSpPr>
          <p:cNvPr id="16" name="矩形 15"/>
          <p:cNvSpPr/>
          <p:nvPr/>
        </p:nvSpPr>
        <p:spPr>
          <a:xfrm>
            <a:off x="324296" y="4065172"/>
            <a:ext cx="3599631" cy="1307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43608" y="1628701"/>
            <a:ext cx="0" cy="4536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21866" y="1646555"/>
            <a:ext cx="145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速度更快，更接近</a:t>
            </a:r>
            <a:r>
              <a:rPr lang="en-US" altLang="zh-CN" b="1" dirty="0"/>
              <a:t>CPU</a:t>
            </a:r>
            <a:r>
              <a:rPr lang="zh-CN" altLang="en-US" b="1" dirty="0"/>
              <a:t>，价格更高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668344" y="1412776"/>
            <a:ext cx="0" cy="4464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92467" y="5049951"/>
            <a:ext cx="145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容量更大</a:t>
            </a:r>
            <a:endParaRPr lang="en-US" altLang="zh-CN" b="1" dirty="0"/>
          </a:p>
          <a:p>
            <a:pPr algn="l"/>
            <a:r>
              <a:rPr lang="zh-CN" altLang="en-US" b="1" dirty="0"/>
              <a:t>成本更低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839728" y="5460085"/>
            <a:ext cx="201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典型嵌入式系统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86734" y="5449472"/>
            <a:ext cx="267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典型台式机</a:t>
            </a:r>
            <a:r>
              <a:rPr lang="en-US" altLang="zh-CN" b="1" dirty="0"/>
              <a:t>/</a:t>
            </a:r>
            <a:r>
              <a:rPr lang="zh-CN" altLang="en-US" b="1" dirty="0"/>
              <a:t>服务器系统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2845824" y="2131412"/>
            <a:ext cx="3166336" cy="120020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11940" y="2112499"/>
            <a:ext cx="80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937729" y="2875875"/>
            <a:ext cx="3080527" cy="1780180"/>
          </a:xfrm>
          <a:prstGeom prst="roundRect">
            <a:avLst/>
          </a:prstGeom>
          <a:solidFill>
            <a:srgbClr val="FFCCFF">
              <a:alpha val="42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176330" y="2962280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MMU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3442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总线结构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在计算机系统中，各个部件之间传送信息的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公共通路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叫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，计算机是以总线结构来连接各个功能部件的。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按照计算机所传输的信息种类，计算机的总线可以划分为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，分别用来传输数据、数据地址和控制信号。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根据所连接对象的不同，总线可分为： 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器件级总线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系统总线或板级总线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外总线（通信总线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）等不同的类型。这里指的是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器件级总线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，也称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片总线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2160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</a:t>
            </a:r>
            <a:r>
              <a:rPr lang="zh-CN" altLang="en-US" dirty="0"/>
              <a:t>控制单元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多个总线、寄存器、各种功能单元、内存、</a:t>
            </a:r>
            <a:r>
              <a: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等都需要进行控制。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大多数操作需要定义一个在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内部的处理流程，如：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控制单元的作用就是要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确保这些步骤按正确的顺序执行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1422186"/>
              </p:ext>
            </p:extLst>
          </p:nvPr>
        </p:nvGraphicFramePr>
        <p:xfrm>
          <a:off x="1691680" y="2780928"/>
          <a:ext cx="6096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8842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56" y="940953"/>
            <a:ext cx="8496175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早期的处理器中，控制单元是一个简单的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有限状态机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预先定义的几个状态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循环切换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控制线从该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控制单元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以各种线和连接构成的网络连接到需要控制的每一个点。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单个指令的执行同样需要控制</a:t>
            </a:r>
          </a:p>
        </p:txBody>
      </p:sp>
    </p:spTree>
    <p:extLst>
      <p:ext uri="{BB962C8B-B14F-4D97-AF65-F5344CB8AC3E}">
        <p14:creationId xmlns:p14="http://schemas.microsoft.com/office/powerpoint/2010/main" val="11797234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406" y="3490339"/>
            <a:ext cx="8229600" cy="2288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闲置状态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IDLE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：刚启动时的状态，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没有执行任何操作。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run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信号使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开始正常执行操作，从内存中读取第一指令。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取指状态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：使程序计数器中的地址输出到地址总线，然后在程序存储器中查找这个内存地址中的内容，一旦发现，程序存储器将其输出；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取指状态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FETCHA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在一个时钟周期后自动进入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FETCHB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状态。在程序存储器中找到的存储内容将被允许来驱动数据总线，指令存储器（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IR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）会对其进行锁存。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18406" y="764704"/>
            <a:ext cx="8400022" cy="2662686"/>
            <a:chOff x="403405" y="1401929"/>
            <a:chExt cx="8400022" cy="2662686"/>
          </a:xfrm>
        </p:grpSpPr>
        <p:sp>
          <p:nvSpPr>
            <p:cNvPr id="4" name="椭圆 3"/>
            <p:cNvSpPr/>
            <p:nvPr/>
          </p:nvSpPr>
          <p:spPr>
            <a:xfrm>
              <a:off x="733840" y="2408734"/>
              <a:ext cx="115212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IDLE 000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26128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FETCHA 001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6328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FETCHB010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70544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EXECA 011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>
              <a:stCxn id="4" idx="6"/>
              <a:endCxn id="5" idx="2"/>
            </p:cNvCxnSpPr>
            <p:nvPr/>
          </p:nvCxnSpPr>
          <p:spPr>
            <a:xfrm>
              <a:off x="1885968" y="2804778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4406248" y="2804778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6"/>
              <a:endCxn id="7" idx="2"/>
            </p:cNvCxnSpPr>
            <p:nvPr/>
          </p:nvCxnSpPr>
          <p:spPr>
            <a:xfrm>
              <a:off x="6206448" y="280477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0453" y="243544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run==1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53941" y="191681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reset==0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499893" y="1401929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EXECB 100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656959" y="2163997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cont1==1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3405" y="350585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33551" y="364936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halt==1</a:t>
              </a:r>
              <a:endParaRPr lang="zh-CN" altLang="en-US" dirty="0"/>
            </a:p>
          </p:txBody>
        </p:sp>
        <p:cxnSp>
          <p:nvCxnSpPr>
            <p:cNvPr id="33" name="曲线连接符 32"/>
            <p:cNvCxnSpPr/>
            <p:nvPr/>
          </p:nvCxnSpPr>
          <p:spPr>
            <a:xfrm rot="16200000" flipH="1">
              <a:off x="474479" y="2171658"/>
              <a:ext cx="670894" cy="14401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911343" y="1969918"/>
              <a:ext cx="450123" cy="479942"/>
            </a:xfrm>
            <a:custGeom>
              <a:avLst/>
              <a:gdLst>
                <a:gd name="connsiteX0" fmla="*/ 181346 w 450123"/>
                <a:gd name="connsiteY0" fmla="*/ 479942 h 479942"/>
                <a:gd name="connsiteX1" fmla="*/ 371 w 450123"/>
                <a:gd name="connsiteY1" fmla="*/ 232292 h 479942"/>
                <a:gd name="connsiteX2" fmla="*/ 143246 w 450123"/>
                <a:gd name="connsiteY2" fmla="*/ 3692 h 479942"/>
                <a:gd name="connsiteX3" fmla="*/ 438521 w 450123"/>
                <a:gd name="connsiteY3" fmla="*/ 117992 h 479942"/>
                <a:gd name="connsiteX4" fmla="*/ 362321 w 450123"/>
                <a:gd name="connsiteY4" fmla="*/ 460892 h 47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23" h="479942">
                  <a:moveTo>
                    <a:pt x="181346" y="479942"/>
                  </a:moveTo>
                  <a:cubicBezTo>
                    <a:pt x="94033" y="395804"/>
                    <a:pt x="6721" y="311667"/>
                    <a:pt x="371" y="232292"/>
                  </a:cubicBezTo>
                  <a:cubicBezTo>
                    <a:pt x="-5979" y="152917"/>
                    <a:pt x="70221" y="22742"/>
                    <a:pt x="143246" y="3692"/>
                  </a:cubicBezTo>
                  <a:cubicBezTo>
                    <a:pt x="216271" y="-15358"/>
                    <a:pt x="402008" y="41792"/>
                    <a:pt x="438521" y="117992"/>
                  </a:cubicBezTo>
                  <a:cubicBezTo>
                    <a:pt x="475034" y="194192"/>
                    <a:pt x="418677" y="327542"/>
                    <a:pt x="362321" y="460892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flipH="1">
              <a:off x="4046208" y="3170147"/>
              <a:ext cx="3294106" cy="288639"/>
            </a:xfrm>
            <a:custGeom>
              <a:avLst/>
              <a:gdLst>
                <a:gd name="connsiteX0" fmla="*/ 3614952 w 3614952"/>
                <a:gd name="connsiteY0" fmla="*/ 43038 h 624063"/>
                <a:gd name="connsiteX1" fmla="*/ 2186202 w 3614952"/>
                <a:gd name="connsiteY1" fmla="*/ 624063 h 624063"/>
                <a:gd name="connsiteX2" fmla="*/ 147852 w 3614952"/>
                <a:gd name="connsiteY2" fmla="*/ 43038 h 624063"/>
                <a:gd name="connsiteX3" fmla="*/ 157377 w 3614952"/>
                <a:gd name="connsiteY3" fmla="*/ 43038 h 624063"/>
                <a:gd name="connsiteX4" fmla="*/ 157377 w 3614952"/>
                <a:gd name="connsiteY4" fmla="*/ 43038 h 62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52" h="624063">
                  <a:moveTo>
                    <a:pt x="3614952" y="43038"/>
                  </a:moveTo>
                  <a:cubicBezTo>
                    <a:pt x="3189502" y="333550"/>
                    <a:pt x="2764052" y="624063"/>
                    <a:pt x="2186202" y="624063"/>
                  </a:cubicBezTo>
                  <a:cubicBezTo>
                    <a:pt x="1608352" y="624063"/>
                    <a:pt x="485989" y="139875"/>
                    <a:pt x="147852" y="43038"/>
                  </a:cubicBezTo>
                  <a:cubicBezTo>
                    <a:pt x="-190285" y="-53799"/>
                    <a:pt x="157377" y="43038"/>
                    <a:pt x="157377" y="43038"/>
                  </a:cubicBezTo>
                  <a:lnTo>
                    <a:pt x="157377" y="43038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flipH="1">
              <a:off x="1430861" y="3166473"/>
              <a:ext cx="6143739" cy="898142"/>
            </a:xfrm>
            <a:custGeom>
              <a:avLst/>
              <a:gdLst>
                <a:gd name="connsiteX0" fmla="*/ 3614952 w 3614952"/>
                <a:gd name="connsiteY0" fmla="*/ 43038 h 624063"/>
                <a:gd name="connsiteX1" fmla="*/ 2186202 w 3614952"/>
                <a:gd name="connsiteY1" fmla="*/ 624063 h 624063"/>
                <a:gd name="connsiteX2" fmla="*/ 147852 w 3614952"/>
                <a:gd name="connsiteY2" fmla="*/ 43038 h 624063"/>
                <a:gd name="connsiteX3" fmla="*/ 157377 w 3614952"/>
                <a:gd name="connsiteY3" fmla="*/ 43038 h 624063"/>
                <a:gd name="connsiteX4" fmla="*/ 157377 w 3614952"/>
                <a:gd name="connsiteY4" fmla="*/ 43038 h 62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52" h="624063">
                  <a:moveTo>
                    <a:pt x="3614952" y="43038"/>
                  </a:moveTo>
                  <a:cubicBezTo>
                    <a:pt x="3189502" y="333550"/>
                    <a:pt x="2764052" y="624063"/>
                    <a:pt x="2186202" y="624063"/>
                  </a:cubicBezTo>
                  <a:cubicBezTo>
                    <a:pt x="1608352" y="624063"/>
                    <a:pt x="485989" y="139875"/>
                    <a:pt x="147852" y="43038"/>
                  </a:cubicBezTo>
                  <a:cubicBezTo>
                    <a:pt x="-190285" y="-53799"/>
                    <a:pt x="157377" y="43038"/>
                    <a:pt x="157377" y="43038"/>
                  </a:cubicBezTo>
                  <a:lnTo>
                    <a:pt x="157377" y="43038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580013" y="1783110"/>
              <a:ext cx="2165332" cy="628650"/>
            </a:xfrm>
            <a:custGeom>
              <a:avLst/>
              <a:gdLst>
                <a:gd name="connsiteX0" fmla="*/ 2419350 w 2595006"/>
                <a:gd name="connsiteY0" fmla="*/ 628650 h 628650"/>
                <a:gd name="connsiteX1" fmla="*/ 2343150 w 2595006"/>
                <a:gd name="connsiteY1" fmla="*/ 238125 h 628650"/>
                <a:gd name="connsiteX2" fmla="*/ 0 w 2595006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006" h="628650">
                  <a:moveTo>
                    <a:pt x="2419350" y="628650"/>
                  </a:moveTo>
                  <a:cubicBezTo>
                    <a:pt x="2582862" y="485775"/>
                    <a:pt x="2746375" y="342900"/>
                    <a:pt x="2343150" y="238125"/>
                  </a:cubicBezTo>
                  <a:cubicBezTo>
                    <a:pt x="1939925" y="133350"/>
                    <a:pt x="969962" y="66675"/>
                    <a:pt x="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551663" y="1783110"/>
              <a:ext cx="948229" cy="645952"/>
            </a:xfrm>
            <a:custGeom>
              <a:avLst/>
              <a:gdLst>
                <a:gd name="connsiteX0" fmla="*/ 503300 w 503300"/>
                <a:gd name="connsiteY0" fmla="*/ 0 h 655477"/>
                <a:gd name="connsiteX1" fmla="*/ 8000 w 503300"/>
                <a:gd name="connsiteY1" fmla="*/ 361950 h 655477"/>
                <a:gd name="connsiteX2" fmla="*/ 198500 w 503300"/>
                <a:gd name="connsiteY2" fmla="*/ 619125 h 655477"/>
                <a:gd name="connsiteX3" fmla="*/ 217550 w 503300"/>
                <a:gd name="connsiteY3" fmla="*/ 647700 h 65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300" h="655477">
                  <a:moveTo>
                    <a:pt x="503300" y="0"/>
                  </a:moveTo>
                  <a:cubicBezTo>
                    <a:pt x="281050" y="129381"/>
                    <a:pt x="58800" y="258763"/>
                    <a:pt x="8000" y="361950"/>
                  </a:cubicBezTo>
                  <a:cubicBezTo>
                    <a:pt x="-42800" y="465137"/>
                    <a:pt x="163575" y="571500"/>
                    <a:pt x="198500" y="619125"/>
                  </a:cubicBezTo>
                  <a:cubicBezTo>
                    <a:pt x="233425" y="666750"/>
                    <a:pt x="225487" y="657225"/>
                    <a:pt x="217550" y="64770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7556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执行状态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：开始指令的执行，通过检查指令的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位识别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指令类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对于某些指令，状态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EXECA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后需要跟着一个延续状态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EXECB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，其他时候，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会准备执行下一条指令，从而转回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FETCHA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凡在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中存储的指令为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HALT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指令已经被执行过了，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必须转换到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IDLE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状态。</a:t>
            </a:r>
          </a:p>
          <a:p>
            <a:pPr lvl="1">
              <a:lnSpc>
                <a:spcPct val="150000"/>
              </a:lnSpc>
            </a:pP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33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实际应用中，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并不是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所有的指令都会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经历所有的状态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，而有一些指令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需要专门的处理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，因而需要扩展状态机。为了解决这些例外，状态机往往变得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越来越复杂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随着不断增长的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内部总线连接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更大的寄存器组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更多的功能单元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更高的时钟复杂度与灵活性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，控制信号要分布在越来越大的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面积上，因而需要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更大程度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的处理器布线逻辑，该难度甚至已经超过了指令控制的复杂度。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在一片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芯片上，能够达到整个芯片的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互连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是一种稀缺资源，因而通常留给快速数据总线。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8632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替代控制策略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分布式控制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自定时控制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将控制分布到整个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，每个后续单元都由前一单元在需要时启动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简化（增加规律性）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使用一组或几组控制总线</a:t>
            </a:r>
          </a:p>
        </p:txBody>
      </p:sp>
    </p:spTree>
    <p:extLst>
      <p:ext uri="{BB962C8B-B14F-4D97-AF65-F5344CB8AC3E}">
        <p14:creationId xmlns:p14="http://schemas.microsoft.com/office/powerpoint/2010/main" val="2803770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40768"/>
            <a:ext cx="8229600" cy="563563"/>
          </a:xfrm>
        </p:spPr>
        <p:txBody>
          <a:bodyPr/>
          <a:lstStyle/>
          <a:p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3.4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指令集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3200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3.4.1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指令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29600" cy="2696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指挥机器工作的指示和命令，程序就是一系列按一定顺序排列的指令，计算机的工作过程就是执行程序的过程。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控制器靠指令指挥机器工作，人们用指令表达自己的意图，并交给控制器执行。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机器指令（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machine instruction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  CPU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能直接识别并执行的指令，它的表现形式是二进制编码。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 marL="274320" lvl="1" indent="-274320"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指令集 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Instruction Set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   一系列可能的汇编语言助记符，是具体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所支持的所有指令的列表。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6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49EF0C-BA50-4863-98A6-0E076990872F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4032448" cy="300082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基本数据处理（无乘法）</a:t>
            </a:r>
            <a:endParaRPr lang="en-US" altLang="ko-KR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字以及多字</a:t>
            </a:r>
            <a:r>
              <a:rPr lang="en-US" altLang="ko-KR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load/store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软件中断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包括子程序调用指令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 bit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地址总线 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64M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处于实验的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体系结构版本，不具有实用性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0" lvl="2" indent="0">
              <a:buNone/>
            </a:pPr>
            <a:endParaRPr lang="zh-CN" altLang="en-US" dirty="0"/>
          </a:p>
          <a:p>
            <a:pPr marL="274320" lvl="2" indent="0">
              <a:buNone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0" y="1772816"/>
            <a:ext cx="4146867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Multiply &amp; Multiply-accumulate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支持协处理器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FIQ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模式提供多个影子寄存器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支持线程同步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提供原子性的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load-and-store——SWP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SWPB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 bit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地址总线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268760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ARMv1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(obsolete)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1311151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l">
              <a:buSzPct val="100000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ARMv2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(obsolete)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3.4.2 </a:t>
            </a:r>
            <a:r>
              <a:rPr lang="zh-CN" altLang="en-US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微指令</a:t>
            </a:r>
            <a:endParaRPr lang="en-US" altLang="zh-CN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一条机器指令的功能是若干条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微指令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组成的序列来实现的，由微指令进行解释和执行，这个微指令序列通常叫做微程序。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计算机的组成部件可分为两大部分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控制部件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执行部件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。控制器就是控制部件，而运算器、存储器、外围设备相对控制器来说就是执行部件。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控制部件与执行部件通过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控制线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相联系。控制部件通过控制线向执行部件发出各种控制命令，通常这种控制命令叫做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微命令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，而执行部件接受微命令后所执行的操作就叫做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微操作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一般的微指令格式由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操作控制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顺序控制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两部分构成。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操作控制部分用来发出管理和指挥全机工作的控制信号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。其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顺序控制部分用来决定产生下一个微指令的地址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70222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563563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机器指令和微指令的关系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一条机器指令对应一个微程序，这个微程序是由若干条微指令构成的。因此，一条机器指令的功能是若干条微指令组成的序列来实现的。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简而言之，一条机器指令所完成的操作划分成若干条微指令来完成，由微指令进行解释和执行。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微指令的执行过程中，控制部件通过控制线向执行部件发出各种控制命令，通常这种控制命令叫做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微命令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，而执行部件接受微命令后所执行的操作就叫做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微操作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 　</a:t>
            </a:r>
          </a:p>
        </p:txBody>
      </p:sp>
    </p:spTree>
    <p:extLst>
      <p:ext uri="{BB962C8B-B14F-4D97-AF65-F5344CB8AC3E}">
        <p14:creationId xmlns:p14="http://schemas.microsoft.com/office/powerpoint/2010/main" val="38483954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3.4.3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机器指令的要素</a:t>
            </a:r>
          </a:p>
        </p:txBody>
      </p:sp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1843088" y="2089618"/>
            <a:ext cx="6719888" cy="3230563"/>
            <a:chOff x="462" y="1757"/>
            <a:chExt cx="4233" cy="2035"/>
          </a:xfrm>
        </p:grpSpPr>
        <p:sp>
          <p:nvSpPr>
            <p:cNvPr id="50182" name="AutoShape 6"/>
            <p:cNvSpPr>
              <a:spLocks noChangeAspect="1" noChangeArrowheads="1"/>
            </p:cNvSpPr>
            <p:nvPr/>
          </p:nvSpPr>
          <p:spPr bwMode="auto">
            <a:xfrm>
              <a:off x="462" y="1757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b="1"/>
                <a:t>取指令</a:t>
              </a:r>
            </a:p>
          </p:txBody>
        </p:sp>
        <p:sp>
          <p:nvSpPr>
            <p:cNvPr id="50183" name="AutoShape 7"/>
            <p:cNvSpPr>
              <a:spLocks noChangeAspect="1" noChangeArrowheads="1"/>
            </p:cNvSpPr>
            <p:nvPr/>
          </p:nvSpPr>
          <p:spPr bwMode="auto">
            <a:xfrm>
              <a:off x="471" y="2736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指令地址</a:t>
              </a:r>
            </a:p>
            <a:p>
              <a:r>
                <a:rPr lang="zh-CN" altLang="en-US" sz="1400" b="1" dirty="0"/>
                <a:t>计算</a:t>
              </a:r>
            </a:p>
          </p:txBody>
        </p:sp>
        <p:sp>
          <p:nvSpPr>
            <p:cNvPr id="50184" name="AutoShape 8"/>
            <p:cNvSpPr>
              <a:spLocks noChangeAspect="1" noChangeArrowheads="1"/>
            </p:cNvSpPr>
            <p:nvPr/>
          </p:nvSpPr>
          <p:spPr bwMode="auto">
            <a:xfrm>
              <a:off x="1191" y="2736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指令译码</a:t>
              </a:r>
            </a:p>
          </p:txBody>
        </p:sp>
        <p:sp>
          <p:nvSpPr>
            <p:cNvPr id="50185" name="AutoShape 9"/>
            <p:cNvSpPr>
              <a:spLocks noChangeAspect="1" noChangeArrowheads="1"/>
            </p:cNvSpPr>
            <p:nvPr/>
          </p:nvSpPr>
          <p:spPr bwMode="auto">
            <a:xfrm>
              <a:off x="1959" y="2736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操作数</a:t>
              </a:r>
            </a:p>
            <a:p>
              <a:r>
                <a:rPr lang="zh-CN" altLang="en-US" sz="1400" b="1" dirty="0"/>
                <a:t>地址</a:t>
              </a:r>
            </a:p>
            <a:p>
              <a:r>
                <a:rPr lang="zh-CN" altLang="en-US" sz="1400" b="1" dirty="0"/>
                <a:t>计算</a:t>
              </a:r>
            </a:p>
          </p:txBody>
        </p:sp>
        <p:sp>
          <p:nvSpPr>
            <p:cNvPr id="50186" name="AutoShape 10"/>
            <p:cNvSpPr>
              <a:spLocks noChangeAspect="1" noChangeArrowheads="1"/>
            </p:cNvSpPr>
            <p:nvPr/>
          </p:nvSpPr>
          <p:spPr bwMode="auto">
            <a:xfrm>
              <a:off x="2775" y="2736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数据操作</a:t>
              </a:r>
            </a:p>
          </p:txBody>
        </p:sp>
        <p:sp>
          <p:nvSpPr>
            <p:cNvPr id="50187" name="AutoShape 11"/>
            <p:cNvSpPr>
              <a:spLocks noChangeAspect="1" noChangeArrowheads="1"/>
            </p:cNvSpPr>
            <p:nvPr/>
          </p:nvSpPr>
          <p:spPr bwMode="auto">
            <a:xfrm>
              <a:off x="3591" y="2736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操作数</a:t>
              </a:r>
            </a:p>
            <a:p>
              <a:r>
                <a:rPr lang="zh-CN" altLang="en-US" sz="1400" b="1" dirty="0"/>
                <a:t>地址</a:t>
              </a:r>
            </a:p>
            <a:p>
              <a:r>
                <a:rPr lang="zh-CN" altLang="en-US" sz="1400" b="1" dirty="0"/>
                <a:t>计算</a:t>
              </a:r>
            </a:p>
          </p:txBody>
        </p:sp>
        <p:sp>
          <p:nvSpPr>
            <p:cNvPr id="50190" name="AutoShape 14"/>
            <p:cNvSpPr>
              <a:spLocks noChangeAspect="1" noChangeArrowheads="1"/>
            </p:cNvSpPr>
            <p:nvPr/>
          </p:nvSpPr>
          <p:spPr bwMode="auto">
            <a:xfrm>
              <a:off x="1959" y="1805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取操作数</a:t>
              </a:r>
            </a:p>
          </p:txBody>
        </p:sp>
        <p:sp>
          <p:nvSpPr>
            <p:cNvPr id="50191" name="AutoShape 15"/>
            <p:cNvSpPr>
              <a:spLocks noChangeAspect="1" noChangeArrowheads="1"/>
            </p:cNvSpPr>
            <p:nvPr/>
          </p:nvSpPr>
          <p:spPr bwMode="auto">
            <a:xfrm>
              <a:off x="3582" y="1805"/>
              <a:ext cx="537" cy="499"/>
            </a:xfrm>
            <a:prstGeom prst="octagon">
              <a:avLst>
                <a:gd name="adj" fmla="val 2928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/>
                <a:t>存操作数</a:t>
              </a: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951" y="2160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19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2151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2295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487" y="2160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3303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 flipV="1">
              <a:off x="3783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3879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H="1">
              <a:off x="4032" y="321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 flipH="1">
              <a:off x="1431" y="3792"/>
              <a:ext cx="2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 flipH="1" flipV="1">
              <a:off x="2343" y="321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 flipH="1" flipV="1">
              <a:off x="855" y="321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V="1">
              <a:off x="711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Text Box 32"/>
            <p:cNvSpPr txBox="1">
              <a:spLocks noChangeArrowheads="1"/>
            </p:cNvSpPr>
            <p:nvPr/>
          </p:nvSpPr>
          <p:spPr bwMode="auto">
            <a:xfrm>
              <a:off x="1047" y="3312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/>
                <a:t>指令完成取下一条</a:t>
              </a:r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2225" y="2396"/>
              <a:ext cx="4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/>
                <a:t>多操作数</a:t>
              </a:r>
            </a:p>
          </p:txBody>
        </p:sp>
        <p:sp>
          <p:nvSpPr>
            <p:cNvPr id="50211" name="Text Box 35"/>
            <p:cNvSpPr txBox="1">
              <a:spLocks noChangeArrowheads="1"/>
            </p:cNvSpPr>
            <p:nvPr/>
          </p:nvSpPr>
          <p:spPr bwMode="auto">
            <a:xfrm>
              <a:off x="3927" y="244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/>
                <a:t>多结果</a:t>
              </a:r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4608" y="2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395288" y="2206159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/>
              <a:t>CPU</a:t>
            </a:r>
            <a:r>
              <a:rPr lang="zh-CN" altLang="en-US" sz="1800" b="1" dirty="0"/>
              <a:t>访问存储器或</a:t>
            </a:r>
            <a:r>
              <a:rPr lang="en-US" altLang="zh-CN" sz="1800" b="1" dirty="0"/>
              <a:t>I/O</a:t>
            </a: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471488" y="40753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/>
              <a:t>CPU</a:t>
            </a:r>
            <a:r>
              <a:rPr lang="zh-CN" altLang="en-US" sz="1800" b="1"/>
              <a:t>内部操作</a:t>
            </a:r>
          </a:p>
        </p:txBody>
      </p:sp>
    </p:spTree>
    <p:extLst>
      <p:ext uri="{BB962C8B-B14F-4D97-AF65-F5344CB8AC3E}">
        <p14:creationId xmlns:p14="http://schemas.microsoft.com/office/powerpoint/2010/main" val="13144544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3.4.3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机器指令要素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105254"/>
            <a:ext cx="4495800" cy="4530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操作码 （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opcode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源操作数引用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结果操作数引用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下一指令引用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069124" y="2052591"/>
            <a:ext cx="2971800" cy="838200"/>
          </a:xfrm>
          <a:prstGeom prst="wedgeRoundRectCallout">
            <a:avLst>
              <a:gd name="adj1" fmla="val -111583"/>
              <a:gd name="adj2" fmla="val 17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做何操作？</a:t>
            </a:r>
          </a:p>
        </p:txBody>
      </p:sp>
      <p:sp>
        <p:nvSpPr>
          <p:cNvPr id="52229" name="AutoShape 5"/>
          <p:cNvSpPr>
            <a:spLocks/>
          </p:cNvSpPr>
          <p:nvPr/>
        </p:nvSpPr>
        <p:spPr bwMode="auto">
          <a:xfrm>
            <a:off x="3441576" y="3395464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323166" y="2969722"/>
            <a:ext cx="3124200" cy="1066800"/>
          </a:xfrm>
          <a:prstGeom prst="wedgeRoundRectCallout">
            <a:avLst>
              <a:gd name="adj1" fmla="val -99644"/>
              <a:gd name="adj2" fmla="val 363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对谁做此操作？</a:t>
            </a:r>
          </a:p>
          <a:p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如何寻找被操作数据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的寄存器或存储器位置？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5346576" y="4630434"/>
            <a:ext cx="3124200" cy="838200"/>
          </a:xfrm>
          <a:prstGeom prst="wedgeRoundRectCallout">
            <a:avLst>
              <a:gd name="adj1" fmla="val -123324"/>
              <a:gd name="adj2" fmla="val -6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完成后到哪里去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取下一个操作？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69776" y="1356841"/>
            <a:ext cx="8229600" cy="7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每一个机器指令必须包含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执行所需的全部信息</a:t>
            </a:r>
          </a:p>
        </p:txBody>
      </p:sp>
    </p:spTree>
    <p:extLst>
      <p:ext uri="{BB962C8B-B14F-4D97-AF65-F5344CB8AC3E}">
        <p14:creationId xmlns:p14="http://schemas.microsoft.com/office/powerpoint/2010/main" val="5195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8" grpId="0" animBg="1"/>
      <p:bldP spid="52229" grpId="0" animBg="1"/>
      <p:bldP spid="52230" grpId="0" animBg="1"/>
      <p:bldP spid="5223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3.4.4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机器指令的表示方法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指令格式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12" y="1628800"/>
            <a:ext cx="2743200" cy="47593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指令格式有多种表示形式：定长，变长，混合长度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对于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处理器，一般采用定长格式的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位二进制码。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t="2524" r="11258" b="6575"/>
          <a:stretch>
            <a:fillRect/>
          </a:stretch>
        </p:blipFill>
        <p:spPr bwMode="auto">
          <a:xfrm>
            <a:off x="2857500" y="1325579"/>
            <a:ext cx="59436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2699792" y="2564904"/>
            <a:ext cx="4724400" cy="914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3.4.4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机器指令的表示方法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采用符号表示法来描述机器指令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e.g.  ADD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Store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由编译器完成符号→二进制的转换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7636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3.4.5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指令类型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412776"/>
            <a:ext cx="8382000" cy="99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指令集必须充分，应允许用户表达任何处理任务，可以表示任何高级语言的指令形式。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51520" y="3048000"/>
            <a:ext cx="2971800" cy="304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E.g.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一行简单程序：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= X + Y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X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的内存位置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513;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Y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的内存位置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514;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3124200" y="35052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810000" y="2895600"/>
            <a:ext cx="495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 dirty="0"/>
              <a:t>1.</a:t>
            </a:r>
            <a:r>
              <a:rPr lang="zh-CN" altLang="en-US" sz="1800" b="1" dirty="0"/>
              <a:t>将内存</a:t>
            </a:r>
            <a:r>
              <a:rPr lang="en-US" altLang="zh-CN" sz="1800" b="1" dirty="0"/>
              <a:t>513</a:t>
            </a:r>
            <a:r>
              <a:rPr lang="zh-CN" altLang="en-US" sz="1800" b="1" dirty="0"/>
              <a:t>位置的值放入寄存器</a:t>
            </a:r>
            <a:r>
              <a:rPr lang="en-US" altLang="zh-CN" sz="1800" b="1" dirty="0" err="1"/>
              <a:t>reg_x</a:t>
            </a:r>
            <a:r>
              <a:rPr lang="zh-CN" altLang="en-US" sz="1800" b="1" dirty="0"/>
              <a:t>； </a:t>
            </a:r>
            <a:r>
              <a:rPr lang="en-US" altLang="zh-CN" sz="1800" b="1" dirty="0"/>
              <a:t>Load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3810000" y="3810000"/>
            <a:ext cx="495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将内存</a:t>
            </a:r>
            <a:r>
              <a:rPr lang="en-US" altLang="zh-CN" b="1" dirty="0"/>
              <a:t>514</a:t>
            </a:r>
            <a:r>
              <a:rPr lang="zh-CN" altLang="en-US" b="1" dirty="0"/>
              <a:t>的值放到另一寄存器</a:t>
            </a:r>
            <a:r>
              <a:rPr lang="en-US" altLang="zh-CN" b="1" dirty="0" err="1"/>
              <a:t>reg_y</a:t>
            </a:r>
            <a:r>
              <a:rPr lang="zh-CN" altLang="en-US" b="1" dirty="0"/>
              <a:t>； </a:t>
            </a:r>
            <a:r>
              <a:rPr lang="en-US" altLang="zh-CN" b="1" dirty="0"/>
              <a:t>Load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810000" y="4648200"/>
            <a:ext cx="495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将</a:t>
            </a:r>
            <a:r>
              <a:rPr lang="en-US" altLang="zh-CN" b="1" dirty="0" err="1"/>
              <a:t>reg_y</a:t>
            </a:r>
            <a:r>
              <a:rPr lang="zh-CN" altLang="en-US" b="1" dirty="0"/>
              <a:t>加到</a:t>
            </a:r>
            <a:r>
              <a:rPr lang="en-US" altLang="zh-CN" b="1" dirty="0" err="1"/>
              <a:t>reg_x</a:t>
            </a:r>
            <a:r>
              <a:rPr lang="en-US" altLang="zh-CN" b="1" dirty="0"/>
              <a:t>,</a:t>
            </a:r>
            <a:r>
              <a:rPr lang="zh-CN" altLang="en-US" b="1" dirty="0"/>
              <a:t>将结果放入</a:t>
            </a:r>
            <a:r>
              <a:rPr lang="en-US" altLang="zh-CN" b="1" dirty="0" err="1"/>
              <a:t>reg_x</a:t>
            </a:r>
            <a:r>
              <a:rPr lang="zh-CN" altLang="en-US" b="1" dirty="0"/>
              <a:t>；</a:t>
            </a:r>
            <a:r>
              <a:rPr lang="en-US" altLang="zh-CN" b="1" dirty="0"/>
              <a:t>ADD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810000" y="5486400"/>
            <a:ext cx="495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4.</a:t>
            </a:r>
            <a:r>
              <a:rPr lang="zh-CN" altLang="en-US" b="1"/>
              <a:t>将结果值存入内存</a:t>
            </a:r>
            <a:r>
              <a:rPr lang="en-US" altLang="zh-CN" b="1"/>
              <a:t>513</a:t>
            </a:r>
            <a:r>
              <a:rPr lang="zh-CN" altLang="en-US" b="1"/>
              <a:t>位置；                 </a:t>
            </a:r>
            <a:r>
              <a:rPr lang="en-US" altLang="zh-CN" b="1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4709558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3.4.6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指令集设计的关键环节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指令集设计是计算机设计最有影响的方面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基本设计出发点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操作指令表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数据类型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指令格式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寄存器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寻址方式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3851920" y="2397853"/>
            <a:ext cx="3124200" cy="609600"/>
          </a:xfrm>
          <a:prstGeom prst="wedgeRoundRectCallout">
            <a:avLst>
              <a:gd name="adj1" fmla="val -85773"/>
              <a:gd name="adj2" fmla="val 48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应提供多少和怎样的操作？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4572000" y="3200400"/>
            <a:ext cx="3962400" cy="609600"/>
          </a:xfrm>
          <a:prstGeom prst="wedgeRoundRectCallout">
            <a:avLst>
              <a:gd name="adj1" fmla="val -104732"/>
              <a:gd name="adj2" fmla="val 2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 dirty="0"/>
              <a:t>对几种数据类型完成操作？</a:t>
            </a:r>
          </a:p>
          <a:p>
            <a:r>
              <a:rPr lang="en-US" altLang="zh-CN" b="1" dirty="0"/>
              <a:t>8</a:t>
            </a:r>
            <a:r>
              <a:rPr lang="zh-CN" altLang="en-US" b="1" dirty="0"/>
              <a:t>位字节？</a:t>
            </a:r>
            <a:r>
              <a:rPr lang="en-US" altLang="zh-CN" b="1" dirty="0"/>
              <a:t>32</a:t>
            </a:r>
            <a:r>
              <a:rPr lang="zh-CN" altLang="en-US" b="1" dirty="0"/>
              <a:t>位字？</a:t>
            </a:r>
            <a:r>
              <a:rPr lang="en-US" altLang="zh-CN" b="1" dirty="0"/>
              <a:t>64</a:t>
            </a:r>
            <a:r>
              <a:rPr lang="zh-CN" altLang="en-US" b="1" dirty="0"/>
              <a:t>位双字？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4038600" y="3962400"/>
            <a:ext cx="4343400" cy="457200"/>
          </a:xfrm>
          <a:prstGeom prst="wedgeRoundRectCallout">
            <a:avLst>
              <a:gd name="adj1" fmla="val -89674"/>
              <a:gd name="adj2" fmla="val 12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 dirty="0"/>
              <a:t>指令位长度，地址数目，各字段大小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4114800" y="4648200"/>
            <a:ext cx="3124200" cy="609600"/>
          </a:xfrm>
          <a:prstGeom prst="wedgeRoundRectCallout">
            <a:avLst>
              <a:gd name="adj1" fmla="val -116250"/>
              <a:gd name="adj2" fmla="val -5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寄存器数目以及其用途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4038600" y="5715000"/>
            <a:ext cx="3124200" cy="609600"/>
          </a:xfrm>
          <a:prstGeom prst="wedgeRoundRectCallout">
            <a:avLst>
              <a:gd name="adj1" fmla="val -104921"/>
              <a:gd name="adj2" fmla="val -9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指定操作数产生的方式</a:t>
            </a:r>
          </a:p>
        </p:txBody>
      </p:sp>
    </p:spTree>
    <p:extLst>
      <p:ext uri="{BB962C8B-B14F-4D97-AF65-F5344CB8AC3E}">
        <p14:creationId xmlns:p14="http://schemas.microsoft.com/office/powerpoint/2010/main" val="14340809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3.4.7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操作数类型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地址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无符号整数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数值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整数或定点数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浮点数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十进制数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Binary Coded Decimal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字符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逻辑数据</a:t>
            </a:r>
          </a:p>
        </p:txBody>
      </p:sp>
    </p:spTree>
    <p:extLst>
      <p:ext uri="{BB962C8B-B14F-4D97-AF65-F5344CB8AC3E}">
        <p14:creationId xmlns:p14="http://schemas.microsoft.com/office/powerpoint/2010/main" val="35999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39825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3.4.8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操作类型</a:t>
            </a:r>
          </a:p>
        </p:txBody>
      </p:sp>
      <p:graphicFrame>
        <p:nvGraphicFramePr>
          <p:cNvPr id="66649" name="Group 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29470"/>
              </p:ext>
            </p:extLst>
          </p:nvPr>
        </p:nvGraphicFramePr>
        <p:xfrm>
          <a:off x="389520" y="1484784"/>
          <a:ext cx="8229600" cy="455676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典型分类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指令举例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数据传送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传送数据到另一个位置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Load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Store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Push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算术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ALU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内完成功能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设置条件代码和标志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Add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Sub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Mul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逻辑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同算术指令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AND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NOT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向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模块发出命令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Read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系统控制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特权指令，保留给操作系统使用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SWI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（软中断），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BKPT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控制传递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修改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，以完成程序调用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返回，管理参数传送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Jump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NOP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1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49EF0C-BA50-4863-98A6-0E076990872F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55217"/>
            <a:ext cx="4032448" cy="4248472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位寻址能力（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CPSR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 （当前程序状态寄存器 ）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SPSR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 （程序状态备份寄存器）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 （状态寄存器与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传递数据） 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增加终止和未定义处理模式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变种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增强型乘法器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位结果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(32X32=&gt;64or32X32+64 =&gt;64)</a:t>
            </a:r>
          </a:p>
          <a:p>
            <a:pPr marL="274320" lvl="2" indent="0" eaLnBrk="1" hangingPunct="1">
              <a:buNone/>
            </a:pPr>
            <a:endParaRPr lang="zh-CN" altLang="en-US" sz="2400" dirty="0"/>
          </a:p>
          <a:p>
            <a:pPr lvl="2" eaLnBrk="1" hangingPunct="1">
              <a:buClr>
                <a:srgbClr val="000066"/>
              </a:buClr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9933" y="1259162"/>
            <a:ext cx="414686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半字读取和写入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带符号的字节和半字数据指令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ARMv4T: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</a:t>
            </a: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指令集（</a:t>
            </a: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变种）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特权模式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不兼容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位寻址方式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目前支持的最老的</a:t>
            </a: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ARM7™ Family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 </a:t>
            </a:r>
            <a:r>
              <a:rPr lang="en-US" altLang="ko-KR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StrongARM</a:t>
            </a:r>
            <a:r>
              <a:rPr lang="en-US" altLang="ko-KR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ko-KR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764704"/>
            <a:ext cx="2569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ARMv3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(obsolete)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764704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l">
              <a:buSzPct val="100000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ARMv4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1304925"/>
            <a:ext cx="8388672" cy="4911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ARM</a:t>
            </a:r>
            <a:r>
              <a:rPr kumimoji="1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处理器是基于精简指令集计算机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(RISC)</a:t>
            </a:r>
            <a:r>
              <a:rPr kumimoji="1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原理设计的，指令集和相关译码机制较为简单。</a:t>
            </a:r>
            <a:endParaRPr kumimoji="1"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ARM7TDMI(-S)</a:t>
            </a:r>
            <a:r>
              <a:rPr kumimoji="1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具有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32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指令集</a:t>
            </a:r>
            <a:r>
              <a:rPr kumimoji="1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Thumb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指令集</a:t>
            </a:r>
            <a:endParaRPr kumimoji="1"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指令集效率高，但是代码密度低</a:t>
            </a:r>
            <a:r>
              <a:rPr kumimoji="1"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Thumb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指令集具有较高的代码密度，却仍然保持</a:t>
            </a:r>
            <a:r>
              <a:rPr kumimoji="1"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的大多数性能上的优势，它是</a:t>
            </a:r>
            <a:r>
              <a:rPr kumimoji="1"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指令集的子集。</a:t>
            </a:r>
            <a:endParaRPr kumimoji="1"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所有的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都是可以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有条件执行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的，而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Thumb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指令仅有一条指令具备条件执行功能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ARM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程序和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Thumb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程序可相互调用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，相互之间的状态切换开销几乎为零。 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704850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3.5 ARM</a:t>
            </a:r>
            <a:r>
              <a:rPr lang="zh-CN" altLang="en-US" dirty="0"/>
              <a:t>指令集示例</a:t>
            </a:r>
          </a:p>
        </p:txBody>
      </p:sp>
    </p:spTree>
    <p:extLst>
      <p:ext uri="{BB962C8B-B14F-4D97-AF65-F5344CB8AC3E}">
        <p14:creationId xmlns:p14="http://schemas.microsoft.com/office/powerpoint/2010/main" val="11216204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712787"/>
          </a:xfrm>
        </p:spPr>
        <p:txBody>
          <a:bodyPr/>
          <a:lstStyle/>
          <a:p>
            <a:r>
              <a:rPr lang="en-US" altLang="zh-CN" sz="3400" dirty="0">
                <a:latin typeface="华文新魏" pitchFamily="2" charset="-122"/>
                <a:ea typeface="华文新魏" pitchFamily="2" charset="-122"/>
              </a:rPr>
              <a:t>ARM</a:t>
            </a:r>
            <a:r>
              <a:rPr lang="zh-CN" altLang="en-US" sz="3400" dirty="0">
                <a:latin typeface="华文新魏" pitchFamily="2" charset="-122"/>
                <a:ea typeface="华文新魏" pitchFamily="2" charset="-122"/>
              </a:rPr>
              <a:t>指令集概览</a:t>
            </a:r>
          </a:p>
        </p:txBody>
      </p:sp>
      <p:graphicFrame>
        <p:nvGraphicFramePr>
          <p:cNvPr id="87043" name="Group 3"/>
          <p:cNvGraphicFramePr>
            <a:graphicFrameLocks noGrp="1"/>
          </p:cNvGraphicFramePr>
          <p:nvPr>
            <p:ph idx="1"/>
          </p:nvPr>
        </p:nvGraphicFramePr>
        <p:xfrm>
          <a:off x="467544" y="1412776"/>
          <a:ext cx="8153400" cy="4514914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指令分类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指令列举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数据处理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ADD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ADC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SUB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RSB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SBC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MOV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MVN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AND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ORR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EOR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BIC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CMP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CMN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TST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TEQ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MUL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MLA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UMULL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UMLAL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SMULL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SMLAL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数据传送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LDR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STR(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单寄存器存取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LDM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（多寄存器存取）；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SWP(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信号量）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状态寄存器访问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MRS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分支指令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BLX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异常产生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SWI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（软中断产生）；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BKPT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（断点指令）；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协处理器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CDP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LDC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MCR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MRC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730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3.5.1 </a:t>
            </a:r>
            <a:r>
              <a:rPr lang="zh-CN" altLang="en-US" dirty="0"/>
              <a:t>取指和译码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在现代计算机系统中，正在运行的程序通常驻留在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中，由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内存控制器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（内存管理单元的一部分）控制外部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并代表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处理内存访问。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内部，取指和译码单元（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IFDU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）在每个指令周期读取下一条待执行的指令。下一条指令由地址指针确定，地址指针保存在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程序计数器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）中。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程序计数器通常在指令被读取后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自动加一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，当有跳转或分支发生时被新值覆盖。</a:t>
            </a:r>
          </a:p>
        </p:txBody>
      </p:sp>
    </p:spTree>
    <p:extLst>
      <p:ext uri="{BB962C8B-B14F-4D97-AF65-F5344CB8AC3E}">
        <p14:creationId xmlns:p14="http://schemas.microsoft.com/office/powerpoint/2010/main" val="1204258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537875"/>
              </p:ext>
            </p:extLst>
          </p:nvPr>
        </p:nvGraphicFramePr>
        <p:xfrm>
          <a:off x="539552" y="1772816"/>
          <a:ext cx="8218487" cy="158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6803479" y="2636813"/>
            <a:ext cx="0" cy="10801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643239" y="3716933"/>
            <a:ext cx="2160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643239" y="2852837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43239" y="285283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10535" y="389230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典型处理器的指令处理流程图</a:t>
            </a:r>
          </a:p>
        </p:txBody>
      </p:sp>
    </p:spTree>
    <p:extLst>
      <p:ext uri="{BB962C8B-B14F-4D97-AF65-F5344CB8AC3E}">
        <p14:creationId xmlns:p14="http://schemas.microsoft.com/office/powerpoint/2010/main" val="8572237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）指令译码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/>
              <a:t>指令的编码就是实现汇编语言到二进制机器码的过程，指令译码即其逆过程，根据读取到的二进制代码分析得到需执行的操作。</a:t>
            </a:r>
            <a:endParaRPr lang="en-US" altLang="zh-CN" sz="2000" b="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/>
              <a:t>例：假设某简单</a:t>
            </a:r>
            <a:r>
              <a:rPr lang="en-US" altLang="zh-CN" sz="2000" b="0" dirty="0"/>
              <a:t>CPU</a:t>
            </a:r>
            <a:r>
              <a:rPr lang="zh-CN" altLang="en-US" sz="2000" b="0" dirty="0"/>
              <a:t>只支持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种功能： 包括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）加法 </a:t>
            </a:r>
            <a:r>
              <a:rPr lang="en-US" altLang="zh-CN" sz="2000" dirty="0"/>
              <a:t>ADD Rd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，</a:t>
            </a:r>
            <a:r>
              <a:rPr lang="en-US" altLang="zh-CN" sz="2000" dirty="0"/>
              <a:t>Rn , </a:t>
            </a:r>
            <a:r>
              <a:rPr lang="zh-CN" altLang="en-US" sz="2000" dirty="0"/>
              <a:t>结果是</a:t>
            </a:r>
            <a:r>
              <a:rPr lang="en-US" altLang="zh-CN" sz="2000" dirty="0"/>
              <a:t>Rd=</a:t>
            </a:r>
            <a:r>
              <a:rPr lang="en-US" altLang="zh-CN" sz="2000" dirty="0" err="1"/>
              <a:t>Rs+Rn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）减法 </a:t>
            </a:r>
            <a:r>
              <a:rPr lang="en-US" altLang="zh-CN" sz="2000" dirty="0"/>
              <a:t>SUB  Rd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，</a:t>
            </a:r>
            <a:r>
              <a:rPr lang="en-US" altLang="zh-CN" sz="2000" dirty="0"/>
              <a:t>Rn , </a:t>
            </a:r>
            <a:r>
              <a:rPr lang="zh-CN" altLang="en-US" sz="2000" dirty="0"/>
              <a:t>结果是</a:t>
            </a:r>
            <a:r>
              <a:rPr lang="en-US" altLang="zh-CN" sz="2000" dirty="0"/>
              <a:t>Rd=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-Rn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）数据传送 </a:t>
            </a:r>
            <a:r>
              <a:rPr lang="en-US" altLang="zh-CN" sz="2000" dirty="0"/>
              <a:t>MOV Rd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，结果是</a:t>
            </a:r>
            <a:r>
              <a:rPr lang="en-US" altLang="zh-CN" sz="2000" dirty="0"/>
              <a:t>Rd=</a:t>
            </a:r>
            <a:r>
              <a:rPr lang="en-US" altLang="zh-CN" sz="2000" dirty="0" err="1"/>
              <a:t>Rs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）数据加载 </a:t>
            </a:r>
            <a:r>
              <a:rPr lang="en-US" altLang="zh-CN" sz="2000" dirty="0"/>
              <a:t>LDR Rd</a:t>
            </a:r>
            <a:r>
              <a:rPr lang="zh-CN" altLang="en-US" sz="2000" dirty="0"/>
              <a:t>，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] </a:t>
            </a:r>
            <a:r>
              <a:rPr lang="zh-CN" altLang="en-US" sz="2000" dirty="0"/>
              <a:t>，结果是将内存中以</a:t>
            </a:r>
            <a:r>
              <a:rPr lang="en-US" altLang="zh-CN" sz="2000" dirty="0" err="1"/>
              <a:t>Rs</a:t>
            </a:r>
            <a:r>
              <a:rPr lang="zh-CN" altLang="en-US" sz="2000" dirty="0"/>
              <a:t>寄存器的值为地址取值赋给</a:t>
            </a:r>
            <a:r>
              <a:rPr lang="en-US" altLang="zh-CN" sz="2000" dirty="0"/>
              <a:t>Rd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85192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dirty="0"/>
              <a:t>编码过程如下：</a:t>
            </a:r>
            <a:endParaRPr lang="en-US" altLang="zh-CN" b="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）首先将指令分为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操作码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操作数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两个部分，操作码代表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指令功能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，操作数代表功能的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输入和输出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，对应电路的输入和输出。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）现在共有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种功能，那至少需要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个比特来进行编码，如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ADD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MOV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LDR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）操作数的编码，假设寄存器共有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Rs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都是其中的一个，即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的范围是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，那至少需要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个比特来编码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要实现以上四种功能指令，总共需要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2+3+3+3=11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个比特进行编码。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SUB R6,R1,R2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减去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的值赋给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，那其编码就是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01 110 001 010.</a:t>
            </a:r>
          </a:p>
          <a:p>
            <a:pPr marL="0" indent="0" algn="just"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3436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译码过程：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假设根据当前程序计数寄存器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的值从内存中取出指令的机器码是 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01 110 001 010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。译码过程即根据上述编码依据分析得到该组代码代表的操作内容。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如将最先的两个比特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01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译为减法电路；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R6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R1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010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译为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R2. 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即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3203848" y="429309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 R6,R1,R2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0457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55476"/>
            <a:ext cx="8229600" cy="1139825"/>
          </a:xfrm>
        </p:spPr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指令编码格式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7544" y="2204864"/>
            <a:ext cx="6635080" cy="3782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Cond[31:28]: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指令执行的条件码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Type[27:26]: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指令类型码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I[25]: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第二操作数类型标志码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Opcode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[24:21]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：指令操作码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S[20]: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决定指令的操作结果是否影响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CPSR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Rn[19:16]: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包含第一个操作数的寄存器编码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Rd[15:12]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目标寄存器编码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Operand2[11:0]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：指令第二操作数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0013-F660-4B6F-A8C9-9E6F536C94E9}" type="slidenum">
              <a:rPr lang="en-US" altLang="zh-CN" smtClean="0"/>
              <a:pPr/>
              <a:t>137</a:t>
            </a:fld>
            <a:endParaRPr lang="en-US" altLang="zh-CN"/>
          </a:p>
        </p:txBody>
      </p:sp>
      <p:pic>
        <p:nvPicPr>
          <p:cNvPr id="8" name="Picture 2" descr="c:\users\wsy\appdata\roaming\360se6\User Data\temp\6ddef98fgb135dee2e20b&amp;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5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297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0013-F660-4B6F-A8C9-9E6F536C94E9}" type="slidenum">
              <a:rPr lang="en-US" altLang="zh-CN" smtClean="0"/>
              <a:pPr/>
              <a:t>138</a:t>
            </a:fld>
            <a:endParaRPr lang="en-US" altLang="zh-CN"/>
          </a:p>
        </p:txBody>
      </p:sp>
      <p:graphicFrame>
        <p:nvGraphicFramePr>
          <p:cNvPr id="8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88"/>
              </p:ext>
            </p:extLst>
          </p:nvPr>
        </p:nvGraphicFramePr>
        <p:xfrm>
          <a:off x="683568" y="1196752"/>
          <a:ext cx="7128792" cy="374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Type[27:26]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00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数据处理指令及杂类</a:t>
                      </a:r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Load/Store</a:t>
                      </a:r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01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Load/Store</a:t>
                      </a:r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批量</a:t>
                      </a:r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Load/Store</a:t>
                      </a:r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指令及分支指令</a:t>
                      </a:r>
                      <a:endParaRPr lang="en-US" altLang="zh-CN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lang="zh-CN" altLang="en-US" sz="2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itchFamily="49" charset="-122"/>
                          <a:ea typeface="黑体" pitchFamily="49" charset="-122"/>
                        </a:rPr>
                        <a:t>协处理指令及软中断指令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0575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2520280" cy="48244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中，所有的指令都是有条件的，所以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IFU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首先看指令编码中的条件位，与当前处理器状态寄存器中的条件按位比较。如不匹配，则丢弃该指令，读取下一条指令。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10204"/>
            <a:ext cx="5315692" cy="46774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2120" y="5634975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ARM</a:t>
            </a:r>
            <a:r>
              <a:rPr lang="zh-CN" altLang="en-US" b="1" dirty="0"/>
              <a:t>条件码</a:t>
            </a:r>
          </a:p>
        </p:txBody>
      </p:sp>
    </p:spTree>
    <p:extLst>
      <p:ext uri="{BB962C8B-B14F-4D97-AF65-F5344CB8AC3E}">
        <p14:creationId xmlns:p14="http://schemas.microsoft.com/office/powerpoint/2010/main" val="192646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49EF0C-BA50-4863-98A6-0E076990872F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55217"/>
            <a:ext cx="3960440" cy="4251262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变种中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ARM/Thumb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使用效率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ARMv5TE—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增强型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DSP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包括全部算法操作和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位乘法操作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ARMv5TEJ—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支持新的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提供字节代码执行的硬件和优化软 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件加速功能</a:t>
            </a:r>
          </a:p>
          <a:p>
            <a:pPr marL="274320" lvl="2" indent="0" eaLnBrk="1" hangingPunct="1">
              <a:buNone/>
            </a:pPr>
            <a:endParaRPr lang="zh-CN" altLang="en-US" sz="2400" dirty="0"/>
          </a:p>
          <a:p>
            <a:pPr lvl="2" eaLnBrk="1" hangingPunct="1">
              <a:buClr>
                <a:srgbClr val="000066"/>
              </a:buClr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9933" y="1259162"/>
            <a:ext cx="414686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存储系统异常处理 多核环境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SIMD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提高音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视频处理能力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Single Instruction Multiple Data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TrustZone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技术：硬件支持两组地址空间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非安全区的程序不能访问安全区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提供帐户安全，密匙管理功能，如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移动银行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ARM11 Family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ARM1136J(F)-STM</a:t>
            </a:r>
            <a:endParaRPr lang="en-US" altLang="ko-KR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793552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ARMv5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764704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l">
              <a:buSzPct val="100000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ARMv6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215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）取操作数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和多数其他的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处理器都通过使用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load-store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体系结构进行简化，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内存中的操作数不能直接提供给操作，必须先转移到寄存器中，只有立即数除外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处理器某一操作的操作数往往源于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一个立即数或者是寄存器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。只有加载（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LDR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）和存储（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STR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）指令可以实现寄存器和内存之间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位数据的移动。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这是因为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处理器的目标是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尽量在一个时钟周期内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完成每条指令。</a:t>
            </a:r>
          </a:p>
        </p:txBody>
      </p:sp>
    </p:spTree>
    <p:extLst>
      <p:ext uri="{BB962C8B-B14F-4D97-AF65-F5344CB8AC3E}">
        <p14:creationId xmlns:p14="http://schemas.microsoft.com/office/powerpoint/2010/main" val="136778607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分支指令：改变程序流程的指令。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中有两种方式可以实现程序的跳转，一种是使用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分支指令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直接跳转，另一种则是直接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</a:t>
            </a:r>
            <a:r>
              <a:rPr lang="en-US" altLang="zh-CN" sz="20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寄存器赋值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实现跳转。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24-27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位是分支指令的标识符，其中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L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位用来区分是跳转还是调用指令，如果是调用（链接）指令，其返回地址放在链接寄存器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LR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中。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97794"/>
              </p:ext>
            </p:extLst>
          </p:nvPr>
        </p:nvGraphicFramePr>
        <p:xfrm>
          <a:off x="755578" y="3505041"/>
          <a:ext cx="8064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条件标志位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目的数偏移地址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3568" y="3165870"/>
            <a:ext cx="628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 30 29 28  27 26 25 24                                          23……0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7450" y="4020343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分支指令编码格式</a:t>
            </a:r>
          </a:p>
        </p:txBody>
      </p:sp>
    </p:spTree>
    <p:extLst>
      <p:ext uri="{BB962C8B-B14F-4D97-AF65-F5344CB8AC3E}">
        <p14:creationId xmlns:p14="http://schemas.microsoft.com/office/powerpoint/2010/main" val="83639759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计算机体系结构中通常有两种方式指定跳转地址，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绝对地址和相对地址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。绝对地址指完整的内存地址，而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相对地址指从当前位置向前或向后偏移一定的数量。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位偏移地址代表的地址空间为</a:t>
            </a:r>
            <a:r>
              <a:rPr lang="en-US" altLang="zh-CN" sz="20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，对应前后跳转范围为</a:t>
            </a:r>
            <a:r>
              <a:rPr lang="en-US" altLang="zh-CN" sz="20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±32MB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分支交互指令，可以通过将地址放到一个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位的寄存器中，实现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位地址的跳转。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837480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）立即数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操作码字段后面的地址码部分即是操作数本身，也就是说，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数据就包含在指令当中，取出指令也就取出了可以立即使用的操作数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这样的数称为立即数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在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指令集中，指令的后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位用来表示立即数，其中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[7:0]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位二进制值，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[11:8]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代表移位的位数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sz="2000" dirty="0"/>
          </a:p>
        </p:txBody>
      </p:sp>
      <p:pic>
        <p:nvPicPr>
          <p:cNvPr id="4" name="Picture 2" descr="c:\users\wsy\appdata\roaming\360se6\User Data\temp\6ddef98fgb135dee2e20b&amp;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056362" cy="5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08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726587" y="840634"/>
            <a:ext cx="746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#immed_8r</a:t>
            </a:r>
            <a:r>
              <a:rPr kumimoji="1" lang="en-US" altLang="zh-CN" sz="2400" dirty="0">
                <a:latin typeface="Times New Roman"/>
                <a:ea typeface="华文新魏" pitchFamily="2" charset="-122"/>
              </a:rPr>
              <a:t>——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常数表达式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        该常数必须对应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位位图，即一个</a:t>
            </a:r>
            <a:r>
              <a:rPr kumimoji="1" lang="en-US" altLang="zh-CN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kumimoji="1" lang="zh-CN" altLang="en-US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位的常数通过循环右移偶数位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得到。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480420" y="2779626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  <a:ea typeface="华文新魏" pitchFamily="2" charset="-122"/>
              </a:rPr>
              <a:t>循环右移</a:t>
            </a:r>
            <a:r>
              <a:rPr kumimoji="1" lang="en-US" altLang="zh-CN" sz="2000" dirty="0">
                <a:latin typeface="Times New Roman" pitchFamily="18" charset="0"/>
                <a:ea typeface="华文新魏" pitchFamily="2" charset="-122"/>
              </a:rPr>
              <a:t>10</a:t>
            </a:r>
            <a:r>
              <a:rPr kumimoji="1" lang="zh-CN" altLang="en-US" sz="2000" dirty="0">
                <a:latin typeface="Times New Roman" pitchFamily="18" charset="0"/>
                <a:ea typeface="华文新魏" pitchFamily="2" charset="-122"/>
              </a:rPr>
              <a:t>位</a:t>
            </a:r>
          </a:p>
        </p:txBody>
      </p:sp>
      <p:grpSp>
        <p:nvGrpSpPr>
          <p:cNvPr id="130054" name="Group 6"/>
          <p:cNvGrpSpPr>
            <a:grpSpLocks/>
          </p:cNvGrpSpPr>
          <p:nvPr/>
        </p:nvGrpSpPr>
        <p:grpSpPr bwMode="auto">
          <a:xfrm>
            <a:off x="6223620" y="3313026"/>
            <a:ext cx="1828800" cy="533400"/>
            <a:chOff x="4080" y="3072"/>
            <a:chExt cx="1152" cy="336"/>
          </a:xfrm>
        </p:grpSpPr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4080" y="3264"/>
              <a:ext cx="1152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0x12</a:t>
              </a:r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4080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4224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4368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59" name="Rectangle 11"/>
            <p:cNvSpPr>
              <a:spLocks noChangeArrowheads="1"/>
            </p:cNvSpPr>
            <p:nvPr/>
          </p:nvSpPr>
          <p:spPr bwMode="auto">
            <a:xfrm>
              <a:off x="4512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1</a:t>
              </a:r>
            </a:p>
          </p:txBody>
        </p:sp>
        <p:sp>
          <p:nvSpPr>
            <p:cNvPr id="130060" name="Rectangle 12"/>
            <p:cNvSpPr>
              <a:spLocks noChangeArrowheads="1"/>
            </p:cNvSpPr>
            <p:nvPr/>
          </p:nvSpPr>
          <p:spPr bwMode="auto">
            <a:xfrm>
              <a:off x="4656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61" name="Rectangle 13"/>
            <p:cNvSpPr>
              <a:spLocks noChangeArrowheads="1"/>
            </p:cNvSpPr>
            <p:nvPr/>
          </p:nvSpPr>
          <p:spPr bwMode="auto">
            <a:xfrm>
              <a:off x="4800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4944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1</a:t>
              </a: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5088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</p:grpSp>
      <p:grpSp>
        <p:nvGrpSpPr>
          <p:cNvPr id="130064" name="Group 16"/>
          <p:cNvGrpSpPr>
            <a:grpSpLocks/>
          </p:cNvGrpSpPr>
          <p:nvPr/>
        </p:nvGrpSpPr>
        <p:grpSpPr bwMode="auto">
          <a:xfrm>
            <a:off x="737220" y="3313026"/>
            <a:ext cx="5486400" cy="533400"/>
            <a:chOff x="624" y="3072"/>
            <a:chExt cx="3456" cy="336"/>
          </a:xfrm>
        </p:grpSpPr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2928" y="3264"/>
              <a:ext cx="1152" cy="14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0x00</a:t>
              </a:r>
            </a:p>
          </p:txBody>
        </p:sp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2928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3072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68" name="Rectangle 20"/>
            <p:cNvSpPr>
              <a:spLocks noChangeArrowheads="1"/>
            </p:cNvSpPr>
            <p:nvPr/>
          </p:nvSpPr>
          <p:spPr bwMode="auto">
            <a:xfrm>
              <a:off x="3216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69" name="Rectangle 21"/>
            <p:cNvSpPr>
              <a:spLocks noChangeArrowheads="1"/>
            </p:cNvSpPr>
            <p:nvPr/>
          </p:nvSpPr>
          <p:spPr bwMode="auto">
            <a:xfrm>
              <a:off x="3360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0" name="Rectangle 22"/>
            <p:cNvSpPr>
              <a:spLocks noChangeArrowheads="1"/>
            </p:cNvSpPr>
            <p:nvPr/>
          </p:nvSpPr>
          <p:spPr bwMode="auto">
            <a:xfrm>
              <a:off x="3504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3648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2" name="Rectangle 24"/>
            <p:cNvSpPr>
              <a:spLocks noChangeArrowheads="1"/>
            </p:cNvSpPr>
            <p:nvPr/>
          </p:nvSpPr>
          <p:spPr bwMode="auto">
            <a:xfrm>
              <a:off x="3792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3" name="Rectangle 25"/>
            <p:cNvSpPr>
              <a:spLocks noChangeArrowheads="1"/>
            </p:cNvSpPr>
            <p:nvPr/>
          </p:nvSpPr>
          <p:spPr bwMode="auto">
            <a:xfrm>
              <a:off x="3936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4" name="Rectangle 26"/>
            <p:cNvSpPr>
              <a:spLocks noChangeArrowheads="1"/>
            </p:cNvSpPr>
            <p:nvPr/>
          </p:nvSpPr>
          <p:spPr bwMode="auto">
            <a:xfrm>
              <a:off x="1776" y="3264"/>
              <a:ext cx="1152" cy="14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0x00</a:t>
              </a:r>
            </a:p>
          </p:txBody>
        </p:sp>
        <p:sp>
          <p:nvSpPr>
            <p:cNvPr id="130075" name="Rectangle 27"/>
            <p:cNvSpPr>
              <a:spLocks noChangeArrowheads="1"/>
            </p:cNvSpPr>
            <p:nvPr/>
          </p:nvSpPr>
          <p:spPr bwMode="auto">
            <a:xfrm>
              <a:off x="1776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6" name="Rectangle 28"/>
            <p:cNvSpPr>
              <a:spLocks noChangeArrowheads="1"/>
            </p:cNvSpPr>
            <p:nvPr/>
          </p:nvSpPr>
          <p:spPr bwMode="auto">
            <a:xfrm>
              <a:off x="1920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7" name="Rectangle 29"/>
            <p:cNvSpPr>
              <a:spLocks noChangeArrowheads="1"/>
            </p:cNvSpPr>
            <p:nvPr/>
          </p:nvSpPr>
          <p:spPr bwMode="auto">
            <a:xfrm>
              <a:off x="2064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8" name="Rectangle 30"/>
            <p:cNvSpPr>
              <a:spLocks noChangeArrowheads="1"/>
            </p:cNvSpPr>
            <p:nvPr/>
          </p:nvSpPr>
          <p:spPr bwMode="auto">
            <a:xfrm>
              <a:off x="2208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79" name="Rectangle 31"/>
            <p:cNvSpPr>
              <a:spLocks noChangeArrowheads="1"/>
            </p:cNvSpPr>
            <p:nvPr/>
          </p:nvSpPr>
          <p:spPr bwMode="auto">
            <a:xfrm>
              <a:off x="2352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0" name="Rectangle 32"/>
            <p:cNvSpPr>
              <a:spLocks noChangeArrowheads="1"/>
            </p:cNvSpPr>
            <p:nvPr/>
          </p:nvSpPr>
          <p:spPr bwMode="auto">
            <a:xfrm>
              <a:off x="2496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1" name="Rectangle 33"/>
            <p:cNvSpPr>
              <a:spLocks noChangeArrowheads="1"/>
            </p:cNvSpPr>
            <p:nvPr/>
          </p:nvSpPr>
          <p:spPr bwMode="auto">
            <a:xfrm>
              <a:off x="2640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2" name="Rectangle 34"/>
            <p:cNvSpPr>
              <a:spLocks noChangeArrowheads="1"/>
            </p:cNvSpPr>
            <p:nvPr/>
          </p:nvSpPr>
          <p:spPr bwMode="auto">
            <a:xfrm>
              <a:off x="2784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624" y="3264"/>
              <a:ext cx="1152" cy="14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0x00</a:t>
              </a:r>
            </a:p>
          </p:txBody>
        </p:sp>
        <p:sp>
          <p:nvSpPr>
            <p:cNvPr id="130084" name="Rectangle 36"/>
            <p:cNvSpPr>
              <a:spLocks noChangeArrowheads="1"/>
            </p:cNvSpPr>
            <p:nvPr/>
          </p:nvSpPr>
          <p:spPr bwMode="auto">
            <a:xfrm>
              <a:off x="624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5" name="Rectangle 37"/>
            <p:cNvSpPr>
              <a:spLocks noChangeArrowheads="1"/>
            </p:cNvSpPr>
            <p:nvPr/>
          </p:nvSpPr>
          <p:spPr bwMode="auto">
            <a:xfrm>
              <a:off x="768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6" name="Rectangle 38"/>
            <p:cNvSpPr>
              <a:spLocks noChangeArrowheads="1"/>
            </p:cNvSpPr>
            <p:nvPr/>
          </p:nvSpPr>
          <p:spPr bwMode="auto">
            <a:xfrm>
              <a:off x="912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7" name="Rectangle 39"/>
            <p:cNvSpPr>
              <a:spLocks noChangeArrowheads="1"/>
            </p:cNvSpPr>
            <p:nvPr/>
          </p:nvSpPr>
          <p:spPr bwMode="auto">
            <a:xfrm>
              <a:off x="1056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8" name="Rectangle 40"/>
            <p:cNvSpPr>
              <a:spLocks noChangeArrowheads="1"/>
            </p:cNvSpPr>
            <p:nvPr/>
          </p:nvSpPr>
          <p:spPr bwMode="auto">
            <a:xfrm>
              <a:off x="1200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89" name="Rectangle 41"/>
            <p:cNvSpPr>
              <a:spLocks noChangeArrowheads="1"/>
            </p:cNvSpPr>
            <p:nvPr/>
          </p:nvSpPr>
          <p:spPr bwMode="auto">
            <a:xfrm>
              <a:off x="1344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0" name="Rectangle 42"/>
            <p:cNvSpPr>
              <a:spLocks noChangeArrowheads="1"/>
            </p:cNvSpPr>
            <p:nvPr/>
          </p:nvSpPr>
          <p:spPr bwMode="auto">
            <a:xfrm>
              <a:off x="1488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1" name="Rectangle 43"/>
            <p:cNvSpPr>
              <a:spLocks noChangeArrowheads="1"/>
            </p:cNvSpPr>
            <p:nvPr/>
          </p:nvSpPr>
          <p:spPr bwMode="auto">
            <a:xfrm>
              <a:off x="1632" y="3072"/>
              <a:ext cx="144" cy="19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</p:grpSp>
      <p:grpSp>
        <p:nvGrpSpPr>
          <p:cNvPr id="130092" name="Group 44"/>
          <p:cNvGrpSpPr>
            <a:grpSpLocks/>
          </p:cNvGrpSpPr>
          <p:nvPr/>
        </p:nvGrpSpPr>
        <p:grpSpPr bwMode="auto">
          <a:xfrm>
            <a:off x="737220" y="4379826"/>
            <a:ext cx="7315200" cy="533400"/>
            <a:chOff x="624" y="3648"/>
            <a:chExt cx="4608" cy="336"/>
          </a:xfrm>
        </p:grpSpPr>
        <p:sp>
          <p:nvSpPr>
            <p:cNvPr id="130093" name="Rectangle 45"/>
            <p:cNvSpPr>
              <a:spLocks noChangeArrowheads="1"/>
            </p:cNvSpPr>
            <p:nvPr/>
          </p:nvSpPr>
          <p:spPr bwMode="auto">
            <a:xfrm>
              <a:off x="4080" y="3840"/>
              <a:ext cx="1152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0x00</a:t>
              </a:r>
            </a:p>
          </p:txBody>
        </p:sp>
        <p:sp>
          <p:nvSpPr>
            <p:cNvPr id="130094" name="Rectangle 46"/>
            <p:cNvSpPr>
              <a:spLocks noChangeArrowheads="1"/>
            </p:cNvSpPr>
            <p:nvPr/>
          </p:nvSpPr>
          <p:spPr bwMode="auto">
            <a:xfrm>
              <a:off x="408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5" name="Rectangle 47"/>
            <p:cNvSpPr>
              <a:spLocks noChangeArrowheads="1"/>
            </p:cNvSpPr>
            <p:nvPr/>
          </p:nvSpPr>
          <p:spPr bwMode="auto">
            <a:xfrm>
              <a:off x="422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6" name="Rectangle 48"/>
            <p:cNvSpPr>
              <a:spLocks noChangeArrowheads="1"/>
            </p:cNvSpPr>
            <p:nvPr/>
          </p:nvSpPr>
          <p:spPr bwMode="auto">
            <a:xfrm>
              <a:off x="436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7" name="Rectangle 49"/>
            <p:cNvSpPr>
              <a:spLocks noChangeArrowheads="1"/>
            </p:cNvSpPr>
            <p:nvPr/>
          </p:nvSpPr>
          <p:spPr bwMode="auto">
            <a:xfrm>
              <a:off x="451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8" name="Rectangle 50"/>
            <p:cNvSpPr>
              <a:spLocks noChangeArrowheads="1"/>
            </p:cNvSpPr>
            <p:nvPr/>
          </p:nvSpPr>
          <p:spPr bwMode="auto">
            <a:xfrm>
              <a:off x="465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480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0" name="Rectangle 52"/>
            <p:cNvSpPr>
              <a:spLocks noChangeArrowheads="1"/>
            </p:cNvSpPr>
            <p:nvPr/>
          </p:nvSpPr>
          <p:spPr bwMode="auto">
            <a:xfrm>
              <a:off x="494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1" name="Rectangle 53"/>
            <p:cNvSpPr>
              <a:spLocks noChangeArrowheads="1"/>
            </p:cNvSpPr>
            <p:nvPr/>
          </p:nvSpPr>
          <p:spPr bwMode="auto">
            <a:xfrm>
              <a:off x="508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2928" y="3840"/>
              <a:ext cx="1152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itchFamily="18" charset="0"/>
                  <a:ea typeface="华文新魏" pitchFamily="2" charset="-122"/>
                </a:rPr>
                <a:t>0x00</a:t>
              </a:r>
            </a:p>
          </p:txBody>
        </p:sp>
        <p:sp>
          <p:nvSpPr>
            <p:cNvPr id="130103" name="Rectangle 55"/>
            <p:cNvSpPr>
              <a:spLocks noChangeArrowheads="1"/>
            </p:cNvSpPr>
            <p:nvPr/>
          </p:nvSpPr>
          <p:spPr bwMode="auto">
            <a:xfrm>
              <a:off x="292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4" name="Rectangle 56"/>
            <p:cNvSpPr>
              <a:spLocks noChangeArrowheads="1"/>
            </p:cNvSpPr>
            <p:nvPr/>
          </p:nvSpPr>
          <p:spPr bwMode="auto">
            <a:xfrm>
              <a:off x="307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5" name="Rectangle 57"/>
            <p:cNvSpPr>
              <a:spLocks noChangeArrowheads="1"/>
            </p:cNvSpPr>
            <p:nvPr/>
          </p:nvSpPr>
          <p:spPr bwMode="auto">
            <a:xfrm>
              <a:off x="321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6" name="Rectangle 58"/>
            <p:cNvSpPr>
              <a:spLocks noChangeArrowheads="1"/>
            </p:cNvSpPr>
            <p:nvPr/>
          </p:nvSpPr>
          <p:spPr bwMode="auto">
            <a:xfrm>
              <a:off x="336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7" name="Rectangle 59"/>
            <p:cNvSpPr>
              <a:spLocks noChangeArrowheads="1"/>
            </p:cNvSpPr>
            <p:nvPr/>
          </p:nvSpPr>
          <p:spPr bwMode="auto">
            <a:xfrm>
              <a:off x="350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8" name="Rectangle 60"/>
            <p:cNvSpPr>
              <a:spLocks noChangeArrowheads="1"/>
            </p:cNvSpPr>
            <p:nvPr/>
          </p:nvSpPr>
          <p:spPr bwMode="auto">
            <a:xfrm>
              <a:off x="364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09" name="Rectangle 61"/>
            <p:cNvSpPr>
              <a:spLocks noChangeArrowheads="1"/>
            </p:cNvSpPr>
            <p:nvPr/>
          </p:nvSpPr>
          <p:spPr bwMode="auto">
            <a:xfrm>
              <a:off x="379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0" name="Rectangle 62"/>
            <p:cNvSpPr>
              <a:spLocks noChangeArrowheads="1"/>
            </p:cNvSpPr>
            <p:nvPr/>
          </p:nvSpPr>
          <p:spPr bwMode="auto">
            <a:xfrm>
              <a:off x="393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1" name="Rectangle 63"/>
            <p:cNvSpPr>
              <a:spLocks noChangeArrowheads="1"/>
            </p:cNvSpPr>
            <p:nvPr/>
          </p:nvSpPr>
          <p:spPr bwMode="auto">
            <a:xfrm>
              <a:off x="1776" y="3840"/>
              <a:ext cx="1152" cy="14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0x80</a:t>
              </a:r>
            </a:p>
          </p:txBody>
        </p:sp>
        <p:sp>
          <p:nvSpPr>
            <p:cNvPr id="130112" name="Rectangle 64"/>
            <p:cNvSpPr>
              <a:spLocks noChangeArrowheads="1"/>
            </p:cNvSpPr>
            <p:nvPr/>
          </p:nvSpPr>
          <p:spPr bwMode="auto">
            <a:xfrm>
              <a:off x="1776" y="3648"/>
              <a:ext cx="144" cy="19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1</a:t>
              </a:r>
            </a:p>
          </p:txBody>
        </p:sp>
        <p:sp>
          <p:nvSpPr>
            <p:cNvPr id="130113" name="Rectangle 65"/>
            <p:cNvSpPr>
              <a:spLocks noChangeArrowheads="1"/>
            </p:cNvSpPr>
            <p:nvPr/>
          </p:nvSpPr>
          <p:spPr bwMode="auto">
            <a:xfrm>
              <a:off x="192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4" name="Rectangle 66"/>
            <p:cNvSpPr>
              <a:spLocks noChangeArrowheads="1"/>
            </p:cNvSpPr>
            <p:nvPr/>
          </p:nvSpPr>
          <p:spPr bwMode="auto">
            <a:xfrm>
              <a:off x="206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5" name="Rectangle 67"/>
            <p:cNvSpPr>
              <a:spLocks noChangeArrowheads="1"/>
            </p:cNvSpPr>
            <p:nvPr/>
          </p:nvSpPr>
          <p:spPr bwMode="auto">
            <a:xfrm>
              <a:off x="220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6" name="Rectangle 68"/>
            <p:cNvSpPr>
              <a:spLocks noChangeArrowheads="1"/>
            </p:cNvSpPr>
            <p:nvPr/>
          </p:nvSpPr>
          <p:spPr bwMode="auto">
            <a:xfrm>
              <a:off x="235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7" name="Rectangle 69"/>
            <p:cNvSpPr>
              <a:spLocks noChangeArrowheads="1"/>
            </p:cNvSpPr>
            <p:nvPr/>
          </p:nvSpPr>
          <p:spPr bwMode="auto">
            <a:xfrm>
              <a:off x="249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8" name="Rectangle 70"/>
            <p:cNvSpPr>
              <a:spLocks noChangeArrowheads="1"/>
            </p:cNvSpPr>
            <p:nvPr/>
          </p:nvSpPr>
          <p:spPr bwMode="auto">
            <a:xfrm>
              <a:off x="264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19" name="Rectangle 71"/>
            <p:cNvSpPr>
              <a:spLocks noChangeArrowheads="1"/>
            </p:cNvSpPr>
            <p:nvPr/>
          </p:nvSpPr>
          <p:spPr bwMode="auto">
            <a:xfrm>
              <a:off x="278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0" name="Rectangle 72"/>
            <p:cNvSpPr>
              <a:spLocks noChangeArrowheads="1"/>
            </p:cNvSpPr>
            <p:nvPr/>
          </p:nvSpPr>
          <p:spPr bwMode="auto">
            <a:xfrm>
              <a:off x="624" y="3840"/>
              <a:ext cx="1152" cy="14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0x04</a:t>
              </a:r>
            </a:p>
          </p:txBody>
        </p:sp>
        <p:sp>
          <p:nvSpPr>
            <p:cNvPr id="130121" name="Rectangle 73"/>
            <p:cNvSpPr>
              <a:spLocks noChangeArrowheads="1"/>
            </p:cNvSpPr>
            <p:nvPr/>
          </p:nvSpPr>
          <p:spPr bwMode="auto">
            <a:xfrm>
              <a:off x="62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2" name="Rectangle 74"/>
            <p:cNvSpPr>
              <a:spLocks noChangeArrowheads="1"/>
            </p:cNvSpPr>
            <p:nvPr/>
          </p:nvSpPr>
          <p:spPr bwMode="auto">
            <a:xfrm>
              <a:off x="76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3" name="Rectangle 75"/>
            <p:cNvSpPr>
              <a:spLocks noChangeArrowheads="1"/>
            </p:cNvSpPr>
            <p:nvPr/>
          </p:nvSpPr>
          <p:spPr bwMode="auto">
            <a:xfrm>
              <a:off x="91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4" name="Rectangle 76"/>
            <p:cNvSpPr>
              <a:spLocks noChangeArrowheads="1"/>
            </p:cNvSpPr>
            <p:nvPr/>
          </p:nvSpPr>
          <p:spPr bwMode="auto">
            <a:xfrm>
              <a:off x="105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5" name="Rectangle 77"/>
            <p:cNvSpPr>
              <a:spLocks noChangeArrowheads="1"/>
            </p:cNvSpPr>
            <p:nvPr/>
          </p:nvSpPr>
          <p:spPr bwMode="auto">
            <a:xfrm>
              <a:off x="120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6" name="Rectangle 78"/>
            <p:cNvSpPr>
              <a:spLocks noChangeArrowheads="1"/>
            </p:cNvSpPr>
            <p:nvPr/>
          </p:nvSpPr>
          <p:spPr bwMode="auto">
            <a:xfrm>
              <a:off x="1344" y="3648"/>
              <a:ext cx="144" cy="19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1</a:t>
              </a:r>
            </a:p>
          </p:txBody>
        </p:sp>
        <p:sp>
          <p:nvSpPr>
            <p:cNvPr id="130127" name="Rectangle 79"/>
            <p:cNvSpPr>
              <a:spLocks noChangeArrowheads="1"/>
            </p:cNvSpPr>
            <p:nvPr/>
          </p:nvSpPr>
          <p:spPr bwMode="auto">
            <a:xfrm>
              <a:off x="148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  <p:sp>
          <p:nvSpPr>
            <p:cNvPr id="130128" name="Rectangle 80"/>
            <p:cNvSpPr>
              <a:spLocks noChangeArrowheads="1"/>
            </p:cNvSpPr>
            <p:nvPr/>
          </p:nvSpPr>
          <p:spPr bwMode="auto">
            <a:xfrm>
              <a:off x="163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</a:rPr>
                <a:t>0</a:t>
              </a:r>
            </a:p>
          </p:txBody>
        </p:sp>
      </p:grpSp>
      <p:sp>
        <p:nvSpPr>
          <p:cNvPr id="130129" name="Rectangle 81"/>
          <p:cNvSpPr>
            <a:spLocks noChangeArrowheads="1"/>
          </p:cNvSpPr>
          <p:nvPr/>
        </p:nvSpPr>
        <p:spPr bwMode="auto">
          <a:xfrm>
            <a:off x="6223620" y="3846426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华文新魏" pitchFamily="2" charset="-122"/>
              </a:rPr>
              <a:t>8</a:t>
            </a:r>
            <a:r>
              <a:rPr kumimoji="1" lang="zh-CN" altLang="en-US" sz="2000">
                <a:latin typeface="Times New Roman" pitchFamily="18" charset="0"/>
                <a:ea typeface="华文新魏" pitchFamily="2" charset="-122"/>
              </a:rPr>
              <a:t>位常数</a:t>
            </a:r>
          </a:p>
        </p:txBody>
      </p:sp>
      <p:sp>
        <p:nvSpPr>
          <p:cNvPr id="130130" name="AutoShape 82"/>
          <p:cNvSpPr>
            <a:spLocks noChangeArrowheads="1"/>
          </p:cNvSpPr>
          <p:nvPr/>
        </p:nvSpPr>
        <p:spPr bwMode="auto">
          <a:xfrm>
            <a:off x="4090020" y="3922626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131" name="Group 83"/>
          <p:cNvGrpSpPr>
            <a:grpSpLocks/>
          </p:cNvGrpSpPr>
          <p:nvPr/>
        </p:nvGrpSpPr>
        <p:grpSpPr bwMode="auto">
          <a:xfrm>
            <a:off x="508620" y="3160626"/>
            <a:ext cx="7772400" cy="304800"/>
            <a:chOff x="480" y="2976"/>
            <a:chExt cx="4896" cy="192"/>
          </a:xfrm>
        </p:grpSpPr>
        <p:sp>
          <p:nvSpPr>
            <p:cNvPr id="130132" name="Line 84"/>
            <p:cNvSpPr>
              <a:spLocks noChangeShapeType="1"/>
            </p:cNvSpPr>
            <p:nvPr/>
          </p:nvSpPr>
          <p:spPr bwMode="auto">
            <a:xfrm flipV="1">
              <a:off x="5376" y="2976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33" name="Line 85"/>
            <p:cNvSpPr>
              <a:spLocks noChangeShapeType="1"/>
            </p:cNvSpPr>
            <p:nvPr/>
          </p:nvSpPr>
          <p:spPr bwMode="auto">
            <a:xfrm flipH="1">
              <a:off x="480" y="2976"/>
              <a:ext cx="244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34" name="Line 86"/>
            <p:cNvSpPr>
              <a:spLocks noChangeShapeType="1"/>
            </p:cNvSpPr>
            <p:nvPr/>
          </p:nvSpPr>
          <p:spPr bwMode="auto">
            <a:xfrm>
              <a:off x="480" y="2976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35" name="Line 87"/>
            <p:cNvSpPr>
              <a:spLocks noChangeShapeType="1"/>
            </p:cNvSpPr>
            <p:nvPr/>
          </p:nvSpPr>
          <p:spPr bwMode="auto">
            <a:xfrm>
              <a:off x="480" y="3168"/>
              <a:ext cx="14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36" name="Line 88"/>
            <p:cNvSpPr>
              <a:spLocks noChangeShapeType="1"/>
            </p:cNvSpPr>
            <p:nvPr/>
          </p:nvSpPr>
          <p:spPr bwMode="auto">
            <a:xfrm>
              <a:off x="5232" y="3168"/>
              <a:ext cx="14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37" name="Line 89"/>
            <p:cNvSpPr>
              <a:spLocks noChangeShapeType="1"/>
            </p:cNvSpPr>
            <p:nvPr/>
          </p:nvSpPr>
          <p:spPr bwMode="auto">
            <a:xfrm flipH="1">
              <a:off x="2928" y="2976"/>
              <a:ext cx="244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290" name="Picture 2" descr="c:\users\wsy\appdata\roaming\360se6\User Data\temp\6ddef98fgb135dee2e20b&amp;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2" y="5157192"/>
            <a:ext cx="65722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7520" y="5666793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指令编码格式</a:t>
            </a:r>
          </a:p>
        </p:txBody>
      </p:sp>
      <p:sp>
        <p:nvSpPr>
          <p:cNvPr id="3" name="椭圆 2"/>
          <p:cNvSpPr/>
          <p:nvPr/>
        </p:nvSpPr>
        <p:spPr>
          <a:xfrm>
            <a:off x="5652120" y="5157192"/>
            <a:ext cx="1828800" cy="509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3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3" grpId="0" autoUpdateAnimBg="0"/>
      <p:bldP spid="130129" grpId="0" autoUpdateAnimBg="0"/>
      <p:bldP spid="13013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</a:t>
            </a:r>
            <a:r>
              <a:rPr lang="zh-CN" altLang="en-US" dirty="0"/>
              <a:t>压缩指令集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在变长处理器中，通常通过霍夫曼编码来提高处理器的效率。其基本思想是减少最常用指令的长度而增加不常用指令的长度，从而使平均指令长度减少。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处理器中，借鉴类似的思想，选择最常用的部分指令形成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Thumb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指令集，采用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位编码。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20263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Thumb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指令集的主要特点：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只有一个条件指令（偏移量跳转）；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没有“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”标志位，多数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Thumb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指令自动更新条件标志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目的寄存器通常和源寄存器是一个；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所有的指令都是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位的；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立即数的寻址方式和偏移地址都非常受限；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多数指令只能访问低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位寄存器。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848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寻址模式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2004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寻址模式，即加载或存储时地址的表示方式。它描述了确定指令中操作数的不同方法。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14736"/>
              </p:ext>
            </p:extLst>
          </p:nvPr>
        </p:nvGraphicFramePr>
        <p:xfrm>
          <a:off x="457199" y="2276872"/>
          <a:ext cx="8226707" cy="422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操作数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单操作数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B address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地址可能是直接给出的，一个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距离当前位置的偏移量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，或者一个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存储在寄存器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内存位置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中的地址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两操作数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NOT</a:t>
                      </a:r>
                      <a:r>
                        <a:rPr lang="en-US" altLang="zh-CN" baseline="0" dirty="0">
                          <a:latin typeface="黑体" pitchFamily="49" charset="-122"/>
                          <a:ea typeface="黑体" pitchFamily="49" charset="-122"/>
                        </a:rPr>
                        <a:t>  destination, Source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目的或源操作数可能是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寄存器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、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内存地址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或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由寄存器指定的内存地址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。源操作数还可能是一个立即数。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三操作数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ADD destination,</a:t>
                      </a:r>
                      <a:r>
                        <a:rPr lang="en-US" altLang="zh-CN" baseline="0" dirty="0">
                          <a:latin typeface="黑体" pitchFamily="49" charset="-122"/>
                          <a:ea typeface="黑体" pitchFamily="49" charset="-122"/>
                        </a:rPr>
                        <a:t> source, source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目的或源操作数可能是寄存器、内存地址或由寄存器指定的内存地址，源操作数还可能是一个立即数。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6506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指令格式中的地址字段通常是非常有限的，希望能够大范围的访问主存或虚拟存储器。为了实现此目标，采用了各类寻址技术。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各类寻址技术都涉及到如下两方面的权衡：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地址范围和寻址灵活性；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存储器引用数与地址计算的复杂性；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853285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ARM</a:t>
            </a:r>
            <a:r>
              <a:rPr lang="zh-CN" altLang="en-US" dirty="0"/>
              <a:t>处理器寻址方式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18051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7772400" cy="685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寻址方式分类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899592" y="1484784"/>
            <a:ext cx="7010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寻址方式是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根据指令中给出的地址码字段来实现寻找真实操作数地址的方式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ARM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处理器具有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种基本寻址方式。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）寄存器寻址；		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）立即寻址；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）寄存器移位寻址；	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）寄存器间接寻址；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）基址寻址；		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）多寄存器寻址；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）块拷贝寻址；		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）堆栈寻址；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）相对寻址。</a:t>
            </a:r>
          </a:p>
        </p:txBody>
      </p:sp>
    </p:spTree>
    <p:extLst>
      <p:ext uri="{BB962C8B-B14F-4D97-AF65-F5344CB8AC3E}">
        <p14:creationId xmlns:p14="http://schemas.microsoft.com/office/powerpoint/2010/main" val="20752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 advAuto="0"/>
      <p:bldP spid="1085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49EF0C-BA50-4863-98A6-0E076990872F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3960440" cy="3835763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采用强大的信号处理扩展集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Profile: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应用于复杂的虚拟内存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Profile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：实时控制处理器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Profile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：低功耗应用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CortexTM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Family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ARMv7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Thumb-2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技术的扩展提高了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DSP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和多媒体处理吞吐量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400%</a:t>
            </a:r>
            <a:endParaRPr lang="zh-CN" altLang="en-US" sz="2400" dirty="0"/>
          </a:p>
          <a:p>
            <a:pPr lvl="2" eaLnBrk="1" hangingPunct="1">
              <a:buClr>
                <a:srgbClr val="000066"/>
              </a:buClr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5917" y="1488729"/>
            <a:ext cx="4146867" cy="38318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公司首款支持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位指令集的处理器架构；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向下兼容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AArch32 32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位指令集；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核心数量可以从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个到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个不等；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NEON SIMD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引擎、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CoreSight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多核心调试与追踪模块、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128-bit AMBA ACE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一致性总线界面，还可选加密加速单元，能将加密软件的运行速度提升最多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倍。</a:t>
            </a:r>
            <a:endParaRPr lang="en-US" altLang="ko-KR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02311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ARMv7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5648" y="1023118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l">
              <a:buSzPct val="100000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ARMv8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864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10855" y="1603744"/>
            <a:ext cx="7442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操作数的值在寄存器中，指令中的地址码字段指出的是寄存器编号，指令执行时直接取出寄存器值来操作。寄存器寻址指令举例如下：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MOV  R1,R2	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            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的值存入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SUB  R0,R1,R2   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的值减去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R2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latin typeface="Courier New" pitchFamily="49" charset="0"/>
                <a:ea typeface="华文新魏" pitchFamily="2" charset="-122"/>
              </a:rPr>
              <a:t>                      </a:t>
            </a:r>
            <a:r>
              <a:rPr lang="zh-CN" altLang="en-US" sz="2400" dirty="0">
                <a:latin typeface="Courier New" pitchFamily="49" charset="0"/>
                <a:ea typeface="华文新魏" pitchFamily="2" charset="-122"/>
              </a:rPr>
              <a:t>；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的值，结果保存到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</a:t>
            </a:r>
            <a:r>
              <a:rPr kumimoji="1" lang="en-US" altLang="zh-CN" sz="1600" dirty="0">
                <a:latin typeface="Courier New" pitchFamily="49" charset="0"/>
                <a:ea typeface="华文新魏" pitchFamily="2" charset="-122"/>
              </a:rPr>
              <a:t> </a:t>
            </a:r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）寄存器寻址</a:t>
            </a:r>
          </a:p>
        </p:txBody>
      </p:sp>
    </p:spTree>
    <p:extLst>
      <p:ext uri="{BB962C8B-B14F-4D97-AF65-F5344CB8AC3E}">
        <p14:creationId xmlns:p14="http://schemas.microsoft.com/office/powerpoint/2010/main" val="20683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2175468" y="1926332"/>
            <a:ext cx="3980707" cy="3014836"/>
            <a:chOff x="1970" y="2171"/>
            <a:chExt cx="2301" cy="17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970" y="2171"/>
              <a:ext cx="2301" cy="17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640" y="2688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0xAA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640" y="2976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0x55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304" y="2688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304" y="2976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R1</a:t>
              </a:r>
            </a:p>
          </p:txBody>
        </p:sp>
      </p:grp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693739" y="4008734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MOV  R1,R2</a:t>
            </a: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4979739" y="2865734"/>
            <a:ext cx="228600" cy="6858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334561" y="3330814"/>
            <a:ext cx="1645177" cy="50247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0xAA</a:t>
            </a:r>
          </a:p>
        </p:txBody>
      </p:sp>
    </p:spTree>
    <p:extLst>
      <p:ext uri="{BB962C8B-B14F-4D97-AF65-F5344CB8AC3E}">
        <p14:creationId xmlns:p14="http://schemas.microsoft.com/office/powerpoint/2010/main" val="26453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nimBg="1"/>
      <p:bldP spid="22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84791" y="1497420"/>
            <a:ext cx="831465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立即寻址指令中的操作码字段后面的地址码部分即是操作数本身，也就是说，数据就包含在指令当中，取出指令也就取出了可以立即使用的操作数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这样的数称为立即数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。立即寻址指令举例如下：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SUBS	R0,R0,#1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 ;R0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减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，结果放入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，并且影响标志位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MOV	R0,#0xFF000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将立即数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0xFF000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装入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寄存器</a:t>
            </a:r>
            <a:r>
              <a:rPr kumimoji="1" lang="zh-CN" altLang="en-US" sz="1800" dirty="0">
                <a:latin typeface="Courier New" pitchFamily="49" charset="0"/>
                <a:ea typeface="华文新魏" pitchFamily="2" charset="-122"/>
              </a:rPr>
              <a:t> </a:t>
            </a:r>
          </a:p>
        </p:txBody>
      </p:sp>
      <p:sp>
        <p:nvSpPr>
          <p:cNvPr id="11060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）立即寻址</a:t>
            </a:r>
          </a:p>
        </p:txBody>
      </p:sp>
    </p:spTree>
    <p:extLst>
      <p:ext uri="{BB962C8B-B14F-4D97-AF65-F5344CB8AC3E}">
        <p14:creationId xmlns:p14="http://schemas.microsoft.com/office/powerpoint/2010/main" val="37261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47800" y="2057920"/>
            <a:ext cx="6248400" cy="2971800"/>
            <a:chOff x="1440" y="2160"/>
            <a:chExt cx="3936" cy="18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40" y="2160"/>
              <a:ext cx="3936" cy="18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96" y="2976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0x55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60" y="2976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80" y="2544"/>
              <a:ext cx="177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Courier New" pitchFamily="49" charset="0"/>
                  <a:ea typeface="华文新魏" pitchFamily="2" charset="-122"/>
                </a:rPr>
                <a:t>MOV  R0,#0xFF00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776" y="2256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  <a:ea typeface="华文新魏" pitchFamily="2" charset="-122"/>
                </a:rPr>
                <a:t>程序存储</a:t>
              </a:r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905000" y="411532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MOV  R0,#0xFF00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648200" y="2819920"/>
            <a:ext cx="228600" cy="9144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24200" y="3353320"/>
            <a:ext cx="15240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0xFF00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953000" y="297232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从代码中获得数据</a:t>
            </a:r>
          </a:p>
        </p:txBody>
      </p:sp>
    </p:spTree>
    <p:extLst>
      <p:ext uri="{BB962C8B-B14F-4D97-AF65-F5344CB8AC3E}">
        <p14:creationId xmlns:p14="http://schemas.microsoft.com/office/powerpoint/2010/main" val="33329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31800" y="1452968"/>
            <a:ext cx="8468833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寄存器移位寻址是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ARM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指令集特有的寻址方式。当第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个操作数是寄存器移位方式时，第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个寄存器操作数在与第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个操作数结合之前，首先进行移位操作。寄存器移位寻址指令举例如下：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MOV	R0,R2,LSL #3</a:t>
            </a:r>
            <a:r>
              <a:rPr kumimoji="1" lang="en-US" altLang="zh-CN" sz="2400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的值逻辑左移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3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位，结果放入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，			  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即是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R0=R2×8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ANDS	R1,R1,R2,LSL R3</a:t>
            </a:r>
            <a:r>
              <a:rPr kumimoji="1" lang="en-US" altLang="zh-CN" sz="2400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的值逻辑左移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R3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位，然后和			     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 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相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“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与”操作，结果放入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）寄存器移位寻址</a:t>
            </a:r>
          </a:p>
        </p:txBody>
      </p:sp>
    </p:spTree>
    <p:extLst>
      <p:ext uri="{BB962C8B-B14F-4D97-AF65-F5344CB8AC3E}">
        <p14:creationId xmlns:p14="http://schemas.microsoft.com/office/powerpoint/2010/main" val="29681315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78689" y="2493040"/>
            <a:ext cx="6248400" cy="2971800"/>
            <a:chOff x="1104" y="2160"/>
            <a:chExt cx="3936" cy="18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04" y="2160"/>
              <a:ext cx="3936" cy="18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60" y="2976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0x55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24" y="2976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24" y="2688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60" y="2688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0x01</a:t>
              </a:r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835889" y="455044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MOV  R0,R2,LSL #3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055089" y="3788440"/>
            <a:ext cx="15240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0x08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9089" y="355984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188689" y="3331240"/>
            <a:ext cx="15240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0x08</a:t>
            </a: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4426689" y="3712240"/>
            <a:ext cx="1447800" cy="444500"/>
          </a:xfrm>
          <a:custGeom>
            <a:avLst/>
            <a:gdLst>
              <a:gd name="T0" fmla="*/ 912 w 912"/>
              <a:gd name="T1" fmla="*/ 0 h 280"/>
              <a:gd name="T2" fmla="*/ 720 w 912"/>
              <a:gd name="T3" fmla="*/ 240 h 280"/>
              <a:gd name="T4" fmla="*/ 0 w 912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280">
                <a:moveTo>
                  <a:pt x="912" y="0"/>
                </a:moveTo>
                <a:cubicBezTo>
                  <a:pt x="892" y="100"/>
                  <a:pt x="872" y="200"/>
                  <a:pt x="720" y="240"/>
                </a:cubicBezTo>
                <a:cubicBezTo>
                  <a:pt x="568" y="280"/>
                  <a:pt x="284" y="260"/>
                  <a:pt x="0" y="2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664689" y="287404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逻辑左移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3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1464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 autoUpdateAnimBg="0"/>
      <p:bldP spid="12" grpId="0" animBg="1"/>
      <p:bldP spid="13" grpId="0" animBg="1" autoUpdateAnimBg="0"/>
      <p:bldP spid="14" grpId="0" animBg="1"/>
      <p:bldP spid="15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33401" y="1340768"/>
            <a:ext cx="801517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寄存器间接寻址指令中的地址码给出的是一个通用寄存器的编号，所需的操作数保存在寄存器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指定地址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的存储单元中，即寄存器为操作数的地址指针。寄存器间接寻址指令举例如下：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LDR	R1,[R2]	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指向的存储单元的数据读出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保存在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中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SWP	R1,R1,[R2]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	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将寄存器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的值和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指定的存储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单元的内容交换</a:t>
            </a:r>
          </a:p>
        </p:txBody>
      </p:sp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）寄存器间接寻址</a:t>
            </a:r>
          </a:p>
        </p:txBody>
      </p:sp>
    </p:spTree>
    <p:extLst>
      <p:ext uri="{BB962C8B-B14F-4D97-AF65-F5344CB8AC3E}">
        <p14:creationId xmlns:p14="http://schemas.microsoft.com/office/powerpoint/2010/main" val="41022716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71600" y="1943100"/>
            <a:ext cx="6248400" cy="2971800"/>
            <a:chOff x="1104" y="2160"/>
            <a:chExt cx="3936" cy="18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04" y="2160"/>
              <a:ext cx="3936" cy="18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28" y="307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0x55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92" y="3072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92" y="2784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28" y="2784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0x40000000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28" y="235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0xAA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72" y="235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0x40000000</a:t>
              </a:r>
            </a:p>
          </p:txBody>
        </p:sp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276600" y="42291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LDR  R0,[R2]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267200" y="33909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0xAA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4114800" y="26289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943600" y="2324100"/>
            <a:ext cx="457200" cy="1524000"/>
          </a:xfrm>
          <a:prstGeom prst="curvedLeftArrow">
            <a:avLst>
              <a:gd name="adj1" fmla="val 47577"/>
              <a:gd name="adj2" fmla="val 1010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5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4" grpId="0" animBg="1"/>
      <p:bldP spid="1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431799" y="1358088"/>
            <a:ext cx="860587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基址寻址就是将基址寄存器的内容与指令中给出的偏移量相加，形成操作数的有效地址。基址寻址用于访问基址附近的存储单元，常用于查表、数组操作、功能部件寄存器访问等。基址寻址指令举例如下：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LDR	R2,[R3,#0x0C]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读取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R3+0x0C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地址上的存储单元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的内容，放入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R2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STR	R1,[R0,#-4]!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	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先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R0=R0-4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，然后把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			    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保存到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指定的存储单元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）基址寻址</a:t>
            </a:r>
          </a:p>
        </p:txBody>
      </p:sp>
    </p:spTree>
    <p:extLst>
      <p:ext uri="{BB962C8B-B14F-4D97-AF65-F5344CB8AC3E}">
        <p14:creationId xmlns:p14="http://schemas.microsoft.com/office/powerpoint/2010/main" val="20575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676400" y="2133600"/>
            <a:ext cx="6248400" cy="2971800"/>
            <a:chOff x="1104" y="2160"/>
            <a:chExt cx="3936" cy="187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04" y="2160"/>
              <a:ext cx="3936" cy="18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928" y="307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0x55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92" y="3072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592" y="2784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928" y="2784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0x40000000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928" y="235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0xAA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872" y="235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0x4000000C</a:t>
              </a:r>
            </a:p>
          </p:txBody>
        </p:sp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581400" y="4419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LDR  R2,[R3,#0x0C]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572000" y="35814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0xAA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4419600" y="28194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248400" y="2514600"/>
            <a:ext cx="457200" cy="1524000"/>
          </a:xfrm>
          <a:prstGeom prst="curvedLeftArrow">
            <a:avLst>
              <a:gd name="adj1" fmla="val 47577"/>
              <a:gd name="adj2" fmla="val 1010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676400" y="3124200"/>
            <a:ext cx="228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2400" dirty="0">
                <a:latin typeface="Times New Roman" pitchFamily="18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</a:rPr>
              <a:t>R3+0x0C</a:t>
            </a:r>
            <a:r>
              <a:rPr kumimoji="1" lang="zh-CN" altLang="en-US" sz="2400" dirty="0">
                <a:latin typeface="Times New Roman" pitchFamily="18" charset="0"/>
                <a:ea typeface="华文新魏" pitchFamily="2" charset="-122"/>
              </a:rPr>
              <a:t>作为地址装载数据</a:t>
            </a:r>
          </a:p>
        </p:txBody>
      </p:sp>
    </p:spTree>
    <p:extLst>
      <p:ext uri="{BB962C8B-B14F-4D97-AF65-F5344CB8AC3E}">
        <p14:creationId xmlns:p14="http://schemas.microsoft.com/office/powerpoint/2010/main" val="3831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4" grpId="0" animBg="1"/>
      <p:bldP spid="15" grpId="0" animBg="1"/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ARMv9</a:t>
            </a:r>
            <a:r>
              <a:rPr lang="zh-CN" altLang="en-US" dirty="0"/>
              <a:t>架构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7510"/>
            <a:ext cx="7798059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SVE2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（可伸缩矢量扩展）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机器学习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机密计算体系结构（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Confidential Compute Architecture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03458" y="2924944"/>
            <a:ext cx="7651801" cy="3773589"/>
            <a:chOff x="582651" y="1580225"/>
            <a:chExt cx="7981006" cy="4087276"/>
          </a:xfrm>
        </p:grpSpPr>
        <p:pic>
          <p:nvPicPr>
            <p:cNvPr id="8" name="Picture 2" descr="c:\users\wsy\appdata\roaming\360se6\User Data\temp\V5_to_V8_Architectu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51" y="1841162"/>
              <a:ext cx="5626968" cy="382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6209619" y="5308583"/>
              <a:ext cx="2354038" cy="25879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ARMv9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09619" y="1580225"/>
              <a:ext cx="2354038" cy="36499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98109" y="2217870"/>
              <a:ext cx="985620" cy="12207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Enhanced Vector Processing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53862" y="2230996"/>
              <a:ext cx="1139662" cy="4985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93611" y="4412306"/>
              <a:ext cx="2078904" cy="7217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Armv8 compatibility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93611" y="3818587"/>
              <a:ext cx="2078904" cy="4985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Improved Security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53862" y="2774413"/>
              <a:ext cx="1139662" cy="6642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Signal Processing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7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65814" y="1304925"/>
            <a:ext cx="877186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多寄存器寻址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一次可传送几个寄存器值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，允许一条指令传送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个寄存器的任何子集或所有寄存器。多寄存器寻址指令举例如下：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LDMIA R1!,{R2-R7,R12}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指向的单元中的数据读出到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～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R7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、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中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(R1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自动加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1)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STMIA	 R0!,{R2-R7,R12}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将寄存器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～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R7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、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R12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的值保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存到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指向的存储单元中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;(R0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自动加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1)</a:t>
            </a:r>
          </a:p>
        </p:txBody>
      </p:sp>
      <p:sp>
        <p:nvSpPr>
          <p:cNvPr id="114712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）多寄存器寻址</a:t>
            </a:r>
          </a:p>
        </p:txBody>
      </p:sp>
    </p:spTree>
    <p:extLst>
      <p:ext uri="{BB962C8B-B14F-4D97-AF65-F5344CB8AC3E}">
        <p14:creationId xmlns:p14="http://schemas.microsoft.com/office/powerpoint/2010/main" val="29745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147" y="5157192"/>
            <a:ext cx="6248401" cy="10080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latin typeface="华文新魏" pitchFamily="2" charset="-122"/>
                <a:ea typeface="华文新魏" pitchFamily="2" charset="-122"/>
              </a:rPr>
              <a:t>该指令的后缀</a:t>
            </a:r>
            <a:r>
              <a:rPr kumimoji="1"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IA</a:t>
            </a:r>
            <a:r>
              <a:rPr kumimoji="1" lang="zh-CN" altLang="en-US" dirty="0">
                <a:latin typeface="华文新魏" pitchFamily="2" charset="-122"/>
                <a:ea typeface="华文新魏" pitchFamily="2" charset="-122"/>
              </a:rPr>
              <a:t>表示在每次执行完加载</a:t>
            </a:r>
            <a:r>
              <a:rPr kumimoji="1" lang="en-US" altLang="zh-CN" dirty="0">
                <a:latin typeface="华文新魏" pitchFamily="2" charset="-122"/>
                <a:ea typeface="华文新魏" pitchFamily="2" charset="-122"/>
              </a:rPr>
              <a:t>/</a:t>
            </a:r>
            <a:r>
              <a:rPr kumimoji="1" lang="zh-CN" altLang="en-US" dirty="0">
                <a:latin typeface="华文新魏" pitchFamily="2" charset="-122"/>
                <a:ea typeface="华文新魏" pitchFamily="2" charset="-122"/>
              </a:rPr>
              <a:t>存储操作后，</a:t>
            </a:r>
            <a:r>
              <a:rPr kumimoji="1" lang="en-US" altLang="zh-CN" dirty="0">
                <a:latin typeface="华文新魏" pitchFamily="2" charset="-122"/>
                <a:ea typeface="华文新魏" pitchFamily="2" charset="-122"/>
              </a:rPr>
              <a:t>R1</a:t>
            </a:r>
            <a:r>
              <a:rPr kumimoji="1" lang="zh-CN" altLang="en-US" dirty="0">
                <a:latin typeface="华文新魏" pitchFamily="2" charset="-122"/>
                <a:ea typeface="华文新魏" pitchFamily="2" charset="-122"/>
              </a:rPr>
              <a:t>的值按字长度增加。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4000" y="2019300"/>
            <a:ext cx="6248400" cy="2971800"/>
            <a:chOff x="1104" y="2160"/>
            <a:chExt cx="3936" cy="18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04" y="2160"/>
              <a:ext cx="3936" cy="18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84" y="3360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48" y="3072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84" y="307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0x??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323" y="3116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0x01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73" y="3116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584" y="2784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0x??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8" y="2784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48" y="2496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R4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584" y="2496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0x??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48" y="2208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R6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84" y="2208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0x??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319" y="2828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0x02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21" y="2543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0x03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329" y="2251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0x04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73" y="2828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0x40000004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273" y="2540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0x40000008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273" y="225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0x4000000C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528" y="33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dirty="0">
                  <a:latin typeface="Courier New" pitchFamily="49" charset="0"/>
                  <a:ea typeface="华文新魏" pitchFamily="2" charset="-122"/>
                </a:rPr>
                <a:t>存储器</a:t>
              </a:r>
            </a:p>
          </p:txBody>
        </p:sp>
      </p:grp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895600" y="4457700"/>
            <a:ext cx="411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LDMIA  R1!,{R2-R4,R6} </a:t>
            </a: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2286000" y="2095500"/>
            <a:ext cx="1676400" cy="1828800"/>
            <a:chOff x="5424" y="2208"/>
            <a:chExt cx="672" cy="1152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24" y="3072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0x01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5424" y="2784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0x02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5424" y="2496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0x03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5424" y="2208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0x04</a:t>
              </a:r>
            </a:p>
          </p:txBody>
        </p:sp>
      </p:grpSp>
      <p:sp>
        <p:nvSpPr>
          <p:cNvPr id="31" name="Freeform 32"/>
          <p:cNvSpPr>
            <a:spLocks/>
          </p:cNvSpPr>
          <p:nvPr/>
        </p:nvSpPr>
        <p:spPr bwMode="auto">
          <a:xfrm>
            <a:off x="3952875" y="3925888"/>
            <a:ext cx="3054350" cy="417512"/>
          </a:xfrm>
          <a:custGeom>
            <a:avLst/>
            <a:gdLst>
              <a:gd name="T0" fmla="*/ 0 w 1440"/>
              <a:gd name="T1" fmla="*/ 240 h 240"/>
              <a:gd name="T2" fmla="*/ 1056 w 1440"/>
              <a:gd name="T3" fmla="*/ 192 h 240"/>
              <a:gd name="T4" fmla="*/ 1440 w 1440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240">
                <a:moveTo>
                  <a:pt x="0" y="240"/>
                </a:moveTo>
                <a:cubicBezTo>
                  <a:pt x="408" y="236"/>
                  <a:pt x="816" y="232"/>
                  <a:pt x="1056" y="192"/>
                </a:cubicBezTo>
                <a:cubicBezTo>
                  <a:pt x="1296" y="152"/>
                  <a:pt x="1392" y="16"/>
                  <a:pt x="144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3886200" y="2324100"/>
            <a:ext cx="1066800" cy="1371600"/>
            <a:chOff x="2592" y="2352"/>
            <a:chExt cx="672" cy="864"/>
          </a:xfrm>
        </p:grpSpPr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592" y="2352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592" y="2640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592" y="2928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592" y="3216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2286000" y="39243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0x400000010</a:t>
            </a:r>
          </a:p>
        </p:txBody>
      </p:sp>
    </p:spTree>
    <p:extLst>
      <p:ext uri="{BB962C8B-B14F-4D97-AF65-F5344CB8AC3E}">
        <p14:creationId xmlns:p14="http://schemas.microsoft.com/office/powerpoint/2010/main" val="18768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31" grpId="0" animBg="1"/>
      <p:bldP spid="37" grpId="0" animBg="1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18977" y="1356316"/>
            <a:ext cx="84209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块拷贝指令用于将一块数据从存储器的某一位置拷贝到另一位置。 如：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STMIA	 R0!,{R1-R7}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～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R7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的数据保存到存储器中。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存储指针在保存第一个值之后增加，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增长方向为向上增长。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  <a:ea typeface="华文新魏" pitchFamily="2" charset="-122"/>
              </a:rPr>
              <a:t>STMIB	 R0!,{R1-R7}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将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～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R7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的数据保存到存储器中。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存储指针在保存第一个值之前增加，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		  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增长方向为向上增长。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）块拷贝寻址</a:t>
            </a:r>
          </a:p>
        </p:txBody>
      </p:sp>
    </p:spTree>
    <p:extLst>
      <p:ext uri="{BB962C8B-B14F-4D97-AF65-F5344CB8AC3E}">
        <p14:creationId xmlns:p14="http://schemas.microsoft.com/office/powerpoint/2010/main" val="24524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LDM/STM</a:t>
            </a:r>
            <a:r>
              <a:rPr lang="zh-CN" altLang="en-US" dirty="0"/>
              <a:t>指令后缀选择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672" y="1700808"/>
            <a:ext cx="3733800" cy="3657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Increment After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）操作完成后地址递增</a:t>
            </a:r>
          </a:p>
          <a:p>
            <a:pPr>
              <a:spcBef>
                <a:spcPct val="4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IB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Increment Before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）地址递增后完成操作</a:t>
            </a:r>
          </a:p>
          <a:p>
            <a:pPr>
              <a:spcBef>
                <a:spcPct val="4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DA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Decrement After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）操作完成后地址递减</a:t>
            </a:r>
          </a:p>
          <a:p>
            <a:pPr>
              <a:spcBef>
                <a:spcPct val="4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DB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Decrement Before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）地址递减后完成操作</a:t>
            </a:r>
          </a:p>
        </p:txBody>
      </p:sp>
      <p:sp>
        <p:nvSpPr>
          <p:cNvPr id="162821" name="AutoShape 5"/>
          <p:cNvSpPr>
            <a:spLocks/>
          </p:cNvSpPr>
          <p:nvPr/>
        </p:nvSpPr>
        <p:spPr bwMode="auto">
          <a:xfrm>
            <a:off x="1234480" y="2024211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745530" y="1948011"/>
            <a:ext cx="4889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33CC"/>
                </a:solidFill>
                <a:ea typeface="华文新魏" pitchFamily="2" charset="-122"/>
              </a:rPr>
              <a:t>用于数据的存储和读取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85D9DE3-BE29-4C04-8FF9-6FDEA34D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4290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0x40000000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127ED9D4-5194-4FF8-B27C-38C4B93DB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9718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0x40000004</a:t>
            </a: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4B09AF07-61DB-4C62-8762-6B1ACEB3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5146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0x40000008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AE58E007-0E4E-41AD-83AD-E59BCD29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57400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itchFamily="18" charset="0"/>
              </a:rPr>
              <a:t>0x4000000C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1FC503B0-ED01-4234-8440-D041D467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466" y="269823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28">
            <a:extLst>
              <a:ext uri="{FF2B5EF4-FFF2-40B4-BE49-F238E27FC236}">
                <a16:creationId xmlns:a16="http://schemas.microsoft.com/office/drawing/2014/main" id="{CC230B2A-5ABF-4202-8BE4-6F04E156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652" y="274320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B013-D9A9-493B-A39F-D88F339E40A5}"/>
              </a:ext>
            </a:extLst>
          </p:cNvPr>
          <p:cNvSpPr txBox="1"/>
          <p:nvPr/>
        </p:nvSpPr>
        <p:spPr>
          <a:xfrm>
            <a:off x="8201427" y="301528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61B232-D730-45FA-B00A-74B76DFCAA0F}"/>
              </a:ext>
            </a:extLst>
          </p:cNvPr>
          <p:cNvSpPr txBox="1"/>
          <p:nvPr/>
        </p:nvSpPr>
        <p:spPr>
          <a:xfrm>
            <a:off x="8435076" y="301528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4D3D2A-DCA0-4EB1-8098-1CE6E1A1480F}"/>
              </a:ext>
            </a:extLst>
          </p:cNvPr>
          <p:cNvCxnSpPr/>
          <p:nvPr/>
        </p:nvCxnSpPr>
        <p:spPr>
          <a:xfrm>
            <a:off x="5567302" y="4114800"/>
            <a:ext cx="96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0">
            <a:extLst>
              <a:ext uri="{FF2B5EF4-FFF2-40B4-BE49-F238E27FC236}">
                <a16:creationId xmlns:a16="http://schemas.microsoft.com/office/drawing/2014/main" id="{A996A01E-7A4D-46DF-A0C8-4EDACDD6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886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itchFamily="18" charset="0"/>
              </a:rPr>
              <a:t>0x3FFFFFC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0BAF8C1-4D4A-4158-A456-994AF27099F5}"/>
              </a:ext>
            </a:extLst>
          </p:cNvPr>
          <p:cNvCxnSpPr/>
          <p:nvPr/>
        </p:nvCxnSpPr>
        <p:spPr>
          <a:xfrm>
            <a:off x="5567302" y="3667760"/>
            <a:ext cx="96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D5C4E0-50FB-43DD-A89B-64C89B0B6D11}"/>
              </a:ext>
            </a:extLst>
          </p:cNvPr>
          <p:cNvSpPr txBox="1"/>
          <p:nvPr/>
        </p:nvSpPr>
        <p:spPr>
          <a:xfrm>
            <a:off x="5830295" y="374951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C4A74C-7BFD-47A8-98E7-0CB5970DC361}"/>
              </a:ext>
            </a:extLst>
          </p:cNvPr>
          <p:cNvSpPr txBox="1"/>
          <p:nvPr/>
        </p:nvSpPr>
        <p:spPr>
          <a:xfrm>
            <a:off x="5819483" y="32240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558648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753139" y="1488558"/>
            <a:ext cx="70929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堆栈是一个按特定顺序进行存取的存储区，操作顺序为</a:t>
            </a:r>
            <a:r>
              <a:rPr kumimoji="1" lang="zh-CN" altLang="en-US" sz="2400" dirty="0">
                <a:latin typeface="Times New Roman"/>
                <a:ea typeface="华文新魏" pitchFamily="2" charset="-122"/>
              </a:rPr>
              <a:t>“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后进先出</a:t>
            </a:r>
            <a:r>
              <a:rPr kumimoji="1" lang="zh-CN" altLang="en-US" sz="2400" dirty="0">
                <a:latin typeface="Times New Roman"/>
                <a:ea typeface="华文新魏" pitchFamily="2" charset="-122"/>
              </a:rPr>
              <a:t>”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 。堆栈寻址是隐含的，它使用一个专门的寄存器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堆栈指针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指向一块存储区域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堆栈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，指针所指向的存储单元即是堆栈的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栈顶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。存储器堆栈可分为两种：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向上生长：向高地址方向生长，称为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递增堆栈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向下生长：向低地址方向生长，称为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递减堆栈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altLang="zh-CN" dirty="0"/>
              <a:t>8</a:t>
            </a:r>
            <a:r>
              <a:rPr lang="zh-CN" altLang="en-US" dirty="0"/>
              <a:t>）堆栈寻址</a:t>
            </a:r>
          </a:p>
        </p:txBody>
      </p:sp>
    </p:spTree>
    <p:extLst>
      <p:ext uri="{BB962C8B-B14F-4D97-AF65-F5344CB8AC3E}">
        <p14:creationId xmlns:p14="http://schemas.microsoft.com/office/powerpoint/2010/main" val="307217981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）堆栈寻址</a:t>
            </a:r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00100" y="2568575"/>
            <a:ext cx="1371600" cy="2759075"/>
            <a:chOff x="672" y="2064"/>
            <a:chExt cx="864" cy="1738"/>
          </a:xfrm>
        </p:grpSpPr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1008" y="355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栈底</a:t>
              </a:r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1008" y="20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栈顶</a:t>
              </a:r>
            </a:p>
          </p:txBody>
        </p: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栈区</a:t>
              </a:r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672" y="20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SP</a:t>
              </a: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  <a:sym typeface="Wingdings" pitchFamily="2" charset="2"/>
                </a:rPr>
                <a:t></a:t>
              </a:r>
              <a:endParaRPr kumimoji="1" lang="en-US" altLang="zh-CN" sz="2000"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116745" name="Group 9"/>
          <p:cNvGrpSpPr>
            <a:grpSpLocks/>
          </p:cNvGrpSpPr>
          <p:nvPr/>
        </p:nvGrpSpPr>
        <p:grpSpPr bwMode="auto">
          <a:xfrm>
            <a:off x="3695700" y="2568575"/>
            <a:ext cx="1752600" cy="2743200"/>
            <a:chOff x="2496" y="2064"/>
            <a:chExt cx="1104" cy="1728"/>
          </a:xfrm>
        </p:grpSpPr>
        <p:sp>
          <p:nvSpPr>
            <p:cNvPr id="116746" name="Text Box 10"/>
            <p:cNvSpPr txBox="1">
              <a:spLocks noChangeArrowheads="1"/>
            </p:cNvSpPr>
            <p:nvPr/>
          </p:nvSpPr>
          <p:spPr bwMode="auto">
            <a:xfrm>
              <a:off x="2736" y="2736"/>
              <a:ext cx="67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堆栈存储区</a:t>
              </a:r>
            </a:p>
          </p:txBody>
        </p:sp>
        <p:sp>
          <p:nvSpPr>
            <p:cNvPr id="116747" name="AutoShape 11"/>
            <p:cNvSpPr>
              <a:spLocks/>
            </p:cNvSpPr>
            <p:nvPr/>
          </p:nvSpPr>
          <p:spPr bwMode="auto">
            <a:xfrm flipH="1">
              <a:off x="2496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8" name="AutoShape 12"/>
            <p:cNvSpPr>
              <a:spLocks/>
            </p:cNvSpPr>
            <p:nvPr/>
          </p:nvSpPr>
          <p:spPr bwMode="auto">
            <a:xfrm>
              <a:off x="3360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749" name="Group 13"/>
          <p:cNvGrpSpPr>
            <a:grpSpLocks/>
          </p:cNvGrpSpPr>
          <p:nvPr/>
        </p:nvGrpSpPr>
        <p:grpSpPr bwMode="auto">
          <a:xfrm>
            <a:off x="6972300" y="2568575"/>
            <a:ext cx="1371600" cy="2759075"/>
            <a:chOff x="4560" y="2064"/>
            <a:chExt cx="864" cy="1738"/>
          </a:xfrm>
        </p:grpSpPr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560" y="355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栈顶</a:t>
              </a: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4560" y="20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栈底</a:t>
              </a: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4560" y="283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栈区</a:t>
              </a:r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4896" y="355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  <a:ea typeface="华文新魏" pitchFamily="2" charset="-122"/>
                  <a:sym typeface="Wingdings" pitchFamily="2" charset="2"/>
                </a:rPr>
                <a:t>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SP</a:t>
              </a:r>
              <a:endParaRPr kumimoji="1" lang="en-US" altLang="zh-CN" sz="2000" b="1"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2171700" y="2263775"/>
            <a:ext cx="4800600" cy="3352800"/>
            <a:chOff x="1536" y="1872"/>
            <a:chExt cx="3024" cy="2112"/>
          </a:xfrm>
        </p:grpSpPr>
        <p:grpSp>
          <p:nvGrpSpPr>
            <p:cNvPr id="116755" name="Group 19"/>
            <p:cNvGrpSpPr>
              <a:grpSpLocks/>
            </p:cNvGrpSpPr>
            <p:nvPr/>
          </p:nvGrpSpPr>
          <p:grpSpPr bwMode="auto">
            <a:xfrm>
              <a:off x="3600" y="1872"/>
              <a:ext cx="960" cy="2112"/>
              <a:chOff x="3600" y="1872"/>
              <a:chExt cx="960" cy="2112"/>
            </a:xfrm>
          </p:grpSpPr>
          <p:sp>
            <p:nvSpPr>
              <p:cNvPr id="116756" name="Rectangle 20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7" name="Line 21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8" name="Line 22"/>
              <p:cNvSpPr>
                <a:spLocks noChangeShapeType="1"/>
              </p:cNvSpPr>
              <p:nvPr/>
            </p:nvSpPr>
            <p:spPr bwMode="auto">
              <a:xfrm flipV="1">
                <a:off x="4560" y="1872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9" name="Rectangle 23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0" name="Rectangle 24"/>
              <p:cNvSpPr>
                <a:spLocks noChangeArrowheads="1"/>
              </p:cNvSpPr>
              <p:nvPr/>
            </p:nvSpPr>
            <p:spPr bwMode="auto">
              <a:xfrm>
                <a:off x="3600" y="2544"/>
                <a:ext cx="960" cy="76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1" name="Rectangle 25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2" name="Rectangle 26"/>
              <p:cNvSpPr>
                <a:spLocks noChangeArrowheads="1"/>
              </p:cNvSpPr>
              <p:nvPr/>
            </p:nvSpPr>
            <p:spPr bwMode="auto">
              <a:xfrm>
                <a:off x="3600" y="3552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3" name="Text Box 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5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itchFamily="18" charset="0"/>
                    <a:ea typeface="华文新魏" pitchFamily="2" charset="-122"/>
                  </a:rPr>
                  <a:t>向下增长</a:t>
                </a:r>
              </a:p>
            </p:txBody>
          </p:sp>
          <p:sp>
            <p:nvSpPr>
              <p:cNvPr id="116764" name="AutoShape 28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44" cy="624"/>
              </a:xfrm>
              <a:prstGeom prst="downArrow">
                <a:avLst>
                  <a:gd name="adj1" fmla="val 50000"/>
                  <a:gd name="adj2" fmla="val 108333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765" name="Group 29"/>
            <p:cNvGrpSpPr>
              <a:grpSpLocks/>
            </p:cNvGrpSpPr>
            <p:nvPr/>
          </p:nvGrpSpPr>
          <p:grpSpPr bwMode="auto">
            <a:xfrm>
              <a:off x="1536" y="1872"/>
              <a:ext cx="960" cy="2112"/>
              <a:chOff x="1536" y="1872"/>
              <a:chExt cx="960" cy="2112"/>
            </a:xfrm>
          </p:grpSpPr>
          <p:sp>
            <p:nvSpPr>
              <p:cNvPr id="116766" name="Rectangle 30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60" cy="76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6767" name="Group 31"/>
              <p:cNvGrpSpPr>
                <a:grpSpLocks/>
              </p:cNvGrpSpPr>
              <p:nvPr/>
            </p:nvGrpSpPr>
            <p:grpSpPr bwMode="auto">
              <a:xfrm>
                <a:off x="1536" y="1872"/>
                <a:ext cx="960" cy="2112"/>
                <a:chOff x="1536" y="1872"/>
                <a:chExt cx="960" cy="2112"/>
              </a:xfrm>
            </p:grpSpPr>
            <p:sp>
              <p:nvSpPr>
                <p:cNvPr id="1167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36" y="2064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536" y="1872"/>
                  <a:ext cx="0" cy="21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496" y="1872"/>
                  <a:ext cx="0" cy="21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71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6" y="2304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72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6" y="3312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6" y="3552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74" name="AutoShape 38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144" cy="624"/>
                </a:xfrm>
                <a:prstGeom prst="upArrow">
                  <a:avLst>
                    <a:gd name="adj1" fmla="val 50000"/>
                    <a:gd name="adj2" fmla="val 108333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77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584" y="2688"/>
                  <a:ext cx="528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latin typeface="Times New Roman" pitchFamily="18" charset="0"/>
                      <a:ea typeface="华文新魏" pitchFamily="2" charset="-122"/>
                    </a:rPr>
                    <a:t>向上增长</a:t>
                  </a:r>
                </a:p>
              </p:txBody>
            </p:sp>
          </p:grpSp>
        </p:grpSp>
      </p:grpSp>
      <p:sp>
        <p:nvSpPr>
          <p:cNvPr id="116776" name="Rectangle 40"/>
          <p:cNvSpPr>
            <a:spLocks noChangeArrowheads="1"/>
          </p:cNvSpPr>
          <p:nvPr/>
        </p:nvSpPr>
        <p:spPr bwMode="auto">
          <a:xfrm>
            <a:off x="3848100" y="5616575"/>
            <a:ext cx="1524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0x12345678</a:t>
            </a:r>
          </a:p>
        </p:txBody>
      </p:sp>
      <p:sp>
        <p:nvSpPr>
          <p:cNvPr id="116777" name="Rectangle 41"/>
          <p:cNvSpPr>
            <a:spLocks noChangeArrowheads="1"/>
          </p:cNvSpPr>
          <p:nvPr/>
        </p:nvSpPr>
        <p:spPr bwMode="auto">
          <a:xfrm>
            <a:off x="3771900" y="1882775"/>
            <a:ext cx="1524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0x12345678</a:t>
            </a:r>
          </a:p>
        </p:txBody>
      </p:sp>
      <p:grpSp>
        <p:nvGrpSpPr>
          <p:cNvPr id="116778" name="Group 42"/>
          <p:cNvGrpSpPr>
            <a:grpSpLocks/>
          </p:cNvGrpSpPr>
          <p:nvPr/>
        </p:nvGrpSpPr>
        <p:grpSpPr bwMode="auto">
          <a:xfrm>
            <a:off x="2324100" y="1958975"/>
            <a:ext cx="1447800" cy="609600"/>
            <a:chOff x="1632" y="1680"/>
            <a:chExt cx="912" cy="384"/>
          </a:xfrm>
        </p:grpSpPr>
        <p:sp>
          <p:nvSpPr>
            <p:cNvPr id="116779" name="Freeform 43"/>
            <p:cNvSpPr>
              <a:spLocks/>
            </p:cNvSpPr>
            <p:nvPr/>
          </p:nvSpPr>
          <p:spPr bwMode="auto">
            <a:xfrm>
              <a:off x="2016" y="1728"/>
              <a:ext cx="528" cy="336"/>
            </a:xfrm>
            <a:custGeom>
              <a:avLst/>
              <a:gdLst>
                <a:gd name="T0" fmla="*/ 0 w 480"/>
                <a:gd name="T1" fmla="*/ 288 h 288"/>
                <a:gd name="T2" fmla="*/ 96 w 480"/>
                <a:gd name="T3" fmla="*/ 48 h 288"/>
                <a:gd name="T4" fmla="*/ 480 w 480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" y="192"/>
                    <a:pt x="16" y="96"/>
                    <a:pt x="96" y="48"/>
                  </a:cubicBezTo>
                  <a:cubicBezTo>
                    <a:pt x="176" y="0"/>
                    <a:pt x="328" y="0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80" name="Text Box 44"/>
            <p:cNvSpPr txBox="1">
              <a:spLocks noChangeArrowheads="1"/>
            </p:cNvSpPr>
            <p:nvPr/>
          </p:nvSpPr>
          <p:spPr bwMode="auto">
            <a:xfrm>
              <a:off x="1632" y="1680"/>
              <a:ext cx="816" cy="250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堆栈压栈</a:t>
              </a:r>
            </a:p>
          </p:txBody>
        </p:sp>
      </p:grpSp>
      <p:grpSp>
        <p:nvGrpSpPr>
          <p:cNvPr id="116781" name="Group 45"/>
          <p:cNvGrpSpPr>
            <a:grpSpLocks/>
          </p:cNvGrpSpPr>
          <p:nvPr/>
        </p:nvGrpSpPr>
        <p:grpSpPr bwMode="auto">
          <a:xfrm>
            <a:off x="5372100" y="5311775"/>
            <a:ext cx="1524000" cy="625475"/>
            <a:chOff x="3552" y="3792"/>
            <a:chExt cx="960" cy="394"/>
          </a:xfrm>
        </p:grpSpPr>
        <p:sp>
          <p:nvSpPr>
            <p:cNvPr id="116782" name="Freeform 46"/>
            <p:cNvSpPr>
              <a:spLocks/>
            </p:cNvSpPr>
            <p:nvPr/>
          </p:nvSpPr>
          <p:spPr bwMode="auto">
            <a:xfrm flipH="1" flipV="1">
              <a:off x="3552" y="3792"/>
              <a:ext cx="528" cy="336"/>
            </a:xfrm>
            <a:custGeom>
              <a:avLst/>
              <a:gdLst>
                <a:gd name="T0" fmla="*/ 0 w 480"/>
                <a:gd name="T1" fmla="*/ 288 h 288"/>
                <a:gd name="T2" fmla="*/ 96 w 480"/>
                <a:gd name="T3" fmla="*/ 48 h 288"/>
                <a:gd name="T4" fmla="*/ 480 w 480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" y="192"/>
                    <a:pt x="16" y="96"/>
                    <a:pt x="96" y="48"/>
                  </a:cubicBezTo>
                  <a:cubicBezTo>
                    <a:pt x="176" y="0"/>
                    <a:pt x="328" y="0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83" name="Text Box 47"/>
            <p:cNvSpPr txBox="1">
              <a:spLocks noChangeArrowheads="1"/>
            </p:cNvSpPr>
            <p:nvPr/>
          </p:nvSpPr>
          <p:spPr bwMode="auto">
            <a:xfrm>
              <a:off x="3696" y="3936"/>
              <a:ext cx="816" cy="250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堆栈压栈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7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6" grpId="0" animBg="1" autoUpdateAnimBg="0"/>
      <p:bldP spid="116777" grpId="0" animBg="1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841744" y="3170237"/>
            <a:ext cx="7543800" cy="2895600"/>
            <a:chOff x="624" y="2448"/>
            <a:chExt cx="4752" cy="1824"/>
          </a:xfrm>
        </p:grpSpPr>
        <p:sp>
          <p:nvSpPr>
            <p:cNvPr id="117763" name="Rectangle 3"/>
            <p:cNvSpPr>
              <a:spLocks noChangeArrowheads="1"/>
            </p:cNvSpPr>
            <p:nvPr/>
          </p:nvSpPr>
          <p:spPr bwMode="auto">
            <a:xfrm>
              <a:off x="624" y="2448"/>
              <a:ext cx="4752" cy="18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7764" name="Group 4"/>
            <p:cNvGrpSpPr>
              <a:grpSpLocks/>
            </p:cNvGrpSpPr>
            <p:nvPr/>
          </p:nvGrpSpPr>
          <p:grpSpPr bwMode="auto">
            <a:xfrm>
              <a:off x="720" y="2832"/>
              <a:ext cx="4128" cy="1392"/>
              <a:chOff x="720" y="2832"/>
              <a:chExt cx="4128" cy="1392"/>
            </a:xfrm>
          </p:grpSpPr>
          <p:grpSp>
            <p:nvGrpSpPr>
              <p:cNvPr id="117765" name="Group 5"/>
              <p:cNvGrpSpPr>
                <a:grpSpLocks/>
              </p:cNvGrpSpPr>
              <p:nvPr/>
            </p:nvGrpSpPr>
            <p:grpSpPr bwMode="auto">
              <a:xfrm>
                <a:off x="3024" y="3024"/>
                <a:ext cx="864" cy="250"/>
                <a:chOff x="3024" y="3024"/>
                <a:chExt cx="864" cy="250"/>
              </a:xfrm>
            </p:grpSpPr>
            <p:sp>
              <p:nvSpPr>
                <p:cNvPr id="11776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360" y="3024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latin typeface="Times New Roman" pitchFamily="18" charset="0"/>
                      <a:ea typeface="华文新魏" pitchFamily="2" charset="-122"/>
                    </a:rPr>
                    <a:t>栈顶</a:t>
                  </a:r>
                </a:p>
              </p:txBody>
            </p:sp>
            <p:sp>
              <p:nvSpPr>
                <p:cNvPr id="1177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024" y="3024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FF0000"/>
                      </a:solidFill>
                      <a:latin typeface="Times New Roman" pitchFamily="18" charset="0"/>
                      <a:ea typeface="华文新魏" pitchFamily="2" charset="-122"/>
                    </a:rPr>
                    <a:t>SP</a:t>
                  </a:r>
                  <a:r>
                    <a:rPr kumimoji="1" lang="en-US" altLang="zh-CN" sz="2000">
                      <a:latin typeface="Times New Roman" pitchFamily="18" charset="0"/>
                      <a:ea typeface="华文新魏" pitchFamily="2" charset="-122"/>
                      <a:sym typeface="Wingdings" pitchFamily="2" charset="2"/>
                    </a:rPr>
                    <a:t></a:t>
                  </a:r>
                  <a:endParaRPr kumimoji="1" lang="en-US" altLang="zh-CN" sz="20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grpSp>
            <p:nvGrpSpPr>
              <p:cNvPr id="117768" name="Group 8"/>
              <p:cNvGrpSpPr>
                <a:grpSpLocks/>
              </p:cNvGrpSpPr>
              <p:nvPr/>
            </p:nvGrpSpPr>
            <p:grpSpPr bwMode="auto">
              <a:xfrm>
                <a:off x="720" y="2832"/>
                <a:ext cx="4128" cy="1392"/>
                <a:chOff x="720" y="2832"/>
                <a:chExt cx="4128" cy="1392"/>
              </a:xfrm>
            </p:grpSpPr>
            <p:grpSp>
              <p:nvGrpSpPr>
                <p:cNvPr id="117769" name="Group 9"/>
                <p:cNvGrpSpPr>
                  <a:grpSpLocks/>
                </p:cNvGrpSpPr>
                <p:nvPr/>
              </p:nvGrpSpPr>
              <p:grpSpPr bwMode="auto">
                <a:xfrm>
                  <a:off x="720" y="3264"/>
                  <a:ext cx="864" cy="250"/>
                  <a:chOff x="720" y="3264"/>
                  <a:chExt cx="864" cy="250"/>
                </a:xfrm>
              </p:grpSpPr>
              <p:sp>
                <p:nvSpPr>
                  <p:cNvPr id="11777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264"/>
                    <a:ext cx="52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latin typeface="Times New Roman" pitchFamily="18" charset="0"/>
                        <a:ea typeface="华文新魏" pitchFamily="2" charset="-122"/>
                      </a:rPr>
                      <a:t>栈顶</a:t>
                    </a:r>
                  </a:p>
                </p:txBody>
              </p:sp>
              <p:sp>
                <p:nvSpPr>
                  <p:cNvPr id="11777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3264"/>
                    <a:ext cx="52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99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rgbClr val="FF0000"/>
                        </a:solidFill>
                        <a:latin typeface="Times New Roman" pitchFamily="18" charset="0"/>
                        <a:ea typeface="华文新魏" pitchFamily="2" charset="-122"/>
                      </a:rPr>
                      <a:t>SP</a:t>
                    </a:r>
                    <a:r>
                      <a:rPr kumimoji="1" lang="en-US" altLang="zh-CN" sz="2000">
                        <a:latin typeface="Times New Roman" pitchFamily="18" charset="0"/>
                        <a:ea typeface="华文新魏" pitchFamily="2" charset="-122"/>
                        <a:sym typeface="Wingdings" pitchFamily="2" charset="2"/>
                      </a:rPr>
                      <a:t></a:t>
                    </a:r>
                    <a:endParaRPr kumimoji="1" lang="en-US" altLang="zh-CN" sz="2000">
                      <a:latin typeface="Times New Roman" pitchFamily="18" charset="0"/>
                      <a:ea typeface="华文新魏" pitchFamily="2" charset="-122"/>
                    </a:endParaRPr>
                  </a:p>
                </p:txBody>
              </p:sp>
            </p:grpSp>
            <p:grpSp>
              <p:nvGrpSpPr>
                <p:cNvPr id="117772" name="Group 12"/>
                <p:cNvGrpSpPr>
                  <a:grpSpLocks/>
                </p:cNvGrpSpPr>
                <p:nvPr/>
              </p:nvGrpSpPr>
              <p:grpSpPr bwMode="auto">
                <a:xfrm>
                  <a:off x="1056" y="2832"/>
                  <a:ext cx="3792" cy="1392"/>
                  <a:chOff x="1056" y="2832"/>
                  <a:chExt cx="3792" cy="1392"/>
                </a:xfrm>
              </p:grpSpPr>
              <p:grpSp>
                <p:nvGrpSpPr>
                  <p:cNvPr id="117773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360" y="2832"/>
                    <a:ext cx="1488" cy="1392"/>
                    <a:chOff x="3504" y="2832"/>
                    <a:chExt cx="1488" cy="1392"/>
                  </a:xfrm>
                </p:grpSpPr>
                <p:grpSp>
                  <p:nvGrpSpPr>
                    <p:cNvPr id="117774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832"/>
                      <a:ext cx="1488" cy="1392"/>
                      <a:chOff x="3504" y="2832"/>
                      <a:chExt cx="1488" cy="1392"/>
                    </a:xfrm>
                  </p:grpSpPr>
                  <p:sp>
                    <p:nvSpPr>
                      <p:cNvPr id="117775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3264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76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992" y="2832"/>
                        <a:ext cx="0" cy="13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77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3504"/>
                        <a:ext cx="960" cy="43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78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04" y="3936"/>
                        <a:ext cx="52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kumimoji="1" lang="zh-CN" altLang="en-US" sz="2000">
                            <a:latin typeface="Times New Roman" pitchFamily="18" charset="0"/>
                            <a:ea typeface="华文新魏" pitchFamily="2" charset="-122"/>
                          </a:rPr>
                          <a:t>栈底</a:t>
                        </a:r>
                      </a:p>
                    </p:txBody>
                  </p:sp>
                  <p:sp>
                    <p:nvSpPr>
                      <p:cNvPr id="117779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32" y="2832"/>
                        <a:ext cx="0" cy="13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8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3936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7781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24" y="3600"/>
                      <a:ext cx="62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CC99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kumimoji="1" lang="zh-CN" altLang="en-US" sz="2000">
                          <a:latin typeface="Times New Roman" pitchFamily="18" charset="0"/>
                          <a:ea typeface="华文新魏" pitchFamily="2" charset="-122"/>
                        </a:rPr>
                        <a:t>空堆栈</a:t>
                      </a:r>
                    </a:p>
                  </p:txBody>
                </p:sp>
              </p:grpSp>
              <p:grpSp>
                <p:nvGrpSpPr>
                  <p:cNvPr id="11778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056" y="2832"/>
                    <a:ext cx="1488" cy="1392"/>
                    <a:chOff x="1200" y="2832"/>
                    <a:chExt cx="1488" cy="1392"/>
                  </a:xfrm>
                </p:grpSpPr>
                <p:grpSp>
                  <p:nvGrpSpPr>
                    <p:cNvPr id="117783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0" y="2832"/>
                      <a:ext cx="1488" cy="1392"/>
                      <a:chOff x="1200" y="2832"/>
                      <a:chExt cx="1488" cy="1392"/>
                    </a:xfrm>
                  </p:grpSpPr>
                  <p:sp>
                    <p:nvSpPr>
                      <p:cNvPr id="117784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264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8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88" y="2832"/>
                        <a:ext cx="0" cy="13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86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504"/>
                        <a:ext cx="960" cy="43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87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3936"/>
                        <a:ext cx="52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kumimoji="1" lang="zh-CN" altLang="en-US" sz="2000">
                            <a:latin typeface="Times New Roman" pitchFamily="18" charset="0"/>
                            <a:ea typeface="华文新魏" pitchFamily="2" charset="-122"/>
                          </a:rPr>
                          <a:t>栈底</a:t>
                        </a:r>
                      </a:p>
                    </p:txBody>
                  </p:sp>
                  <p:sp>
                    <p:nvSpPr>
                      <p:cNvPr id="117788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28" y="2832"/>
                        <a:ext cx="0" cy="13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789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936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7790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0" y="3600"/>
                      <a:ext cx="62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CC99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kumimoji="1" lang="zh-CN" altLang="en-US" sz="2000">
                          <a:latin typeface="Times New Roman" pitchFamily="18" charset="0"/>
                          <a:ea typeface="华文新魏" pitchFamily="2" charset="-122"/>
                        </a:rPr>
                        <a:t>满堆栈</a:t>
                      </a:r>
                    </a:p>
                  </p:txBody>
                </p:sp>
              </p:grpSp>
            </p:grpSp>
          </p:grpSp>
        </p:grpSp>
      </p:grp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431800" y="1415911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堆栈指针指向最后压入的堆栈的有效数据项，称为</a:t>
            </a:r>
            <a:r>
              <a:rPr kumimoji="1" lang="zh-CN" altLang="en-US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满堆栈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；堆栈指针指向下一个待压入数据的空位置，称为</a:t>
            </a:r>
            <a:r>
              <a:rPr kumimoji="1" lang="zh-CN" altLang="en-US" sz="2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空堆栈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17792" name="Rectangle 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）堆栈寻址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118344" y="3246437"/>
            <a:ext cx="1524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0x12345678</a:t>
            </a:r>
          </a:p>
        </p:txBody>
      </p:sp>
      <p:grpSp>
        <p:nvGrpSpPr>
          <p:cNvPr id="117795" name="Group 35"/>
          <p:cNvGrpSpPr>
            <a:grpSpLocks/>
          </p:cNvGrpSpPr>
          <p:nvPr/>
        </p:nvGrpSpPr>
        <p:grpSpPr bwMode="auto">
          <a:xfrm>
            <a:off x="994144" y="4084637"/>
            <a:ext cx="2895600" cy="396875"/>
            <a:chOff x="720" y="3024"/>
            <a:chExt cx="1824" cy="250"/>
          </a:xfrm>
        </p:grpSpPr>
        <p:sp>
          <p:nvSpPr>
            <p:cNvPr id="117796" name="Rectangle 36"/>
            <p:cNvSpPr>
              <a:spLocks noChangeArrowheads="1"/>
            </p:cNvSpPr>
            <p:nvPr/>
          </p:nvSpPr>
          <p:spPr bwMode="auto">
            <a:xfrm>
              <a:off x="1584" y="3024"/>
              <a:ext cx="96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0x12345678</a:t>
              </a:r>
            </a:p>
          </p:txBody>
        </p:sp>
        <p:grpSp>
          <p:nvGrpSpPr>
            <p:cNvPr id="117797" name="Group 37"/>
            <p:cNvGrpSpPr>
              <a:grpSpLocks/>
            </p:cNvGrpSpPr>
            <p:nvPr/>
          </p:nvGrpSpPr>
          <p:grpSpPr bwMode="auto">
            <a:xfrm>
              <a:off x="720" y="3024"/>
              <a:ext cx="864" cy="250"/>
              <a:chOff x="720" y="3024"/>
              <a:chExt cx="864" cy="250"/>
            </a:xfrm>
          </p:grpSpPr>
          <p:sp>
            <p:nvSpPr>
              <p:cNvPr id="117798" name="Text Box 38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itchFamily="18" charset="0"/>
                    <a:ea typeface="华文新魏" pitchFamily="2" charset="-122"/>
                  </a:rPr>
                  <a:t>栈顶</a:t>
                </a:r>
              </a:p>
            </p:txBody>
          </p:sp>
          <p:sp>
            <p:nvSpPr>
              <p:cNvPr id="117799" name="Text Box 39"/>
              <p:cNvSpPr txBox="1">
                <a:spLocks noChangeArrowheads="1"/>
              </p:cNvSpPr>
              <p:nvPr/>
            </p:nvSpPr>
            <p:spPr bwMode="auto">
              <a:xfrm>
                <a:off x="720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SP</a:t>
                </a:r>
                <a:r>
                  <a:rPr kumimoji="1" lang="en-US" altLang="zh-CN" sz="2000"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kumimoji="1" lang="en-US" altLang="zh-CN" sz="2000">
                  <a:latin typeface="Times New Roman" pitchFamily="18" charset="0"/>
                  <a:ea typeface="华文新魏" pitchFamily="2" charset="-122"/>
                </a:endParaRPr>
              </a:p>
            </p:txBody>
          </p:sp>
        </p:grpSp>
      </p:grpSp>
      <p:grpSp>
        <p:nvGrpSpPr>
          <p:cNvPr id="117800" name="Group 40"/>
          <p:cNvGrpSpPr>
            <a:grpSpLocks/>
          </p:cNvGrpSpPr>
          <p:nvPr/>
        </p:nvGrpSpPr>
        <p:grpSpPr bwMode="auto">
          <a:xfrm>
            <a:off x="4651744" y="3703637"/>
            <a:ext cx="2895600" cy="762000"/>
            <a:chOff x="3024" y="2784"/>
            <a:chExt cx="1824" cy="480"/>
          </a:xfrm>
        </p:grpSpPr>
        <p:sp>
          <p:nvSpPr>
            <p:cNvPr id="117801" name="Rectangle 41"/>
            <p:cNvSpPr>
              <a:spLocks noChangeArrowheads="1"/>
            </p:cNvSpPr>
            <p:nvPr/>
          </p:nvSpPr>
          <p:spPr bwMode="auto">
            <a:xfrm>
              <a:off x="3888" y="3024"/>
              <a:ext cx="96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0x12345678</a:t>
              </a:r>
            </a:p>
          </p:txBody>
        </p:sp>
        <p:grpSp>
          <p:nvGrpSpPr>
            <p:cNvPr id="117802" name="Group 42"/>
            <p:cNvGrpSpPr>
              <a:grpSpLocks/>
            </p:cNvGrpSpPr>
            <p:nvPr/>
          </p:nvGrpSpPr>
          <p:grpSpPr bwMode="auto">
            <a:xfrm>
              <a:off x="3024" y="2784"/>
              <a:ext cx="864" cy="250"/>
              <a:chOff x="3024" y="2784"/>
              <a:chExt cx="864" cy="250"/>
            </a:xfrm>
          </p:grpSpPr>
          <p:sp>
            <p:nvSpPr>
              <p:cNvPr id="117803" name="Text Box 43"/>
              <p:cNvSpPr txBox="1">
                <a:spLocks noChangeArrowheads="1"/>
              </p:cNvSpPr>
              <p:nvPr/>
            </p:nvSpPr>
            <p:spPr bwMode="auto">
              <a:xfrm>
                <a:off x="3360" y="278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itchFamily="18" charset="0"/>
                    <a:ea typeface="华文新魏" pitchFamily="2" charset="-122"/>
                  </a:rPr>
                  <a:t>栈顶</a:t>
                </a:r>
              </a:p>
            </p:txBody>
          </p:sp>
          <p:sp>
            <p:nvSpPr>
              <p:cNvPr id="117804" name="Text Box 44"/>
              <p:cNvSpPr txBox="1">
                <a:spLocks noChangeArrowheads="1"/>
              </p:cNvSpPr>
              <p:nvPr/>
            </p:nvSpPr>
            <p:spPr bwMode="auto">
              <a:xfrm>
                <a:off x="3024" y="278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SP</a:t>
                </a:r>
                <a:r>
                  <a:rPr kumimoji="1" lang="en-US" altLang="zh-CN" sz="2000"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kumimoji="1" lang="en-US" altLang="zh-CN" sz="2000">
                  <a:latin typeface="Times New Roman" pitchFamily="18" charset="0"/>
                  <a:ea typeface="华文新魏" pitchFamily="2" charset="-122"/>
                </a:endParaRPr>
              </a:p>
            </p:txBody>
          </p:sp>
        </p:grpSp>
      </p:grpSp>
      <p:sp>
        <p:nvSpPr>
          <p:cNvPr id="117805" name="Rectangle 45"/>
          <p:cNvSpPr>
            <a:spLocks noChangeArrowheads="1"/>
          </p:cNvSpPr>
          <p:nvPr/>
        </p:nvSpPr>
        <p:spPr bwMode="auto">
          <a:xfrm>
            <a:off x="1070344" y="4465637"/>
            <a:ext cx="1143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6" name="Rectangle 46"/>
          <p:cNvSpPr>
            <a:spLocks noChangeArrowheads="1"/>
          </p:cNvSpPr>
          <p:nvPr/>
        </p:nvSpPr>
        <p:spPr bwMode="auto">
          <a:xfrm>
            <a:off x="4727944" y="4084637"/>
            <a:ext cx="1143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807" name="Group 47"/>
          <p:cNvGrpSpPr>
            <a:grpSpLocks/>
          </p:cNvGrpSpPr>
          <p:nvPr/>
        </p:nvGrpSpPr>
        <p:grpSpPr bwMode="auto">
          <a:xfrm>
            <a:off x="2975344" y="3246437"/>
            <a:ext cx="1128713" cy="914400"/>
            <a:chOff x="1968" y="2496"/>
            <a:chExt cx="711" cy="576"/>
          </a:xfrm>
        </p:grpSpPr>
        <p:sp>
          <p:nvSpPr>
            <p:cNvPr id="117808" name="Freeform 48"/>
            <p:cNvSpPr>
              <a:spLocks/>
            </p:cNvSpPr>
            <p:nvPr/>
          </p:nvSpPr>
          <p:spPr bwMode="auto">
            <a:xfrm>
              <a:off x="2064" y="2606"/>
              <a:ext cx="615" cy="466"/>
            </a:xfrm>
            <a:custGeom>
              <a:avLst/>
              <a:gdLst>
                <a:gd name="T0" fmla="*/ 615 w 615"/>
                <a:gd name="T1" fmla="*/ 0 h 466"/>
                <a:gd name="T2" fmla="*/ 295 w 615"/>
                <a:gd name="T3" fmla="*/ 100 h 466"/>
                <a:gd name="T4" fmla="*/ 0 w 615"/>
                <a:gd name="T5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5" h="466">
                  <a:moveTo>
                    <a:pt x="615" y="0"/>
                  </a:moveTo>
                  <a:cubicBezTo>
                    <a:pt x="563" y="17"/>
                    <a:pt x="397" y="22"/>
                    <a:pt x="295" y="100"/>
                  </a:cubicBezTo>
                  <a:cubicBezTo>
                    <a:pt x="193" y="178"/>
                    <a:pt x="61" y="390"/>
                    <a:pt x="0" y="46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9" name="Text Box 49"/>
            <p:cNvSpPr txBox="1">
              <a:spLocks noChangeArrowheads="1"/>
            </p:cNvSpPr>
            <p:nvPr/>
          </p:nvSpPr>
          <p:spPr bwMode="auto">
            <a:xfrm>
              <a:off x="1968" y="249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压栈</a:t>
              </a:r>
            </a:p>
          </p:txBody>
        </p:sp>
      </p:grpSp>
      <p:grpSp>
        <p:nvGrpSpPr>
          <p:cNvPr id="117810" name="Group 50"/>
          <p:cNvGrpSpPr>
            <a:grpSpLocks/>
          </p:cNvGrpSpPr>
          <p:nvPr/>
        </p:nvGrpSpPr>
        <p:grpSpPr bwMode="auto">
          <a:xfrm>
            <a:off x="5628057" y="3246437"/>
            <a:ext cx="1233487" cy="914400"/>
            <a:chOff x="3639" y="2496"/>
            <a:chExt cx="777" cy="576"/>
          </a:xfrm>
        </p:grpSpPr>
        <p:sp>
          <p:nvSpPr>
            <p:cNvPr id="117811" name="Freeform 51"/>
            <p:cNvSpPr>
              <a:spLocks/>
            </p:cNvSpPr>
            <p:nvPr/>
          </p:nvSpPr>
          <p:spPr bwMode="auto">
            <a:xfrm flipH="1">
              <a:off x="3639" y="2606"/>
              <a:ext cx="777" cy="466"/>
            </a:xfrm>
            <a:custGeom>
              <a:avLst/>
              <a:gdLst>
                <a:gd name="T0" fmla="*/ 615 w 615"/>
                <a:gd name="T1" fmla="*/ 0 h 466"/>
                <a:gd name="T2" fmla="*/ 295 w 615"/>
                <a:gd name="T3" fmla="*/ 100 h 466"/>
                <a:gd name="T4" fmla="*/ 0 w 615"/>
                <a:gd name="T5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5" h="466">
                  <a:moveTo>
                    <a:pt x="615" y="0"/>
                  </a:moveTo>
                  <a:cubicBezTo>
                    <a:pt x="563" y="17"/>
                    <a:pt x="397" y="22"/>
                    <a:pt x="295" y="100"/>
                  </a:cubicBezTo>
                  <a:cubicBezTo>
                    <a:pt x="193" y="178"/>
                    <a:pt x="61" y="390"/>
                    <a:pt x="0" y="46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12" name="Text Box 52"/>
            <p:cNvSpPr txBox="1">
              <a:spLocks noChangeArrowheads="1"/>
            </p:cNvSpPr>
            <p:nvPr/>
          </p:nvSpPr>
          <p:spPr bwMode="auto">
            <a:xfrm>
              <a:off x="3840" y="249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压栈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1" grpId="0" autoUpdateAnimBg="0"/>
      <p:bldP spid="117794" grpId="0" animBg="1" autoUpdateAnimBg="0"/>
      <p:bldP spid="117805" grpId="0" animBg="1"/>
      <p:bldP spid="11780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06227" y="1304924"/>
            <a:ext cx="8155173" cy="48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所以可以组合出四种类型的堆栈方式：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满递增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：堆栈向上增长，堆栈指针指向含有效数据项的最高地址。指令如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LDMFA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STMFA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等；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空递增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：堆栈向上增长，堆栈指针指向堆栈上的第一个空位置。指令如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LDMEA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STMEA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等；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满递减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：堆栈向下增长，堆栈指针指向内含有效数据项的最低地址。指令如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LDMFD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STMFD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等；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kumimoji="1"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空递减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：堆栈向下增长，堆栈指针向堆栈下的第一个空位置。指令如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LDMED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2000" dirty="0">
                <a:latin typeface="华文新魏" pitchFamily="2" charset="-122"/>
                <a:ea typeface="华文新魏" pitchFamily="2" charset="-122"/>
              </a:rPr>
              <a:t>STMED</a:t>
            </a:r>
            <a:r>
              <a:rPr kumimoji="1" lang="zh-CN" altLang="en-US" sz="2000" dirty="0">
                <a:latin typeface="华文新魏" pitchFamily="2" charset="-122"/>
                <a:ea typeface="华文新魏" pitchFamily="2" charset="-122"/>
              </a:rPr>
              <a:t>等。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）堆栈寻址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B4841-3AEF-4E80-87D9-905CDD62B2BD}"/>
              </a:ext>
            </a:extLst>
          </p:cNvPr>
          <p:cNvSpPr txBox="1"/>
          <p:nvPr/>
        </p:nvSpPr>
        <p:spPr>
          <a:xfrm>
            <a:off x="4253612" y="5754475"/>
            <a:ext cx="458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E(Empty) D(Descend)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C5E39-E4F4-4387-871A-BC2DB95AF9E7}"/>
              </a:ext>
            </a:extLst>
          </p:cNvPr>
          <p:cNvSpPr txBox="1"/>
          <p:nvPr/>
        </p:nvSpPr>
        <p:spPr>
          <a:xfrm>
            <a:off x="4253612" y="2635091"/>
            <a:ext cx="458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F(FULL) A(Ascend)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9E979-FCD9-4569-BD20-80620E1C96D8}"/>
              </a:ext>
            </a:extLst>
          </p:cNvPr>
          <p:cNvSpPr txBox="1"/>
          <p:nvPr/>
        </p:nvSpPr>
        <p:spPr>
          <a:xfrm>
            <a:off x="4253612" y="3554433"/>
            <a:ext cx="458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E(Empty) A(Ascend)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20410E-8778-46A2-828A-F5273B1C5597}"/>
              </a:ext>
            </a:extLst>
          </p:cNvPr>
          <p:cNvSpPr txBox="1"/>
          <p:nvPr/>
        </p:nvSpPr>
        <p:spPr>
          <a:xfrm>
            <a:off x="4253612" y="4654454"/>
            <a:ext cx="458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F(FULL) D(Descend)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40303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2B0DB-85D2-4DD9-843F-B8D5516E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18F4CA-9B22-4B75-B6FD-794BE145407F}"/>
              </a:ext>
            </a:extLst>
          </p:cNvPr>
          <p:cNvSpPr txBox="1">
            <a:spLocks noChangeArrowheads="1"/>
          </p:cNvSpPr>
          <p:nvPr/>
        </p:nvSpPr>
        <p:spPr>
          <a:xfrm>
            <a:off x="1103581" y="1562100"/>
            <a:ext cx="3733800" cy="3733800"/>
          </a:xfrm>
          <a:prstGeom prst="rect">
            <a:avLst/>
          </a:prstGeom>
        </p:spPr>
        <p:txBody>
          <a:bodyPr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EA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Empty Ascending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）空递增堆栈</a:t>
            </a:r>
          </a:p>
          <a:p>
            <a:pPr>
              <a:spcBef>
                <a:spcPct val="4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Full Decrement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）满递减堆栈</a:t>
            </a:r>
          </a:p>
          <a:p>
            <a:pPr>
              <a:spcBef>
                <a:spcPct val="4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Empty Decrement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）空递减堆栈</a:t>
            </a:r>
          </a:p>
          <a:p>
            <a:pPr>
              <a:spcBef>
                <a:spcPct val="4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FA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Full Ascending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）满递增堆栈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A1DB62A-02D3-474B-8741-2078CD038A38}"/>
              </a:ext>
            </a:extLst>
          </p:cNvPr>
          <p:cNvSpPr>
            <a:spLocks/>
          </p:cNvSpPr>
          <p:nvPr/>
        </p:nvSpPr>
        <p:spPr bwMode="auto">
          <a:xfrm>
            <a:off x="959024" y="1781200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9E4A6C54-1079-4629-9F63-C5944B9B6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74" y="2009800"/>
            <a:ext cx="4889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33CC"/>
                </a:solidFill>
                <a:ea typeface="华文新魏" pitchFamily="2" charset="-122"/>
              </a:rPr>
              <a:t>用于堆栈的操作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B9096CCE-ECC6-46D4-9D18-B34A662F4C2A}"/>
              </a:ext>
            </a:extLst>
          </p:cNvPr>
          <p:cNvGrpSpPr>
            <a:grpSpLocks/>
          </p:cNvGrpSpPr>
          <p:nvPr/>
        </p:nvGrpSpPr>
        <p:grpSpPr bwMode="auto">
          <a:xfrm>
            <a:off x="7494564" y="1927225"/>
            <a:ext cx="1260475" cy="3197225"/>
            <a:chOff x="4512" y="2064"/>
            <a:chExt cx="794" cy="2014"/>
          </a:xfrm>
        </p:grpSpPr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7446DE1E-97E2-4276-B321-8F986CF0B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382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itchFamily="18" charset="0"/>
                  <a:ea typeface="华文新魏" pitchFamily="2" charset="-122"/>
                </a:rPr>
                <a:t>E</a:t>
              </a:r>
              <a:endParaRPr kumimoji="1" lang="zh-CN" altLang="en-US" sz="2000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33E9492C-548E-4973-B952-829119FCA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itchFamily="18" charset="0"/>
                  <a:ea typeface="华文新魏" pitchFamily="2" charset="-122"/>
                </a:rPr>
                <a:t>栈底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88026406-B19A-413E-9DFF-6079C26B4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3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华文新魏" pitchFamily="2" charset="-122"/>
                </a:rPr>
                <a:t>栈区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76B6D72C-50CB-484A-A3BA-60526C2B1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55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itchFamily="18" charset="0"/>
                  <a:ea typeface="华文新魏" pitchFamily="2" charset="-122"/>
                  <a:sym typeface="Wingdings" pitchFamily="2" charset="2"/>
                </a:rPr>
                <a:t>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SP</a:t>
              </a:r>
              <a:endParaRPr kumimoji="1" lang="en-US" altLang="zh-CN" sz="2000" b="1" dirty="0"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D0FAEE93-6885-4E9D-B52B-456D89757BAF}"/>
              </a:ext>
            </a:extLst>
          </p:cNvPr>
          <p:cNvGrpSpPr>
            <a:grpSpLocks/>
          </p:cNvGrpSpPr>
          <p:nvPr/>
        </p:nvGrpSpPr>
        <p:grpSpPr bwMode="auto">
          <a:xfrm>
            <a:off x="6107088" y="1622425"/>
            <a:ext cx="1641475" cy="3352800"/>
            <a:chOff x="3600" y="1872"/>
            <a:chExt cx="1034" cy="2112"/>
          </a:xfrm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BF99D3D4-2ABC-41C3-8FB9-CB7BB536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96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5A8ABAAE-EAA0-4671-BD89-42805BF91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872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B2634878-FB12-4248-83C5-C5C4B5767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872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ECC7777F-D0B5-4B47-8471-ED42D4BF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96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41E3313C-CF67-4A7F-8793-ECC4FF6D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7"/>
              <a:ext cx="960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64BA554A-5C3D-469A-9FF2-523161AB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12"/>
              <a:ext cx="96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C4A1ED24-9E7F-454B-B1F6-5BB64EFE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52"/>
              <a:ext cx="96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02BAD24A-AB10-4C38-8B6D-D69038BB9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804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itchFamily="18" charset="0"/>
                  <a:ea typeface="华文新魏" pitchFamily="2" charset="-122"/>
                </a:rPr>
                <a:t>D</a:t>
              </a:r>
              <a:endParaRPr kumimoji="1" lang="zh-CN" altLang="en-US" sz="2000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42" name="AutoShape 28">
              <a:extLst>
                <a:ext uri="{FF2B5EF4-FFF2-40B4-BE49-F238E27FC236}">
                  <a16:creationId xmlns:a16="http://schemas.microsoft.com/office/drawing/2014/main" id="{E7C92505-5165-45A6-8A14-8881687D4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654"/>
              <a:ext cx="144" cy="624"/>
            </a:xfrm>
            <a:prstGeom prst="downArrow">
              <a:avLst>
                <a:gd name="adj1" fmla="val 50000"/>
                <a:gd name="adj2" fmla="val 108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AutoShape 28">
            <a:extLst>
              <a:ext uri="{FF2B5EF4-FFF2-40B4-BE49-F238E27FC236}">
                <a16:creationId xmlns:a16="http://schemas.microsoft.com/office/drawing/2014/main" id="{13DC2A3E-85F5-4442-BCDC-AAC54E01A09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05563" y="2811463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09B03AC0-6A6C-44E0-937D-5AA44FA8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624" y="3159125"/>
            <a:ext cx="83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  <a:ea typeface="华文新魏" pitchFamily="2" charset="-122"/>
              </a:rPr>
              <a:t>A</a:t>
            </a:r>
            <a:endParaRPr kumimoji="1" lang="zh-CN" altLang="en-US" sz="20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34B04105-0C7C-49FF-9F70-DE2DE6142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64" y="472598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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SP</a:t>
            </a:r>
            <a:endParaRPr kumimoji="1" lang="en-US" altLang="zh-CN" sz="20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84F42B02-53E9-4073-AA4F-D4B1F7409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39" y="429069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F</a:t>
            </a:r>
            <a:endParaRPr kumimoji="1" lang="en-US" altLang="zh-CN" sz="2000" b="1" dirty="0"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55" name="Group 13">
            <a:extLst>
              <a:ext uri="{FF2B5EF4-FFF2-40B4-BE49-F238E27FC236}">
                <a16:creationId xmlns:a16="http://schemas.microsoft.com/office/drawing/2014/main" id="{484D1C52-BC13-41A8-B4F7-810246153E9D}"/>
              </a:ext>
            </a:extLst>
          </p:cNvPr>
          <p:cNvGrpSpPr>
            <a:grpSpLocks/>
          </p:cNvGrpSpPr>
          <p:nvPr/>
        </p:nvGrpSpPr>
        <p:grpSpPr bwMode="auto">
          <a:xfrm>
            <a:off x="4837091" y="1819275"/>
            <a:ext cx="1401763" cy="2846388"/>
            <a:chOff x="4480" y="2057"/>
            <a:chExt cx="883" cy="1793"/>
          </a:xfrm>
        </p:grpSpPr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52CE7FDA-633B-41F3-AACA-EABEB34FC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360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itchFamily="18" charset="0"/>
                  <a:ea typeface="华文新魏" pitchFamily="2" charset="-122"/>
                </a:rPr>
                <a:t>栈底</a:t>
              </a:r>
            </a:p>
          </p:txBody>
        </p:sp>
        <p:sp>
          <p:nvSpPr>
            <p:cNvPr id="58" name="Text Box 16">
              <a:extLst>
                <a:ext uri="{FF2B5EF4-FFF2-40B4-BE49-F238E27FC236}">
                  <a16:creationId xmlns:a16="http://schemas.microsoft.com/office/drawing/2014/main" id="{58A4C622-2872-4039-BB28-52806008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2859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itchFamily="18" charset="0"/>
                  <a:ea typeface="华文新魏" pitchFamily="2" charset="-122"/>
                </a:rPr>
                <a:t>栈区</a:t>
              </a: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69A2C730-6A27-42D4-B529-96C7003AF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2057"/>
              <a:ext cx="8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itchFamily="18" charset="0"/>
                  <a:ea typeface="华文新魏" pitchFamily="2" charset="-122"/>
                </a:rPr>
                <a:t>F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  SP</a:t>
              </a:r>
              <a:r>
                <a:rPr kumimoji="1" lang="zh-CN" altLang="en-US" sz="2800" dirty="0">
                  <a:latin typeface="Times New Roman" pitchFamily="18" charset="0"/>
                  <a:ea typeface="华文新魏" pitchFamily="2" charset="-122"/>
                </a:rPr>
                <a:t>→</a:t>
              </a:r>
              <a:endParaRPr kumimoji="1" lang="en-US" altLang="zh-CN" sz="2000" dirty="0"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60" name="Text Box 17">
            <a:extLst>
              <a:ext uri="{FF2B5EF4-FFF2-40B4-BE49-F238E27FC236}">
                <a16:creationId xmlns:a16="http://schemas.microsoft.com/office/drawing/2014/main" id="{1CE19CC5-C38B-4A1B-8A28-9CEF7B8FD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705" y="1444626"/>
            <a:ext cx="13109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华文新魏" pitchFamily="2" charset="-122"/>
              </a:rPr>
              <a:t>E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  SP</a:t>
            </a:r>
            <a:r>
              <a:rPr kumimoji="1" lang="zh-CN" altLang="en-US" sz="2800" dirty="0">
                <a:latin typeface="Times New Roman" pitchFamily="18" charset="0"/>
                <a:ea typeface="华文新魏" pitchFamily="2" charset="-122"/>
              </a:rPr>
              <a:t>→</a:t>
            </a:r>
            <a:endParaRPr kumimoji="1" lang="en-US" altLang="zh-CN" sz="2000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716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31800" y="1304925"/>
            <a:ext cx="848891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相对寻址是基址寻址的一种变通。由程序计数器</a:t>
            </a:r>
            <a:r>
              <a:rPr kumimoji="1"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提供基准地址，指令中的地址码字段作为偏移量，两者相加后得到的地址即为操作数的有效地址。相对寻址指令举例如下：</a:t>
            </a:r>
            <a:endParaRPr kumimoji="1" lang="zh-CN" altLang="en-US" dirty="0">
              <a:latin typeface="Courier New" pitchFamily="49" charset="0"/>
              <a:ea typeface="华文新魏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Courier New" pitchFamily="49" charset="0"/>
                <a:ea typeface="华文新魏" pitchFamily="2" charset="-122"/>
              </a:rPr>
              <a:t>	</a:t>
            </a: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BL	SUBR1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		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调用到</a:t>
            </a: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SUBR1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子程序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</a:t>
            </a: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BEQ	LOOP	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	;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条件跳转到</a:t>
            </a: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LOOP</a:t>
            </a: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标号处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Courier New" pitchFamily="49" charset="0"/>
                <a:ea typeface="华文新魏" pitchFamily="2" charset="-122"/>
              </a:rPr>
              <a:t>	</a:t>
            </a:r>
            <a:r>
              <a:rPr kumimoji="1" lang="en-US" altLang="zh-CN" sz="2400" dirty="0">
                <a:latin typeface="Courier New" pitchFamily="49" charset="0"/>
                <a:ea typeface="华文新魏" pitchFamily="2" charset="-122"/>
              </a:rPr>
              <a:t>...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LOOP	MOV	R6,#1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	...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Courier New" pitchFamily="49" charset="0"/>
                <a:ea typeface="华文新魏" pitchFamily="2" charset="-122"/>
              </a:rPr>
              <a:t>SUBR1	...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）相对寻址</a:t>
            </a:r>
          </a:p>
        </p:txBody>
      </p:sp>
    </p:spTree>
    <p:extLst>
      <p:ext uri="{BB962C8B-B14F-4D97-AF65-F5344CB8AC3E}">
        <p14:creationId xmlns:p14="http://schemas.microsoft.com/office/powerpoint/2010/main" val="3230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在最基本的层面，计算机只是一个能够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传送数据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执行逻辑操作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的单元。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所有更高级别的计算功能都是由这些基本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构成的一个序列或组合。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计算机内各种各样的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单元模块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用于执行不同的任务，而这些标准的组成模块，被大多数计算机所采用。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算数逻辑单元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ALU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）用于执行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算数运算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总线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用来从一点到另一点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传输数据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用来指导计算机执行相应的操作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决定在何时何处使用这些基本模块传输数据，以及执行哪一个逻辑操作。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764704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7CCA62">
                    <a:lumMod val="50000"/>
                  </a:srgbClr>
                </a:solidFill>
                <a:latin typeface="黑体"/>
                <a:ea typeface="黑体"/>
                <a:cs typeface="+mj-cs"/>
              </a:rPr>
              <a:t>2.3 </a:t>
            </a:r>
            <a:r>
              <a:rPr lang="zh-CN" altLang="en-US" sz="2800" b="1" dirty="0">
                <a:solidFill>
                  <a:srgbClr val="7CCA62">
                    <a:lumMod val="50000"/>
                  </a:srgbClr>
                </a:solidFill>
                <a:latin typeface="黑体"/>
                <a:ea typeface="黑体"/>
                <a:cs typeface="+mj-cs"/>
              </a:rPr>
              <a:t>嵌入式微处理器的基本组成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43430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532" y="721242"/>
            <a:ext cx="7772400" cy="685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</a:t>
            </a:r>
            <a:r>
              <a:rPr lang="zh-CN" altLang="en-US" dirty="0"/>
              <a:t>程序示例</a:t>
            </a:r>
            <a:endParaRPr lang="zh-CN" altLang="en-US" sz="2800" dirty="0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703520" y="1205218"/>
            <a:ext cx="7772400" cy="51133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</a:rPr>
              <a:t>;</a:t>
            </a:r>
            <a:r>
              <a:rPr kumimoji="1" lang="zh-CN" altLang="en-US" sz="1600" b="1" dirty="0">
                <a:latin typeface="Courier New" pitchFamily="49" charset="0"/>
              </a:rPr>
              <a:t>文件名：</a:t>
            </a:r>
            <a:r>
              <a:rPr kumimoji="1" lang="en-US" altLang="zh-CN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TEST1.S</a:t>
            </a:r>
            <a:r>
              <a:rPr kumimoji="1" lang="en-US" altLang="zh-CN" sz="1600" b="1" dirty="0">
                <a:latin typeface="Courier New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;</a:t>
            </a:r>
            <a:r>
              <a:rPr kumimoji="1" lang="zh-CN" altLang="en-US" sz="1600" b="1" dirty="0">
                <a:latin typeface="Courier New" pitchFamily="49" charset="0"/>
              </a:rPr>
              <a:t>功能：实现两个寄存器相加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;</a:t>
            </a:r>
            <a:r>
              <a:rPr kumimoji="1" lang="zh-CN" altLang="en-US" sz="1600" b="1" dirty="0">
                <a:latin typeface="Courier New" pitchFamily="49" charset="0"/>
              </a:rPr>
              <a:t>说明：使用</a:t>
            </a:r>
            <a:r>
              <a:rPr kumimoji="1" lang="en-US" altLang="zh-CN" sz="1600" b="1" dirty="0" err="1">
                <a:latin typeface="Courier New" pitchFamily="49" charset="0"/>
                <a:cs typeface="Times New Roman" pitchFamily="18" charset="0"/>
              </a:rPr>
              <a:t>ARMulate</a:t>
            </a:r>
            <a:r>
              <a:rPr kumimoji="1" lang="zh-CN" altLang="en-US" sz="1600" b="1" dirty="0">
                <a:latin typeface="Courier New" pitchFamily="49" charset="0"/>
              </a:rPr>
              <a:t>软件仿真调试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AREA	Example1,CODE,READONLY	  ;</a:t>
            </a:r>
            <a:r>
              <a:rPr kumimoji="1" lang="zh-CN" altLang="en-US" sz="1600" b="1" dirty="0">
                <a:latin typeface="Courier New" pitchFamily="49" charset="0"/>
              </a:rPr>
              <a:t>声明代码段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Example1</a:t>
            </a:r>
            <a:r>
              <a:rPr kumimoji="1" lang="en-US" altLang="zh-CN" sz="1600" b="1" dirty="0">
                <a:latin typeface="Courier New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	ENTRY				  ;</a:t>
            </a:r>
            <a:r>
              <a:rPr kumimoji="1" lang="zh-CN" altLang="en-US" sz="1600" b="1" dirty="0">
                <a:latin typeface="Courier New" pitchFamily="49" charset="0"/>
              </a:rPr>
              <a:t>标识程序入口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CODE32				  ;</a:t>
            </a:r>
            <a:r>
              <a:rPr kumimoji="1" lang="zh-CN" altLang="en-US" sz="1600" b="1" dirty="0">
                <a:latin typeface="Courier New" pitchFamily="49" charset="0"/>
              </a:rPr>
              <a:t>声明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32</a:t>
            </a:r>
            <a:r>
              <a:rPr kumimoji="1" lang="zh-CN" altLang="en-US" sz="1600" b="1" dirty="0">
                <a:latin typeface="Courier New" pitchFamily="49" charset="0"/>
              </a:rPr>
              <a:t>位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ARM</a:t>
            </a:r>
            <a:r>
              <a:rPr kumimoji="1" lang="zh-CN" altLang="en-US" sz="1600" b="1" dirty="0">
                <a:latin typeface="Courier New" pitchFamily="49" charset="0"/>
              </a:rPr>
              <a:t>指令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START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 	MOV	R0,#0			  ;</a:t>
            </a:r>
            <a:r>
              <a:rPr kumimoji="1" lang="zh-CN" altLang="en-US" sz="1600" b="1" dirty="0">
                <a:latin typeface="Courier New" pitchFamily="49" charset="0"/>
              </a:rPr>
              <a:t>设置参数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Courier New" pitchFamily="49" charset="0"/>
                <a:cs typeface="Times New Roman" pitchFamily="18" charset="0"/>
              </a:rPr>
              <a:t> 	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MOV	R1,#10</a:t>
            </a:r>
            <a:endParaRPr kumimoji="1" lang="en-US" altLang="zh-CN" sz="1600" b="1" dirty="0"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LOOP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	BL	ADD_SUB	    		  ;</a:t>
            </a:r>
            <a:r>
              <a:rPr kumimoji="1" lang="zh-CN" altLang="en-US" sz="1600" b="1" dirty="0">
                <a:latin typeface="Courier New" pitchFamily="49" charset="0"/>
              </a:rPr>
              <a:t>调用子程序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ADD_SUB</a:t>
            </a:r>
            <a:r>
              <a:rPr kumimoji="1" lang="en-US" altLang="zh-CN" sz="1600" b="1" dirty="0">
                <a:latin typeface="Courier New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	B	LOOP			  ;</a:t>
            </a:r>
            <a:r>
              <a:rPr kumimoji="1" lang="zh-CN" altLang="en-US" sz="1600" b="1" dirty="0">
                <a:latin typeface="Courier New" pitchFamily="49" charset="0"/>
              </a:rPr>
              <a:t>跳转到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LOOP</a:t>
            </a:r>
            <a:endParaRPr kumimoji="1" lang="en-US" altLang="zh-CN" sz="1600" b="1" dirty="0">
              <a:latin typeface="Courier New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ADD_SUB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	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	ADDS	R0,R0,R1		  ;R0 = R0 + R1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	MOV	PC,LR	     		  ;</a:t>
            </a:r>
            <a:r>
              <a:rPr kumimoji="1" lang="zh-CN" altLang="en-US" sz="1600" b="1" dirty="0">
                <a:latin typeface="Courier New" pitchFamily="49" charset="0"/>
                <a:cs typeface="Times New Roman" pitchFamily="18" charset="0"/>
              </a:rPr>
              <a:t>子程序返回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kumimoji="1" lang="en-US" altLang="zh-CN" sz="1600" b="1" dirty="0">
                <a:latin typeface="Courier New" pitchFamily="49" charset="0"/>
                <a:cs typeface="Times New Roman" pitchFamily="18" charset="0"/>
              </a:rPr>
              <a:t>END				  ;</a:t>
            </a:r>
            <a:r>
              <a:rPr kumimoji="1" lang="zh-CN" altLang="en-US" sz="1600" b="1" dirty="0">
                <a:latin typeface="Courier New" pitchFamily="49" charset="0"/>
                <a:cs typeface="Times New Roman" pitchFamily="18" charset="0"/>
              </a:rPr>
              <a:t>文件结束</a:t>
            </a:r>
            <a:r>
              <a:rPr kumimoji="1" lang="zh-CN" altLang="en-US" sz="1600" b="1" dirty="0">
                <a:latin typeface="Courier New" pitchFamily="49" charset="0"/>
              </a:rPr>
              <a:t> </a:t>
            </a:r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5539563" y="2339161"/>
            <a:ext cx="287079" cy="3985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638800" y="1407042"/>
            <a:ext cx="2441944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华文新魏" pitchFamily="2" charset="-122"/>
              </a:rPr>
              <a:t>使用“；”进行注释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762000" y="3352800"/>
            <a:ext cx="914400" cy="1981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26137" y="3499884"/>
            <a:ext cx="677383" cy="145311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  <a:ea typeface="华文新魏" pitchFamily="2" charset="-122"/>
              </a:rPr>
              <a:t>标号</a:t>
            </a:r>
            <a:endParaRPr kumimoji="1" lang="en-US" altLang="zh-CN" sz="2000" dirty="0">
              <a:latin typeface="Times New Roman" pitchFamily="18" charset="0"/>
              <a:ea typeface="华文新魏" pitchFamily="2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  <a:ea typeface="华文新魏" pitchFamily="2" charset="-122"/>
              </a:rPr>
              <a:t>顶格</a:t>
            </a:r>
            <a:endParaRPr kumimoji="1" lang="en-US" altLang="zh-CN" sz="2000" dirty="0">
              <a:latin typeface="Times New Roman" pitchFamily="18" charset="0"/>
              <a:ea typeface="华文新魏" pitchFamily="2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  <a:ea typeface="华文新魏" pitchFamily="2" charset="-122"/>
              </a:rPr>
              <a:t>写</a:t>
            </a:r>
          </a:p>
        </p:txBody>
      </p:sp>
      <p:sp>
        <p:nvSpPr>
          <p:cNvPr id="122888" name="AutoShape 8"/>
          <p:cNvSpPr>
            <a:spLocks/>
          </p:cNvSpPr>
          <p:nvPr/>
        </p:nvSpPr>
        <p:spPr bwMode="auto">
          <a:xfrm>
            <a:off x="3657600" y="35814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3962400" y="4419600"/>
            <a:ext cx="14478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华文新魏" pitchFamily="2" charset="-122"/>
              </a:rPr>
              <a:t>实际代码段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1676400" y="5943600"/>
            <a:ext cx="5334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2286000" y="5943600"/>
            <a:ext cx="1752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华文新魏" pitchFamily="2" charset="-122"/>
              </a:rPr>
              <a:t>声明文件结束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762000" y="1249326"/>
            <a:ext cx="209600" cy="990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utoUpdateAnimBg="0" advAuto="0"/>
      <p:bldP spid="122883" grpId="0" animBg="1" autoUpdateAnimBg="0"/>
      <p:bldP spid="122884" grpId="0" animBg="1"/>
      <p:bldP spid="122885" grpId="0" animBg="1" autoUpdateAnimBg="0"/>
      <p:bldP spid="122886" grpId="0" animBg="1"/>
      <p:bldP spid="122887" grpId="0" animBg="1" autoUpdateAnimBg="0"/>
      <p:bldP spid="122888" grpId="0" animBg="1"/>
      <p:bldP spid="122889" grpId="0" animBg="1" autoUpdateAnimBg="0"/>
      <p:bldP spid="122890" grpId="0" animBg="1"/>
      <p:bldP spid="122891" grpId="0" animBg="1" autoUpdateAnimBg="0"/>
      <p:bldP spid="12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3.6.1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数据的格式和表达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对于特定的处理器，数的宽度（由一个数占用的位数）是可以由计算机体系结构设计人员进行调整的。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通常情况下，因为计算机是基于字节的，所以数的位宽是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的倍数。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大多数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有一个默认大小的数据格式，这是由内部总线的宽度决定的。如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6502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处理器上是字节宽，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位宽。</a:t>
            </a:r>
          </a:p>
        </p:txBody>
      </p:sp>
    </p:spTree>
    <p:extLst>
      <p:ext uri="{BB962C8B-B14F-4D97-AF65-F5344CB8AC3E}">
        <p14:creationId xmlns:p14="http://schemas.microsoft.com/office/powerpoint/2010/main" val="33500919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CPU</a:t>
            </a:r>
            <a:r>
              <a:rPr lang="zh-CN" altLang="en-US" dirty="0"/>
              <a:t>上</a:t>
            </a:r>
            <a:r>
              <a:rPr lang="en-US" altLang="zh-CN" dirty="0"/>
              <a:t>C</a:t>
            </a:r>
            <a:r>
              <a:rPr lang="zh-CN" altLang="en-US" dirty="0"/>
              <a:t>语言数据类型宽度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12060"/>
              </p:ext>
            </p:extLst>
          </p:nvPr>
        </p:nvGraphicFramePr>
        <p:xfrm>
          <a:off x="468313" y="1412875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语言数据类型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位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CPU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位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CPU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位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CPU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位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CPU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char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short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int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long</a:t>
                      </a:r>
                      <a:r>
                        <a:rPr lang="en-US" altLang="zh-CN" baseline="0" dirty="0"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en-US" altLang="zh-CN" baseline="0" dirty="0" err="1">
                          <a:latin typeface="黑体" pitchFamily="49" charset="-122"/>
                          <a:ea typeface="黑体" pitchFamily="49" charset="-122"/>
                        </a:rPr>
                        <a:t>int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long long </a:t>
                      </a:r>
                      <a:r>
                        <a:rPr lang="en-US" altLang="zh-CN" dirty="0" err="1">
                          <a:latin typeface="黑体" pitchFamily="49" charset="-122"/>
                          <a:ea typeface="黑体" pitchFamily="49" charset="-122"/>
                        </a:rPr>
                        <a:t>int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float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double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long double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由具体编译器决定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——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可能是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128/96/80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或</a:t>
                      </a:r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位宽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5229200"/>
            <a:ext cx="8229600" cy="10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与整型数据类型匹配的是处理器的默认位宽</a:t>
            </a:r>
          </a:p>
        </p:txBody>
      </p:sp>
    </p:spTree>
    <p:extLst>
      <p:ext uri="{BB962C8B-B14F-4D97-AF65-F5344CB8AC3E}">
        <p14:creationId xmlns:p14="http://schemas.microsoft.com/office/powerpoint/2010/main" val="115757788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嵌入式系统的数据类型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286345"/>
              </p:ext>
            </p:extLst>
          </p:nvPr>
        </p:nvGraphicFramePr>
        <p:xfrm>
          <a:off x="468313" y="1412875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有符号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无符号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有符号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</a:rPr>
                        <a:t>无符号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int8_t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uint8_t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int32_t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uint32_t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int16_t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uint16_t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int64_t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黑体" pitchFamily="49" charset="-122"/>
                          <a:ea typeface="黑体" pitchFamily="49" charset="-122"/>
                        </a:rPr>
                        <a:t>uint64_t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4015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0"/>
            <a:ext cx="723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6978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998" y="627087"/>
            <a:ext cx="8229600" cy="563563"/>
          </a:xfrm>
        </p:spPr>
        <p:txBody>
          <a:bodyPr/>
          <a:lstStyle/>
          <a:p>
            <a:r>
              <a:rPr lang="en-US" altLang="zh-CN" dirty="0"/>
              <a:t>3.6.2 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999" y="1190650"/>
            <a:ext cx="8409466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处理器的设计者需要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针对特定的应用需求设计相应的数据总线宽度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，以满足数据流的处理需求。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在嵌入式系统中，数据存储通常是基于闪存的。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计算机“内”的数据是存储在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、高速缓冲存储器、寄存器等设备内部的。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数据从外部设备或者硬盘通过总线进入内存，大量数据占据在内存页中，由内存管理单元处理，少量可能存在于固定变量区域或系统堆栈中。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数据从内存调入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进行处理，可能按单次模式传输或整块传输。对于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Load-Store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机器，待处理的数据必须首先被加载到寄存器中。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117294" y="2204864"/>
            <a:ext cx="2714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CCA62">
                    <a:lumMod val="50000"/>
                  </a:srgbClr>
                </a:solidFill>
                <a:latin typeface="黑体"/>
                <a:ea typeface="黑体"/>
                <a:cs typeface="+mj-cs"/>
              </a:rPr>
              <a:t>3.6.3 </a:t>
            </a:r>
            <a:r>
              <a:rPr lang="zh-CN" altLang="en-US" sz="2800" b="1" dirty="0">
                <a:solidFill>
                  <a:srgbClr val="7CCA62">
                    <a:lumMod val="50000"/>
                  </a:srgbClr>
                </a:solidFill>
                <a:latin typeface="黑体"/>
                <a:ea typeface="黑体"/>
                <a:cs typeface="+mj-cs"/>
              </a:rPr>
              <a:t>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7324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3.6.4 </a:t>
            </a:r>
            <a:r>
              <a:rPr lang="zh-CN" altLang="en-US" dirty="0"/>
              <a:t>内部数据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编译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代码时，编译器决定如何处理程序变量。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在整个程序执行过程中，会为全局变量指定一个专门的内存地址，而其他性质的变量则存在内存堆栈中。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有些常用变量可以在程序执行过程中一直保留在寄存器中，这取决于有多少寄存器可用、总共有多少变量以及对变量的访问频率如何。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通常程序员几乎无法控制哪些变量应存储在寄存器中，哪些要保存在堆栈中。</a:t>
            </a:r>
          </a:p>
        </p:txBody>
      </p:sp>
    </p:spTree>
    <p:extLst>
      <p:ext uri="{BB962C8B-B14F-4D97-AF65-F5344CB8AC3E}">
        <p14:creationId xmlns:p14="http://schemas.microsoft.com/office/powerpoint/2010/main" val="12737435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3.6.5 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）在小位宽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上处理大位宽数字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    任何服务于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位甚至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的编译器必须能够支持比处理器的设计宽度更大的算数和逻辑运算。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例：在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处理器上执行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位乘法的过程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加载操作数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 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加载操作数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的高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加载操作数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加载操作数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的高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位到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设计专门的长运算指令是最有效的方法。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2080" y="3678062"/>
            <a:ext cx="2608406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R0=R1×R3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R0=R0+(R2×R3)&lt;&lt;16;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R0=R0+(R1×R4)&lt;&lt;16;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R0=R0+(R2×R4)&lt;&lt;32;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211960" y="4411209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836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较长数据的逻辑运算：拆分操作数，对拆分后的每一部分分别进行逻辑运算；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算数运算：考虑到进位等问题，通常先计算低字节部分，再将进位位加到高字节部分的计算结果中。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）定点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上的浮点数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没有浮点运算能力的处理器，通过依赖编译器的支持，把每个浮点运算转化为更慢的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定点运算子程序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；或者编译成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浮点机器代码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指令，由处理器通过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捕获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trap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）执行。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捕获的效果实际上是一个由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处理器不能处理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的指令而触发的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中断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，中断服务程序通过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浮点仿真（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FPE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来实现浮点运算。</a:t>
            </a:r>
          </a:p>
        </p:txBody>
      </p:sp>
    </p:spTree>
    <p:extLst>
      <p:ext uri="{BB962C8B-B14F-4D97-AF65-F5344CB8AC3E}">
        <p14:creationId xmlns:p14="http://schemas.microsoft.com/office/powerpoint/2010/main" val="282586658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当一个系统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不包含硬件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FPU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时，用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FPE(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或编译器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替代可能不会实现完整的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IEEE754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标准，因为全部实现将使得速度非常慢。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）复数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几乎所有的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都不支持复数运算，而且也很少有编程语言对复数有所考虑。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（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jb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×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</a:t>
            </a:r>
            <a:r>
              <a:rPr lang="en-US" altLang="zh-CN" sz="20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ac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db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sz="20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j(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ad+</a:t>
            </a:r>
            <a:r>
              <a:rPr lang="en-US" altLang="zh-CN" sz="2000" b="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jb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sz="20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复数运算可通过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实数运算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3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16" y="1484784"/>
            <a:ext cx="4680520" cy="5167399"/>
          </a:xfrm>
        </p:spPr>
      </p:pic>
      <p:sp>
        <p:nvSpPr>
          <p:cNvPr id="7" name="文本框 9"/>
          <p:cNvSpPr txBox="1"/>
          <p:nvPr/>
        </p:nvSpPr>
        <p:spPr>
          <a:xfrm>
            <a:off x="3347864" y="6115231"/>
            <a:ext cx="2297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ARM7 </a:t>
            </a:r>
            <a:r>
              <a:rPr lang="zh-CN" altLang="en-US" b="1" dirty="0"/>
              <a:t>内部结构框图</a:t>
            </a:r>
          </a:p>
        </p:txBody>
      </p:sp>
    </p:spTree>
    <p:extLst>
      <p:ext uri="{BB962C8B-B14F-4D97-AF65-F5344CB8AC3E}">
        <p14:creationId xmlns:p14="http://schemas.microsoft.com/office/powerpoint/2010/main" val="218278217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微处理器性能评估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3.7.1 </a:t>
            </a:r>
            <a:r>
              <a:rPr lang="zh-CN" altLang="en-US" dirty="0"/>
              <a:t>计算机的能力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）功能：</a:t>
            </a:r>
            <a:r>
              <a:rPr lang="en-US" altLang="zh-CN" dirty="0"/>
              <a:t> </a:t>
            </a:r>
            <a:r>
              <a:rPr lang="zh-CN" altLang="en-US" dirty="0"/>
              <a:t>功能与效率的折中  常用功能的硬件设计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）时钟频率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）位宽：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手表、计算器：</a:t>
            </a:r>
            <a:r>
              <a:rPr lang="en-US" altLang="zh-CN" dirty="0"/>
              <a:t>4</a:t>
            </a:r>
            <a:r>
              <a:rPr lang="zh-CN" altLang="en-US" dirty="0"/>
              <a:t>位处理器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手机、网络应用：</a:t>
            </a:r>
            <a:r>
              <a:rPr lang="en-US" altLang="zh-CN" dirty="0"/>
              <a:t>32</a:t>
            </a:r>
            <a:r>
              <a:rPr lang="zh-CN" altLang="en-US" dirty="0"/>
              <a:t>位处理器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）内存：访问速度、位宽、访问方式等</a:t>
            </a:r>
          </a:p>
        </p:txBody>
      </p:sp>
    </p:spTree>
    <p:extLst>
      <p:ext uri="{BB962C8B-B14F-4D97-AF65-F5344CB8AC3E}">
        <p14:creationId xmlns:p14="http://schemas.microsoft.com/office/powerpoint/2010/main" val="323405357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3.72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性能衡量和统计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MIPS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每秒百万条指令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 MIPS=f/CPI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：时钟频率，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：每条指令周期数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降低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是当代计算机系统设计的一个方面，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世纪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年代，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大于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，一些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处理器中可以达到几百。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的目标是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接近于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的典型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大约为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1.1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MFLOPS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：每秒百万次浮点运算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3.5.3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性能评估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性能需求要与硬件相匹配：软件分析，硬件评估</a:t>
            </a:r>
          </a:p>
        </p:txBody>
      </p:sp>
    </p:spTree>
    <p:extLst>
      <p:ext uri="{BB962C8B-B14F-4D97-AF65-F5344CB8AC3E}">
        <p14:creationId xmlns:p14="http://schemas.microsoft.com/office/powerpoint/2010/main" val="416182312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81BC1-4CE4-4186-897F-DEB3E31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8CBBF-A368-4B3B-A90A-B2A9520D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2875"/>
            <a:ext cx="8640959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调研当前</a:t>
            </a:r>
            <a:r>
              <a:rPr lang="en-US" altLang="zh-CN" dirty="0">
                <a:latin typeface="+mj-ea"/>
                <a:ea typeface="+mj-ea"/>
              </a:rPr>
              <a:t>ARMv9</a:t>
            </a:r>
            <a:r>
              <a:rPr lang="zh-CN" altLang="en-US" dirty="0">
                <a:latin typeface="+mj-ea"/>
                <a:ea typeface="+mj-ea"/>
              </a:rPr>
              <a:t>指令集架构的相关情况，包括该指令集架构发布时间，主要技术，指标分析，内核架构，授权与应用现状等，完成一份不少于</a:t>
            </a:r>
            <a:r>
              <a:rPr lang="en-US" altLang="zh-CN" dirty="0">
                <a:latin typeface="+mj-ea"/>
                <a:ea typeface="+mj-ea"/>
              </a:rPr>
              <a:t>2000</a:t>
            </a:r>
            <a:r>
              <a:rPr lang="zh-CN" altLang="en-US" dirty="0">
                <a:latin typeface="+mj-ea"/>
                <a:ea typeface="+mj-ea"/>
              </a:rPr>
              <a:t>字的调研报告。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3866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95017232-AC4E-4791-90F1-3F7BF00A8961}" type="datetime1">
              <a:rPr lang="zh-CN" altLang="en-US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2022/9/7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43" name="Picture 2" descr="colli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084763"/>
            <a:ext cx="691356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65413" y="2717800"/>
            <a:ext cx="3670300" cy="12001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6600" i="1">
                <a:latin typeface="华文行楷" pitchFamily="2" charset="-122"/>
                <a:ea typeface="华文行楷" pitchFamily="2" charset="-122"/>
              </a:rPr>
              <a:t>The end ! 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7924800" y="6381750"/>
            <a:ext cx="762000" cy="3397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0F0D05-DEA2-4CA0-9968-DB85E7BF0FE1}" type="slidenum">
              <a:rPr lang="zh-CN" altLang="en-US" sz="1200" b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183</a:t>
            </a:fld>
            <a:endParaRPr lang="zh-CN" altLang="en-US" sz="1200" b="0" dirty="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25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hiphotos.baidu.com/dainrain/pic/item/ea1c8d0f092743f937d122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3228"/>
            <a:ext cx="6578998" cy="45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8"/>
          <p:cNvSpPr txBox="1"/>
          <p:nvPr/>
        </p:nvSpPr>
        <p:spPr>
          <a:xfrm>
            <a:off x="3059832" y="5708504"/>
            <a:ext cx="2591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DSP CPU</a:t>
            </a:r>
            <a:r>
              <a:rPr lang="zh-CN" altLang="en-US" b="1" dirty="0"/>
              <a:t>内部结构框图</a:t>
            </a:r>
          </a:p>
        </p:txBody>
      </p:sp>
    </p:spTree>
    <p:extLst>
      <p:ext uri="{BB962C8B-B14F-4D97-AF65-F5344CB8AC3E}">
        <p14:creationId xmlns:p14="http://schemas.microsoft.com/office/powerpoint/2010/main" val="283725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81750"/>
            <a:ext cx="7620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4DDC10-9B6E-4026-A1A9-F4492F8F1492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908720"/>
            <a:ext cx="7789389" cy="5349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本章要点</a:t>
            </a:r>
          </a:p>
        </p:txBody>
      </p:sp>
      <p:sp>
        <p:nvSpPr>
          <p:cNvPr id="7184" name="Text Box 30"/>
          <p:cNvSpPr txBox="1">
            <a:spLocks noChangeArrowheads="1"/>
          </p:cNvSpPr>
          <p:nvPr/>
        </p:nvSpPr>
        <p:spPr bwMode="gray">
          <a:xfrm>
            <a:off x="2105048" y="549576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3" name="内容占位符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496944" cy="4824412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2.1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指令集架构概述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2.2 CISC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RISC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架构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2.3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嵌入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式微处理器的基本组成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22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47864" y="1278224"/>
            <a:ext cx="5989767" cy="4392488"/>
            <a:chOff x="958497" y="1196752"/>
            <a:chExt cx="7272808" cy="5200352"/>
          </a:xfrm>
        </p:grpSpPr>
        <p:graphicFrame>
          <p:nvGraphicFramePr>
            <p:cNvPr id="2" name="图示 1"/>
            <p:cNvGraphicFramePr/>
            <p:nvPr>
              <p:extLst/>
            </p:nvPr>
          </p:nvGraphicFramePr>
          <p:xfrm>
            <a:off x="958497" y="1196752"/>
            <a:ext cx="7272808" cy="52003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716625" y="2492896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数据存储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23094" y="2972582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表示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73829" y="4009166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数据传送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2928" y="4509120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指令</a:t>
              </a:r>
              <a:endParaRPr lang="en-US" altLang="zh-CN" b="1" dirty="0"/>
            </a:p>
            <a:p>
              <a:r>
                <a:rPr lang="zh-CN" altLang="en-US" b="1" dirty="0"/>
                <a:t>执行</a:t>
              </a: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836835"/>
            <a:ext cx="3278792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的四个基本元素：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存储数据和程序的方法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存储架构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执行逻辑操作的方法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——ALU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信息传输的方法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总线结构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让这一系列指令能够具体化为操作和传输的方法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控制单元</a:t>
            </a:r>
          </a:p>
        </p:txBody>
      </p:sp>
    </p:spTree>
    <p:extLst>
      <p:ext uri="{BB962C8B-B14F-4D97-AF65-F5344CB8AC3E}">
        <p14:creationId xmlns:p14="http://schemas.microsoft.com/office/powerpoint/2010/main" val="296553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ARM7TDMI</a:t>
            </a:r>
            <a:r>
              <a:rPr lang="zh-CN" altLang="en-US" dirty="0" smtClean="0"/>
              <a:t>微处理器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112027" cy="4824413"/>
          </a:xfrm>
        </p:spPr>
      </p:pic>
    </p:spTree>
    <p:extLst>
      <p:ext uri="{BB962C8B-B14F-4D97-AF65-F5344CB8AC3E}">
        <p14:creationId xmlns:p14="http://schemas.microsoft.com/office/powerpoint/2010/main" val="428392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存储架构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912" y="1268413"/>
            <a:ext cx="8496175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程序中的所有指令需要以一种可以被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计算机访问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的方式存储。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在存储器中存储的条目需要有一个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能够访问的位置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，称为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。这让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可以选择和访问任何存放在独立地址中的指定的信息或程序代码。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的编程用最低级的机器代码指令完成（定长或变长的）。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程序是按特定序列排列的指令簇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，用来指示计算机执行所要求的任务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寄存器：存储程序的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临时变量、计数器、状态信息、返回地址、堆栈指针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：存放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堆栈、变量、待处理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的数据，往往是程序代码的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临时存储位置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非易失性存储器：如闪存、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EPROM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或硬盘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存储要执行的程序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在初始上电启动之后显得特别重要，那时易失性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RAM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的存储空间都是空的。</a:t>
            </a:r>
          </a:p>
          <a:p>
            <a:pPr>
              <a:lnSpc>
                <a:spcPct val="150000"/>
              </a:lnSpc>
            </a:pP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61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典型的嵌入式微处理器存储架构</a:t>
            </a:r>
            <a:endParaRPr lang="zh-CN" altLang="en-US" sz="24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683568" y="1772816"/>
            <a:ext cx="7565879" cy="3310902"/>
            <a:chOff x="736111" y="1270128"/>
            <a:chExt cx="7565879" cy="3310902"/>
          </a:xfrm>
        </p:grpSpPr>
        <p:sp>
          <p:nvSpPr>
            <p:cNvPr id="4" name="矩形 3"/>
            <p:cNvSpPr/>
            <p:nvPr/>
          </p:nvSpPr>
          <p:spPr>
            <a:xfrm>
              <a:off x="736111" y="1988841"/>
              <a:ext cx="3168352" cy="2592189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35014" y="2467191"/>
              <a:ext cx="1640876" cy="17642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62736" y="2626849"/>
              <a:ext cx="1375036" cy="3877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控制器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81243" y="3429071"/>
              <a:ext cx="722592" cy="607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运算器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91428" y="3233424"/>
              <a:ext cx="380546" cy="8312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99142" y="2731314"/>
              <a:ext cx="840404" cy="3877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cache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796186" y="3659133"/>
              <a:ext cx="840404" cy="3877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Dcache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0894" y="2050225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内核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93393" y="3037185"/>
              <a:ext cx="0" cy="3919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1705290" y="3579892"/>
              <a:ext cx="284319" cy="125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1672542" y="3842924"/>
              <a:ext cx="31524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4908538" y="1988841"/>
              <a:ext cx="1440929" cy="2592189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临时存储正在执行的程序代码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69763" y="1988841"/>
              <a:ext cx="1440929" cy="259218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存储要执行的程序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0" name="直接箭头连接符 29"/>
            <p:cNvCxnSpPr>
              <a:endCxn id="11" idx="3"/>
            </p:cNvCxnSpPr>
            <p:nvPr/>
          </p:nvCxnSpPr>
          <p:spPr>
            <a:xfrm flipH="1">
              <a:off x="3639546" y="2925169"/>
              <a:ext cx="12689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3632304" y="3740433"/>
              <a:ext cx="1276235" cy="2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661803" y="3966627"/>
              <a:ext cx="12467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986642" y="2543170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取指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78031" y="3348287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读数据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71226" y="4046771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写数据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H="1">
              <a:off x="2491115" y="2925169"/>
              <a:ext cx="305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2475890" y="3757727"/>
              <a:ext cx="305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2507433" y="3965223"/>
              <a:ext cx="284319" cy="125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9" idx="1"/>
            </p:cNvCxnSpPr>
            <p:nvPr/>
          </p:nvCxnSpPr>
          <p:spPr>
            <a:xfrm flipH="1" flipV="1">
              <a:off x="6333231" y="3282415"/>
              <a:ext cx="336532" cy="2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841058" y="1562097"/>
              <a:ext cx="530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844172" y="131222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易失性存储器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RAM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501497" y="1270128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非易失性存储器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Flash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46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对存储器的定义由不同的权衡和技术选择来决定：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成本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密度（每立方厘米的字节数）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电源效率（每次写或者读小号多少纳焦耳，或存储时间的秒数）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访问速度（包括寻道时间和平均访问时间）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访问大小（字节、字、页等）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易失性（即数据在设备断电后丢失）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j-ea"/>
                <a:ea typeface="+mj-ea"/>
              </a:rPr>
              <a:t>可靠性（它有移动部分吗？有年限吗？）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j-ea"/>
                <a:ea typeface="+mj-ea"/>
              </a:rPr>
              <a:t>CPU</a:t>
            </a:r>
            <a:r>
              <a:rPr lang="zh-CN" altLang="en-US" sz="2000" dirty="0">
                <a:latin typeface="+mj-ea"/>
                <a:ea typeface="+mj-ea"/>
              </a:rPr>
              <a:t>管理代价</a:t>
            </a:r>
          </a:p>
        </p:txBody>
      </p:sp>
    </p:spTree>
    <p:extLst>
      <p:ext uri="{BB962C8B-B14F-4D97-AF65-F5344CB8AC3E}">
        <p14:creationId xmlns:p14="http://schemas.microsoft.com/office/powerpoint/2010/main" val="333442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356" y="721868"/>
            <a:ext cx="8229600" cy="563563"/>
          </a:xfrm>
        </p:spPr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的工作模式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74927"/>
              </p:ext>
            </p:extLst>
          </p:nvPr>
        </p:nvGraphicFramePr>
        <p:xfrm>
          <a:off x="179512" y="1412776"/>
          <a:ext cx="8507288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1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26</a:t>
            </a:fld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个基本工作模式：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USR  FIQ  IRQ SVC ABT UND SYS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用户模式，一般的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非特权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任务运行的模式</a:t>
            </a: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正常程序执行的模式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FIQ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快中断模式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当一个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高优先级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(fast)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产生时将会进入这种模式</a:t>
            </a: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高速数据传输和通道处理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中断模式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当一个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低优先级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(normal)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产生时将会进入这种模式</a:t>
            </a: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通常的中断处理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Supervisor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（特权）模式（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复位或软中断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指令执行时将会进入这种模式，供操作系统使用的一种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保护模式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0" eaLnBrk="1" hangingPunct="1">
              <a:lnSpc>
                <a:spcPct val="150000"/>
              </a:lnSpc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ClrTx/>
              <a:buSzPct val="75000"/>
              <a:buFont typeface="Wingdings" pitchFamily="2" charset="2"/>
              <a:buNone/>
            </a:pPr>
            <a:endParaRPr kumimoji="1"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6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27</a:t>
            </a:fld>
            <a:endParaRPr lang="en-US" altLang="zh-CN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660" y="973137"/>
            <a:ext cx="8516679" cy="4911725"/>
          </a:xfrm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Abort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中止模式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存取异常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时将会进入这种模式，虚拟存储及存储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保护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Undef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未定义模式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执行未定义指令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时会进入这种模式，软件仿真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硬件协处理器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系统模式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使用和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模式相同寄存器集，权限比用户模式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系统级的操作系统任务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工作模式的切换：软件切换，外部中断或异常</a:t>
            </a:r>
          </a:p>
          <a:p>
            <a:pPr marL="0" lvl="2" indent="0" eaLnBrk="1" hangingPunct="1">
              <a:lnSpc>
                <a:spcPct val="150000"/>
              </a:lnSpc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7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寄存器组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" y="1448262"/>
            <a:ext cx="6954220" cy="4753638"/>
          </a:xfrm>
        </p:spPr>
      </p:pic>
    </p:spTree>
    <p:extLst>
      <p:ext uri="{BB962C8B-B14F-4D97-AF65-F5344CB8AC3E}">
        <p14:creationId xmlns:p14="http://schemas.microsoft.com/office/powerpoint/2010/main" val="283834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29</a:t>
            </a:fld>
            <a:endParaRPr lang="en-US" altLang="zh-CN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寄存器组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处理器共有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个寄存器 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个通用寄存器（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R0-R15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个状态寄存器（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每种工作模式下仅有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个寄存器可见：</a:t>
            </a:r>
          </a:p>
          <a:p>
            <a:pPr marL="70866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个通用寄存器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R14</a:t>
            </a:r>
          </a:p>
          <a:p>
            <a:pPr marL="70866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一个程序计数器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0866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一个或两个状态寄存器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816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42900" y="1422536"/>
            <a:ext cx="8458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1964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C.M.Amdahl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在介绍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IBM 360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系统时提出计算机体系结构（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Computer Architecture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）的概念，其具体描述为“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程序员所看到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计算机的属性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概念性结构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功能特性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”。（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art of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assembling logical elements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into a computing device;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specification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of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relation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between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parts of a computer system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当前两大主流的计算机体系结构：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CISC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Complex Instruction Set Computing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复杂指令集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Reduced Instruction Set Computing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精简指令集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6DA7D47-58CF-4BFD-BA61-B89AB4A27D60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748109-0AB8-C6F1-B7B3-7349C5CE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20" y="682738"/>
            <a:ext cx="8229600" cy="56356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指令集架构概述</a:t>
            </a:r>
          </a:p>
        </p:txBody>
      </p:sp>
    </p:spTree>
    <p:extLst>
      <p:ext uri="{BB962C8B-B14F-4D97-AF65-F5344CB8AC3E}">
        <p14:creationId xmlns:p14="http://schemas.microsoft.com/office/powerpoint/2010/main" val="6454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30</a:t>
            </a:fld>
            <a:endParaRPr lang="en-US" altLang="zh-CN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程序状态寄存器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当前程序状态寄存器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(CPSR),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个程序状态保存寄存器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，当异常发生时，用于保存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的状态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这些寄存器的功能是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ALU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当前操作信息</a:t>
            </a:r>
            <a:endParaRPr lang="en-US" altLang="zh-TW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控制允许和禁止中断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设置处理器操作模式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869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31</a:t>
            </a:fld>
            <a:endParaRPr lang="en-US" altLang="zh-CN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程序状态寄存器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CPSR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格式：</a:t>
            </a:r>
          </a:p>
        </p:txBody>
      </p:sp>
      <p:grpSp>
        <p:nvGrpSpPr>
          <p:cNvPr id="121861" name="Group 36"/>
          <p:cNvGrpSpPr>
            <a:grpSpLocks/>
          </p:cNvGrpSpPr>
          <p:nvPr/>
        </p:nvGrpSpPr>
        <p:grpSpPr bwMode="auto">
          <a:xfrm>
            <a:off x="762000" y="2204864"/>
            <a:ext cx="8001000" cy="1147936"/>
            <a:chOff x="480" y="1200"/>
            <a:chExt cx="5040" cy="912"/>
          </a:xfrm>
        </p:grpSpPr>
        <p:sp>
          <p:nvSpPr>
            <p:cNvPr id="121871" name="Rectangle 4"/>
            <p:cNvSpPr>
              <a:spLocks noChangeArrowheads="1"/>
            </p:cNvSpPr>
            <p:nvPr/>
          </p:nvSpPr>
          <p:spPr bwMode="auto">
            <a:xfrm>
              <a:off x="4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N</a:t>
              </a:r>
            </a:p>
          </p:txBody>
        </p:sp>
        <p:sp>
          <p:nvSpPr>
            <p:cNvPr id="121872" name="Rectangle 5"/>
            <p:cNvSpPr>
              <a:spLocks noChangeArrowheads="1"/>
            </p:cNvSpPr>
            <p:nvPr/>
          </p:nvSpPr>
          <p:spPr bwMode="auto">
            <a:xfrm>
              <a:off x="8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Z</a:t>
              </a:r>
            </a:p>
          </p:txBody>
        </p:sp>
        <p:sp>
          <p:nvSpPr>
            <p:cNvPr id="121873" name="Rectangle 6"/>
            <p:cNvSpPr>
              <a:spLocks noChangeArrowheads="1"/>
            </p:cNvSpPr>
            <p:nvPr/>
          </p:nvSpPr>
          <p:spPr bwMode="auto">
            <a:xfrm>
              <a:off x="11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C</a:t>
              </a:r>
            </a:p>
          </p:txBody>
        </p:sp>
        <p:sp>
          <p:nvSpPr>
            <p:cNvPr id="121874" name="Rectangle 7"/>
            <p:cNvSpPr>
              <a:spLocks noChangeArrowheads="1"/>
            </p:cNvSpPr>
            <p:nvPr/>
          </p:nvSpPr>
          <p:spPr bwMode="auto">
            <a:xfrm>
              <a:off x="14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V</a:t>
              </a:r>
            </a:p>
          </p:txBody>
        </p:sp>
        <p:sp>
          <p:nvSpPr>
            <p:cNvPr id="121875" name="Rectangle 8"/>
            <p:cNvSpPr>
              <a:spLocks noChangeArrowheads="1"/>
            </p:cNvSpPr>
            <p:nvPr/>
          </p:nvSpPr>
          <p:spPr bwMode="auto">
            <a:xfrm>
              <a:off x="273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I</a:t>
              </a:r>
            </a:p>
          </p:txBody>
        </p:sp>
        <p:sp>
          <p:nvSpPr>
            <p:cNvPr id="121876" name="Rectangle 9"/>
            <p:cNvSpPr>
              <a:spLocks noChangeArrowheads="1"/>
            </p:cNvSpPr>
            <p:nvPr/>
          </p:nvSpPr>
          <p:spPr bwMode="auto">
            <a:xfrm>
              <a:off x="307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F</a:t>
              </a:r>
            </a:p>
          </p:txBody>
        </p:sp>
        <p:sp>
          <p:nvSpPr>
            <p:cNvPr id="121877" name="Rectangle 10"/>
            <p:cNvSpPr>
              <a:spLocks noChangeArrowheads="1"/>
            </p:cNvSpPr>
            <p:nvPr/>
          </p:nvSpPr>
          <p:spPr bwMode="auto">
            <a:xfrm>
              <a:off x="182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Q</a:t>
              </a:r>
            </a:p>
          </p:txBody>
        </p:sp>
        <p:sp>
          <p:nvSpPr>
            <p:cNvPr id="121878" name="Rectangle 11"/>
            <p:cNvSpPr>
              <a:spLocks noChangeArrowheads="1"/>
            </p:cNvSpPr>
            <p:nvPr/>
          </p:nvSpPr>
          <p:spPr bwMode="auto">
            <a:xfrm>
              <a:off x="340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T</a:t>
              </a:r>
            </a:p>
          </p:txBody>
        </p:sp>
        <p:sp>
          <p:nvSpPr>
            <p:cNvPr id="121879" name="Rectangle 12"/>
            <p:cNvSpPr>
              <a:spLocks noChangeArrowheads="1"/>
            </p:cNvSpPr>
            <p:nvPr/>
          </p:nvSpPr>
          <p:spPr bwMode="auto">
            <a:xfrm>
              <a:off x="374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M4</a:t>
              </a:r>
            </a:p>
          </p:txBody>
        </p:sp>
        <p:sp>
          <p:nvSpPr>
            <p:cNvPr id="121880" name="Rectangle 13"/>
            <p:cNvSpPr>
              <a:spLocks noChangeArrowheads="1"/>
            </p:cNvSpPr>
            <p:nvPr/>
          </p:nvSpPr>
          <p:spPr bwMode="auto">
            <a:xfrm>
              <a:off x="40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M3</a:t>
              </a:r>
            </a:p>
          </p:txBody>
        </p:sp>
        <p:sp>
          <p:nvSpPr>
            <p:cNvPr id="121881" name="Rectangle 14"/>
            <p:cNvSpPr>
              <a:spLocks noChangeArrowheads="1"/>
            </p:cNvSpPr>
            <p:nvPr/>
          </p:nvSpPr>
          <p:spPr bwMode="auto">
            <a:xfrm>
              <a:off x="44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M2</a:t>
              </a:r>
            </a:p>
          </p:txBody>
        </p:sp>
        <p:sp>
          <p:nvSpPr>
            <p:cNvPr id="121882" name="Rectangle 15"/>
            <p:cNvSpPr>
              <a:spLocks noChangeArrowheads="1"/>
            </p:cNvSpPr>
            <p:nvPr/>
          </p:nvSpPr>
          <p:spPr bwMode="auto">
            <a:xfrm>
              <a:off x="47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M1</a:t>
              </a:r>
            </a:p>
          </p:txBody>
        </p:sp>
        <p:sp>
          <p:nvSpPr>
            <p:cNvPr id="121883" name="Rectangle 16"/>
            <p:cNvSpPr>
              <a:spLocks noChangeArrowheads="1"/>
            </p:cNvSpPr>
            <p:nvPr/>
          </p:nvSpPr>
          <p:spPr bwMode="auto">
            <a:xfrm>
              <a:off x="50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M0</a:t>
              </a:r>
            </a:p>
          </p:txBody>
        </p:sp>
        <p:sp>
          <p:nvSpPr>
            <p:cNvPr id="121884" name="Rectangle 17"/>
            <p:cNvSpPr>
              <a:spLocks noChangeArrowheads="1"/>
            </p:cNvSpPr>
            <p:nvPr/>
          </p:nvSpPr>
          <p:spPr bwMode="auto">
            <a:xfrm>
              <a:off x="2160" y="1536"/>
              <a:ext cx="57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1885" name="Freeform 19"/>
            <p:cNvSpPr>
              <a:spLocks/>
            </p:cNvSpPr>
            <p:nvPr/>
          </p:nvSpPr>
          <p:spPr bwMode="auto">
            <a:xfrm>
              <a:off x="2296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1886" name="Freeform 20"/>
            <p:cNvSpPr>
              <a:spLocks/>
            </p:cNvSpPr>
            <p:nvPr/>
          </p:nvSpPr>
          <p:spPr bwMode="auto">
            <a:xfrm>
              <a:off x="2392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1887" name="Text Box 21"/>
            <p:cNvSpPr txBox="1">
              <a:spLocks noChangeArrowheads="1"/>
            </p:cNvSpPr>
            <p:nvPr/>
          </p:nvSpPr>
          <p:spPr bwMode="auto">
            <a:xfrm>
              <a:off x="480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31</a:t>
              </a:r>
            </a:p>
          </p:txBody>
        </p:sp>
        <p:sp>
          <p:nvSpPr>
            <p:cNvPr id="121888" name="Text Box 22"/>
            <p:cNvSpPr txBox="1">
              <a:spLocks noChangeArrowheads="1"/>
            </p:cNvSpPr>
            <p:nvPr/>
          </p:nvSpPr>
          <p:spPr bwMode="auto">
            <a:xfrm>
              <a:off x="768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30</a:t>
              </a:r>
            </a:p>
          </p:txBody>
        </p:sp>
        <p:sp>
          <p:nvSpPr>
            <p:cNvPr id="121889" name="Text Box 23"/>
            <p:cNvSpPr txBox="1">
              <a:spLocks noChangeArrowheads="1"/>
            </p:cNvSpPr>
            <p:nvPr/>
          </p:nvSpPr>
          <p:spPr bwMode="auto">
            <a:xfrm>
              <a:off x="1152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29</a:t>
              </a:r>
            </a:p>
          </p:txBody>
        </p:sp>
        <p:sp>
          <p:nvSpPr>
            <p:cNvPr id="121890" name="Text Box 24"/>
            <p:cNvSpPr txBox="1">
              <a:spLocks noChangeArrowheads="1"/>
            </p:cNvSpPr>
            <p:nvPr/>
          </p:nvSpPr>
          <p:spPr bwMode="auto">
            <a:xfrm>
              <a:off x="1488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28</a:t>
              </a:r>
            </a:p>
          </p:txBody>
        </p:sp>
        <p:sp>
          <p:nvSpPr>
            <p:cNvPr id="121891" name="Text Box 25"/>
            <p:cNvSpPr txBox="1">
              <a:spLocks noChangeArrowheads="1"/>
            </p:cNvSpPr>
            <p:nvPr/>
          </p:nvSpPr>
          <p:spPr bwMode="auto">
            <a:xfrm>
              <a:off x="1824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27</a:t>
              </a:r>
            </a:p>
          </p:txBody>
        </p:sp>
        <p:sp>
          <p:nvSpPr>
            <p:cNvPr id="121892" name="Text Box 26"/>
            <p:cNvSpPr txBox="1">
              <a:spLocks noChangeArrowheads="1"/>
            </p:cNvSpPr>
            <p:nvPr/>
          </p:nvSpPr>
          <p:spPr bwMode="auto">
            <a:xfrm>
              <a:off x="5136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0</a:t>
              </a:r>
            </a:p>
          </p:txBody>
        </p:sp>
        <p:sp>
          <p:nvSpPr>
            <p:cNvPr id="121893" name="Text Box 27"/>
            <p:cNvSpPr txBox="1">
              <a:spLocks noChangeArrowheads="1"/>
            </p:cNvSpPr>
            <p:nvPr/>
          </p:nvSpPr>
          <p:spPr bwMode="auto">
            <a:xfrm>
              <a:off x="4800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121894" name="Text Box 28"/>
            <p:cNvSpPr txBox="1">
              <a:spLocks noChangeArrowheads="1"/>
            </p:cNvSpPr>
            <p:nvPr/>
          </p:nvSpPr>
          <p:spPr bwMode="auto">
            <a:xfrm>
              <a:off x="4464" y="1209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2</a:t>
              </a:r>
            </a:p>
          </p:txBody>
        </p:sp>
        <p:sp>
          <p:nvSpPr>
            <p:cNvPr id="121895" name="Text Box 29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3</a:t>
              </a:r>
            </a:p>
          </p:txBody>
        </p:sp>
        <p:sp>
          <p:nvSpPr>
            <p:cNvPr id="121896" name="Text Box 30"/>
            <p:cNvSpPr txBox="1">
              <a:spLocks noChangeArrowheads="1"/>
            </p:cNvSpPr>
            <p:nvPr/>
          </p:nvSpPr>
          <p:spPr bwMode="auto">
            <a:xfrm>
              <a:off x="3792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4</a:t>
              </a:r>
            </a:p>
          </p:txBody>
        </p:sp>
        <p:sp>
          <p:nvSpPr>
            <p:cNvPr id="121897" name="Text Box 32"/>
            <p:cNvSpPr txBox="1">
              <a:spLocks noChangeArrowheads="1"/>
            </p:cNvSpPr>
            <p:nvPr/>
          </p:nvSpPr>
          <p:spPr bwMode="auto">
            <a:xfrm>
              <a:off x="3456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5</a:t>
              </a:r>
            </a:p>
          </p:txBody>
        </p:sp>
        <p:sp>
          <p:nvSpPr>
            <p:cNvPr id="121898" name="Text Box 33"/>
            <p:cNvSpPr txBox="1">
              <a:spLocks noChangeArrowheads="1"/>
            </p:cNvSpPr>
            <p:nvPr/>
          </p:nvSpPr>
          <p:spPr bwMode="auto">
            <a:xfrm>
              <a:off x="3120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6</a:t>
              </a:r>
            </a:p>
          </p:txBody>
        </p:sp>
        <p:sp>
          <p:nvSpPr>
            <p:cNvPr id="121899" name="Text Box 35"/>
            <p:cNvSpPr txBox="1">
              <a:spLocks noChangeArrowheads="1"/>
            </p:cNvSpPr>
            <p:nvPr/>
          </p:nvSpPr>
          <p:spPr bwMode="auto">
            <a:xfrm>
              <a:off x="2784" y="12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7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408487" y="3181350"/>
            <a:ext cx="4267200" cy="781050"/>
            <a:chOff x="2784" y="2160"/>
            <a:chExt cx="2688" cy="492"/>
          </a:xfrm>
        </p:grpSpPr>
        <p:sp>
          <p:nvSpPr>
            <p:cNvPr id="121869" name="AutoShape 37"/>
            <p:cNvSpPr>
              <a:spLocks/>
            </p:cNvSpPr>
            <p:nvPr/>
          </p:nvSpPr>
          <p:spPr bwMode="auto">
            <a:xfrm rot="5400000">
              <a:off x="4032" y="912"/>
              <a:ext cx="192" cy="2688"/>
            </a:xfrm>
            <a:prstGeom prst="righ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1870" name="Text Box 39"/>
            <p:cNvSpPr txBox="1">
              <a:spLocks noChangeArrowheads="1"/>
            </p:cNvSpPr>
            <p:nvPr/>
          </p:nvSpPr>
          <p:spPr bwMode="auto">
            <a:xfrm>
              <a:off x="3696" y="2400"/>
              <a:ext cx="10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宋体" pitchFamily="2" charset="-122"/>
                </a:rPr>
                <a:t>控制位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15863" y="3136580"/>
            <a:ext cx="2286000" cy="781050"/>
            <a:chOff x="432" y="2112"/>
            <a:chExt cx="1440" cy="492"/>
          </a:xfrm>
        </p:grpSpPr>
        <p:sp>
          <p:nvSpPr>
            <p:cNvPr id="121867" name="AutoShape 42"/>
            <p:cNvSpPr>
              <a:spLocks/>
            </p:cNvSpPr>
            <p:nvPr/>
          </p:nvSpPr>
          <p:spPr bwMode="auto">
            <a:xfrm rot="5400000">
              <a:off x="1056" y="1536"/>
              <a:ext cx="192" cy="1344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1868" name="Text Box 43"/>
            <p:cNvSpPr txBox="1">
              <a:spLocks noChangeArrowheads="1"/>
            </p:cNvSpPr>
            <p:nvPr/>
          </p:nvSpPr>
          <p:spPr bwMode="auto">
            <a:xfrm>
              <a:off x="432" y="2352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宋体" pitchFamily="2" charset="-122"/>
                </a:rPr>
                <a:t>条件标志位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133600" y="3200399"/>
            <a:ext cx="2286000" cy="1924050"/>
            <a:chOff x="1344" y="2016"/>
            <a:chExt cx="1440" cy="1212"/>
          </a:xfrm>
        </p:grpSpPr>
        <p:sp>
          <p:nvSpPr>
            <p:cNvPr id="121865" name="Line 45"/>
            <p:cNvSpPr>
              <a:spLocks noChangeShapeType="1"/>
            </p:cNvSpPr>
            <p:nvPr/>
          </p:nvSpPr>
          <p:spPr bwMode="auto">
            <a:xfrm flipV="1">
              <a:off x="1920" y="2016"/>
              <a:ext cx="0" cy="91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1866" name="Text Box 46"/>
            <p:cNvSpPr txBox="1">
              <a:spLocks noChangeArrowheads="1"/>
            </p:cNvSpPr>
            <p:nvPr/>
          </p:nvSpPr>
          <p:spPr bwMode="auto">
            <a:xfrm>
              <a:off x="1344" y="2976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ea typeface="宋体" pitchFamily="2" charset="-122"/>
                </a:rPr>
                <a:t>Q</a:t>
              </a:r>
              <a:r>
                <a:rPr lang="zh-CN" altLang="en-US" sz="2000" b="1" dirty="0">
                  <a:ea typeface="宋体" pitchFamily="2" charset="-122"/>
                </a:rPr>
                <a:t>标志位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2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32</a:t>
            </a:fld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条件标志位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Negative  Zero  Carry  </a:t>
            </a:r>
            <a:r>
              <a:rPr lang="en-US" altLang="zh-CN" dirty="0" err="1"/>
              <a:t>oVerflow</a:t>
            </a:r>
            <a:endParaRPr lang="en-US" altLang="zh-CN" dirty="0"/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N = 1 </a:t>
            </a:r>
            <a:r>
              <a:rPr lang="zh-CN" altLang="en-US" dirty="0"/>
              <a:t>结果为负，</a:t>
            </a:r>
            <a:r>
              <a:rPr lang="en-US" altLang="zh-CN" dirty="0"/>
              <a:t>0-</a:t>
            </a:r>
            <a:r>
              <a:rPr lang="zh-CN" altLang="en-US" dirty="0"/>
              <a:t>结果为正或</a:t>
            </a:r>
            <a:r>
              <a:rPr lang="en-US" altLang="zh-CN" dirty="0"/>
              <a:t>0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Z = 1 </a:t>
            </a:r>
            <a:r>
              <a:rPr lang="zh-CN" altLang="en-US" dirty="0"/>
              <a:t>结果为</a:t>
            </a:r>
            <a:r>
              <a:rPr lang="en-US" altLang="zh-CN" dirty="0"/>
              <a:t>0,  0 </a:t>
            </a:r>
            <a:r>
              <a:rPr lang="zh-CN" altLang="en-US" dirty="0"/>
              <a:t>结果不为</a:t>
            </a:r>
            <a:r>
              <a:rPr lang="en-US" altLang="zh-CN" dirty="0"/>
              <a:t>0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C =1-</a:t>
            </a:r>
            <a:r>
              <a:rPr lang="zh-CN" altLang="en-US" dirty="0"/>
              <a:t>进位，</a:t>
            </a:r>
            <a:r>
              <a:rPr lang="en-US" altLang="zh-CN" dirty="0"/>
              <a:t>0-</a:t>
            </a:r>
            <a:r>
              <a:rPr lang="zh-CN" altLang="en-US" dirty="0"/>
              <a:t>借位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V =1-</a:t>
            </a:r>
            <a:r>
              <a:rPr lang="zh-CN" altLang="en-US" dirty="0"/>
              <a:t>结果溢出，</a:t>
            </a:r>
            <a:r>
              <a:rPr lang="en-US" altLang="zh-CN" dirty="0"/>
              <a:t>0</a:t>
            </a:r>
            <a:r>
              <a:rPr lang="zh-CN" altLang="en-US" dirty="0"/>
              <a:t>结果没溢出</a:t>
            </a:r>
          </a:p>
          <a:p>
            <a:pPr lvl="1" eaLnBrk="1" hangingPunct="1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755576" y="1628799"/>
            <a:ext cx="8001000" cy="1206475"/>
            <a:chOff x="480" y="1200"/>
            <a:chExt cx="5040" cy="912"/>
          </a:xfrm>
        </p:grpSpPr>
        <p:sp>
          <p:nvSpPr>
            <p:cNvPr id="122886" name="Rectangle 5"/>
            <p:cNvSpPr>
              <a:spLocks noChangeArrowheads="1"/>
            </p:cNvSpPr>
            <p:nvPr/>
          </p:nvSpPr>
          <p:spPr bwMode="auto">
            <a:xfrm>
              <a:off x="4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N</a:t>
              </a:r>
            </a:p>
          </p:txBody>
        </p:sp>
        <p:sp>
          <p:nvSpPr>
            <p:cNvPr id="122887" name="Rectangle 6"/>
            <p:cNvSpPr>
              <a:spLocks noChangeArrowheads="1"/>
            </p:cNvSpPr>
            <p:nvPr/>
          </p:nvSpPr>
          <p:spPr bwMode="auto">
            <a:xfrm>
              <a:off x="8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Z</a:t>
              </a:r>
            </a:p>
          </p:txBody>
        </p:sp>
        <p:sp>
          <p:nvSpPr>
            <p:cNvPr id="122888" name="Rectangle 7"/>
            <p:cNvSpPr>
              <a:spLocks noChangeArrowheads="1"/>
            </p:cNvSpPr>
            <p:nvPr/>
          </p:nvSpPr>
          <p:spPr bwMode="auto">
            <a:xfrm>
              <a:off x="11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C</a:t>
              </a:r>
            </a:p>
          </p:txBody>
        </p:sp>
        <p:sp>
          <p:nvSpPr>
            <p:cNvPr id="122889" name="Rectangle 8"/>
            <p:cNvSpPr>
              <a:spLocks noChangeArrowheads="1"/>
            </p:cNvSpPr>
            <p:nvPr/>
          </p:nvSpPr>
          <p:spPr bwMode="auto">
            <a:xfrm>
              <a:off x="14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V</a:t>
              </a:r>
            </a:p>
          </p:txBody>
        </p:sp>
        <p:sp>
          <p:nvSpPr>
            <p:cNvPr id="122890" name="Rectangle 9"/>
            <p:cNvSpPr>
              <a:spLocks noChangeArrowheads="1"/>
            </p:cNvSpPr>
            <p:nvPr/>
          </p:nvSpPr>
          <p:spPr bwMode="auto">
            <a:xfrm>
              <a:off x="273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I</a:t>
              </a:r>
            </a:p>
          </p:txBody>
        </p:sp>
        <p:sp>
          <p:nvSpPr>
            <p:cNvPr id="122891" name="Rectangle 10"/>
            <p:cNvSpPr>
              <a:spLocks noChangeArrowheads="1"/>
            </p:cNvSpPr>
            <p:nvPr/>
          </p:nvSpPr>
          <p:spPr bwMode="auto">
            <a:xfrm>
              <a:off x="307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F</a:t>
              </a:r>
            </a:p>
          </p:txBody>
        </p:sp>
        <p:sp>
          <p:nvSpPr>
            <p:cNvPr id="122892" name="Rectangle 11"/>
            <p:cNvSpPr>
              <a:spLocks noChangeArrowheads="1"/>
            </p:cNvSpPr>
            <p:nvPr/>
          </p:nvSpPr>
          <p:spPr bwMode="auto">
            <a:xfrm>
              <a:off x="182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Q</a:t>
              </a:r>
            </a:p>
          </p:txBody>
        </p:sp>
        <p:sp>
          <p:nvSpPr>
            <p:cNvPr id="122893" name="Rectangle 12"/>
            <p:cNvSpPr>
              <a:spLocks noChangeArrowheads="1"/>
            </p:cNvSpPr>
            <p:nvPr/>
          </p:nvSpPr>
          <p:spPr bwMode="auto">
            <a:xfrm>
              <a:off x="340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T</a:t>
              </a:r>
            </a:p>
          </p:txBody>
        </p:sp>
        <p:sp>
          <p:nvSpPr>
            <p:cNvPr id="122894" name="Rectangle 13"/>
            <p:cNvSpPr>
              <a:spLocks noChangeArrowheads="1"/>
            </p:cNvSpPr>
            <p:nvPr/>
          </p:nvSpPr>
          <p:spPr bwMode="auto">
            <a:xfrm>
              <a:off x="374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M4</a:t>
              </a:r>
            </a:p>
          </p:txBody>
        </p:sp>
        <p:sp>
          <p:nvSpPr>
            <p:cNvPr id="122895" name="Rectangle 14"/>
            <p:cNvSpPr>
              <a:spLocks noChangeArrowheads="1"/>
            </p:cNvSpPr>
            <p:nvPr/>
          </p:nvSpPr>
          <p:spPr bwMode="auto">
            <a:xfrm>
              <a:off x="40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M3</a:t>
              </a:r>
            </a:p>
          </p:txBody>
        </p:sp>
        <p:sp>
          <p:nvSpPr>
            <p:cNvPr id="122896" name="Rectangle 15"/>
            <p:cNvSpPr>
              <a:spLocks noChangeArrowheads="1"/>
            </p:cNvSpPr>
            <p:nvPr/>
          </p:nvSpPr>
          <p:spPr bwMode="auto">
            <a:xfrm>
              <a:off x="44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M2</a:t>
              </a:r>
            </a:p>
          </p:txBody>
        </p:sp>
        <p:sp>
          <p:nvSpPr>
            <p:cNvPr id="122897" name="Rectangle 16"/>
            <p:cNvSpPr>
              <a:spLocks noChangeArrowheads="1"/>
            </p:cNvSpPr>
            <p:nvPr/>
          </p:nvSpPr>
          <p:spPr bwMode="auto">
            <a:xfrm>
              <a:off x="47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M1</a:t>
              </a:r>
            </a:p>
          </p:txBody>
        </p:sp>
        <p:sp>
          <p:nvSpPr>
            <p:cNvPr id="122898" name="Rectangle 17"/>
            <p:cNvSpPr>
              <a:spLocks noChangeArrowheads="1"/>
            </p:cNvSpPr>
            <p:nvPr/>
          </p:nvSpPr>
          <p:spPr bwMode="auto">
            <a:xfrm>
              <a:off x="50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M0</a:t>
              </a:r>
            </a:p>
          </p:txBody>
        </p:sp>
        <p:sp>
          <p:nvSpPr>
            <p:cNvPr id="122899" name="Rectangle 18"/>
            <p:cNvSpPr>
              <a:spLocks noChangeArrowheads="1"/>
            </p:cNvSpPr>
            <p:nvPr/>
          </p:nvSpPr>
          <p:spPr bwMode="auto">
            <a:xfrm>
              <a:off x="2160" y="1536"/>
              <a:ext cx="57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2900" name="Freeform 19"/>
            <p:cNvSpPr>
              <a:spLocks/>
            </p:cNvSpPr>
            <p:nvPr/>
          </p:nvSpPr>
          <p:spPr bwMode="auto">
            <a:xfrm>
              <a:off x="2296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2901" name="Freeform 20"/>
            <p:cNvSpPr>
              <a:spLocks/>
            </p:cNvSpPr>
            <p:nvPr/>
          </p:nvSpPr>
          <p:spPr bwMode="auto">
            <a:xfrm>
              <a:off x="2392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2902" name="Text Box 21"/>
            <p:cNvSpPr txBox="1">
              <a:spLocks noChangeArrowheads="1"/>
            </p:cNvSpPr>
            <p:nvPr/>
          </p:nvSpPr>
          <p:spPr bwMode="auto">
            <a:xfrm>
              <a:off x="48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31</a:t>
              </a:r>
            </a:p>
          </p:txBody>
        </p:sp>
        <p:sp>
          <p:nvSpPr>
            <p:cNvPr id="122903" name="Text Box 22"/>
            <p:cNvSpPr txBox="1">
              <a:spLocks noChangeArrowheads="1"/>
            </p:cNvSpPr>
            <p:nvPr/>
          </p:nvSpPr>
          <p:spPr bwMode="auto">
            <a:xfrm>
              <a:off x="76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30</a:t>
              </a:r>
            </a:p>
          </p:txBody>
        </p:sp>
        <p:sp>
          <p:nvSpPr>
            <p:cNvPr id="122904" name="Text Box 23"/>
            <p:cNvSpPr txBox="1">
              <a:spLocks noChangeArrowheads="1"/>
            </p:cNvSpPr>
            <p:nvPr/>
          </p:nvSpPr>
          <p:spPr bwMode="auto">
            <a:xfrm>
              <a:off x="115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29</a:t>
              </a:r>
            </a:p>
          </p:txBody>
        </p:sp>
        <p:sp>
          <p:nvSpPr>
            <p:cNvPr id="122905" name="Text Box 24"/>
            <p:cNvSpPr txBox="1">
              <a:spLocks noChangeArrowheads="1"/>
            </p:cNvSpPr>
            <p:nvPr/>
          </p:nvSpPr>
          <p:spPr bwMode="auto">
            <a:xfrm>
              <a:off x="148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28</a:t>
              </a:r>
            </a:p>
          </p:txBody>
        </p:sp>
        <p:sp>
          <p:nvSpPr>
            <p:cNvPr id="122906" name="Text Box 25"/>
            <p:cNvSpPr txBox="1">
              <a:spLocks noChangeArrowheads="1"/>
            </p:cNvSpPr>
            <p:nvPr/>
          </p:nvSpPr>
          <p:spPr bwMode="auto">
            <a:xfrm>
              <a:off x="182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27</a:t>
              </a:r>
            </a:p>
          </p:txBody>
        </p:sp>
        <p:sp>
          <p:nvSpPr>
            <p:cNvPr id="122907" name="Text Box 26"/>
            <p:cNvSpPr txBox="1">
              <a:spLocks noChangeArrowheads="1"/>
            </p:cNvSpPr>
            <p:nvPr/>
          </p:nvSpPr>
          <p:spPr bwMode="auto">
            <a:xfrm>
              <a:off x="513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0</a:t>
              </a:r>
            </a:p>
          </p:txBody>
        </p:sp>
        <p:sp>
          <p:nvSpPr>
            <p:cNvPr id="122908" name="Text Box 27"/>
            <p:cNvSpPr txBox="1">
              <a:spLocks noChangeArrowheads="1"/>
            </p:cNvSpPr>
            <p:nvPr/>
          </p:nvSpPr>
          <p:spPr bwMode="auto">
            <a:xfrm>
              <a:off x="480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22909" name="Text Box 28"/>
            <p:cNvSpPr txBox="1">
              <a:spLocks noChangeArrowheads="1"/>
            </p:cNvSpPr>
            <p:nvPr/>
          </p:nvSpPr>
          <p:spPr bwMode="auto">
            <a:xfrm>
              <a:off x="4464" y="1209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22910" name="Text Box 29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22911" name="Text Box 30"/>
            <p:cNvSpPr txBox="1">
              <a:spLocks noChangeArrowheads="1"/>
            </p:cNvSpPr>
            <p:nvPr/>
          </p:nvSpPr>
          <p:spPr bwMode="auto">
            <a:xfrm>
              <a:off x="379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4</a:t>
              </a:r>
            </a:p>
          </p:txBody>
        </p:sp>
        <p:sp>
          <p:nvSpPr>
            <p:cNvPr id="122912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5</a:t>
              </a:r>
            </a:p>
          </p:txBody>
        </p:sp>
        <p:sp>
          <p:nvSpPr>
            <p:cNvPr id="122913" name="Text Box 32"/>
            <p:cNvSpPr txBox="1">
              <a:spLocks noChangeArrowheads="1"/>
            </p:cNvSpPr>
            <p:nvPr/>
          </p:nvSpPr>
          <p:spPr bwMode="auto">
            <a:xfrm>
              <a:off x="312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6</a:t>
              </a:r>
            </a:p>
          </p:txBody>
        </p:sp>
        <p:sp>
          <p:nvSpPr>
            <p:cNvPr id="122914" name="Text Box 33"/>
            <p:cNvSpPr txBox="1">
              <a:spLocks noChangeArrowheads="1"/>
            </p:cNvSpPr>
            <p:nvPr/>
          </p:nvSpPr>
          <p:spPr bwMode="auto">
            <a:xfrm>
              <a:off x="278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7</a:t>
              </a:r>
            </a:p>
          </p:txBody>
        </p:sp>
      </p:grpSp>
      <p:sp>
        <p:nvSpPr>
          <p:cNvPr id="122885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程序状态寄存器</a:t>
            </a:r>
          </a:p>
        </p:txBody>
      </p:sp>
    </p:spTree>
    <p:extLst>
      <p:ext uri="{BB962C8B-B14F-4D97-AF65-F5344CB8AC3E}">
        <p14:creationId xmlns:p14="http://schemas.microsoft.com/office/powerpoint/2010/main" val="23197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33</a:t>
            </a:fld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7" y="1052859"/>
            <a:ext cx="8229600" cy="4968429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Q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bit(27)</a:t>
            </a:r>
          </a:p>
          <a:p>
            <a:pPr marL="274320" lvl="2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ARMv5TE/J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架构支持</a:t>
            </a:r>
          </a:p>
          <a:p>
            <a:pPr marL="274320" lvl="2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指示增强型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指令是否溢出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bit(24)</a:t>
            </a:r>
          </a:p>
          <a:p>
            <a:pPr marL="274320" lvl="2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5TE/J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架构支持</a:t>
            </a:r>
          </a:p>
          <a:p>
            <a:pPr marL="274320" lvl="2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1: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处理器处于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Jazelle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674687" y="1196752"/>
            <a:ext cx="8001000" cy="1231776"/>
            <a:chOff x="480" y="1200"/>
            <a:chExt cx="5040" cy="912"/>
          </a:xfrm>
        </p:grpSpPr>
        <p:sp>
          <p:nvSpPr>
            <p:cNvPr id="123910" name="Rectangle 5"/>
            <p:cNvSpPr>
              <a:spLocks noChangeArrowheads="1"/>
            </p:cNvSpPr>
            <p:nvPr/>
          </p:nvSpPr>
          <p:spPr bwMode="auto">
            <a:xfrm>
              <a:off x="4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N</a:t>
              </a:r>
            </a:p>
          </p:txBody>
        </p:sp>
        <p:sp>
          <p:nvSpPr>
            <p:cNvPr id="123911" name="Rectangle 6"/>
            <p:cNvSpPr>
              <a:spLocks noChangeArrowheads="1"/>
            </p:cNvSpPr>
            <p:nvPr/>
          </p:nvSpPr>
          <p:spPr bwMode="auto">
            <a:xfrm>
              <a:off x="8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Z</a:t>
              </a:r>
            </a:p>
          </p:txBody>
        </p:sp>
        <p:sp>
          <p:nvSpPr>
            <p:cNvPr id="123912" name="Rectangle 7"/>
            <p:cNvSpPr>
              <a:spLocks noChangeArrowheads="1"/>
            </p:cNvSpPr>
            <p:nvPr/>
          </p:nvSpPr>
          <p:spPr bwMode="auto">
            <a:xfrm>
              <a:off x="11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C</a:t>
              </a:r>
            </a:p>
          </p:txBody>
        </p:sp>
        <p:sp>
          <p:nvSpPr>
            <p:cNvPr id="123913" name="Rectangle 8"/>
            <p:cNvSpPr>
              <a:spLocks noChangeArrowheads="1"/>
            </p:cNvSpPr>
            <p:nvPr/>
          </p:nvSpPr>
          <p:spPr bwMode="auto">
            <a:xfrm>
              <a:off x="14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V</a:t>
              </a:r>
            </a:p>
          </p:txBody>
        </p:sp>
        <p:sp>
          <p:nvSpPr>
            <p:cNvPr id="123914" name="Rectangle 9"/>
            <p:cNvSpPr>
              <a:spLocks noChangeArrowheads="1"/>
            </p:cNvSpPr>
            <p:nvPr/>
          </p:nvSpPr>
          <p:spPr bwMode="auto">
            <a:xfrm>
              <a:off x="273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I</a:t>
              </a:r>
            </a:p>
          </p:txBody>
        </p:sp>
        <p:sp>
          <p:nvSpPr>
            <p:cNvPr id="123915" name="Rectangle 10"/>
            <p:cNvSpPr>
              <a:spLocks noChangeArrowheads="1"/>
            </p:cNvSpPr>
            <p:nvPr/>
          </p:nvSpPr>
          <p:spPr bwMode="auto">
            <a:xfrm>
              <a:off x="307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F</a:t>
              </a:r>
            </a:p>
          </p:txBody>
        </p:sp>
        <p:sp>
          <p:nvSpPr>
            <p:cNvPr id="123916" name="Rectangle 11"/>
            <p:cNvSpPr>
              <a:spLocks noChangeArrowheads="1"/>
            </p:cNvSpPr>
            <p:nvPr/>
          </p:nvSpPr>
          <p:spPr bwMode="auto">
            <a:xfrm>
              <a:off x="182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Q</a:t>
              </a:r>
            </a:p>
          </p:txBody>
        </p:sp>
        <p:sp>
          <p:nvSpPr>
            <p:cNvPr id="123917" name="Rectangle 12"/>
            <p:cNvSpPr>
              <a:spLocks noChangeArrowheads="1"/>
            </p:cNvSpPr>
            <p:nvPr/>
          </p:nvSpPr>
          <p:spPr bwMode="auto">
            <a:xfrm>
              <a:off x="340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T</a:t>
              </a:r>
            </a:p>
          </p:txBody>
        </p:sp>
        <p:sp>
          <p:nvSpPr>
            <p:cNvPr id="123918" name="Rectangle 13"/>
            <p:cNvSpPr>
              <a:spLocks noChangeArrowheads="1"/>
            </p:cNvSpPr>
            <p:nvPr/>
          </p:nvSpPr>
          <p:spPr bwMode="auto">
            <a:xfrm>
              <a:off x="374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M4</a:t>
              </a:r>
            </a:p>
          </p:txBody>
        </p:sp>
        <p:sp>
          <p:nvSpPr>
            <p:cNvPr id="123919" name="Rectangle 14"/>
            <p:cNvSpPr>
              <a:spLocks noChangeArrowheads="1"/>
            </p:cNvSpPr>
            <p:nvPr/>
          </p:nvSpPr>
          <p:spPr bwMode="auto">
            <a:xfrm>
              <a:off x="40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M3</a:t>
              </a:r>
            </a:p>
          </p:txBody>
        </p:sp>
        <p:sp>
          <p:nvSpPr>
            <p:cNvPr id="123920" name="Rectangle 15"/>
            <p:cNvSpPr>
              <a:spLocks noChangeArrowheads="1"/>
            </p:cNvSpPr>
            <p:nvPr/>
          </p:nvSpPr>
          <p:spPr bwMode="auto">
            <a:xfrm>
              <a:off x="44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M2</a:t>
              </a:r>
            </a:p>
          </p:txBody>
        </p:sp>
        <p:sp>
          <p:nvSpPr>
            <p:cNvPr id="123921" name="Rectangle 16"/>
            <p:cNvSpPr>
              <a:spLocks noChangeArrowheads="1"/>
            </p:cNvSpPr>
            <p:nvPr/>
          </p:nvSpPr>
          <p:spPr bwMode="auto">
            <a:xfrm>
              <a:off x="47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M1</a:t>
              </a:r>
            </a:p>
          </p:txBody>
        </p:sp>
        <p:sp>
          <p:nvSpPr>
            <p:cNvPr id="123922" name="Rectangle 17"/>
            <p:cNvSpPr>
              <a:spLocks noChangeArrowheads="1"/>
            </p:cNvSpPr>
            <p:nvPr/>
          </p:nvSpPr>
          <p:spPr bwMode="auto">
            <a:xfrm>
              <a:off x="50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M0</a:t>
              </a:r>
            </a:p>
          </p:txBody>
        </p:sp>
        <p:sp>
          <p:nvSpPr>
            <p:cNvPr id="123923" name="Rectangle 18"/>
            <p:cNvSpPr>
              <a:spLocks noChangeArrowheads="1"/>
            </p:cNvSpPr>
            <p:nvPr/>
          </p:nvSpPr>
          <p:spPr bwMode="auto">
            <a:xfrm>
              <a:off x="2160" y="1536"/>
              <a:ext cx="57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3924" name="Freeform 19"/>
            <p:cNvSpPr>
              <a:spLocks/>
            </p:cNvSpPr>
            <p:nvPr/>
          </p:nvSpPr>
          <p:spPr bwMode="auto">
            <a:xfrm>
              <a:off x="2296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3925" name="Freeform 20"/>
            <p:cNvSpPr>
              <a:spLocks/>
            </p:cNvSpPr>
            <p:nvPr/>
          </p:nvSpPr>
          <p:spPr bwMode="auto">
            <a:xfrm>
              <a:off x="2392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3926" name="Text Box 21"/>
            <p:cNvSpPr txBox="1">
              <a:spLocks noChangeArrowheads="1"/>
            </p:cNvSpPr>
            <p:nvPr/>
          </p:nvSpPr>
          <p:spPr bwMode="auto">
            <a:xfrm>
              <a:off x="48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31</a:t>
              </a:r>
            </a:p>
          </p:txBody>
        </p:sp>
        <p:sp>
          <p:nvSpPr>
            <p:cNvPr id="123927" name="Text Box 22"/>
            <p:cNvSpPr txBox="1">
              <a:spLocks noChangeArrowheads="1"/>
            </p:cNvSpPr>
            <p:nvPr/>
          </p:nvSpPr>
          <p:spPr bwMode="auto">
            <a:xfrm>
              <a:off x="76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30</a:t>
              </a:r>
            </a:p>
          </p:txBody>
        </p:sp>
        <p:sp>
          <p:nvSpPr>
            <p:cNvPr id="123928" name="Text Box 23"/>
            <p:cNvSpPr txBox="1">
              <a:spLocks noChangeArrowheads="1"/>
            </p:cNvSpPr>
            <p:nvPr/>
          </p:nvSpPr>
          <p:spPr bwMode="auto">
            <a:xfrm>
              <a:off x="115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29</a:t>
              </a:r>
            </a:p>
          </p:txBody>
        </p:sp>
        <p:sp>
          <p:nvSpPr>
            <p:cNvPr id="123929" name="Text Box 24"/>
            <p:cNvSpPr txBox="1">
              <a:spLocks noChangeArrowheads="1"/>
            </p:cNvSpPr>
            <p:nvPr/>
          </p:nvSpPr>
          <p:spPr bwMode="auto">
            <a:xfrm>
              <a:off x="148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28</a:t>
              </a:r>
            </a:p>
          </p:txBody>
        </p:sp>
        <p:sp>
          <p:nvSpPr>
            <p:cNvPr id="123930" name="Text Box 25"/>
            <p:cNvSpPr txBox="1">
              <a:spLocks noChangeArrowheads="1"/>
            </p:cNvSpPr>
            <p:nvPr/>
          </p:nvSpPr>
          <p:spPr bwMode="auto">
            <a:xfrm>
              <a:off x="182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27</a:t>
              </a:r>
            </a:p>
          </p:txBody>
        </p:sp>
        <p:sp>
          <p:nvSpPr>
            <p:cNvPr id="123931" name="Text Box 26"/>
            <p:cNvSpPr txBox="1">
              <a:spLocks noChangeArrowheads="1"/>
            </p:cNvSpPr>
            <p:nvPr/>
          </p:nvSpPr>
          <p:spPr bwMode="auto">
            <a:xfrm>
              <a:off x="513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0</a:t>
              </a:r>
            </a:p>
          </p:txBody>
        </p:sp>
        <p:sp>
          <p:nvSpPr>
            <p:cNvPr id="123932" name="Text Box 27"/>
            <p:cNvSpPr txBox="1">
              <a:spLocks noChangeArrowheads="1"/>
            </p:cNvSpPr>
            <p:nvPr/>
          </p:nvSpPr>
          <p:spPr bwMode="auto">
            <a:xfrm>
              <a:off x="480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23933" name="Text Box 28"/>
            <p:cNvSpPr txBox="1">
              <a:spLocks noChangeArrowheads="1"/>
            </p:cNvSpPr>
            <p:nvPr/>
          </p:nvSpPr>
          <p:spPr bwMode="auto">
            <a:xfrm>
              <a:off x="4464" y="1209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23934" name="Text Box 29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23935" name="Text Box 30"/>
            <p:cNvSpPr txBox="1">
              <a:spLocks noChangeArrowheads="1"/>
            </p:cNvSpPr>
            <p:nvPr/>
          </p:nvSpPr>
          <p:spPr bwMode="auto">
            <a:xfrm>
              <a:off x="379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4</a:t>
              </a:r>
            </a:p>
          </p:txBody>
        </p:sp>
        <p:sp>
          <p:nvSpPr>
            <p:cNvPr id="123936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5</a:t>
              </a:r>
            </a:p>
          </p:txBody>
        </p:sp>
        <p:sp>
          <p:nvSpPr>
            <p:cNvPr id="123937" name="Text Box 32"/>
            <p:cNvSpPr txBox="1">
              <a:spLocks noChangeArrowheads="1"/>
            </p:cNvSpPr>
            <p:nvPr/>
          </p:nvSpPr>
          <p:spPr bwMode="auto">
            <a:xfrm>
              <a:off x="312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6</a:t>
              </a:r>
            </a:p>
          </p:txBody>
        </p:sp>
        <p:sp>
          <p:nvSpPr>
            <p:cNvPr id="123938" name="Text Box 33"/>
            <p:cNvSpPr txBox="1">
              <a:spLocks noChangeArrowheads="1"/>
            </p:cNvSpPr>
            <p:nvPr/>
          </p:nvSpPr>
          <p:spPr bwMode="auto">
            <a:xfrm>
              <a:off x="278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688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34</a:t>
            </a:fld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800" y="997377"/>
            <a:ext cx="8229600" cy="4943475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控制位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中断禁止位：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  = 1: </a:t>
            </a:r>
            <a:r>
              <a:rPr lang="zh-CN" altLang="en-US" dirty="0">
                <a:cs typeface="Times New Roman" panose="02020603050405020304" pitchFamily="18" charset="0"/>
              </a:rPr>
              <a:t>禁止  </a:t>
            </a:r>
            <a:r>
              <a:rPr lang="en-US" altLang="zh-CN" dirty="0">
                <a:cs typeface="Times New Roman" panose="02020603050405020304" pitchFamily="18" charset="0"/>
              </a:rPr>
              <a:t>IRQ.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F = 1: </a:t>
            </a:r>
            <a:r>
              <a:rPr lang="zh-CN" altLang="en-US" dirty="0">
                <a:cs typeface="Times New Roman" panose="02020603050405020304" pitchFamily="18" charset="0"/>
              </a:rPr>
              <a:t>禁止  </a:t>
            </a:r>
            <a:r>
              <a:rPr lang="en-US" altLang="zh-CN" dirty="0">
                <a:cs typeface="Times New Roman" panose="02020603050405020304" pitchFamily="18" charset="0"/>
              </a:rPr>
              <a:t>FIQ.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5. T Bit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仅</a:t>
            </a:r>
            <a:r>
              <a:rPr lang="en-US" altLang="zh-CN" dirty="0">
                <a:cs typeface="Times New Roman" panose="02020603050405020304" pitchFamily="18" charset="0"/>
              </a:rPr>
              <a:t>ARM  </a:t>
            </a:r>
            <a:r>
              <a:rPr lang="en-US" altLang="zh-CN" dirty="0" err="1">
                <a:cs typeface="Times New Roman" panose="02020603050405020304" pitchFamily="18" charset="0"/>
              </a:rPr>
              <a:t>xT</a:t>
            </a:r>
            <a:r>
              <a:rPr lang="zh-CN" altLang="en-US" dirty="0">
                <a:cs typeface="Times New Roman" panose="02020603050405020304" pitchFamily="18" charset="0"/>
              </a:rPr>
              <a:t>架构支持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T = 0: </a:t>
            </a:r>
            <a:r>
              <a:rPr lang="zh-CN" altLang="en-US" dirty="0">
                <a:cs typeface="Times New Roman" panose="02020603050405020304" pitchFamily="18" charset="0"/>
              </a:rPr>
              <a:t>处理器处于 </a:t>
            </a:r>
            <a:r>
              <a:rPr lang="en-US" altLang="zh-CN" dirty="0">
                <a:cs typeface="Times New Roman" panose="02020603050405020304" pitchFamily="18" charset="0"/>
              </a:rPr>
              <a:t>ARM </a:t>
            </a:r>
            <a:r>
              <a:rPr lang="zh-CN" altLang="en-US" dirty="0">
                <a:cs typeface="Times New Roman" panose="02020603050405020304" pitchFamily="18" charset="0"/>
              </a:rPr>
              <a:t>状态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T = 1: </a:t>
            </a:r>
            <a:r>
              <a:rPr lang="zh-CN" altLang="en-US" dirty="0">
                <a:cs typeface="Times New Roman" panose="02020603050405020304" pitchFamily="18" charset="0"/>
              </a:rPr>
              <a:t>处理器处于 </a:t>
            </a:r>
            <a:r>
              <a:rPr lang="en-US" altLang="zh-CN" dirty="0">
                <a:cs typeface="Times New Roman" panose="02020603050405020304" pitchFamily="18" charset="0"/>
              </a:rPr>
              <a:t>Thumb </a:t>
            </a:r>
            <a:r>
              <a:rPr lang="zh-CN" altLang="en-US" dirty="0">
                <a:cs typeface="Times New Roman" panose="02020603050405020304" pitchFamily="18" charset="0"/>
              </a:rPr>
              <a:t>状态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690940" y="1124744"/>
            <a:ext cx="8001000" cy="1087804"/>
            <a:chOff x="480" y="1200"/>
            <a:chExt cx="5040" cy="912"/>
          </a:xfrm>
        </p:grpSpPr>
        <p:sp>
          <p:nvSpPr>
            <p:cNvPr id="124934" name="Rectangle 5"/>
            <p:cNvSpPr>
              <a:spLocks noChangeArrowheads="1"/>
            </p:cNvSpPr>
            <p:nvPr/>
          </p:nvSpPr>
          <p:spPr bwMode="auto">
            <a:xfrm>
              <a:off x="4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N</a:t>
              </a:r>
            </a:p>
          </p:txBody>
        </p:sp>
        <p:sp>
          <p:nvSpPr>
            <p:cNvPr id="124935" name="Rectangle 6"/>
            <p:cNvSpPr>
              <a:spLocks noChangeArrowheads="1"/>
            </p:cNvSpPr>
            <p:nvPr/>
          </p:nvSpPr>
          <p:spPr bwMode="auto">
            <a:xfrm>
              <a:off x="8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Z</a:t>
              </a:r>
            </a:p>
          </p:txBody>
        </p:sp>
        <p:sp>
          <p:nvSpPr>
            <p:cNvPr id="124936" name="Rectangle 7"/>
            <p:cNvSpPr>
              <a:spLocks noChangeArrowheads="1"/>
            </p:cNvSpPr>
            <p:nvPr/>
          </p:nvSpPr>
          <p:spPr bwMode="auto">
            <a:xfrm>
              <a:off x="11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C</a:t>
              </a:r>
            </a:p>
          </p:txBody>
        </p:sp>
        <p:sp>
          <p:nvSpPr>
            <p:cNvPr id="124937" name="Rectangle 8"/>
            <p:cNvSpPr>
              <a:spLocks noChangeArrowheads="1"/>
            </p:cNvSpPr>
            <p:nvPr/>
          </p:nvSpPr>
          <p:spPr bwMode="auto">
            <a:xfrm>
              <a:off x="14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V</a:t>
              </a:r>
            </a:p>
          </p:txBody>
        </p:sp>
        <p:sp>
          <p:nvSpPr>
            <p:cNvPr id="124938" name="Rectangle 9"/>
            <p:cNvSpPr>
              <a:spLocks noChangeArrowheads="1"/>
            </p:cNvSpPr>
            <p:nvPr/>
          </p:nvSpPr>
          <p:spPr bwMode="auto">
            <a:xfrm>
              <a:off x="273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I</a:t>
              </a:r>
            </a:p>
          </p:txBody>
        </p:sp>
        <p:sp>
          <p:nvSpPr>
            <p:cNvPr id="124939" name="Rectangle 10"/>
            <p:cNvSpPr>
              <a:spLocks noChangeArrowheads="1"/>
            </p:cNvSpPr>
            <p:nvPr/>
          </p:nvSpPr>
          <p:spPr bwMode="auto">
            <a:xfrm>
              <a:off x="307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F</a:t>
              </a:r>
            </a:p>
          </p:txBody>
        </p:sp>
        <p:sp>
          <p:nvSpPr>
            <p:cNvPr id="124940" name="Rectangle 11"/>
            <p:cNvSpPr>
              <a:spLocks noChangeArrowheads="1"/>
            </p:cNvSpPr>
            <p:nvPr/>
          </p:nvSpPr>
          <p:spPr bwMode="auto">
            <a:xfrm>
              <a:off x="182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Q</a:t>
              </a:r>
            </a:p>
          </p:txBody>
        </p:sp>
        <p:sp>
          <p:nvSpPr>
            <p:cNvPr id="124941" name="Rectangle 12"/>
            <p:cNvSpPr>
              <a:spLocks noChangeArrowheads="1"/>
            </p:cNvSpPr>
            <p:nvPr/>
          </p:nvSpPr>
          <p:spPr bwMode="auto">
            <a:xfrm>
              <a:off x="340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T</a:t>
              </a:r>
            </a:p>
          </p:txBody>
        </p:sp>
        <p:sp>
          <p:nvSpPr>
            <p:cNvPr id="124942" name="Rectangle 13"/>
            <p:cNvSpPr>
              <a:spLocks noChangeArrowheads="1"/>
            </p:cNvSpPr>
            <p:nvPr/>
          </p:nvSpPr>
          <p:spPr bwMode="auto">
            <a:xfrm>
              <a:off x="374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M4</a:t>
              </a:r>
            </a:p>
          </p:txBody>
        </p:sp>
        <p:sp>
          <p:nvSpPr>
            <p:cNvPr id="124943" name="Rectangle 14"/>
            <p:cNvSpPr>
              <a:spLocks noChangeArrowheads="1"/>
            </p:cNvSpPr>
            <p:nvPr/>
          </p:nvSpPr>
          <p:spPr bwMode="auto">
            <a:xfrm>
              <a:off x="40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M3</a:t>
              </a:r>
            </a:p>
          </p:txBody>
        </p:sp>
        <p:sp>
          <p:nvSpPr>
            <p:cNvPr id="124944" name="Rectangle 15"/>
            <p:cNvSpPr>
              <a:spLocks noChangeArrowheads="1"/>
            </p:cNvSpPr>
            <p:nvPr/>
          </p:nvSpPr>
          <p:spPr bwMode="auto">
            <a:xfrm>
              <a:off x="44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M2</a:t>
              </a:r>
            </a:p>
          </p:txBody>
        </p:sp>
        <p:sp>
          <p:nvSpPr>
            <p:cNvPr id="124945" name="Rectangle 16"/>
            <p:cNvSpPr>
              <a:spLocks noChangeArrowheads="1"/>
            </p:cNvSpPr>
            <p:nvPr/>
          </p:nvSpPr>
          <p:spPr bwMode="auto">
            <a:xfrm>
              <a:off x="47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M1</a:t>
              </a:r>
            </a:p>
          </p:txBody>
        </p:sp>
        <p:sp>
          <p:nvSpPr>
            <p:cNvPr id="124946" name="Rectangle 17"/>
            <p:cNvSpPr>
              <a:spLocks noChangeArrowheads="1"/>
            </p:cNvSpPr>
            <p:nvPr/>
          </p:nvSpPr>
          <p:spPr bwMode="auto">
            <a:xfrm>
              <a:off x="50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ea typeface="宋体" pitchFamily="2" charset="-122"/>
                </a:rPr>
                <a:t>M0</a:t>
              </a:r>
            </a:p>
          </p:txBody>
        </p:sp>
        <p:sp>
          <p:nvSpPr>
            <p:cNvPr id="124947" name="Rectangle 18"/>
            <p:cNvSpPr>
              <a:spLocks noChangeArrowheads="1"/>
            </p:cNvSpPr>
            <p:nvPr/>
          </p:nvSpPr>
          <p:spPr bwMode="auto">
            <a:xfrm>
              <a:off x="2160" y="1536"/>
              <a:ext cx="57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4948" name="Freeform 19"/>
            <p:cNvSpPr>
              <a:spLocks/>
            </p:cNvSpPr>
            <p:nvPr/>
          </p:nvSpPr>
          <p:spPr bwMode="auto">
            <a:xfrm>
              <a:off x="2296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4949" name="Freeform 20"/>
            <p:cNvSpPr>
              <a:spLocks/>
            </p:cNvSpPr>
            <p:nvPr/>
          </p:nvSpPr>
          <p:spPr bwMode="auto">
            <a:xfrm>
              <a:off x="2392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4950" name="Text Box 21"/>
            <p:cNvSpPr txBox="1">
              <a:spLocks noChangeArrowheads="1"/>
            </p:cNvSpPr>
            <p:nvPr/>
          </p:nvSpPr>
          <p:spPr bwMode="auto">
            <a:xfrm>
              <a:off x="48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31</a:t>
              </a:r>
            </a:p>
          </p:txBody>
        </p:sp>
        <p:sp>
          <p:nvSpPr>
            <p:cNvPr id="124951" name="Text Box 22"/>
            <p:cNvSpPr txBox="1">
              <a:spLocks noChangeArrowheads="1"/>
            </p:cNvSpPr>
            <p:nvPr/>
          </p:nvSpPr>
          <p:spPr bwMode="auto">
            <a:xfrm>
              <a:off x="76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30</a:t>
              </a:r>
            </a:p>
          </p:txBody>
        </p:sp>
        <p:sp>
          <p:nvSpPr>
            <p:cNvPr id="124952" name="Text Box 23"/>
            <p:cNvSpPr txBox="1">
              <a:spLocks noChangeArrowheads="1"/>
            </p:cNvSpPr>
            <p:nvPr/>
          </p:nvSpPr>
          <p:spPr bwMode="auto">
            <a:xfrm>
              <a:off x="115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29</a:t>
              </a:r>
            </a:p>
          </p:txBody>
        </p:sp>
        <p:sp>
          <p:nvSpPr>
            <p:cNvPr id="124953" name="Text Box 24"/>
            <p:cNvSpPr txBox="1">
              <a:spLocks noChangeArrowheads="1"/>
            </p:cNvSpPr>
            <p:nvPr/>
          </p:nvSpPr>
          <p:spPr bwMode="auto">
            <a:xfrm>
              <a:off x="148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28</a:t>
              </a:r>
            </a:p>
          </p:txBody>
        </p:sp>
        <p:sp>
          <p:nvSpPr>
            <p:cNvPr id="124954" name="Text Box 25"/>
            <p:cNvSpPr txBox="1">
              <a:spLocks noChangeArrowheads="1"/>
            </p:cNvSpPr>
            <p:nvPr/>
          </p:nvSpPr>
          <p:spPr bwMode="auto">
            <a:xfrm>
              <a:off x="182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27</a:t>
              </a:r>
            </a:p>
          </p:txBody>
        </p:sp>
        <p:sp>
          <p:nvSpPr>
            <p:cNvPr id="124955" name="Text Box 26"/>
            <p:cNvSpPr txBox="1">
              <a:spLocks noChangeArrowheads="1"/>
            </p:cNvSpPr>
            <p:nvPr/>
          </p:nvSpPr>
          <p:spPr bwMode="auto">
            <a:xfrm>
              <a:off x="513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0</a:t>
              </a:r>
            </a:p>
          </p:txBody>
        </p:sp>
        <p:sp>
          <p:nvSpPr>
            <p:cNvPr id="124956" name="Text Box 27"/>
            <p:cNvSpPr txBox="1">
              <a:spLocks noChangeArrowheads="1"/>
            </p:cNvSpPr>
            <p:nvPr/>
          </p:nvSpPr>
          <p:spPr bwMode="auto">
            <a:xfrm>
              <a:off x="480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24957" name="Text Box 28"/>
            <p:cNvSpPr txBox="1">
              <a:spLocks noChangeArrowheads="1"/>
            </p:cNvSpPr>
            <p:nvPr/>
          </p:nvSpPr>
          <p:spPr bwMode="auto">
            <a:xfrm>
              <a:off x="4464" y="1209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ea typeface="宋体" pitchFamily="2" charset="-122"/>
                </a:rPr>
                <a:t>2</a:t>
              </a:r>
            </a:p>
          </p:txBody>
        </p:sp>
        <p:sp>
          <p:nvSpPr>
            <p:cNvPr id="124958" name="Text Box 29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24959" name="Text Box 30"/>
            <p:cNvSpPr txBox="1">
              <a:spLocks noChangeArrowheads="1"/>
            </p:cNvSpPr>
            <p:nvPr/>
          </p:nvSpPr>
          <p:spPr bwMode="auto">
            <a:xfrm>
              <a:off x="379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4</a:t>
              </a:r>
            </a:p>
          </p:txBody>
        </p:sp>
        <p:sp>
          <p:nvSpPr>
            <p:cNvPr id="124960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5</a:t>
              </a:r>
            </a:p>
          </p:txBody>
        </p:sp>
        <p:sp>
          <p:nvSpPr>
            <p:cNvPr id="124961" name="Text Box 32"/>
            <p:cNvSpPr txBox="1">
              <a:spLocks noChangeArrowheads="1"/>
            </p:cNvSpPr>
            <p:nvPr/>
          </p:nvSpPr>
          <p:spPr bwMode="auto">
            <a:xfrm>
              <a:off x="312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6</a:t>
              </a:r>
            </a:p>
          </p:txBody>
        </p:sp>
        <p:sp>
          <p:nvSpPr>
            <p:cNvPr id="124962" name="Text Box 33"/>
            <p:cNvSpPr txBox="1">
              <a:spLocks noChangeArrowheads="1"/>
            </p:cNvSpPr>
            <p:nvPr/>
          </p:nvSpPr>
          <p:spPr bwMode="auto">
            <a:xfrm>
              <a:off x="278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269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35</a:t>
            </a:fld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  <a:p>
            <a:pPr eaLnBrk="1" hangingPunct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6. 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控制位  处理器模式</a:t>
            </a:r>
          </a:p>
          <a:p>
            <a:pPr marL="548640" lvl="3" indent="0">
              <a:buNone/>
            </a:pPr>
            <a:r>
              <a:rPr lang="en-US" altLang="zh-CN" dirty="0"/>
              <a:t>0b10000	User</a:t>
            </a:r>
          </a:p>
          <a:p>
            <a:pPr marL="548640" lvl="3" indent="0">
              <a:buNone/>
            </a:pPr>
            <a:r>
              <a:rPr lang="en-US" altLang="zh-CN" dirty="0"/>
              <a:t>0b10001	FIQ</a:t>
            </a:r>
          </a:p>
          <a:p>
            <a:pPr marL="548640" lvl="3" indent="0">
              <a:buNone/>
            </a:pPr>
            <a:r>
              <a:rPr lang="en-US" altLang="zh-CN" dirty="0"/>
              <a:t>0b10010	IRQ</a:t>
            </a:r>
          </a:p>
          <a:p>
            <a:pPr marL="548640" lvl="3" indent="0">
              <a:buNone/>
            </a:pPr>
            <a:r>
              <a:rPr lang="en-US" altLang="zh-CN" dirty="0"/>
              <a:t>0b10011	Supervisor</a:t>
            </a:r>
          </a:p>
          <a:p>
            <a:pPr marL="548640" lvl="3" indent="0">
              <a:buNone/>
            </a:pPr>
            <a:r>
              <a:rPr lang="en-US" altLang="zh-CN" dirty="0"/>
              <a:t>0b10111	Abort</a:t>
            </a:r>
          </a:p>
          <a:p>
            <a:pPr marL="548640" lvl="3" indent="0">
              <a:buNone/>
            </a:pPr>
            <a:r>
              <a:rPr lang="en-US" altLang="zh-CN" dirty="0"/>
              <a:t>0b11011	Undefined</a:t>
            </a:r>
          </a:p>
          <a:p>
            <a:pPr marL="548640" lvl="3" indent="0">
              <a:buNone/>
            </a:pPr>
            <a:r>
              <a:rPr lang="en-US" altLang="zh-CN" dirty="0"/>
              <a:t>0b11111	System</a:t>
            </a:r>
            <a:endParaRPr lang="zh-CN" altLang="en-US" dirty="0"/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755576" y="1124744"/>
            <a:ext cx="8001000" cy="1159768"/>
            <a:chOff x="480" y="1200"/>
            <a:chExt cx="5040" cy="912"/>
          </a:xfrm>
        </p:grpSpPr>
        <p:sp>
          <p:nvSpPr>
            <p:cNvPr id="125958" name="Rectangle 5"/>
            <p:cNvSpPr>
              <a:spLocks noChangeArrowheads="1"/>
            </p:cNvSpPr>
            <p:nvPr/>
          </p:nvSpPr>
          <p:spPr bwMode="auto">
            <a:xfrm>
              <a:off x="4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N</a:t>
              </a:r>
            </a:p>
          </p:txBody>
        </p:sp>
        <p:sp>
          <p:nvSpPr>
            <p:cNvPr id="125959" name="Rectangle 6"/>
            <p:cNvSpPr>
              <a:spLocks noChangeArrowheads="1"/>
            </p:cNvSpPr>
            <p:nvPr/>
          </p:nvSpPr>
          <p:spPr bwMode="auto">
            <a:xfrm>
              <a:off x="8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Z</a:t>
              </a:r>
            </a:p>
          </p:txBody>
        </p:sp>
        <p:sp>
          <p:nvSpPr>
            <p:cNvPr id="125960" name="Rectangle 7"/>
            <p:cNvSpPr>
              <a:spLocks noChangeArrowheads="1"/>
            </p:cNvSpPr>
            <p:nvPr/>
          </p:nvSpPr>
          <p:spPr bwMode="auto">
            <a:xfrm>
              <a:off x="11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C</a:t>
              </a:r>
            </a:p>
          </p:txBody>
        </p:sp>
        <p:sp>
          <p:nvSpPr>
            <p:cNvPr id="125961" name="Rectangle 8"/>
            <p:cNvSpPr>
              <a:spLocks noChangeArrowheads="1"/>
            </p:cNvSpPr>
            <p:nvPr/>
          </p:nvSpPr>
          <p:spPr bwMode="auto">
            <a:xfrm>
              <a:off x="14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V</a:t>
              </a:r>
            </a:p>
          </p:txBody>
        </p:sp>
        <p:sp>
          <p:nvSpPr>
            <p:cNvPr id="125962" name="Rectangle 9"/>
            <p:cNvSpPr>
              <a:spLocks noChangeArrowheads="1"/>
            </p:cNvSpPr>
            <p:nvPr/>
          </p:nvSpPr>
          <p:spPr bwMode="auto">
            <a:xfrm>
              <a:off x="273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I</a:t>
              </a:r>
            </a:p>
          </p:txBody>
        </p:sp>
        <p:sp>
          <p:nvSpPr>
            <p:cNvPr id="125963" name="Rectangle 10"/>
            <p:cNvSpPr>
              <a:spLocks noChangeArrowheads="1"/>
            </p:cNvSpPr>
            <p:nvPr/>
          </p:nvSpPr>
          <p:spPr bwMode="auto">
            <a:xfrm>
              <a:off x="307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F</a:t>
              </a:r>
            </a:p>
          </p:txBody>
        </p:sp>
        <p:sp>
          <p:nvSpPr>
            <p:cNvPr id="125964" name="Rectangle 11"/>
            <p:cNvSpPr>
              <a:spLocks noChangeArrowheads="1"/>
            </p:cNvSpPr>
            <p:nvPr/>
          </p:nvSpPr>
          <p:spPr bwMode="auto">
            <a:xfrm>
              <a:off x="182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Q</a:t>
              </a:r>
            </a:p>
          </p:txBody>
        </p:sp>
        <p:sp>
          <p:nvSpPr>
            <p:cNvPr id="125965" name="Rectangle 12"/>
            <p:cNvSpPr>
              <a:spLocks noChangeArrowheads="1"/>
            </p:cNvSpPr>
            <p:nvPr/>
          </p:nvSpPr>
          <p:spPr bwMode="auto">
            <a:xfrm>
              <a:off x="340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T</a:t>
              </a:r>
            </a:p>
          </p:txBody>
        </p:sp>
        <p:sp>
          <p:nvSpPr>
            <p:cNvPr id="125966" name="Rectangle 13"/>
            <p:cNvSpPr>
              <a:spLocks noChangeArrowheads="1"/>
            </p:cNvSpPr>
            <p:nvPr/>
          </p:nvSpPr>
          <p:spPr bwMode="auto">
            <a:xfrm>
              <a:off x="3744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M4</a:t>
              </a:r>
            </a:p>
          </p:txBody>
        </p:sp>
        <p:sp>
          <p:nvSpPr>
            <p:cNvPr id="125967" name="Rectangle 14"/>
            <p:cNvSpPr>
              <a:spLocks noChangeArrowheads="1"/>
            </p:cNvSpPr>
            <p:nvPr/>
          </p:nvSpPr>
          <p:spPr bwMode="auto">
            <a:xfrm>
              <a:off x="4080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M3</a:t>
              </a:r>
            </a:p>
          </p:txBody>
        </p:sp>
        <p:sp>
          <p:nvSpPr>
            <p:cNvPr id="125968" name="Rectangle 15"/>
            <p:cNvSpPr>
              <a:spLocks noChangeArrowheads="1"/>
            </p:cNvSpPr>
            <p:nvPr/>
          </p:nvSpPr>
          <p:spPr bwMode="auto">
            <a:xfrm>
              <a:off x="4416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M2</a:t>
              </a:r>
            </a:p>
          </p:txBody>
        </p:sp>
        <p:sp>
          <p:nvSpPr>
            <p:cNvPr id="125969" name="Rectangle 16"/>
            <p:cNvSpPr>
              <a:spLocks noChangeArrowheads="1"/>
            </p:cNvSpPr>
            <p:nvPr/>
          </p:nvSpPr>
          <p:spPr bwMode="auto">
            <a:xfrm>
              <a:off x="4752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M1</a:t>
              </a:r>
            </a:p>
          </p:txBody>
        </p:sp>
        <p:sp>
          <p:nvSpPr>
            <p:cNvPr id="125970" name="Rectangle 17"/>
            <p:cNvSpPr>
              <a:spLocks noChangeArrowheads="1"/>
            </p:cNvSpPr>
            <p:nvPr/>
          </p:nvSpPr>
          <p:spPr bwMode="auto">
            <a:xfrm>
              <a:off x="5088" y="1536"/>
              <a:ext cx="33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M0</a:t>
              </a:r>
            </a:p>
          </p:txBody>
        </p:sp>
        <p:sp>
          <p:nvSpPr>
            <p:cNvPr id="125971" name="Rectangle 18"/>
            <p:cNvSpPr>
              <a:spLocks noChangeArrowheads="1"/>
            </p:cNvSpPr>
            <p:nvPr/>
          </p:nvSpPr>
          <p:spPr bwMode="auto">
            <a:xfrm>
              <a:off x="2160" y="1536"/>
              <a:ext cx="576" cy="38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5972" name="Freeform 19"/>
            <p:cNvSpPr>
              <a:spLocks/>
            </p:cNvSpPr>
            <p:nvPr/>
          </p:nvSpPr>
          <p:spPr bwMode="auto">
            <a:xfrm>
              <a:off x="2296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5973" name="Freeform 20"/>
            <p:cNvSpPr>
              <a:spLocks/>
            </p:cNvSpPr>
            <p:nvPr/>
          </p:nvSpPr>
          <p:spPr bwMode="auto">
            <a:xfrm>
              <a:off x="2392" y="1296"/>
              <a:ext cx="152" cy="816"/>
            </a:xfrm>
            <a:custGeom>
              <a:avLst/>
              <a:gdLst>
                <a:gd name="T0" fmla="*/ 8 w 152"/>
                <a:gd name="T1" fmla="*/ 0 h 816"/>
                <a:gd name="T2" fmla="*/ 152 w 152"/>
                <a:gd name="T3" fmla="*/ 384 h 816"/>
                <a:gd name="T4" fmla="*/ 8 w 152"/>
                <a:gd name="T5" fmla="*/ 576 h 816"/>
                <a:gd name="T6" fmla="*/ 104 w 152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816"/>
                <a:gd name="T14" fmla="*/ 152 w 15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816">
                  <a:moveTo>
                    <a:pt x="8" y="0"/>
                  </a:moveTo>
                  <a:cubicBezTo>
                    <a:pt x="80" y="144"/>
                    <a:pt x="152" y="288"/>
                    <a:pt x="152" y="384"/>
                  </a:cubicBezTo>
                  <a:cubicBezTo>
                    <a:pt x="152" y="480"/>
                    <a:pt x="16" y="504"/>
                    <a:pt x="8" y="576"/>
                  </a:cubicBezTo>
                  <a:cubicBezTo>
                    <a:pt x="0" y="648"/>
                    <a:pt x="88" y="776"/>
                    <a:pt x="104" y="816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5974" name="Text Box 21"/>
            <p:cNvSpPr txBox="1">
              <a:spLocks noChangeArrowheads="1"/>
            </p:cNvSpPr>
            <p:nvPr/>
          </p:nvSpPr>
          <p:spPr bwMode="auto">
            <a:xfrm>
              <a:off x="48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31</a:t>
              </a:r>
            </a:p>
          </p:txBody>
        </p:sp>
        <p:sp>
          <p:nvSpPr>
            <p:cNvPr id="125975" name="Text Box 22"/>
            <p:cNvSpPr txBox="1">
              <a:spLocks noChangeArrowheads="1"/>
            </p:cNvSpPr>
            <p:nvPr/>
          </p:nvSpPr>
          <p:spPr bwMode="auto">
            <a:xfrm>
              <a:off x="76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30</a:t>
              </a:r>
            </a:p>
          </p:txBody>
        </p:sp>
        <p:sp>
          <p:nvSpPr>
            <p:cNvPr id="125976" name="Text Box 23"/>
            <p:cNvSpPr txBox="1">
              <a:spLocks noChangeArrowheads="1"/>
            </p:cNvSpPr>
            <p:nvPr/>
          </p:nvSpPr>
          <p:spPr bwMode="auto">
            <a:xfrm>
              <a:off x="115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29</a:t>
              </a:r>
            </a:p>
          </p:txBody>
        </p:sp>
        <p:sp>
          <p:nvSpPr>
            <p:cNvPr id="125977" name="Text Box 24"/>
            <p:cNvSpPr txBox="1">
              <a:spLocks noChangeArrowheads="1"/>
            </p:cNvSpPr>
            <p:nvPr/>
          </p:nvSpPr>
          <p:spPr bwMode="auto">
            <a:xfrm>
              <a:off x="148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28</a:t>
              </a:r>
            </a:p>
          </p:txBody>
        </p:sp>
        <p:sp>
          <p:nvSpPr>
            <p:cNvPr id="125978" name="Text Box 25"/>
            <p:cNvSpPr txBox="1">
              <a:spLocks noChangeArrowheads="1"/>
            </p:cNvSpPr>
            <p:nvPr/>
          </p:nvSpPr>
          <p:spPr bwMode="auto">
            <a:xfrm>
              <a:off x="182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27</a:t>
              </a:r>
            </a:p>
          </p:txBody>
        </p:sp>
        <p:sp>
          <p:nvSpPr>
            <p:cNvPr id="125979" name="Text Box 26"/>
            <p:cNvSpPr txBox="1">
              <a:spLocks noChangeArrowheads="1"/>
            </p:cNvSpPr>
            <p:nvPr/>
          </p:nvSpPr>
          <p:spPr bwMode="auto">
            <a:xfrm>
              <a:off x="513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0</a:t>
              </a:r>
            </a:p>
          </p:txBody>
        </p:sp>
        <p:sp>
          <p:nvSpPr>
            <p:cNvPr id="125980" name="Text Box 27"/>
            <p:cNvSpPr txBox="1">
              <a:spLocks noChangeArrowheads="1"/>
            </p:cNvSpPr>
            <p:nvPr/>
          </p:nvSpPr>
          <p:spPr bwMode="auto">
            <a:xfrm>
              <a:off x="480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25981" name="Text Box 28"/>
            <p:cNvSpPr txBox="1">
              <a:spLocks noChangeArrowheads="1"/>
            </p:cNvSpPr>
            <p:nvPr/>
          </p:nvSpPr>
          <p:spPr bwMode="auto">
            <a:xfrm>
              <a:off x="4464" y="1209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25982" name="Text Box 29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25983" name="Text Box 30"/>
            <p:cNvSpPr txBox="1">
              <a:spLocks noChangeArrowheads="1"/>
            </p:cNvSpPr>
            <p:nvPr/>
          </p:nvSpPr>
          <p:spPr bwMode="auto">
            <a:xfrm>
              <a:off x="3792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4</a:t>
              </a:r>
            </a:p>
          </p:txBody>
        </p:sp>
        <p:sp>
          <p:nvSpPr>
            <p:cNvPr id="125984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5</a:t>
              </a:r>
            </a:p>
          </p:txBody>
        </p:sp>
        <p:sp>
          <p:nvSpPr>
            <p:cNvPr id="125985" name="Text Box 32"/>
            <p:cNvSpPr txBox="1">
              <a:spLocks noChangeArrowheads="1"/>
            </p:cNvSpPr>
            <p:nvPr/>
          </p:nvSpPr>
          <p:spPr bwMode="auto">
            <a:xfrm>
              <a:off x="3120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6</a:t>
              </a:r>
            </a:p>
          </p:txBody>
        </p:sp>
        <p:sp>
          <p:nvSpPr>
            <p:cNvPr id="125986" name="Text Box 33"/>
            <p:cNvSpPr txBox="1">
              <a:spLocks noChangeArrowheads="1"/>
            </p:cNvSpPr>
            <p:nvPr/>
          </p:nvSpPr>
          <p:spPr bwMode="auto">
            <a:xfrm>
              <a:off x="2784" y="120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a typeface="宋体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487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36</a:t>
            </a:fld>
            <a:endParaRPr lang="en-US" altLang="zh-CN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程序计数器</a:t>
            </a:r>
            <a:r>
              <a:rPr lang="en-US" altLang="zh-CN" b="1" dirty="0">
                <a:latin typeface="+mj-ea"/>
              </a:rPr>
              <a:t>PC </a:t>
            </a:r>
            <a:r>
              <a:rPr lang="zh-CN" altLang="en-US" b="1" dirty="0">
                <a:latin typeface="+mj-ea"/>
              </a:rPr>
              <a:t>（</a:t>
            </a:r>
            <a:r>
              <a:rPr lang="en-US" altLang="zh-CN" b="1" dirty="0">
                <a:latin typeface="+mj-ea"/>
              </a:rPr>
              <a:t>R15</a:t>
            </a:r>
            <a:r>
              <a:rPr lang="zh-CN" altLang="en-US" b="1" dirty="0">
                <a:latin typeface="+mj-ea"/>
              </a:rPr>
              <a:t>）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412875"/>
            <a:ext cx="8784976" cy="508361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当处理器执行在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所有指令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 bits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宽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所有指令必须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值由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bits [31:2]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bits [1:0]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未定义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所以指令不能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half word / byte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当处理器执行在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所有指令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 bits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宽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所有指令必须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half word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值由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bits [31:1]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bits [0]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未定义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所以指令不能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929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37</a:t>
            </a:fld>
            <a:endParaRPr lang="en-US" altLang="zh-CN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程序计数器</a:t>
            </a:r>
            <a:r>
              <a:rPr lang="en-US" altLang="zh-CN" b="1" dirty="0">
                <a:latin typeface="+mj-ea"/>
              </a:rPr>
              <a:t>PC</a:t>
            </a:r>
            <a:r>
              <a:rPr lang="zh-CN" altLang="en-US" b="1" dirty="0">
                <a:latin typeface="+mj-ea"/>
              </a:rPr>
              <a:t>（</a:t>
            </a:r>
            <a:r>
              <a:rPr lang="en-US" altLang="zh-CN" b="1" dirty="0">
                <a:latin typeface="+mj-ea"/>
              </a:rPr>
              <a:t>R15</a:t>
            </a:r>
            <a:r>
              <a:rPr lang="zh-CN" altLang="en-US" b="1" dirty="0">
                <a:latin typeface="+mj-ea"/>
              </a:rPr>
              <a:t>）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当处理器执行在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Jazelle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所有指令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bits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宽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处理器执行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存取，一次取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条指令</a:t>
            </a: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17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38</a:t>
            </a:fld>
            <a:endParaRPr lang="en-US" altLang="zh-CN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3.4.1</a:t>
            </a:r>
            <a:r>
              <a:rPr lang="zh-CN" altLang="en-US" b="1" dirty="0">
                <a:latin typeface="+mj-ea"/>
              </a:rPr>
              <a:t>存储模式与</a:t>
            </a:r>
            <a:r>
              <a:rPr lang="en-US" altLang="zh-CN" b="1" dirty="0">
                <a:latin typeface="+mj-ea"/>
              </a:rPr>
              <a:t>I/O</a:t>
            </a:r>
            <a:r>
              <a:rPr lang="zh-CN" altLang="en-US" b="1" dirty="0">
                <a:latin typeface="+mj-ea"/>
              </a:rPr>
              <a:t>空间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ARM7TDMI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处理器有两种工作状态</a:t>
            </a:r>
            <a:r>
              <a:rPr lang="en-US" altLang="zh-TW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- 32-bit,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按字排列的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 -16-bit,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按半字排列的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</a:t>
            </a:r>
          </a:p>
          <a:p>
            <a:pPr marL="393192" lvl="1" indent="0" eaLnBrk="1" hangingPunct="1">
              <a:lnSpc>
                <a:spcPct val="150000"/>
              </a:lnSpc>
              <a:buClr>
                <a:srgbClr val="000066"/>
              </a:buClr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ARM7TDMI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核的操作状态可以通过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en-US" altLang="zh-TW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分支和交换指令）在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状态之间切换</a:t>
            </a:r>
            <a:endParaRPr lang="en-US" altLang="zh-TW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39</a:t>
            </a:fld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I/O</a:t>
            </a:r>
            <a:r>
              <a:rPr lang="zh-CN" altLang="en-US" b="1" dirty="0">
                <a:latin typeface="+mj-ea"/>
              </a:rPr>
              <a:t>存储空间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686800" cy="5105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位架构，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空间采用统一编址方式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0x00000000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开始以字节为单位的线性组合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地址空间：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位的字单元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位的半字单元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位无符号数，可加减运算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取模 </a:t>
            </a:r>
          </a:p>
        </p:txBody>
      </p:sp>
    </p:spTree>
    <p:extLst>
      <p:ext uri="{BB962C8B-B14F-4D97-AF65-F5344CB8AC3E}">
        <p14:creationId xmlns:p14="http://schemas.microsoft.com/office/powerpoint/2010/main" val="1498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248967" cy="48244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指令集架构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(Instruction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Architecture,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ISA)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是处理器设计的规范，它可以看做是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处理器底层硬件与运行于其上的软件之间的桥梁和接口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，是区分不同处理器的主要标准。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定义了机器语言程序编写者需要知道的一切，包括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指令集、指令集编码、数据类型、寄存器、寻址模式、存储体系、异常处理、中断、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每一种处理器在设计之初需要先确定其指令集架构，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同一种指令集架构可以在不同的微处理器体系结构即微架构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(Microprocessor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Architecture)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上执行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573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40</a:t>
            </a:fld>
            <a:endParaRPr lang="en-US" altLang="zh-CN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数据和指令类型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位地址线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数据线，支持如下数据类型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bits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Halfword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 bits (2 byte)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，必须对齐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字节边界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 :           32 bits (4 byte)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，必须对齐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字节边界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有符号数，无符号数  共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种数据类型</a:t>
            </a:r>
          </a:p>
        </p:txBody>
      </p:sp>
    </p:spTree>
    <p:extLst>
      <p:ext uri="{BB962C8B-B14F-4D97-AF65-F5344CB8AC3E}">
        <p14:creationId xmlns:p14="http://schemas.microsoft.com/office/powerpoint/2010/main" val="41713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41</a:t>
            </a:fld>
            <a:endParaRPr lang="en-US" altLang="zh-CN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6793"/>
            <a:ext cx="8229600" cy="482441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core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提供：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32-bit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16-bit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Jazelle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cores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 bytecode(J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变种，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4TEJ)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42</a:t>
            </a:fld>
            <a:endParaRPr lang="en-US" altLang="zh-CN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24695"/>
            <a:ext cx="6248400" cy="487362"/>
          </a:xfrm>
          <a:noFill/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+mj-ea"/>
              </a:rPr>
              <a:t>存储器模式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81113"/>
            <a:ext cx="8077200" cy="5075237"/>
          </a:xfrm>
          <a:noFill/>
        </p:spPr>
        <p:txBody>
          <a:bodyPr lIns="82550" tIns="41275" rIns="82550" bIns="41275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2.ARM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存储器工作模式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 Endian 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大端模式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字数据的高位字节存储在低地址中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字数据的低字节则存放在高地址中</a:t>
            </a:r>
          </a:p>
          <a:p>
            <a:pPr lvl="1" eaLnBrk="1" hangingPunct="1">
              <a:lnSpc>
                <a:spcPct val="150000"/>
              </a:lnSpc>
              <a:buClr>
                <a:srgbClr val="000066"/>
              </a:buClr>
              <a:buFont typeface="Wingdings" pitchFamily="2" charset="2"/>
              <a:buChar char="u"/>
            </a:pPr>
            <a:endParaRPr lang="zh-CN" altLang="en-US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00066"/>
              </a:buClr>
              <a:buFont typeface="Wingdings" pitchFamily="2" charset="2"/>
              <a:buChar char="u"/>
            </a:pPr>
            <a:endParaRPr lang="en-US" altLang="ko-KR" sz="24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00066"/>
              </a:buClr>
              <a:buFont typeface="Wingdings" pitchFamily="2" charset="2"/>
              <a:buChar char="u"/>
            </a:pPr>
            <a:endParaRPr lang="en-US" altLang="ko-KR" sz="24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00066"/>
              </a:buClr>
              <a:buFont typeface="Wingdings" pitchFamily="2" charset="2"/>
              <a:buChar char="u"/>
            </a:pPr>
            <a:endParaRPr lang="en-US" altLang="ko-KR" sz="24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00066"/>
              </a:buClr>
              <a:buFont typeface="Wingdings" pitchFamily="2" charset="2"/>
              <a:buChar char="u"/>
            </a:pPr>
            <a:endParaRPr lang="en-US" altLang="ko-KR" sz="24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511512" y="3322607"/>
            <a:ext cx="7629525" cy="2152650"/>
            <a:chOff x="240" y="2064"/>
            <a:chExt cx="4806" cy="1356"/>
          </a:xfrm>
        </p:grpSpPr>
        <p:sp>
          <p:nvSpPr>
            <p:cNvPr id="104460" name="Rectangle 201"/>
            <p:cNvSpPr>
              <a:spLocks noChangeArrowheads="1"/>
            </p:cNvSpPr>
            <p:nvPr/>
          </p:nvSpPr>
          <p:spPr bwMode="auto">
            <a:xfrm>
              <a:off x="1475" y="2179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dirty="0">
                  <a:ea typeface="Gulim" pitchFamily="34" charset="-127"/>
                </a:rPr>
                <a:t>31</a:t>
              </a:r>
              <a:endParaRPr kumimoji="1" lang="ko-KR" altLang="en-US" sz="2000" dirty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1" name="Rectangle 202"/>
            <p:cNvSpPr>
              <a:spLocks noChangeArrowheads="1"/>
            </p:cNvSpPr>
            <p:nvPr/>
          </p:nvSpPr>
          <p:spPr bwMode="auto">
            <a:xfrm>
              <a:off x="1945" y="2160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24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2" name="Rectangle 203"/>
            <p:cNvSpPr>
              <a:spLocks noChangeArrowheads="1"/>
            </p:cNvSpPr>
            <p:nvPr/>
          </p:nvSpPr>
          <p:spPr bwMode="auto">
            <a:xfrm>
              <a:off x="2151" y="2329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 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3" name="Rectangle 204"/>
            <p:cNvSpPr>
              <a:spLocks noChangeArrowheads="1"/>
            </p:cNvSpPr>
            <p:nvPr/>
          </p:nvSpPr>
          <p:spPr bwMode="auto">
            <a:xfrm>
              <a:off x="2220" y="2160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23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4" name="Rectangle 205"/>
            <p:cNvSpPr>
              <a:spLocks noChangeArrowheads="1"/>
            </p:cNvSpPr>
            <p:nvPr/>
          </p:nvSpPr>
          <p:spPr bwMode="auto">
            <a:xfrm>
              <a:off x="2617" y="2160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16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5" name="Rectangle 206"/>
            <p:cNvSpPr>
              <a:spLocks noChangeArrowheads="1"/>
            </p:cNvSpPr>
            <p:nvPr/>
          </p:nvSpPr>
          <p:spPr bwMode="auto">
            <a:xfrm>
              <a:off x="2867" y="2160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15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6" name="Rectangle 207"/>
            <p:cNvSpPr>
              <a:spLocks noChangeArrowheads="1"/>
            </p:cNvSpPr>
            <p:nvPr/>
          </p:nvSpPr>
          <p:spPr bwMode="auto">
            <a:xfrm>
              <a:off x="3397" y="2179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8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7" name="Rectangle 208"/>
            <p:cNvSpPr>
              <a:spLocks noChangeArrowheads="1"/>
            </p:cNvSpPr>
            <p:nvPr/>
          </p:nvSpPr>
          <p:spPr bwMode="auto">
            <a:xfrm>
              <a:off x="3513" y="2329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 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8" name="Rectangle 209"/>
            <p:cNvSpPr>
              <a:spLocks noChangeArrowheads="1"/>
            </p:cNvSpPr>
            <p:nvPr/>
          </p:nvSpPr>
          <p:spPr bwMode="auto">
            <a:xfrm>
              <a:off x="3565" y="2179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7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69" name="Rectangle 210"/>
            <p:cNvSpPr>
              <a:spLocks noChangeArrowheads="1"/>
            </p:cNvSpPr>
            <p:nvPr/>
          </p:nvSpPr>
          <p:spPr bwMode="auto">
            <a:xfrm>
              <a:off x="4290" y="216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0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70" name="Rectangle 211"/>
            <p:cNvSpPr>
              <a:spLocks noChangeArrowheads="1"/>
            </p:cNvSpPr>
            <p:nvPr/>
          </p:nvSpPr>
          <p:spPr bwMode="auto">
            <a:xfrm>
              <a:off x="4570" y="2064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zh-CN" altLang="en-US" sz="2000" b="1" dirty="0">
                  <a:ea typeface="Gulim" pitchFamily="34" charset="-127"/>
                </a:rPr>
                <a:t>字地址</a:t>
              </a:r>
              <a:endParaRPr kumimoji="1" lang="zh-CN" altLang="en-US" sz="2000" b="1" dirty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71" name="Rectangle 212"/>
            <p:cNvSpPr>
              <a:spLocks noChangeArrowheads="1"/>
            </p:cNvSpPr>
            <p:nvPr/>
          </p:nvSpPr>
          <p:spPr bwMode="auto">
            <a:xfrm>
              <a:off x="4702" y="245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b="1">
                  <a:ea typeface="Gulim" pitchFamily="34" charset="-127"/>
                </a:rPr>
                <a:t>8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72" name="Rectangle 213"/>
            <p:cNvSpPr>
              <a:spLocks noChangeArrowheads="1"/>
            </p:cNvSpPr>
            <p:nvPr/>
          </p:nvSpPr>
          <p:spPr bwMode="auto">
            <a:xfrm>
              <a:off x="4702" y="2746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b="1">
                  <a:ea typeface="Gulim" pitchFamily="34" charset="-127"/>
                </a:rPr>
                <a:t>4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73" name="Rectangle 214"/>
            <p:cNvSpPr>
              <a:spLocks noChangeArrowheads="1"/>
            </p:cNvSpPr>
            <p:nvPr/>
          </p:nvSpPr>
          <p:spPr bwMode="auto">
            <a:xfrm>
              <a:off x="4702" y="3082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b="1">
                  <a:ea typeface="Gulim" pitchFamily="34" charset="-127"/>
                </a:rPr>
                <a:t>0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74" name="Line 215"/>
            <p:cNvSpPr>
              <a:spLocks noChangeShapeType="1"/>
            </p:cNvSpPr>
            <p:nvPr/>
          </p:nvSpPr>
          <p:spPr bwMode="auto">
            <a:xfrm flipH="1" flipV="1">
              <a:off x="864" y="2784"/>
              <a:ext cx="0" cy="38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475" name="Text Box 216"/>
            <p:cNvSpPr txBox="1">
              <a:spLocks noChangeArrowheads="1"/>
            </p:cNvSpPr>
            <p:nvPr/>
          </p:nvSpPr>
          <p:spPr bwMode="auto">
            <a:xfrm>
              <a:off x="384" y="3168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Gulim" pitchFamily="34" charset="-127"/>
                </a:rPr>
                <a:t>低地址</a:t>
              </a:r>
              <a:endParaRPr lang="zh-CN" altLang="en-US" sz="2000" b="1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4476" name="Text Box 217"/>
            <p:cNvSpPr txBox="1">
              <a:spLocks noChangeArrowheads="1"/>
            </p:cNvSpPr>
            <p:nvPr/>
          </p:nvSpPr>
          <p:spPr bwMode="auto">
            <a:xfrm>
              <a:off x="240" y="244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Gulim" pitchFamily="34" charset="-127"/>
                </a:rPr>
                <a:t>  高地址</a:t>
              </a:r>
              <a:endParaRPr lang="zh-CN" altLang="en-US" sz="2000" b="1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35386" name="Rectangle 218"/>
            <p:cNvSpPr>
              <a:spLocks noChangeArrowheads="1"/>
            </p:cNvSpPr>
            <p:nvPr/>
          </p:nvSpPr>
          <p:spPr bwMode="auto">
            <a:xfrm>
              <a:off x="1344" y="244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135387" name="Rectangle 219"/>
            <p:cNvSpPr>
              <a:spLocks noChangeArrowheads="1"/>
            </p:cNvSpPr>
            <p:nvPr/>
          </p:nvSpPr>
          <p:spPr bwMode="auto">
            <a:xfrm>
              <a:off x="2112" y="244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2</a:t>
              </a:r>
            </a:p>
          </p:txBody>
        </p:sp>
        <p:sp>
          <p:nvSpPr>
            <p:cNvPr id="135388" name="Rectangle 220"/>
            <p:cNvSpPr>
              <a:spLocks noChangeArrowheads="1"/>
            </p:cNvSpPr>
            <p:nvPr/>
          </p:nvSpPr>
          <p:spPr bwMode="auto">
            <a:xfrm>
              <a:off x="2880" y="244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ea typeface="宋体" pitchFamily="2" charset="-122"/>
                </a:rPr>
                <a:t>3</a:t>
              </a:r>
            </a:p>
          </p:txBody>
        </p:sp>
        <p:sp>
          <p:nvSpPr>
            <p:cNvPr id="135389" name="Rectangle 221"/>
            <p:cNvSpPr>
              <a:spLocks noChangeArrowheads="1"/>
            </p:cNvSpPr>
            <p:nvPr/>
          </p:nvSpPr>
          <p:spPr bwMode="auto">
            <a:xfrm>
              <a:off x="3648" y="244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4</a:t>
              </a:r>
            </a:p>
          </p:txBody>
        </p:sp>
        <p:sp>
          <p:nvSpPr>
            <p:cNvPr id="104481" name="Text Box 222"/>
            <p:cNvSpPr txBox="1">
              <a:spLocks noChangeArrowheads="1"/>
            </p:cNvSpPr>
            <p:nvPr/>
          </p:nvSpPr>
          <p:spPr bwMode="auto">
            <a:xfrm>
              <a:off x="528" y="2112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Gulim" pitchFamily="34" charset="-127"/>
                </a:rPr>
                <a:t>  位</a:t>
              </a:r>
              <a:endParaRPr lang="zh-CN" altLang="en-US" sz="2000" b="1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35391" name="Rectangle 223"/>
            <p:cNvSpPr>
              <a:spLocks noChangeArrowheads="1"/>
            </p:cNvSpPr>
            <p:nvPr/>
          </p:nvSpPr>
          <p:spPr bwMode="auto">
            <a:xfrm>
              <a:off x="1344" y="273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135392" name="Rectangle 224"/>
            <p:cNvSpPr>
              <a:spLocks noChangeArrowheads="1"/>
            </p:cNvSpPr>
            <p:nvPr/>
          </p:nvSpPr>
          <p:spPr bwMode="auto">
            <a:xfrm>
              <a:off x="2112" y="273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2</a:t>
              </a:r>
            </a:p>
          </p:txBody>
        </p:sp>
        <p:sp>
          <p:nvSpPr>
            <p:cNvPr id="135393" name="Rectangle 225"/>
            <p:cNvSpPr>
              <a:spLocks noChangeArrowheads="1"/>
            </p:cNvSpPr>
            <p:nvPr/>
          </p:nvSpPr>
          <p:spPr bwMode="auto">
            <a:xfrm>
              <a:off x="2880" y="273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3</a:t>
              </a:r>
            </a:p>
          </p:txBody>
        </p:sp>
        <p:sp>
          <p:nvSpPr>
            <p:cNvPr id="135394" name="Rectangle 226"/>
            <p:cNvSpPr>
              <a:spLocks noChangeArrowheads="1"/>
            </p:cNvSpPr>
            <p:nvPr/>
          </p:nvSpPr>
          <p:spPr bwMode="auto">
            <a:xfrm>
              <a:off x="3648" y="273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4</a:t>
              </a:r>
            </a:p>
          </p:txBody>
        </p:sp>
        <p:sp>
          <p:nvSpPr>
            <p:cNvPr id="135395" name="Rectangle 227"/>
            <p:cNvSpPr>
              <a:spLocks noChangeArrowheads="1"/>
            </p:cNvSpPr>
            <p:nvPr/>
          </p:nvSpPr>
          <p:spPr bwMode="auto">
            <a:xfrm>
              <a:off x="1344" y="3024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135396" name="Rectangle 228"/>
            <p:cNvSpPr>
              <a:spLocks noChangeArrowheads="1"/>
            </p:cNvSpPr>
            <p:nvPr/>
          </p:nvSpPr>
          <p:spPr bwMode="auto">
            <a:xfrm>
              <a:off x="2112" y="3024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2</a:t>
              </a:r>
            </a:p>
          </p:txBody>
        </p:sp>
        <p:sp>
          <p:nvSpPr>
            <p:cNvPr id="135397" name="Rectangle 229"/>
            <p:cNvSpPr>
              <a:spLocks noChangeArrowheads="1"/>
            </p:cNvSpPr>
            <p:nvPr/>
          </p:nvSpPr>
          <p:spPr bwMode="auto">
            <a:xfrm>
              <a:off x="2880" y="3024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3</a:t>
              </a:r>
            </a:p>
          </p:txBody>
        </p:sp>
        <p:sp>
          <p:nvSpPr>
            <p:cNvPr id="135398" name="Rectangle 230"/>
            <p:cNvSpPr>
              <a:spLocks noChangeArrowheads="1"/>
            </p:cNvSpPr>
            <p:nvPr/>
          </p:nvSpPr>
          <p:spPr bwMode="auto">
            <a:xfrm>
              <a:off x="3648" y="3024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3" name="Group 236"/>
          <p:cNvGrpSpPr>
            <a:grpSpLocks/>
          </p:cNvGrpSpPr>
          <p:nvPr/>
        </p:nvGrpSpPr>
        <p:grpSpPr bwMode="auto">
          <a:xfrm>
            <a:off x="2264112" y="5289355"/>
            <a:ext cx="4876800" cy="869950"/>
            <a:chOff x="1392" y="3456"/>
            <a:chExt cx="3072" cy="548"/>
          </a:xfrm>
        </p:grpSpPr>
        <p:sp>
          <p:nvSpPr>
            <p:cNvPr id="104455" name="Text Box 231"/>
            <p:cNvSpPr txBox="1">
              <a:spLocks noChangeArrowheads="1"/>
            </p:cNvSpPr>
            <p:nvPr/>
          </p:nvSpPr>
          <p:spPr bwMode="auto">
            <a:xfrm>
              <a:off x="2173" y="3752"/>
              <a:ext cx="12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Gulim" pitchFamily="34" charset="-127"/>
                </a:rPr>
                <a:t>0x12345678</a:t>
              </a:r>
              <a:endParaRPr lang="en-US" altLang="zh-CN" sz="2000" b="1" dirty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35400" name="Rectangle 232"/>
            <p:cNvSpPr>
              <a:spLocks noChangeArrowheads="1"/>
            </p:cNvSpPr>
            <p:nvPr/>
          </p:nvSpPr>
          <p:spPr bwMode="auto">
            <a:xfrm>
              <a:off x="1392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78</a:t>
              </a:r>
            </a:p>
          </p:txBody>
        </p:sp>
        <p:sp>
          <p:nvSpPr>
            <p:cNvPr id="135401" name="Rectangle 233"/>
            <p:cNvSpPr>
              <a:spLocks noChangeArrowheads="1"/>
            </p:cNvSpPr>
            <p:nvPr/>
          </p:nvSpPr>
          <p:spPr bwMode="auto">
            <a:xfrm>
              <a:off x="2160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56</a:t>
              </a:r>
            </a:p>
          </p:txBody>
        </p:sp>
        <p:sp>
          <p:nvSpPr>
            <p:cNvPr id="135402" name="Rectangle 234"/>
            <p:cNvSpPr>
              <a:spLocks noChangeArrowheads="1"/>
            </p:cNvSpPr>
            <p:nvPr/>
          </p:nvSpPr>
          <p:spPr bwMode="auto">
            <a:xfrm>
              <a:off x="2928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34</a:t>
              </a:r>
            </a:p>
          </p:txBody>
        </p:sp>
        <p:sp>
          <p:nvSpPr>
            <p:cNvPr id="135403" name="Rectangle 235"/>
            <p:cNvSpPr>
              <a:spLocks noChangeArrowheads="1"/>
            </p:cNvSpPr>
            <p:nvPr/>
          </p:nvSpPr>
          <p:spPr bwMode="auto">
            <a:xfrm>
              <a:off x="3696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>
                  <a:latin typeface="Arial" charset="0"/>
                  <a:ea typeface="宋体" pitchFamily="2" charset="-122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665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43</a:t>
            </a:fld>
            <a:endParaRPr lang="en-US" altLang="zh-CN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存储器模式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 Endian 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小端模式（默认）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低地址中存放字数据的低字节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高地址中存放字数据的高字节</a:t>
            </a:r>
          </a:p>
          <a:p>
            <a:pPr eaLnBrk="1" hangingPunct="1"/>
            <a:endParaRPr lang="zh-CN" altLang="en-US" dirty="0"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72465" y="3068960"/>
            <a:ext cx="7553325" cy="2106613"/>
            <a:chOff x="336" y="2016"/>
            <a:chExt cx="4758" cy="1327"/>
          </a:xfrm>
        </p:grpSpPr>
        <p:sp>
          <p:nvSpPr>
            <p:cNvPr id="105484" name="Rectangle 5"/>
            <p:cNvSpPr>
              <a:spLocks noChangeArrowheads="1"/>
            </p:cNvSpPr>
            <p:nvPr/>
          </p:nvSpPr>
          <p:spPr bwMode="auto">
            <a:xfrm>
              <a:off x="1523" y="2131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31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85" name="Rectangle 6"/>
            <p:cNvSpPr>
              <a:spLocks noChangeArrowheads="1"/>
            </p:cNvSpPr>
            <p:nvPr/>
          </p:nvSpPr>
          <p:spPr bwMode="auto">
            <a:xfrm>
              <a:off x="1993" y="2112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24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86" name="Rectangle 7"/>
            <p:cNvSpPr>
              <a:spLocks noChangeArrowheads="1"/>
            </p:cNvSpPr>
            <p:nvPr/>
          </p:nvSpPr>
          <p:spPr bwMode="auto">
            <a:xfrm>
              <a:off x="2199" y="2281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 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87" name="Rectangle 8"/>
            <p:cNvSpPr>
              <a:spLocks noChangeArrowheads="1"/>
            </p:cNvSpPr>
            <p:nvPr/>
          </p:nvSpPr>
          <p:spPr bwMode="auto">
            <a:xfrm>
              <a:off x="2268" y="2112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23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88" name="Rectangle 9"/>
            <p:cNvSpPr>
              <a:spLocks noChangeArrowheads="1"/>
            </p:cNvSpPr>
            <p:nvPr/>
          </p:nvSpPr>
          <p:spPr bwMode="auto">
            <a:xfrm>
              <a:off x="2665" y="2112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16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89" name="Rectangle 11"/>
            <p:cNvSpPr>
              <a:spLocks noChangeArrowheads="1"/>
            </p:cNvSpPr>
            <p:nvPr/>
          </p:nvSpPr>
          <p:spPr bwMode="auto">
            <a:xfrm>
              <a:off x="2915" y="2112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15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0" name="Rectangle 12"/>
            <p:cNvSpPr>
              <a:spLocks noChangeArrowheads="1"/>
            </p:cNvSpPr>
            <p:nvPr/>
          </p:nvSpPr>
          <p:spPr bwMode="auto">
            <a:xfrm>
              <a:off x="3445" y="213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8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1" name="Rectangle 13"/>
            <p:cNvSpPr>
              <a:spLocks noChangeArrowheads="1"/>
            </p:cNvSpPr>
            <p:nvPr/>
          </p:nvSpPr>
          <p:spPr bwMode="auto">
            <a:xfrm>
              <a:off x="3561" y="2281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 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2" name="Rectangle 14"/>
            <p:cNvSpPr>
              <a:spLocks noChangeArrowheads="1"/>
            </p:cNvSpPr>
            <p:nvPr/>
          </p:nvSpPr>
          <p:spPr bwMode="auto">
            <a:xfrm>
              <a:off x="3613" y="213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7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3" name="Rectangle 15"/>
            <p:cNvSpPr>
              <a:spLocks noChangeArrowheads="1"/>
            </p:cNvSpPr>
            <p:nvPr/>
          </p:nvSpPr>
          <p:spPr bwMode="auto">
            <a:xfrm>
              <a:off x="4338" y="2112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>
                  <a:ea typeface="Gulim" pitchFamily="34" charset="-127"/>
                </a:rPr>
                <a:t>0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4" name="Rectangle 16"/>
            <p:cNvSpPr>
              <a:spLocks noChangeArrowheads="1"/>
            </p:cNvSpPr>
            <p:nvPr/>
          </p:nvSpPr>
          <p:spPr bwMode="auto">
            <a:xfrm>
              <a:off x="4618" y="2016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zh-CN" altLang="en-US" sz="2000" b="1">
                  <a:ea typeface="Gulim" pitchFamily="34" charset="-127"/>
                </a:rPr>
                <a:t>字地址</a:t>
              </a:r>
              <a:endParaRPr kumimoji="1" lang="zh-CN" altLang="en-US" sz="2000" b="1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5" name="Rectangle 21"/>
            <p:cNvSpPr>
              <a:spLocks noChangeArrowheads="1"/>
            </p:cNvSpPr>
            <p:nvPr/>
          </p:nvSpPr>
          <p:spPr bwMode="auto">
            <a:xfrm>
              <a:off x="4750" y="241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b="1">
                  <a:ea typeface="Gulim" pitchFamily="34" charset="-127"/>
                </a:rPr>
                <a:t>8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6" name="Rectangle 54"/>
            <p:cNvSpPr>
              <a:spLocks noChangeArrowheads="1"/>
            </p:cNvSpPr>
            <p:nvPr/>
          </p:nvSpPr>
          <p:spPr bwMode="auto">
            <a:xfrm>
              <a:off x="4750" y="269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b="1">
                  <a:ea typeface="Gulim" pitchFamily="34" charset="-127"/>
                </a:rPr>
                <a:t>4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7" name="Rectangle 73"/>
            <p:cNvSpPr>
              <a:spLocks noChangeArrowheads="1"/>
            </p:cNvSpPr>
            <p:nvPr/>
          </p:nvSpPr>
          <p:spPr bwMode="auto">
            <a:xfrm>
              <a:off x="4750" y="3034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ko-KR" altLang="en-US" sz="2000" b="1">
                  <a:ea typeface="Gulim" pitchFamily="34" charset="-127"/>
                </a:rPr>
                <a:t>0</a:t>
              </a:r>
              <a:endParaRPr kumimoji="1" lang="ko-KR" altLang="en-US" sz="20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498" name="Line 99"/>
            <p:cNvSpPr>
              <a:spLocks noChangeShapeType="1"/>
            </p:cNvSpPr>
            <p:nvPr/>
          </p:nvSpPr>
          <p:spPr bwMode="auto">
            <a:xfrm flipH="1" flipV="1">
              <a:off x="912" y="2736"/>
              <a:ext cx="0" cy="432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5499" name="Text Box 100"/>
            <p:cNvSpPr txBox="1">
              <a:spLocks noChangeArrowheads="1"/>
            </p:cNvSpPr>
            <p:nvPr/>
          </p:nvSpPr>
          <p:spPr bwMode="auto">
            <a:xfrm>
              <a:off x="432" y="3091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Gulim" pitchFamily="34" charset="-127"/>
                </a:rPr>
                <a:t>低地址</a:t>
              </a:r>
              <a:endParaRPr lang="zh-CN" altLang="en-US" sz="2000" b="1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500" name="Text Box 101"/>
            <p:cNvSpPr txBox="1">
              <a:spLocks noChangeArrowheads="1"/>
            </p:cNvSpPr>
            <p:nvPr/>
          </p:nvSpPr>
          <p:spPr bwMode="auto">
            <a:xfrm>
              <a:off x="336" y="2400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ea typeface="Gulim" pitchFamily="34" charset="-127"/>
                </a:rPr>
                <a:t>  高地址</a:t>
              </a:r>
              <a:endParaRPr lang="zh-CN" altLang="en-US" sz="2000" b="1" dirty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501" name="Rectangle 102"/>
            <p:cNvSpPr>
              <a:spLocks noChangeArrowheads="1"/>
            </p:cNvSpPr>
            <p:nvPr/>
          </p:nvSpPr>
          <p:spPr bwMode="auto">
            <a:xfrm>
              <a:off x="1392" y="24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4</a:t>
              </a:r>
            </a:p>
          </p:txBody>
        </p:sp>
        <p:sp>
          <p:nvSpPr>
            <p:cNvPr id="105502" name="Rectangle 103"/>
            <p:cNvSpPr>
              <a:spLocks noChangeArrowheads="1"/>
            </p:cNvSpPr>
            <p:nvPr/>
          </p:nvSpPr>
          <p:spPr bwMode="auto">
            <a:xfrm>
              <a:off x="2160" y="24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3</a:t>
              </a:r>
            </a:p>
          </p:txBody>
        </p:sp>
        <p:sp>
          <p:nvSpPr>
            <p:cNvPr id="105503" name="Rectangle 104"/>
            <p:cNvSpPr>
              <a:spLocks noChangeArrowheads="1"/>
            </p:cNvSpPr>
            <p:nvPr/>
          </p:nvSpPr>
          <p:spPr bwMode="auto">
            <a:xfrm>
              <a:off x="2928" y="24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2</a:t>
              </a:r>
            </a:p>
          </p:txBody>
        </p:sp>
        <p:sp>
          <p:nvSpPr>
            <p:cNvPr id="105504" name="Rectangle 105"/>
            <p:cNvSpPr>
              <a:spLocks noChangeArrowheads="1"/>
            </p:cNvSpPr>
            <p:nvPr/>
          </p:nvSpPr>
          <p:spPr bwMode="auto">
            <a:xfrm>
              <a:off x="3696" y="24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105505" name="Text Box 106"/>
            <p:cNvSpPr txBox="1">
              <a:spLocks noChangeArrowheads="1"/>
            </p:cNvSpPr>
            <p:nvPr/>
          </p:nvSpPr>
          <p:spPr bwMode="auto">
            <a:xfrm>
              <a:off x="576" y="2064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Gulim" pitchFamily="34" charset="-127"/>
                </a:rPr>
                <a:t>  位</a:t>
              </a:r>
              <a:endParaRPr lang="zh-CN" altLang="en-US" sz="2000" b="1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05506" name="Rectangle 107"/>
            <p:cNvSpPr>
              <a:spLocks noChangeArrowheads="1"/>
            </p:cNvSpPr>
            <p:nvPr/>
          </p:nvSpPr>
          <p:spPr bwMode="auto">
            <a:xfrm>
              <a:off x="1392" y="268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ea typeface="宋体" pitchFamily="2" charset="-122"/>
                </a:rPr>
                <a:t>4</a:t>
              </a:r>
            </a:p>
          </p:txBody>
        </p:sp>
        <p:sp>
          <p:nvSpPr>
            <p:cNvPr id="105507" name="Rectangle 108"/>
            <p:cNvSpPr>
              <a:spLocks noChangeArrowheads="1"/>
            </p:cNvSpPr>
            <p:nvPr/>
          </p:nvSpPr>
          <p:spPr bwMode="auto">
            <a:xfrm>
              <a:off x="2160" y="268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3</a:t>
              </a:r>
            </a:p>
          </p:txBody>
        </p:sp>
        <p:sp>
          <p:nvSpPr>
            <p:cNvPr id="105508" name="Rectangle 109"/>
            <p:cNvSpPr>
              <a:spLocks noChangeArrowheads="1"/>
            </p:cNvSpPr>
            <p:nvPr/>
          </p:nvSpPr>
          <p:spPr bwMode="auto">
            <a:xfrm>
              <a:off x="2928" y="268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2</a:t>
              </a:r>
            </a:p>
          </p:txBody>
        </p:sp>
        <p:sp>
          <p:nvSpPr>
            <p:cNvPr id="105509" name="Rectangle 110"/>
            <p:cNvSpPr>
              <a:spLocks noChangeArrowheads="1"/>
            </p:cNvSpPr>
            <p:nvPr/>
          </p:nvSpPr>
          <p:spPr bwMode="auto">
            <a:xfrm>
              <a:off x="3696" y="2688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105510" name="Rectangle 111"/>
            <p:cNvSpPr>
              <a:spLocks noChangeArrowheads="1"/>
            </p:cNvSpPr>
            <p:nvPr/>
          </p:nvSpPr>
          <p:spPr bwMode="auto">
            <a:xfrm>
              <a:off x="1392" y="297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4</a:t>
              </a:r>
            </a:p>
          </p:txBody>
        </p:sp>
        <p:sp>
          <p:nvSpPr>
            <p:cNvPr id="105511" name="Rectangle 112"/>
            <p:cNvSpPr>
              <a:spLocks noChangeArrowheads="1"/>
            </p:cNvSpPr>
            <p:nvPr/>
          </p:nvSpPr>
          <p:spPr bwMode="auto">
            <a:xfrm>
              <a:off x="2160" y="297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3</a:t>
              </a:r>
            </a:p>
          </p:txBody>
        </p:sp>
        <p:sp>
          <p:nvSpPr>
            <p:cNvPr id="105512" name="Rectangle 113"/>
            <p:cNvSpPr>
              <a:spLocks noChangeArrowheads="1"/>
            </p:cNvSpPr>
            <p:nvPr/>
          </p:nvSpPr>
          <p:spPr bwMode="auto">
            <a:xfrm>
              <a:off x="2928" y="297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2</a:t>
              </a:r>
            </a:p>
          </p:txBody>
        </p:sp>
        <p:sp>
          <p:nvSpPr>
            <p:cNvPr id="105513" name="Rectangle 114"/>
            <p:cNvSpPr>
              <a:spLocks noChangeArrowheads="1"/>
            </p:cNvSpPr>
            <p:nvPr/>
          </p:nvSpPr>
          <p:spPr bwMode="auto">
            <a:xfrm>
              <a:off x="3696" y="297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2148865" y="5050162"/>
            <a:ext cx="4876800" cy="935038"/>
            <a:chOff x="1392" y="3456"/>
            <a:chExt cx="3072" cy="589"/>
          </a:xfrm>
        </p:grpSpPr>
        <p:sp>
          <p:nvSpPr>
            <p:cNvPr id="105479" name="Text Box 118"/>
            <p:cNvSpPr txBox="1">
              <a:spLocks noChangeArrowheads="1"/>
            </p:cNvSpPr>
            <p:nvPr/>
          </p:nvSpPr>
          <p:spPr bwMode="auto">
            <a:xfrm>
              <a:off x="2197" y="3793"/>
              <a:ext cx="12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Gulim" pitchFamily="34" charset="-127"/>
                </a:rPr>
                <a:t>0x12345678</a:t>
              </a:r>
              <a:endParaRPr lang="en-US" altLang="zh-CN" sz="2000" b="1" dirty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36311" name="Rectangle 119"/>
            <p:cNvSpPr>
              <a:spLocks noChangeArrowheads="1"/>
            </p:cNvSpPr>
            <p:nvPr/>
          </p:nvSpPr>
          <p:spPr bwMode="auto">
            <a:xfrm>
              <a:off x="1392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36312" name="Rectangle 120"/>
            <p:cNvSpPr>
              <a:spLocks noChangeArrowheads="1"/>
            </p:cNvSpPr>
            <p:nvPr/>
          </p:nvSpPr>
          <p:spPr bwMode="auto">
            <a:xfrm>
              <a:off x="2160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34</a:t>
              </a:r>
            </a:p>
          </p:txBody>
        </p:sp>
        <p:sp>
          <p:nvSpPr>
            <p:cNvPr id="136313" name="Rectangle 121"/>
            <p:cNvSpPr>
              <a:spLocks noChangeArrowheads="1"/>
            </p:cNvSpPr>
            <p:nvPr/>
          </p:nvSpPr>
          <p:spPr bwMode="auto">
            <a:xfrm>
              <a:off x="2928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56</a:t>
              </a:r>
            </a:p>
          </p:txBody>
        </p:sp>
        <p:sp>
          <p:nvSpPr>
            <p:cNvPr id="136314" name="Rectangle 122"/>
            <p:cNvSpPr>
              <a:spLocks noChangeArrowheads="1"/>
            </p:cNvSpPr>
            <p:nvPr/>
          </p:nvSpPr>
          <p:spPr bwMode="auto">
            <a:xfrm>
              <a:off x="3696" y="34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Arial" charset="0"/>
                  <a:ea typeface="宋体" pitchFamily="2" charset="-122"/>
                </a:rPr>
                <a:t>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8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44</a:t>
            </a:fld>
            <a:endParaRPr lang="en-US" altLang="zh-CN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存储器模式举例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71600"/>
            <a:ext cx="807085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7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算数逻辑单元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912" y="1412776"/>
            <a:ext cx="8640576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4.2.1 ALU</a:t>
            </a:r>
            <a:r>
              <a:rPr lang="zh-CN" altLang="en-US" dirty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ARM7 </a:t>
            </a:r>
            <a:r>
              <a:rPr lang="en-US" altLang="zh-CN" sz="2000" dirty="0"/>
              <a:t>—</a:t>
            </a:r>
            <a:r>
              <a:rPr lang="zh-CN" altLang="en-US" sz="2000" dirty="0"/>
              <a:t>加、减、自增、自减、与、或、异或、传递</a:t>
            </a:r>
            <a:r>
              <a:rPr lang="en-US" altLang="zh-CN" sz="2000" dirty="0"/>
              <a:t>/</a:t>
            </a:r>
            <a:r>
              <a:rPr lang="zh-CN" altLang="en-US" sz="2000" dirty="0"/>
              <a:t>清空、非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所有寄存器既可以用作输入，也可以用作输出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一般情况下，</a:t>
            </a:r>
            <a:r>
              <a:rPr lang="en-US" altLang="zh-CN" sz="2000" dirty="0"/>
              <a:t>ALU</a:t>
            </a:r>
            <a:r>
              <a:rPr lang="zh-CN" altLang="en-US" sz="2000" dirty="0"/>
              <a:t>执行按位逻辑操作、测试、加或减。同时，通过对以上多个操作的组合，派生出其他的功能操作。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389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67544" y="1484784"/>
            <a:ext cx="7704856" cy="244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676" y="896933"/>
            <a:ext cx="8229600" cy="6085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一个基本的</a:t>
            </a:r>
            <a:r>
              <a:rPr lang="en-US" altLang="zh-CN" sz="2000" dirty="0"/>
              <a:t>ALU</a:t>
            </a:r>
            <a:r>
              <a:rPr lang="zh-CN" altLang="en-US" sz="2000" dirty="0"/>
              <a:t>，可以分割为多个一位</a:t>
            </a:r>
            <a:r>
              <a:rPr lang="en-US" altLang="zh-CN" sz="2000" dirty="0"/>
              <a:t>ALU</a:t>
            </a:r>
            <a:r>
              <a:rPr lang="zh-CN" altLang="en-US" sz="2000" dirty="0"/>
              <a:t>的操作链。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42850" y="1801543"/>
            <a:ext cx="1080120" cy="1911689"/>
            <a:chOff x="1475656" y="1440595"/>
            <a:chExt cx="1080120" cy="1911689"/>
          </a:xfrm>
        </p:grpSpPr>
        <p:sp>
          <p:nvSpPr>
            <p:cNvPr id="4" name="矩形 3"/>
            <p:cNvSpPr/>
            <p:nvPr/>
          </p:nvSpPr>
          <p:spPr>
            <a:xfrm>
              <a:off x="1475656" y="2060848"/>
              <a:ext cx="720080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ALU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1619672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1923855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1763688" y="2708920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75656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A7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95211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B7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94664" y="2982952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R7</a:t>
              </a:r>
              <a:endParaRPr lang="zh-CN" altLang="en-US" dirty="0"/>
            </a:p>
          </p:txBody>
        </p:sp>
        <p:sp>
          <p:nvSpPr>
            <p:cNvPr id="11" name="左箭头 10"/>
            <p:cNvSpPr/>
            <p:nvPr/>
          </p:nvSpPr>
          <p:spPr>
            <a:xfrm>
              <a:off x="2195736" y="2276872"/>
              <a:ext cx="360040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43592" y="1801543"/>
            <a:ext cx="1080120" cy="1911689"/>
            <a:chOff x="1475656" y="1440595"/>
            <a:chExt cx="1080120" cy="1911689"/>
          </a:xfrm>
        </p:grpSpPr>
        <p:sp>
          <p:nvSpPr>
            <p:cNvPr id="15" name="矩形 14"/>
            <p:cNvSpPr/>
            <p:nvPr/>
          </p:nvSpPr>
          <p:spPr>
            <a:xfrm>
              <a:off x="1475656" y="2060848"/>
              <a:ext cx="720080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ALU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1619672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1923855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763688" y="2708920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75656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A6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95212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B6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94664" y="2982952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R6</a:t>
              </a:r>
              <a:endParaRPr lang="zh-CN" altLang="en-US" dirty="0"/>
            </a:p>
          </p:txBody>
        </p:sp>
        <p:sp>
          <p:nvSpPr>
            <p:cNvPr id="22" name="左箭头 21"/>
            <p:cNvSpPr/>
            <p:nvPr/>
          </p:nvSpPr>
          <p:spPr>
            <a:xfrm>
              <a:off x="2195736" y="2276872"/>
              <a:ext cx="360040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31510" y="1801543"/>
            <a:ext cx="1080120" cy="1911689"/>
            <a:chOff x="1475656" y="1440595"/>
            <a:chExt cx="1080120" cy="1911689"/>
          </a:xfrm>
        </p:grpSpPr>
        <p:sp>
          <p:nvSpPr>
            <p:cNvPr id="24" name="矩形 23"/>
            <p:cNvSpPr/>
            <p:nvPr/>
          </p:nvSpPr>
          <p:spPr>
            <a:xfrm>
              <a:off x="1475656" y="2060848"/>
              <a:ext cx="720080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ALU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1619672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1923855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>
            <a:xfrm>
              <a:off x="1763688" y="2708920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75656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A5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95212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B5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94664" y="2982952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R5</a:t>
              </a:r>
              <a:endParaRPr lang="zh-CN" altLang="en-US" dirty="0"/>
            </a:p>
          </p:txBody>
        </p:sp>
        <p:sp>
          <p:nvSpPr>
            <p:cNvPr id="31" name="左箭头 30"/>
            <p:cNvSpPr/>
            <p:nvPr/>
          </p:nvSpPr>
          <p:spPr>
            <a:xfrm>
              <a:off x="2195736" y="2276872"/>
              <a:ext cx="360040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04248" y="1748500"/>
            <a:ext cx="1146391" cy="1911689"/>
            <a:chOff x="1115616" y="1440595"/>
            <a:chExt cx="1146391" cy="1911689"/>
          </a:xfrm>
        </p:grpSpPr>
        <p:sp>
          <p:nvSpPr>
            <p:cNvPr id="33" name="矩形 32"/>
            <p:cNvSpPr/>
            <p:nvPr/>
          </p:nvSpPr>
          <p:spPr>
            <a:xfrm>
              <a:off x="1475656" y="2060848"/>
              <a:ext cx="720080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ALU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1619672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>
              <a:off x="1923855" y="1772816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>
              <a:off x="1763688" y="2708920"/>
              <a:ext cx="144016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75656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95212" y="1440595"/>
              <a:ext cx="46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B0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94664" y="2982952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R0</a:t>
              </a:r>
              <a:endParaRPr lang="zh-CN" altLang="en-US" dirty="0"/>
            </a:p>
          </p:txBody>
        </p:sp>
        <p:sp>
          <p:nvSpPr>
            <p:cNvPr id="40" name="左箭头 39"/>
            <p:cNvSpPr/>
            <p:nvPr/>
          </p:nvSpPr>
          <p:spPr>
            <a:xfrm>
              <a:off x="1115616" y="2288234"/>
              <a:ext cx="360040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947478" y="2561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进位输入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566445" y="251967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进位输出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06093" y="4149080"/>
            <a:ext cx="8229600" cy="60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加法和减法都</a:t>
            </a:r>
            <a:r>
              <a:rPr lang="zh-CN" altLang="en-US" sz="2000" dirty="0">
                <a:solidFill>
                  <a:srgbClr val="FF0000"/>
                </a:solidFill>
              </a:rPr>
              <a:t>不是并行的按位操作</a:t>
            </a:r>
            <a:r>
              <a:rPr lang="zh-CN" altLang="en-US" sz="2000" dirty="0"/>
              <a:t>，即一个加法的第</a:t>
            </a:r>
            <a:r>
              <a:rPr lang="en-US" altLang="zh-CN" sz="2000" dirty="0"/>
              <a:t>n</a:t>
            </a:r>
            <a:r>
              <a:rPr lang="zh-CN" altLang="en-US" sz="2000" dirty="0"/>
              <a:t>位结果，不仅依赖每个输入数据的</a:t>
            </a: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，还和前面的</a:t>
            </a: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n-1,n-2</a:t>
            </a:r>
            <a:r>
              <a:rPr lang="en-US" altLang="zh-CN" sz="2000" dirty="0"/>
              <a:t>……</a:t>
            </a:r>
            <a:r>
              <a:rPr lang="zh-CN" altLang="en-US" sz="2000" dirty="0"/>
              <a:t>位相关。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逻辑操作通常是可以</a:t>
            </a:r>
            <a:r>
              <a:rPr lang="zh-CN" altLang="en-US" sz="2000" dirty="0">
                <a:solidFill>
                  <a:srgbClr val="FF0000"/>
                </a:solidFill>
              </a:rPr>
              <a:t>按位并行</a:t>
            </a:r>
            <a:r>
              <a:rPr lang="zh-CN" altLang="en-US" sz="2000" dirty="0"/>
              <a:t>进行的。</a:t>
            </a:r>
          </a:p>
        </p:txBody>
      </p:sp>
    </p:spTree>
    <p:extLst>
      <p:ext uri="{BB962C8B-B14F-4D97-AF65-F5344CB8AC3E}">
        <p14:creationId xmlns:p14="http://schemas.microsoft.com/office/powerpoint/2010/main" val="2978917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4657071"/>
            <a:ext cx="8226382" cy="1447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一个多位的</a:t>
            </a:r>
            <a:r>
              <a:rPr lang="zh-CN" altLang="en-US" sz="2000" dirty="0">
                <a:solidFill>
                  <a:srgbClr val="FF0000"/>
                </a:solidFill>
              </a:rPr>
              <a:t>控制接口</a:t>
            </a:r>
            <a:r>
              <a:rPr lang="zh-CN" altLang="en-US" sz="2000" dirty="0"/>
              <a:t>作为</a:t>
            </a:r>
            <a:r>
              <a:rPr lang="zh-CN" altLang="en-US" sz="2000" dirty="0">
                <a:solidFill>
                  <a:srgbClr val="FF0000"/>
                </a:solidFill>
              </a:rPr>
              <a:t>功能选择</a:t>
            </a:r>
            <a:r>
              <a:rPr lang="zh-CN" altLang="en-US" sz="2000" dirty="0"/>
              <a:t>来选通</a:t>
            </a:r>
            <a:r>
              <a:rPr lang="en-US" altLang="zh-CN" sz="2000" dirty="0"/>
              <a:t>ALU</a:t>
            </a:r>
            <a:r>
              <a:rPr lang="zh-CN" altLang="en-US" sz="2000" dirty="0"/>
              <a:t>的具体功能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状态信息</a:t>
            </a:r>
            <a:r>
              <a:rPr lang="zh-CN" altLang="en-US" sz="2000" dirty="0"/>
              <a:t>包含了结果是</a:t>
            </a:r>
            <a:r>
              <a:rPr lang="zh-CN" altLang="en-US" sz="2000" dirty="0">
                <a:solidFill>
                  <a:srgbClr val="FF0000"/>
                </a:solidFill>
              </a:rPr>
              <a:t>正、负、等于零、以及一个进位或溢出位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对于</a:t>
            </a:r>
            <a:r>
              <a:rPr lang="en-US" altLang="zh-CN" sz="2000" dirty="0"/>
              <a:t>ALU</a:t>
            </a:r>
            <a:r>
              <a:rPr lang="zh-CN" altLang="en-US" sz="2000" dirty="0"/>
              <a:t>来说，</a:t>
            </a:r>
            <a:r>
              <a:rPr lang="zh-CN" altLang="en-US" sz="2000" dirty="0">
                <a:solidFill>
                  <a:srgbClr val="FF0000"/>
                </a:solidFill>
              </a:rPr>
              <a:t>有符号数和无符号数是没有区别的</a:t>
            </a:r>
          </a:p>
        </p:txBody>
      </p:sp>
      <p:sp>
        <p:nvSpPr>
          <p:cNvPr id="6" name="梯形 5"/>
          <p:cNvSpPr/>
          <p:nvPr/>
        </p:nvSpPr>
        <p:spPr>
          <a:xfrm rot="10800000">
            <a:off x="3347864" y="2413234"/>
            <a:ext cx="1944216" cy="1216152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0800000">
            <a:off x="3862772" y="2397927"/>
            <a:ext cx="914400" cy="375347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862772" y="2413234"/>
            <a:ext cx="61154" cy="375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710590" y="2413234"/>
            <a:ext cx="66584" cy="360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23928" y="2773275"/>
            <a:ext cx="786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563888" y="1772816"/>
            <a:ext cx="0" cy="625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55876" y="1988840"/>
            <a:ext cx="216024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86794" y="165775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053150" y="1790001"/>
            <a:ext cx="0" cy="625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945138" y="2006025"/>
            <a:ext cx="216024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076056" y="167494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83872" y="140348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98699" y="139783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261062" y="3618888"/>
            <a:ext cx="0" cy="625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153050" y="3834912"/>
            <a:ext cx="216024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46288" y="358883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19921" y="426485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cxnSp>
        <p:nvCxnSpPr>
          <p:cNvPr id="36" name="直接箭头连接符 35"/>
          <p:cNvCxnSpPr>
            <a:endCxn id="6" idx="3"/>
          </p:cNvCxnSpPr>
          <p:nvPr/>
        </p:nvCxnSpPr>
        <p:spPr>
          <a:xfrm>
            <a:off x="2771800" y="3021310"/>
            <a:ext cx="728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67279" y="3019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功能选择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161162" y="2852936"/>
            <a:ext cx="728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161161" y="3038118"/>
            <a:ext cx="728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756034" y="235910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212848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581128"/>
            <a:ext cx="8229600" cy="1656160"/>
          </a:xfrm>
        </p:spPr>
        <p:txBody>
          <a:bodyPr/>
          <a:lstStyle/>
          <a:p>
            <a:r>
              <a:rPr lang="zh-CN" altLang="en-US" dirty="0"/>
              <a:t>典型一位</a:t>
            </a:r>
            <a:r>
              <a:rPr lang="en-US" altLang="zh-CN" dirty="0"/>
              <a:t>ALU</a:t>
            </a:r>
            <a:r>
              <a:rPr lang="zh-CN" altLang="en-US" dirty="0"/>
              <a:t>内部逻辑连接示意图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960308" y="1340768"/>
            <a:ext cx="7223384" cy="2896133"/>
            <a:chOff x="25980" y="1484784"/>
            <a:chExt cx="7223384" cy="2896133"/>
          </a:xfrm>
        </p:grpSpPr>
        <p:sp>
          <p:nvSpPr>
            <p:cNvPr id="4" name="流程图: 延期 3"/>
            <p:cNvSpPr/>
            <p:nvPr/>
          </p:nvSpPr>
          <p:spPr>
            <a:xfrm>
              <a:off x="1317414" y="1484784"/>
              <a:ext cx="576064" cy="432048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延期 4"/>
            <p:cNvSpPr/>
            <p:nvPr/>
          </p:nvSpPr>
          <p:spPr>
            <a:xfrm>
              <a:off x="2267744" y="1628800"/>
              <a:ext cx="576064" cy="360040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延期 5"/>
            <p:cNvSpPr/>
            <p:nvPr/>
          </p:nvSpPr>
          <p:spPr>
            <a:xfrm>
              <a:off x="2267744" y="2312528"/>
              <a:ext cx="576064" cy="396391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延期 6"/>
            <p:cNvSpPr/>
            <p:nvPr/>
          </p:nvSpPr>
          <p:spPr>
            <a:xfrm>
              <a:off x="1321591" y="2176506"/>
              <a:ext cx="576064" cy="414484"/>
            </a:xfrm>
            <a:custGeom>
              <a:avLst/>
              <a:gdLst>
                <a:gd name="connsiteX0" fmla="*/ 0 w 576064"/>
                <a:gd name="connsiteY0" fmla="*/ 0 h 288032"/>
                <a:gd name="connsiteX1" fmla="*/ 288032 w 576064"/>
                <a:gd name="connsiteY1" fmla="*/ 0 h 288032"/>
                <a:gd name="connsiteX2" fmla="*/ 576064 w 576064"/>
                <a:gd name="connsiteY2" fmla="*/ 144016 h 288032"/>
                <a:gd name="connsiteX3" fmla="*/ 288032 w 576064"/>
                <a:gd name="connsiteY3" fmla="*/ 288032 h 288032"/>
                <a:gd name="connsiteX4" fmla="*/ 0 w 576064"/>
                <a:gd name="connsiteY4" fmla="*/ 288032 h 288032"/>
                <a:gd name="connsiteX5" fmla="*/ 0 w 576064"/>
                <a:gd name="connsiteY5" fmla="*/ 0 h 288032"/>
                <a:gd name="connsiteX0" fmla="*/ 0 w 576064"/>
                <a:gd name="connsiteY0" fmla="*/ 0 h 288032"/>
                <a:gd name="connsiteX1" fmla="*/ 288032 w 576064"/>
                <a:gd name="connsiteY1" fmla="*/ 0 h 288032"/>
                <a:gd name="connsiteX2" fmla="*/ 576064 w 576064"/>
                <a:gd name="connsiteY2" fmla="*/ 144016 h 288032"/>
                <a:gd name="connsiteX3" fmla="*/ 288032 w 576064"/>
                <a:gd name="connsiteY3" fmla="*/ 288032 h 288032"/>
                <a:gd name="connsiteX4" fmla="*/ 0 w 576064"/>
                <a:gd name="connsiteY4" fmla="*/ 288032 h 288032"/>
                <a:gd name="connsiteX5" fmla="*/ 147827 w 576064"/>
                <a:gd name="connsiteY5" fmla="*/ 153711 h 288032"/>
                <a:gd name="connsiteX6" fmla="*/ 0 w 576064"/>
                <a:gd name="connsiteY6" fmla="*/ 0 h 288032"/>
                <a:gd name="connsiteX0" fmla="*/ 0 w 576064"/>
                <a:gd name="connsiteY0" fmla="*/ 0 h 288032"/>
                <a:gd name="connsiteX1" fmla="*/ 288032 w 576064"/>
                <a:gd name="connsiteY1" fmla="*/ 0 h 288032"/>
                <a:gd name="connsiteX2" fmla="*/ 576064 w 576064"/>
                <a:gd name="connsiteY2" fmla="*/ 144016 h 288032"/>
                <a:gd name="connsiteX3" fmla="*/ 288032 w 576064"/>
                <a:gd name="connsiteY3" fmla="*/ 288032 h 288032"/>
                <a:gd name="connsiteX4" fmla="*/ 0 w 576064"/>
                <a:gd name="connsiteY4" fmla="*/ 288032 h 288032"/>
                <a:gd name="connsiteX5" fmla="*/ 174721 w 576064"/>
                <a:gd name="connsiteY5" fmla="*/ 126817 h 288032"/>
                <a:gd name="connsiteX6" fmla="*/ 0 w 576064"/>
                <a:gd name="connsiteY6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88032">
                  <a:moveTo>
                    <a:pt x="0" y="0"/>
                  </a:moveTo>
                  <a:lnTo>
                    <a:pt x="288032" y="0"/>
                  </a:lnTo>
                  <a:cubicBezTo>
                    <a:pt x="447108" y="0"/>
                    <a:pt x="576064" y="64478"/>
                    <a:pt x="576064" y="144016"/>
                  </a:cubicBezTo>
                  <a:cubicBezTo>
                    <a:pt x="576064" y="223554"/>
                    <a:pt x="447108" y="288032"/>
                    <a:pt x="288032" y="288032"/>
                  </a:cubicBezTo>
                  <a:lnTo>
                    <a:pt x="0" y="288032"/>
                  </a:lnTo>
                  <a:cubicBezTo>
                    <a:pt x="1464" y="237282"/>
                    <a:pt x="173257" y="177567"/>
                    <a:pt x="174721" y="126817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39552" y="1916832"/>
              <a:ext cx="5760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9552" y="2176506"/>
              <a:ext cx="6581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70274" y="1605804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0273" y="2176506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15617" y="1605804"/>
              <a:ext cx="28667" cy="14336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101389" y="1605804"/>
              <a:ext cx="2160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97457" y="1808820"/>
              <a:ext cx="26802" cy="7009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197673" y="1808820"/>
              <a:ext cx="1197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112142" y="2276872"/>
              <a:ext cx="291506" cy="76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28173" y="2509793"/>
              <a:ext cx="1197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893478" y="1700808"/>
              <a:ext cx="3742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893478" y="2383748"/>
              <a:ext cx="374266" cy="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129950" y="3039461"/>
              <a:ext cx="228992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23901" y="2187540"/>
              <a:ext cx="30641" cy="10364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39221" y="3224010"/>
              <a:ext cx="26526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11105" y="3789040"/>
              <a:ext cx="116639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11105" y="4011585"/>
              <a:ext cx="13150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54830" y="33700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功能选择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5980" y="3642253"/>
              <a:ext cx="8846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 AND B</a:t>
              </a:r>
            </a:p>
            <a:p>
              <a:r>
                <a:rPr lang="en-US" altLang="zh-CN" sz="1400" dirty="0"/>
                <a:t>A OR B</a:t>
              </a:r>
            </a:p>
            <a:p>
              <a:r>
                <a:rPr lang="en-US" altLang="zh-CN" sz="1400" dirty="0"/>
                <a:t>A+B</a:t>
              </a:r>
              <a:endParaRPr lang="zh-CN" altLang="en-US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800721" y="4221088"/>
              <a:ext cx="15390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77498" y="1916832"/>
              <a:ext cx="5300" cy="1872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977498" y="1916832"/>
              <a:ext cx="29741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117321" y="2590990"/>
              <a:ext cx="3583" cy="1410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111642" y="2590990"/>
              <a:ext cx="1561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2843808" y="1808820"/>
              <a:ext cx="26526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77" idx="5"/>
            </p:cNvCxnSpPr>
            <p:nvPr/>
          </p:nvCxnSpPr>
          <p:spPr>
            <a:xfrm>
              <a:off x="3347864" y="1923285"/>
              <a:ext cx="2262953" cy="2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流程图: 延期 6"/>
            <p:cNvSpPr/>
            <p:nvPr/>
          </p:nvSpPr>
          <p:spPr>
            <a:xfrm>
              <a:off x="5436096" y="1743476"/>
              <a:ext cx="576064" cy="414484"/>
            </a:xfrm>
            <a:custGeom>
              <a:avLst/>
              <a:gdLst>
                <a:gd name="connsiteX0" fmla="*/ 0 w 576064"/>
                <a:gd name="connsiteY0" fmla="*/ 0 h 288032"/>
                <a:gd name="connsiteX1" fmla="*/ 288032 w 576064"/>
                <a:gd name="connsiteY1" fmla="*/ 0 h 288032"/>
                <a:gd name="connsiteX2" fmla="*/ 576064 w 576064"/>
                <a:gd name="connsiteY2" fmla="*/ 144016 h 288032"/>
                <a:gd name="connsiteX3" fmla="*/ 288032 w 576064"/>
                <a:gd name="connsiteY3" fmla="*/ 288032 h 288032"/>
                <a:gd name="connsiteX4" fmla="*/ 0 w 576064"/>
                <a:gd name="connsiteY4" fmla="*/ 288032 h 288032"/>
                <a:gd name="connsiteX5" fmla="*/ 0 w 576064"/>
                <a:gd name="connsiteY5" fmla="*/ 0 h 288032"/>
                <a:gd name="connsiteX0" fmla="*/ 0 w 576064"/>
                <a:gd name="connsiteY0" fmla="*/ 0 h 288032"/>
                <a:gd name="connsiteX1" fmla="*/ 288032 w 576064"/>
                <a:gd name="connsiteY1" fmla="*/ 0 h 288032"/>
                <a:gd name="connsiteX2" fmla="*/ 576064 w 576064"/>
                <a:gd name="connsiteY2" fmla="*/ 144016 h 288032"/>
                <a:gd name="connsiteX3" fmla="*/ 288032 w 576064"/>
                <a:gd name="connsiteY3" fmla="*/ 288032 h 288032"/>
                <a:gd name="connsiteX4" fmla="*/ 0 w 576064"/>
                <a:gd name="connsiteY4" fmla="*/ 288032 h 288032"/>
                <a:gd name="connsiteX5" fmla="*/ 147827 w 576064"/>
                <a:gd name="connsiteY5" fmla="*/ 153711 h 288032"/>
                <a:gd name="connsiteX6" fmla="*/ 0 w 576064"/>
                <a:gd name="connsiteY6" fmla="*/ 0 h 288032"/>
                <a:gd name="connsiteX0" fmla="*/ 0 w 576064"/>
                <a:gd name="connsiteY0" fmla="*/ 0 h 288032"/>
                <a:gd name="connsiteX1" fmla="*/ 288032 w 576064"/>
                <a:gd name="connsiteY1" fmla="*/ 0 h 288032"/>
                <a:gd name="connsiteX2" fmla="*/ 576064 w 576064"/>
                <a:gd name="connsiteY2" fmla="*/ 144016 h 288032"/>
                <a:gd name="connsiteX3" fmla="*/ 288032 w 576064"/>
                <a:gd name="connsiteY3" fmla="*/ 288032 h 288032"/>
                <a:gd name="connsiteX4" fmla="*/ 0 w 576064"/>
                <a:gd name="connsiteY4" fmla="*/ 288032 h 288032"/>
                <a:gd name="connsiteX5" fmla="*/ 174721 w 576064"/>
                <a:gd name="connsiteY5" fmla="*/ 126817 h 288032"/>
                <a:gd name="connsiteX6" fmla="*/ 0 w 576064"/>
                <a:gd name="connsiteY6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88032">
                  <a:moveTo>
                    <a:pt x="0" y="0"/>
                  </a:moveTo>
                  <a:lnTo>
                    <a:pt x="288032" y="0"/>
                  </a:lnTo>
                  <a:cubicBezTo>
                    <a:pt x="447108" y="0"/>
                    <a:pt x="576064" y="64478"/>
                    <a:pt x="576064" y="144016"/>
                  </a:cubicBezTo>
                  <a:cubicBezTo>
                    <a:pt x="576064" y="223554"/>
                    <a:pt x="447108" y="288032"/>
                    <a:pt x="288032" y="288032"/>
                  </a:cubicBezTo>
                  <a:lnTo>
                    <a:pt x="0" y="288032"/>
                  </a:lnTo>
                  <a:cubicBezTo>
                    <a:pt x="1464" y="237282"/>
                    <a:pt x="173257" y="177567"/>
                    <a:pt x="174721" y="126817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2833759" y="2509793"/>
              <a:ext cx="514105" cy="15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347864" y="1923285"/>
              <a:ext cx="1" cy="5865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3420290" y="2971982"/>
              <a:ext cx="864096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全加器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2329678" y="3370003"/>
              <a:ext cx="3583" cy="8510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325487" y="3370003"/>
              <a:ext cx="1094385" cy="76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770117" y="2031756"/>
              <a:ext cx="726350" cy="86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4298475" y="3227197"/>
              <a:ext cx="514105" cy="15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4938" y="2031756"/>
              <a:ext cx="27643" cy="1195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012160" y="1942042"/>
              <a:ext cx="726350" cy="86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6603032" y="1606237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108" name="下箭头 107"/>
            <p:cNvSpPr/>
            <p:nvPr/>
          </p:nvSpPr>
          <p:spPr>
            <a:xfrm>
              <a:off x="3828001" y="3476038"/>
              <a:ext cx="45719" cy="2409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521461" y="3628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进位输出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769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总线结构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在计算机系统中，各个部件之间传送信息的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公共通路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叫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，计算机是以总线结构来连接各个功能部件的。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按照计算机所传输的信息种类，计算机的总线可以划分为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，分别用来传输数据、数据地址和控制信号。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根据所连接对象的不同，总线可分为： 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器件级总线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系统总线或板级总线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外总线（通信总线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）等不同的类型。这里指的是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器件级总线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，也称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片总线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66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96697" y="2276872"/>
            <a:ext cx="4536504" cy="2088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02" y="836712"/>
            <a:ext cx="8584504" cy="4824413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不同微架构的产品在性能、成本上可能会存在差异，但是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软件无需做任何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修改便可以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完全运行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在任何一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款遵循同一指令集架构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的处理器上。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IBM360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指令集架构是第一个里程碑式的指令集架构，它第一次实现了软件在不同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硬件机器上的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可移植性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000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AutoShape 2" descr="data:image/jpeg;base64,/9j/4AAQSkZJRgABAQAAAQABAAD/2wBDAAgGBgcGBQgHBwcJCQgKDBQNDAsLDBkSEw8UHRofHh0aHBwgJC4nICIsIxwcKDcpLDAxNDQ0Hyc5PTgyPC4zNDL/2wBDAQkJCQwLDBgNDRgyIRwhMjIyMjIyMjIyMjIyMjIyMjIyMjIyMjIyMjIyMjIyMjIyMjIyMjIyMjIyMjIyMjIyMjL/wAARCAEsAY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juKKAClpKO9ABRRSUALxQelLTT0oAy9b1uDRLVZ51LbmwADz9az7Txvot0BmcxE/31x+tcZ8Q9V+0al9ljbKQjafr3rO1Hw5a2Ph9L9bzdMdp2Doc9h9K55VGnoZ8z6HrtvqdldgGC6ikz2Vwatggj1r50SadD+7kcHtiu38F67dW9+qX81wbcgqN+So9OtXGo3uhqd9z1Wis651rTrS3M013EEAz97rXHD4q6bHdPHLbSiMHCupByPXFW5JFNpHoVFctZ/EHw5ekKL9YmPaUba37bUbK7UG3uoZQf7rg000wui1R2oo7UxiiikooABQOlHY0UABoo7UCgAFHaiigA70Gig0AFFB6UUAKaQUppO1ABQaKWgBKO9FAoAWk7UdqKACiiigAFFAoFABR3ooHWgAoo70UAFFFFABRSiigBO9HrR3o9aACjvRRQAUdqKO1ABVTU7xbDTp7pzxGhP41bPSuC+I2rfZrGOyjb5pPmcD0HSpk7ImTsjzbULp7y+llY5LMa6TQvB91qSJNeu8NseUQn5m+noKZ4K0Nb+5N9crugiOFB6M1eiTXAgT5RlicADuazhC+rIhF7srWujaXpkeIrWFexZxkn8TUktzaD5TIn0xxVmCxDYkuDvkI6dhUxtIcY8pPyrZJI0SMKe0026BEkcUmfasC88D6NPuIV42b+43Fdbc6PZzAkxlSe6NisubQZl/49tQlTHQOAwpOKYWODvvhrMQxs75enyiRf61x83hLxrpDl4FaXBzmF69bntNft8lRBcqP7rlTVGXW72yH+m6ZeIB/EkfmAfiKXLEVkeaW/j7xtoBCTveKq9RICw/Wuj03486hGQt7bQy+vBU/pXSR+I9Gvf3ck0BJ6rKNp/JqbceHvDWqrmfT7clv4kGP5UW7DsXtN+N2hXZVbqCaAnqVIYf411lh478N6iAItVhVj/DIdp/WvK774VeHrxf8ARZ5LV/8AYbI/WsO7+Emq24L6dq6S45VXBU0aoNT6PguoLhd0M0cg9UYGpRXyuNC8e6Kd8UE7bf4oJM/yOau23xQ8ZaIwW9+1KB2uIyR+oouxXPpyivC9M+PcnC39lC47lSUP9RXYad8Y/Dd7jzjPbsfYOP0/wouh3PRO9FYlh4t0DUcC21W1Zj/Cz7T+RxWyjq6BkYMp6EHIp3QDqKKKYw7GiiigBTSdqDR2oAKWkoNABRQOlFABQOlBoHSgAFFAooABRQKKACiiigAooooABQaKDQAd6KO9FAB3o9aO9FABR3opaAEo/GjvRQA1mCqWJwAMmvCvFeqPrPiGZkJZN+1APQcCvVPGmrDSfDs7hsSyjy0we5ryfwfYHVfECu43RxfvHP06VlPV2M5aux6boVj/AGbpFtbAYZVBb3Y9anRftGqKg6Rrub61KziONmbhQKboaM9vJdt96Zvl/wB3/wDXWq2sWtjVJpDxT+CKYRmgZDJg9qgcZFWWX8aiZCP4eKAKTBicEAj3qB+M54FXZFU9BzUDcdaAMy606yvFxcWkEyn/AJ6Irf8A16yJfBmjNk28c9ox7207J+mcV0rKCeFH4UhUDkjrQByD+GdXt8tYa8zgdEu4Aw/76XB/SoS/iqyH73Tbe8UdTa3GG/75YV2fygcZqElcZ7UAciPF0dqdmoWl7ZkdTPbtgf8AAhxWjb69peqDC3VtOp/h3A/oa2uGBB6d6ybzw5pN9lp9PtmY/wAWwKfzGDQBnX/hDwzqjF59NhVm/ijGw/mK5y++EekzEtp99cWx7BjvH6810LeEo4cnT9Rv7JvRZvMX/vlqiew8T2fMN7aXg/uyxmJj+I4pWQjhn+G3iOwuN0Nwl3AOgV8H8jQp8VaE25Df25HQxs2B+Vdo3iPV7A4v9FuABwXgIkH+NWIPHOkSnyp5hEehWZSn86TihONzmLL4q+KrAhZbhLgDtPECfzGDXT2HxwOQL/SQfVoJSP0Yf1q59n0HVoyRFayg9xg1iah8PdOuVJs5Gt5D07r+VKzWwtVsdvYfFnwte4ElxPaMf+e8Rx+a5FdRZeINI1EA2ep2sxPZJQT+Wa+XtZ0S90K9FteR7SwzG4OVceoNUFkdTlWII70uZoXPY+wgwI4IpcivmPwxr+pR3nkt4kuNOgCltzOXUkDgbT616/8ADPX9V8QabeS6lOJxFKEjk2BSRjnpTU76Fp3O9pe1IKWrGFJ3o7UUALRSdqWgBPSlpPSigAFAoooAXtSClpKAClpKWgBKO1FHagBaKQUUAHeijvRQAUtJR3oAKD0pM9araleRWGm3F1KQEijLHPsKAPJfinrX2jV49OjfKQL82D/Ef/rVq/D/AE02ui/anXEly2Qf9kdK833z+IfEfOTJczZP4n/CvbLWJbS2jgQYSNQq/QCs4au5nHV3K+rzsyRWcX+tuH2D2Hc/lXQW8SwQxxIMKi7QPaub0oHUfEdxdHmG1Xy0z3c9T+VdOMj3rQ0HHmgjigUUARkZppBqXFNI4oArOMjpULoOtXCBUDrk9MUAVTGc5HI9qideeQRVxk21EwDDvmgCmwIOecUwsADlevpVnaOppkke4cdKAKrISuVNNZWX+HirATAwKYcgdaAK4B54pG2np1HrUpYc560xlyo+tAFZ8dSOfpVC8060vVK3FpFID/fQGtN13D5ai2tzuXHuKAOG1TwTAEe50aWSwu05ARjsb2xVfwf4vu57xtK1MhbqLK5PfFdtMu0NtbcfftXjmuSCz+IRlh42zKWA/DNAHqviPS4Ne0eW1kRRKBugkHWN8cH6dvxrxVd+WSRdsiOUdfRgcEV71GdsAZuoFeM+JYRbeMdZjQYjM4cD0LKCf51EloRNXVzPjGWGPrXqfhDWbzRbGC2gOA53sMdSa8306Dz7uNOxavTfDtj9r1WGMDK5HHtSiiafc9jsZnns4pZFwzKCasU2NBHGqAcKMU+tDUTtRRQKADtRRR2oAKKPSigAFFApKAHUlFFABRSd6dQAlFAo7UAHeiiigAo9aO9HrQAUUYooASvO/izrX2LRItOjbEl02Wx/cX/E4r0TNfOfxA1v+2/Fty8bboIT5MXptXIz+JyfyqJvQmb0NX4b6aZtQm1CRMrCNqE/3jXoeqXi2OnTTnOVXgeprP8ACWljSvD1vEwHmuvmyZ9T/gKbqbNqmt2Olj/Vq3mzY/ujmqirIIqyN/w5ZNZaPCsg/fSfvZD/ALTc1sjBqGPIHHT0qUHimUO4pccUgxTwKAG4pCP8mn44471xt54kvNc1qfQ/DBRfs5xfapIu6O3/ANlB/HJ9eBQB1ZwGAyNx6DPJrA1HxCbW7ltbTRtU1CZDhjBAFjB9PMYgH8M1yWpw6N4l+IGmeGZb7WZb3Q185pAymKU4DP5h4IY8DI45wBXXWfjfwxqVy8Nvrlk06uyGNpdhyDyADjNAGVJrPjGY5tvCVvEO32nUVz/46KqSal4/jyT4b0hwOy3xz+orr9W1ax0XSJ9TvZNtrCu53UZ49h3qPStUs9a0uHUrCRmtZ13IzIVJH0IoA4qTxj4ksFLap4HvREPvSWUwlA/CrWk/EPw5q1wLUXrWd4Tj7Pep5TZ9OeK7QpkEgnA9Kw9e8L6N4it2g1SxinOPlkxiRD6qw5B/woAv4+brz7VHJkL93ivMo7zU/hjrltpuo3Ul/wCGbttlvNJy9ufT8PToe1enMA6AghgeQR0NAFRjzSEZXnpUjKAepqF1znmgCN22eoX2qgNWsJGKifDDpmk1q6Nnpzndy4wMVg6F4bGt289090IQjEYxnnrk+1YzqOL0IcneyNu4nQxGRGD47LzXkWl2kmuePgGU/wCvMjhhyAvP88V0rPLbTOsc7DYxG4Hj8KuabqE0V8kj4YA8sq4JBPIyPWhVGLnezO0aPlVkO1ccn0Xufyrw3Ur7+1Na1C/xxcXDso9Bnj9MV634ovmt/CWoXFqkks0qeRCIlLFS/BPHoM15haeHzHZRvd3At3YbljKbiRjIzyMc1cpDk9C54dt/3rzEcIuB9TXr/wAP7ANM90y8KODXmukxQW9usZu4DI3zOSxGD6ZOM17V4QNpFo6LFcQu7ckK4Joi0ELWOkoNICOOaU1ZYUUZ4ooAKKKO1AB6UUUUAAoFAooAO1FFFAB3pT0pKWgBBRRRQAd6KKKADvR60UetABRRQaAOe8Z61/YXha9vFbExXy4f99uB+XX8K8D8K6b/AGz4lt4SCYg29z/sj/P612nxj1szX9to8TfLAvmSAf3m6fkP/QqX4Y6T5OnXGpuuGmby48/3R1P5/wAqz3ZnuzuZHWKEu3AArL8KRm7ub3Vn/wCWzmOLP90VD4punhsFt4jmW4YRoB710Gl2aWOnwWqEYiQKfc96tFo1FGBweakU+tQICo4qZTxTGSjFKPamDvxTx04oA5H4leIpvDvg25ltWxeXLC2gPozcZ/Kp9A0608E+BVyPltbc3Ny3eR8bmJ9cmuX+ONvcN4TsbyJSy2l4sj47en6iu18P6pp/ivwtBcxbJ7e5h2SxnnqMMpFAHjfhe+m0fwL4s8eXZxqGpyNbWrN1yx6/99H/AMcqK48I6HovwTTVtVsVk1a6AeCViQ4Ln5B78DP416nr3w50nWvDun6FHJNZ2FjJ5kccWCCeeuevU/nVTx34HvfFUmiWtrPBDpdlKGmhbOWAwBj6AGgDzfXmv1+HnhPwh5rPe6kwlZWOSsZPyg+3NdLH4h1bwNBa+EYAuv66f9VHGNiQx9geM07xBoWu2Pxc0/XINIa/01Ejhg2NgQjGOfTHWuT1i2021+KOtN4tur6wWU7rW7tyVwO3I6jFAHoPhfx1qOo+J5PDXiDSBp2qCPzI9rblcDn8ODmsDw/cTeK/jPq2qRzyf2fpUZhjUOdrMMouR0PO9qp2lhp2l2Oo+PrLxFcaqtvbSWsH2lMOJWwq8+gzWv8ADQ6d4P8Ah4uq6zdxW0mpObljIfmdeiYHU9z/AMCoAj+K1o1n8OpY766Nzcfa0aF2GCCT0H0Ga7Hw4sv/AAjGlefnzfsse7PX7tedmS8+Lfiu3eOCWDwzp8m4s4wZT/iensK9g8pUUKqgKvAA7D0oAoSJzVeRAV6VfkQ81Q1GZbKxluDj5BkfXtSeiC9kcN4qvN939nQ/LH8tU9F0nUNVmaK0LrGceY+4hQPeobK1m1vWkgjOWkY5b0A6mvW7GzttLskt7dQsaD8/c1jGKlqzGKu7mTpngvTLBFe4j+0zDqXPyj6CtcpYwLtRIIl9FUCnRI98SzEpCDxjqas/YLYADylP15rZJGtjJmt7C5GGETCsG/8ABmj3rbgjxf7jV1k+lWkgOYtp9V4rLn0KRc/Z76VPZuRRyoLI4O++G5bLWV6BntIMfqK5HUvBvi7TLoyWaCRAODC/J/ka9Zns9dgBEZhnX2O01Qk1fULPP2vTrlVHVlXcP0pcqFY8ug8a+OvD7ATNfoq9pMsv/jwNdFpvx41OHat9a28wHBJUofzGRXUjxLpN0dk0kYJ42TLtP60ybQ/DWqAmWwtmBH3kAB/MUW7DsWdN+OGiXW0XdrNCT3Rg4/xrrrD4g+GNRAEWqwox/hl+Q/rXmFz8LPDl0rG3klt2P3SHyAawbn4RajEM6frEcgH8LgijVAfRkF7bXKhoLiOQHujA1OCK+V28OeOdEkJgimcL0aB/8Kt23xH8a6GQt19rCr1WaPcP1FF31C59O5FLXg+m/Hq4BC31nDJ6lSVNdhpnxl8O3mBOs1ufoGH6UXC56QKBWFY+MvD+oAfZ9UgJP8LNtP61tRTRSrujkVx6qc07oY+ijIpARTAWjvRRQAUUUUAKKKBRQAlFHeigAqC7uo7O0muZm2xxIXYn0AzU9ef/ABX1oad4aFkjYlvW2nn+Acn+gqW7CbsjxrVLyfxB4jmnOWmupvlX3Y8D8OBXuGmWEelaVbWaD5YUC8+uOf1NeVfDjSTqPiL7XKmYrRfMJ7bzwP8AH8K9T1m+Gn6ZPcs2Nikj3NKKIgtLmJEw1fxmWHzQaemc9t5rsIpAOCQTXI+EIHi0n7TKD5125mfjnnp+n866uMg46VZoXEcEYGc1KucVWiI3VYHTg0ATLTgahDHpUq5PQEmgCDUdPtdW0640+7jElvOhR1PcGvB7/QfF/wAKNVmvtCaS80dzlsLvXb6Oo6H3FfQNDKCMEA9uR1oA8p0H466JeIqavbTWMvQvH+8jz/MV3Fj438L6kAbXXbF8/wALShD+RxVDW/hr4T192ludKjjnbrLbkxMT6nHB/KuMvvgDpcjk2Ot3kI7LNGsmPx4oA9XXULJxuS8t2zzlZlP9ao6l/YF7Ht1JtNlUdPPdDj8zXkTfAC/U4i8Swbfe3Yf+zU+P9n+5Yj7R4kjx32WxP82oA7XXtb8ANok2h3d/Ym0nAT7NactuyMbQvfNS6l8NND1rUrS8vxcSw2lulvBab8Roi/qT61kaD8E9D0bULa+nvbu8nt5FkRW2om4HIJA6/TNemGgClaWNtYWqW1pBHBBGNqxxrgAVIw7VOaYwBoAqsgJrhvH2oiCKKxRvmb52/p/Wu+l2qjM3CqMk+g714jrd8+ta/IyZYvJtQfoKzqPoZzdtDsPh5p223uNRZfmc+Uh9hy3+FdffPiEJ/E52iodJsRpmmW9oi8RoAfc9SfzNOixd6yiDmOFd7fXtVRVkVFWRsW8fkwInQgdKefWng8c9aaRzVFEb8g1A44xU7LxUTocdM0AVJAy9OlV5BjoCPxq66qQciq7DFAGbc6faXYYTWsUvruQGsiXwdo8jb4ontm9YJCv6V0pCnnAP1phT24oA5GTwvqFuT9h1qTH9y5QOPzqE/wDCU2WQ9nb3aDvBJtb8jXZEJuzUb7S2e4oA48eKntSBf2F7bepeIsv5rV6DxHpOoLsW5tpCeqsRn8jW621+Ovsazb3QdMvyftFjbyN6sgz+YoAzb7wx4d1aPM+nwZ/vou3+Vc5e/CbRZgWsrqe3ft824Vvv4QtoWJsrq9s27eTPlfyOaibTfEloT5Gp290B2uIih/NaVhHCXnwz8Q2JzYXq3Cg9CdppVh8VaKQy/bYSvUoxxXbHXNdsB/puhysg6yWkgkH5VJD470lj5dzK1s/dLiMp/Pik43E0cxZ/E/xVpx2y3BlA7Tpmul0/42yLgX+mIw7tE+3+daAXQdYG4LbTZ6kEHP5Vl33gPR7sF4N0BPeM8A0uVoVmddp/xb8NXm0TST2rHr5iZA/EV09j4m0TUgDaapayk9hIAfyNfOPiHwhqGgR/aGXzrInHnqPun0Ydvr0rAWR0IIcg0uZoXM1ufYIdWXIIIPcUuR0r5T07xNrVhKgtdUnhGQM+YcD3r1Xwr4w1mXxlaaJLq1tqlrIpZpo4sEfLnGfrTU+g1O56zRTdwFFUWL3o9aXvSetMBM188fE3XP7X8VzRo+YbUeUnpx1P517b4p1ddE8OXl6ThkQhPdjwK+c9HsZdd8RW9sQWM0uZD7dWNRLexnN9D1fwBpQ0vwvHI6lZro+c+euP4R+X86q+MJjfXlho0TZNxLukx2QdTXYhFhhCgAKihQPTFcFokv8AaniXUdXbmKP/AEeAnpjv/SqRaVjsIdiqiIuFUbRjjAHSrsZIHWqSOSByMe4qxG3HBpjL0ZJNWVyQDnJqhE7KOelXI3GwYPNAFlR8ua5r4hw3cvgXVWsZ5YbqKLzY3icqwK89RXRIxzkVy/jLxTb2EDaLaW51DV71DHHZoegIxuY9hQBBB490/TvAWl6xezNNcXNuojgT5pJ5MYwB161ueFrvXr7SftWv2ttaTytuit4clo0PQOT/ABfSvM/g/ollb2+o6hq2ZNR0mZoNsrbktkAydo7d+an0rV734h3t5dt4sOi2UcpitLO2dRIwH8bk+tAHsAPHHP4UZx/+uvNPCPjCfTLbxPbeI9TW7t9BnVBf7RukU549zkU5/idq0FiNYn8H38eiH5hc7xvCf3yvpQB6VRWLN4s0O10a11a61GGCyulBikkON2afpnijQtak8rTtWtLmT+7HICfyoA1vWjtXKWPjJr7xU+kJYMIQWUTbuQRnkj04rqz1NADSKYRUlIcZoA5Xx1qg0zw5KobbLcful9cd6898B2Bv/EH2l1zHbAye27+EfzqX4l6x9t177FG2YrYbOP73U10/gTTjYaAkzKRJcnzG47dv0rL4pGe7OpmmWCB5HONozTfD0Z+wm7f/AFly3mf8B7f4/jWXrUj3T2umxH57mQK2OydWP5ZrqI0WJFRAAigKoHYDpWpoTdutNI9eaM5pc8UAMI4prDFSEA0hHNAFdxnqKhaMEVaZaidaAKhjz0xmo2BXgg1bMfvTDjkEnFAFErgcZ/KmEg8lc1aZQDTHUFfl5PcGgCoVDE7cioyjAZIqz5e0n1+tNIKnrigCseSOB+VHykbT+XapSRnmm4U5Oc0AVnC91GfpmqV1a21ymya3jlQ9mUEfrWgVH1NQsHB+7xQBx9/4H0e4bdbRvY3B5WW1Ypg+46GsC28Rav4U1tdL1ib7RbOQI7g9SOxr0iZOc78e1ea/FKJDaWMuAJPMZQR124/xoA9I82G9smSaNZYplw6nowPY14vr2lnRNdmsQSYCPMtyTk7D2z7V6T4HuZLvwvaSSHLgFCT3wcVznxOgQS6Vcxgbg7xMfUdalomSujicV2Xgi6l0q8e/hGJFXYpx0z1rj0G5h6V3GjWvl2cKY+ZjuNRFamcNz23wxq82sWRkuEAK96Kk8M2X2LRIVxhn+Y0Vqa3NrvRR3qOaZIIZJXICIpYk+goGeSfGPXDutdHjbgfvZAPXsKzPhVpZaS51SVeFHlRkjv3Ncj4k1KXXfEd1dfeMsmEB9M4UV7R4c0oaP4etLQYDKm5/djyazWruZx1lcqeMdV/srw5dTK37518uP3Y8Vm+HbBbDRLa3xl9gd/djyay/F14mqeNdM0UcwW3+k3A9SBkD+X510cLjzBgYUjt2q0aFtRg8dqbe39vpljLeXkgigjXcznsKI+B8jZz61x3jh31fUdI8LxN/x9yia4x2iXmmB0Ol+OfD+qXSWttqKCd/uRyqULfTNdXGxwAozmvLviFa2siaDpdnCi39xfR+SwXDRovU59KZp1lJ478Sazfy6je2+m2ki2lp9nmMe5l+83v/APXoA9YlDy20qRSmGRlIWQDJUkdcGsnwv4Ts/DvnXBle91O5O6e9m5d/Yeg9hXBeHtR8Vapbz23h3UYxptlM8S6hqK+bLcsDyB6KK6Twn41nvYNXt/EAt7W70iTZczRnEbL2NAGVd+FtcttW8apYW5Fpq1qJIJFYcyd1x71jaPqXgSPw5Zab4g8PzQajaxCKVTaNvLDgkMOua6+3+K/hma5jjZr6KCRtqXUtsywsfZq7F5bNSkkz267vutIVG76ZoA8k8UaFo1jdeEvD1hC9ppmt6h9suzMTltoXahz9enqa7H4o6xHpvgu5soQpvdQAtLaBfvHccHA9AK3PEXhrSfFmnJaapB5qI2+J0bDo3TKsKy9E+HOh6LqSagPtN5dxDEUl3KZPL+goA4qw0ZNV8aeH/C8qiew8O2Qlu1YZUysM4P4mrHj3Q9Mg8Z+FLTQ7OK01WW681pLcbMRA5OQPoa7Lwh4Sk8O3Wr313dpdXuo3JleVVxtXsv4Vm6PoWpXfxR1bxDqlq0VvBELaw3EEMvdhQB3EdrAkzTLDGJm+9IEG4/jU3Wk3UZoAMVR1e/TS9Jur2QgCKMsPc9qusfSvNvivrf2fT7fS43+aY+ZIB6Dp+tTJ2QpOyPOrKKXXvESI2WaeXc59s5Ne4RKsUKoo2qoCgeleb/DPSi81xqbjhB5cZPqetd1rmoHT9Kmlx8+MJ9aUFZEwQmgqdR12+1E5MUH+jQn/AGurH+Qrq1waxvD1idN0a2t2/wBZt3yf77cn/CtgH2qyx+PelApAQacB6UAJjnikI7U/1OKwfEvie18PxQRiJ7vUbttlpZRffmb+ijuaANggev51m6tq1rpEcbXQmYyHCJDE0jN+Arj/ABVqU2l+FpI/E+qzQXOrOII49PiBFv3IXPLe5/KtrR7zRvCum2Gh3mtxfa1hDg3km13Ddznp9M0AVpfFOpzH/QPCepzDs0zLEP1NVZNd8YdV8Hrj0N4ua7eKSK4QPDIkqHoysGH6Vj6b4j0nW7+8stPuhNcWbbZ0CEFTkjrjBGQelAHKyeMPENoSbzwVfCMdWt5VfH4Utn8SfD89wILx7nTZycCO9hKc/XpXdkeh4rP1HR7DVoHgvrOG5jYY2ugP5HrQAkcsV1As0EsckTdGQgg/jSsMZwM15rrXh7VPh8z614Ynkl0xDm606ViwVe5X2/lXc6DrVp4h0WDU7Nv3cy8qeqN3BoAnkx6U0cjgCpZEweahdfQ0ARvx8wHNRbgRyTUhDDpgiopC49Md6AIJXXkbunqK8m+I92s+qW1spyIU3EDuc8/0r1K4kVUckAYyeTXkmnwt4k8exKV3xNOXb/rmnJ/UAUAem+HNOfSvDdlaOpDrEGk/3jyf51xXxHu1bVbKwU58mMyMPdun6V6eFyRv4Xq2fT/9VeE6xf8A9r+IL+/GSjylY8/3RwP0FS9iJOyF0+Dz7uOMDIZv0r03w9Zfa9ThjA+UEVw/hy3zM8pHCDA+pr1/4f6fvna5ZeFHFEUEF1PQo0CRKgHCjFFPA5oplhXE/EzWv7K8LSQo22a7PlL646sfyrtc14R8UtYOpeI2to3zFajywO27qaUtiJOyMDwTZDUfFtpG65VCZSPYV7lK7CJmXAIGfXFeK/Dy4W38b2ivgGWOSMZ9SM17UOeq8dx60R0QQWh4X4d1c3fj25ublxvuUdAW9c5A/TFelxNuCuoGfTNeZ6t4YbSfF9xZSzrakyGWzuH4R1JJAJ7en1rp4PEDWRSHWozbSgf64DdG/uCKos65TgFn+ufSvPNN07WPEWu6j4l0/VzpzpKba182AOrxr1yD05rsrbWLG6RWhuIpAR/A2f0q8kuRhAo9Cq4oA5eXw5q8UV/rM13/AGv4ge2aC02qIo4A3BKj1xmtG30i48PfDO402wUtfx2Uh4HJlZSW/HJNbQfY3zZI7A1OtxIegXA75oA4jwt448MaB4AsYVvY1ureHD2gB85pu4298t3rAi0q+uZNJ0e/DRXfiG9a/v1bqIlOVQ+/tXqC6Zp32sXf2K2Fx2lMKlvrnFUvEXhaHxC9rcrdz2WoWpLQXUH3lz2I7igDe1SfT9L8PzzXEELWVpCW8tlBX5RwMfXFeRaJqPhTW2l1Lx9Lffb7tyYRcQypBFFn5QhUY6d67e68K6tf+EtU0nUPEE2oT3SBYpJYlQR45xhfWqmma94o03S4NHv/AAXNdvAgiWSGVWicAYB5zigDG8NeLZPDHhHxfd6fJJqOl6dfLFpZlYuPmOOT3UfKf/110tjc/En7DaatFeaHrNvcIsjWsaeUQp5IR+hxnuat3Wu+FdNL+HdWgttOW8gEksLxbIHL8Fdw4JHH5VzXgO4XRvHd/oGial9v8NCHzwWbctq5/hDfXj8aAOs1X4lWWnavJpdtpOqapeW6hrldPiEiwEjoTnmtjw14t0vxTBLJpzTLJA22eCeIxyRt6MD/AErhPEFrqngDxDeeLtKAutLuyDqVqT8yf7amrXjTxJLqNpo2leHZfJu/EBVmnQAOkPc59ev5UAelJc28kpiSaJpB1QOCw/DNS7sZ56V5H4u+HXhvw54MvdVsTc2mp2cXmx3ouG3u+R97nnJqe+8beIV0HwXp2nNCPEGtRo0jTR7gqAYLEe/X8KAPVWYAEt0HJ9q+dvGOrvrvii5mQ7k3+XEB6DgV3Gs6r430HS7r+27jSLi2mjMUUtsrLIGPtXEeCdKOreJoNy5ihPmv9B0rOWrsRLex6v4a0waToNrbYAYJuf8A3jyaq3YGq+KLOxXmG3P2ibPTjoPzxW3cyiC1eRsAIpNZHg+FpobnVJR+8vJMpn+4vA/rVopHYRjIyDUo64NV0UjFTqSetMZIB9KdTRj0pwoAHkWKNpJDhEUsx9AOT/WvN/hzu8U6tq/ji+G95p2tNPU8iGBDzt9CT1rvNbt5rrQdRt4P9dLaypH/ALxQgf0rzf4Fa1bzeFJtDZgl7Yzu5ibgsjc5x7HIP0oAo66f+Ex+NdlpbYbT9FTzZ/TcPmb/ANlFUdD0mx+JXj/xDrOsRedpFqDDEC5A44BBB9ATXqknhLTVutXvbNXtL7VIfJnnTk4x94A9/wDCsOz8Cz+HPh/qGhaHcrLe3Ib/AEiYbMluOcZ7UAedeBdTHh+w8Z6zZSyJo9spitI5HLZkyQvXvyKf4Da/8D+H5fFusXsKaPqCGT7KiA3E8vIQAkcZ5PXp1q74j8A63pPwmsdIsbdri4W5M9/HAclj2I9QKz/iG73vh3wVLeafd6fowOyeHq8Qyq/TO0Ej6mgDo/8Aha2p2Mtpda74QutO0i8cLFdeYS2D0JGB25xxTfivq11NNoXh/SriRLm/mWUvE5U7c4Xke5/SsZvDVj4vMWiaP8RJtRhQC5FpeKXwqnqG9cHpVzwwieJPi/qWrEj+z9EiEEDM3AKjYOfruP4UAegy6dcwxuk94JNPWzMTRMMkkLgsTXA/Bjd/ZGroMm2S9Ple3HOKteO/HY1AN4X8K7r3Uro+VJLDysanqAe59ewrrvB3hhPCvhq100ENKBvmcfxOetAGhJHnn1quyggg/nWjInPFVmQUAZ7ptYkZFQStjgqPrV9lI4xVWZODgc+9AHJeLdQTT9Bu5AAJGXavPc1hfCjSiWvNYkGSP9HjP45b+gqn8Sb5XntrFM8fvHGevpXoXhfRzpHhiytguHEYeTj+NuT/ADpAVvGeojSPCd/dKSsrp9ni9mbj+Wa8Tt4wiIv513nxRvme80/Sg2dgNxKM8ZPC/oD+dcdZQme5SMDJYgVMjKfY63RLUx2UQx80h3GvcfCliLLRoiRhn5ryzQbL7TqEMKjIBA/CvbIIxDCka9FAAqlsaJaEmaKKKYzN1vUl0rRrq8cgeUhI9z2FfNWoTNcXcss24yMxZie5PJNe2+ObgXt5p+iLIEWWQSTEnAC9s/rXFfELQEt5ItStIwIZAEkCjgEdD+VYyn79jOUebU85F1PYXcF/bE+dbSCRfwr37Sdbtda0m31K2ZSkqjzB/cfuDXgzpirGh6/f+FrxprPMtq/+tt+oxWiCLtue5appuna5Y/Zb+3EyD7jjh4/oa861z4Y3TBl0u+/dZyI5wcfpxXU6L4v0PW4le2uhbXBHzwuc4P061tpdlziGaCX6SYJ/A1RoeFXXgXxLpzF1smkx/FbSc/pVVNd8R6MQj3N3DjjbOpI/WvoXziuDPAVPYsuR+dRzW1heKRLEjg/3gD/OkB4pZ/EjVIsC4hhuR6qdpro7L4l6bJgXVvLbkd9u4fpXUah8PvD1+Sxso42P8UYKH9K5bUfhVZwxyTQX1xCiKXIIEgwKAOnsfFWjX+BDqEBJ6KW2n9a3YblWAKMGHqDmvmO+MEV4ywXqOB0bZtzWnYavfWYU22ozRsP7khxQB9IrNg88VMJQQPWvB7P4ja/ZSKjzpcj0kTr+NdNZ/FYggX2lkerQv/Q0XA9NvLGy1KIQ31rBcx9dsqBsGqk3hvSJdFn0qOzjt7W4GJFtx5Z9jkVg6f8AEPw/d4DXht39JlI/Wuit9Ts7tQ9tdQyg/wByQGmBy7/Dme5h+wXfivVZ9K43WjkHcB2LdcU3xJoGpaX4k0XxDoFil5Fp8Btnsw2G2eq12RmC8E49jTlmDUAcFq48RfEdrXSZtGn0bR1mWS8luWG6TH8IFL4PiXxF8TtZ8QhCLDSYxptgOwwMEj8AT/wKvQPO5yG596glntNL0+4uljjhiTdNJsXaCcck/kKTFc84+Kus/atYi02N/wB3arlhn+Nh/QYrX+G2ki20eS/dcNcHC/7orzeQ3Gva/lgXmu5ufqx/p/SveLK1TTtNhtYhtSFAtRHUzjq2zD8W3Ra1g06A5nu5BGuPTvXRWEMdnaw28YURxIFUfSuPs5TqvjGe66w2S7E9N5rsYj8taGpfRx9KmQk1UTpVpeBwaAJVzTwaiBNSKeKAJOK8X8dfD3WNG15/Fng5pFlLGWa3i+8rHlio7qe4+tez/hS0AeNeHvjpCMWviWwkt504eaFePqVPIr0PTfHXhjV1BtNatCT/AAu+0j8DS674H8O+IwTqOmxPL/z1QbH/ADFcBqPwD0qZi2n6rcwEnhZVDgf1oA9aju7aQAx3ELj1WQH+tRXkVje2zwXiW80D/eSXDKfzrxF/gZr0BP2XxDFjtkOv8jTR8EvE78S+IYdv+/If60AepQWvg3ww73FumlWEhB3OGUNg+/WsG38F+Htf8OX9voWoyxaff3pnuJYed5B5RT/dya5m0+AQdg2pa87juIov6tXrOh6La+H9FtdLswfIt02qT1PqT7mgDL8N+CtE8KQFNMtAsrDDzv8AM7fj2/Ct0jFTHpTSPagCsy5qF4+DVsqKiZdoNAGbKhGQRwapThQjEkjAzzWtKo9K5fxberpnh+7uMkNtwufU0AeXwW//AAk/xFVcF4BNk/7ic/zxXtLISAgOM8fSvO/hPpDE32rSDJP7lCfzb9cV1/i/URpPhrULoHEnleVH/vtx/LNJiPF/Ed+dW8T6hfZyjSFI/ZF4H6AVa8P2266MhHEY/U1jpHwo9eTXW6HbbLNSR80hz+HapWrM1rI9I8Aaf5l2bhl4QcV6TXPeD7H7Jo6MRhpOa6GrNQopcUUAcH4s8K3GoX8moQhSNgzl8EYrz+8huhG9t9pZkz80bNxXuV7A1xZTQocM64BNeV6h4T1OGV3MLMCc5HNZumr3DQ4S4sWB5j/EVRMDK4WOM7j3IzXXzafcw8SRMPwqr5Oxs7MN9KOV9yeRHLXOhiRDI0RDdTgYNZvl3lsf9Ev7mIf3S5Ir0e30u7vBiKFnB61z1/4furOQ+ZC6jPHek7xYnF/ZMq08X+K9L4hvjMo7bv6Gtux+L12kgTUdPidu5xsb8xisOWzZeGUfiMVXFhZEu1zbGRm43Mc4+lWpILtbnp+nfEzw9cYNyLm1JPJBDisbxz8T9IfR59M0GSW4ublTHJcMm0RoeuPU44/GuBk8OadNnyp5IiezfMP1qnL4Uu0yYJopB+RqtCrnPugY5xj0FN2FeVYj6GtGfSL+3z5lrJj1HIqkVKthgQR2IxTsO45Li5j5D5+ozU66pKvDxg/Sq2aO9KwGimpwyMN+R9VzVyxS+uZi+nO0oHJWLO4D6Vg7VPUCvRvgxZrc+MJlZsxrauxjJ+/yOP6/hSsMqW/i3XtNYRNe3K7f+Wc6k/zrpLD4l3S4W6hgf1IJQ/4V6pdaJp96hjuLdJFxjDDOPpnNcxffC3RrlT9mkkgYnOCNwpqwmU7X4h6VKQs4mtj6ldy/mKq+MvFFtc+HVgsblZVuXw5T+6uCQfqSKoXvwmvoCzWc8cpAz8r7SfauP1GP7PKLNZPNW3yhfjkjOT+ef0qZ9iJvQ674Y6V9q1qXUJATHbLwf9s9P616Nr+oJpukXNwW5VCB9e1U/A+lHSvC9ssibZrgedJ/wLoD+GKyfF85v9Z0/RoySrP5sw/2RTSHFaF7wtafY9GjaYfv5yZZPXJrpIwevb0qjA4CBU2gYwOOlWY2xjkZ780yi+jdPerMZJ71nxswYHGRVyFwT1xQBaQZqTAyAenrUAfnrUOq6vY6Lpk2oalcJb20S5Z2P6D1J7CgDjfh3rV2s/ijTNYvmdtLvmxLO/3IiDjJPbg1peH/ABjd+KdemOlWC/8ACOwZQ6hNlTPIO0Y7ge9eXQWv/CYfFgHUbW90zSNchFwtsW2m8EX3d/oDgnFdz4j8Q3cfiWz8C+F7uz0hkgElzduq4to/4UjU8biP5jp1oA9HyM8EU78K8whv/EvhDxpo2l33iA67purMyDzogkkJHcEdRyK1r/4kxrqlzp+haFqGuyWhxcyWgAjjPpk9T9KAO4FKea5zwx4y0zxTp891bCS2e1YpdQXI2PAw/vdse9XLbxT4fvZPLtta0+V/7qXKk/zoA1sUGuc8TeLovDs9tALN7qWbkhXCBVzjOTW/BMtxbRToGCyoHAYYIBGeaAHkUwin0hFAERHNNK8YqYj86YRmgCrKgwa8f+L2qbTa6ZCx3MfMcfyr2SXCgk9AOteCmNvGPxaSIfPAk/PptTk0AereDtIOjeFLC2df3gjDyf7zcn+dcX8VdQ82TT9IUnGTcS/yUH9a9YaPChQMDp9K8F8TXn9r+KdRvASYw/lR+yr/APXqWTJ2Rgw25kkCgckgV3mi2fn30ECjIBArmtNtv34Yj7oz/hXpfgLT/P1AzsPlTmlEmmup6RawiC2jiUcIoFTUUVZoLRSUUAHejA5oooAry2NrOMSQI2fUVl3HhTS7g5MG0+xrcooAq2Wn2thCI4IwoHfHNYXi3Q21GyD28Q81TziunpMUAeH3OhXkBIkt2/FayptKQk7oSp9RX0G8Ecgw6Kw9xWfc+H9Nugd9soPqvFJpMLnz9JoyN91yP94VVfSrmMZj5/3TXuF14EspsmJyp9DWHd/D+6jyYHVx7UuRBozyQi8gOCGwPVajd4peLi1jf/gIzXoV34X1G3J3QMQPbNY8+kEE+bbY/DFK0lsHKjiZdI0ifny2hJ/unFU5fCyNk214D6BxXZS6NCc43J+tUpNEkHMcin9KfNJbis+hxU3h3UYukQkHqjZp+janq3hfVUvrRJIp0yMMvUeldUbW+g7OfpzTDcyAbZYww7hhRzp7hqjdsfjbKxC6ppkbHu8eVNdbYfEzw/fAZuJrYntIAwH415dJb6dc/wCttlB9qzbnRo1k3WU7IMfdPIougue5av4rto/D91d2d9BO4XYmxvmDNwDivKfDOnNrfiO1tNpKM+6TP9xfmNZsEU1rpwjmZGmdixYf3eg4/OvTfhXpG22utWkXBkPkxZ9By364/KluzN+8z0KVlijPRUUcD+6P/wBVef6A/wDa2ualrD8q0nkxZ/uj0rc8eat/ZHhmdlb99PiGP1yaz9BtE07RraBF+dVBc+rHk1SNTeQYGBn6VMhPOR93qarqckHd26VS8RawNC8OXupSYPkxHaCfvMeFH50wEPjfw7b372UusW0dxHJ5bIzYw3pnpXTW0ySxrLGyujDKspyGHqK830PQtO0j4dvPrdtDNM8L3l280YJ3MM4yec4wPrXPaPNqsnhzwt4Ytbye2nvme5lkRsNFbgnHPagD3RHyRnrmuduvB66z4mTVNavTe2lvg2lgUxHG395v7xrjnutY8Ma8mj6Tql1rN7dxblgvSNluufvkjn8K2NO8Wa/pfiex0TxLa2hW/B+z3NoTjcOoINAFvx3o9/L4i8K67pdpJcPp13tnWMciFsZP0HNceF8Oad478Uw+PNPDNe3Qls7qeJmQxAHAVh07flXfap8Q/Dui37Wd1eO9xH/rFgjMnl/7xHStmzvdJ8Q6bFeW7297ZuMq7KGH69KAPN5dP8HWGg6l4t8M/apZdNgdIQ8jtGjsMZUNzxntXW/Dy0tPD/w6sZnlTDxG7uJierNySa6SWxsbvTpbF4IWs5VKPGigKQeo4rik+EukhPsw1XVTpu7P2Hzz5ZGen09qAOAbUbk+FPEOqWw2XXinUfslmgHJTOCfx/rXa+J/AnhLQvhrdSXWlWwns7LC3KDbIZcAA57ktWxd+CDceMdDvEMEWjaRCRBaKORJ6/59Kr/ErS9T8RzaDoFrbStYXN6Jb+dR8qRp2P6/lQBd8A6W0/w98PjW4kubqO3EitOu5lUklRz6Lt/KuypiBI41RFCooAVfQAYApwNABRR2zTcn1oAdTSKCxHamlqAOe8aaquj+GL26JwwjKr9a4L4J6O0kmo63MvzN+6Rj6nlqPjPq5MVlpKHmRvMcD0FeheBNHGieD7C2YYlaMSycd25oAseJb4aX4evrvOGWIqn+8eBXhcMB8pQfvNyfxNenfE29zb2emIeZX8xx7DpXBxxfMTgYA4qJGVR9BbWIKMAcsa9f8FWAtdJEpXDPXmGl2xuL2KJRnmvbrKAW1nDEv8KgVSVkaRVkWKKKKYwooooAO9FHeigAoopaAEooooAKKKKACiijvQAhUNwQD9aqzaZZXAIkt4z+FWxRQBz134O0y4B2xmM+1YV38PQQTBMPpXfYpMUAeS3fgrUrcnbGWA9KxLrRbmPImtvrla91xUcltBKMSRI31FKyGmfPM+jwE8xFT7VSk0NM5WYqO+4dBX0Bc+G9MuQd1uFJ7rXnfxB0yy8P6egtnPn3JKhfRe9S4qxMnoeVXc3m3B9BwK9+0KxXStCsrMDBjhUN7sQCf1r57mYxxs5HT5vyNfR8UqzwxSpgpLGrgj0IBoirEUzyH4p6rIfEVpYyEeVBskx9T1/SuztZUniV48bWUMMHsRXNfFXQWa/s9YKn7K6/Z53Az5bA5Un2wTUGk3V3otjGl3Gbmw6xXdt+8UD0bHI/GrNDuEZs8jpXF+M47jxHr2m+GLS48oYN5cSFchQv3M+ozXQ2Ws2F3GRBdwyf7j8j8KvpJAX81EQsRtZ9nOPTNAHN3Hh3xHrkMWna9q9s+mowMi2sWx5wDwGPYVa8LaTcjxRq+t39r9myVtLGIj7kC9CPrXQbmBDHIPpjqKnS4OPlTI7EnmgDiPD+r2Fj8QfEs+tXUVreMyJb+e20eUB2JrP1nXxqet33im2JfTNDtWjtJcfLJO/GR64zXd3+j6XqxDahYW87r0aSMNj8affaFp+p6BPozwrHZSrt2xLt2+hHbIoAi8A6BDpHhW3M8SS314vn3UjDLO7c4JPoDiuK1/WtIuvGU3h6e7l0vwzp/Nx9jjYLPcNyQxXoOf0rqvD+geJNHvLWKXxM11pcHC27Ww8xlA4XfWJpq6v4G1fW0m8P3Gs6dqN211Hc2mGYbv4WU0AQaVdaXovxD0SDwlrEl3p9+j/a7fzjIqADrzyDW1pvizxj4quNRufD0elx2VncNAsNzkySEdyR0q1Z6v4f0y3HiLU9AOguZBAkk9uBIQ3c7eg+tcx4nm0/w5rtl4m8I6tbPcX1wsdxp8EgkS5DHlto6GgDum8cnRtAgu/FFg9jfyymJLSD968xHdB6VLonxF0PW9QTTR9qsr6TPl295CY2fjt2NZnjzwzqetx6brOjyKmr6WxmhhkGVkzyV+v+eKi0/wAfaZqXhG98RX2nrDqOjBlngkT5o5sYAUnkbif50AeiFlXG5gpPQMQM07pivJvDfgMeLtGi8QeLbu8n1C/HnRpHO0aW6H7gUD25/KovCXim68O6N4vivLyS+stDmK2k8x3FjyAhPftQB67uozXmeja18Tb/AE6y1Mafoc1rcqJPJLNHIFP6V6OhYou8BXIG4A5waAJc1HIwVSfTJP0oLDBOawPGGrjR/DF7dbgGEZC+5PSgDyWVW8Z/FtIR88CzBfoi8k/pX0GFCqFUYA4A9K8a+COlGa61HWpRllAhQn+83JP5Yr1bXtQXS9FvLxjjy4zj3J4ApAeV+J706p4pu5uscX7pPwrOKhIgO7Gm2+51DP8AfkO4/jUkxzIFHap3ZjvI6jwLYG41RZWUFU5NeqYrk/A1h9n0szkcucCusqzYKKKKACilooATvR60d6WgBKO9LRQAlFFFABiilpKACijtR3oAKKKB0oAKKKKACiiigBDXgnxH1j+1PEcqh8wwfukx7dT+dezeI9SGlaHc3OcOEKp7seBXm194WW78FiRVV75SbgsOS2eo/KsqkrOxElzaI8plUMrJk4Iwa9Y+GXiIap4cGlzsP7Q04eXtJ5kjHQj6V5dLGVzwRUME93pt/HqFhIY7mP0PDD0NWthQdtD6IfyLu2khuIkngkXa8Tjhh/jXAaz8OIwJJNDvZbffz5Uudo9sj+oqz4c8faXraCG+Y2eoL97phj64/wAK6xbkk5inhmyOz4P5GquaHhd94A8TWkjP9iW4I/jtpQW/LrVFNW8R6FJsa4v7Yj+CdSR+TV9Dee5H76EkepGRSSR2l0myRFYYxtPI/I8UAeIWfxI1iLAnS3uV78bCa6Cx+JmnuQLyzngJ6soDj9K7HUPAPh3Ucl9PgD/3owUP6f4VzF/8JLQZayvLiH6kOP6GkBuWHi7RL4Yh1CAE9nYqf1rfguY2AMbhlPcHP8q+fvE+ip4fu2tH1C3llQ84Qgj6g1S03Ur61JaC/kiP8JjkIB/Ci4H0ws2QRjP6VOsqkZPU+1eC2/xB8QWChnu0uEXtKgP6iuksfiu5Rftul5HdoX/oaLgeqyRQ3ELQzxRyxMMMkihlI9wazLDwl4d0y8+2WWi2NvcDpIkQyPp6VgWHxG0C7ZRJcPbMeMTLgfnXS2ur2F8u62vIZf8AckBouBgzeDNYtbuabQPF1/p0c7l3gmjE6KT1K7jxVDVvhwU+Hmq6Ppt3Ld6neSrdS3E3DXDg5x6D2967jzcYO4c0qzA8Zzzng0wOIXx7r66NHpdt4O1SPWVhWEAoPIVgu3du/u965nUfD09hY+H/AAIJhLf6pd/bdTkXkYBz+Q5/WvYhKcfeP0zUQt7V75b1raE3SLtWYqN4HpmgDTgRILeOGFdsaKEUewGBUhbHUflVMTHIzT/OBHXigCZn4JryX4w6x+5tNMRz858xwPQdBXp8s4SNnZwAoJYntXh/z+NfibHFjfC0wT2CDkn8h+tAHsnw70hdH8EWERTbLMnnyZ65bn+WKyfidflbSx0pG+a4l8xwP7q13yqsaBEACgYA9BXjHijUP7W8bXkitmK0AgT6jrSFLRFaJQvzdlFLZRG4vY0AzuakJ2QY6FzW/wCCbA3esRuV+VOT+FKO5EF1PT9MthaadbwDqqDNXKQDGBS1RoJR2oooAWiiigBO9FL3pKAClpKO9ABRRRQAtJS0lAB2o7miloAQUCiigAo70UUAHrQe1FHagDn/ABZo0us6ckMXLI+7bnGa8yu7XU9HmMIuJIWH8O/Ne2V5x4q8O6hcajJPHGXQ8gis5QT1A80urJ2ZiyZJ5yKzZbYRnJQkjtXYTabdwEh4nH4VSktxn54/0pWZDgrnMNpRvU3PEOnBA/rVGSG8s2xBf3MTL/CXJH613UUEkxCxoT7AVR1fQLtZPOa3kAI54oaa1G49jnbTxV4p00/ub9pV/uscVtWvxa1GFgmpWEcn+1twfzFZEtm6HDL+YqpJYQzOv2hHaNTnap6/WqUkLXqel6d8T9DulUTxz23HY7hWpqHxE8K6fYG4bUTcPtJS3RDuY+leNyaFp07ExSvAx7A8VSm8K3AO6GeOT0zwavcpMoa9qsmv6xc6jMCrzOWx2UdhWWIyPukitOfRtQg+/buR6r81UWRkOHVlPoRiiw7iLNcJwHyPQ81YTUpU+/GD9OKr0UWA0F1SJlKsCufUZqxFPJJKv2GcCX+6pKk1jbVParWlQs+rWaxttZ50UH0yRSsB11r4n8QaSAr3lzH/ALMoJH610Nh8Sr5NouooJfVhlSa9bl0KweIRTW6OMDO4deOtc7qHw00W9ZniU25PQIPlpgZdr8RdNkUfaI5Id38Q+YD8q3rHxNpt4B9nvoXb0LYP5GuOvfhLdREtaXMbjsM7TXO3vgrXtOJJtpWC91G7+VAHtKXauMkqfoajk1K1hXMk6J7Fq8GbUdasW8otcovTbkj+dXILe4voS0yas7Y6RpkH8cUWA6zxx49iWzk0/TZPMllGHcdB7Cm/BHSZZtdvdUcExW8Pl78felc84+gFc9ovgXU/EF6I4bY2tvu/eSy8kD+p+le9+HtDsvDmjRabZIRGnzMx6ux/iNAFvWL9NM0i6vZGAWGNm59ccV4ZpheWF535kuHLt+JrtPil4gUwxeHrZw085DzhT91OwP1rlLRBGqgfdjXFJmdR9CWZtzBR24r0rwFYeTYvcMMFuAa83tojPdIoGSx6V7Xo9oLPS4IQMEKCfrQi4qyL9LSUtMYlHaiigBaKKKAE70Ud6KAClpKWgBKKO9FAC0lLSUAA6UdzS0lAAKKKKACilFFACUDpRRQAUdqKO1AEM1pbz/62FG+q1lXXhbS7nrb7Sf7tbYpaAMTTvDOn6c5dI9zf7Qq1qmnRX1hJF5alivy8VoetHagDxTUNAvLeZw9sxUH0rFn0xMnfBtPsMV9BvGki4dQw9CM1n3Gh6fdA+ZbJ9V4pWQHz/Lo8bD5WYezCqj6TOnMZVsf3Tg17ld+BdPnyY2ZD24rDu/h9cLkwSKw7ClyINzyJkvIOocD/AGlzUTSrINs9vHID6ivRbrwpqVsSDCxH0rGuNIYHE1rz67aLPowsjiJtL0mcfNC0J9VOKpyeFoXGba9x6Bxn+VdjLo8JztDofaqcmhuDmORSfQjBo5mhcr6M4qfw1qMOSkayj1Q/0NUWt7uylR3hkjdTuUsp6iu6ayvoOQr4Hocimm5mX5ZUDD0IoU+4arc1tK+Nl7BBHBqmnxzhAFMgyGx9RXW6b8VPDl/gGS4tXJ5D4cf0NeayQ6fcDE1qoJ7qMVQudDszHvspmilB6E5FO6fULn0BaeItOvQPsup2k2R0L7G/Jq0Vu3CZeNwp/iHI/TivmP7Nqlscx7JB6qdpq9Z+J/EOmMDDJeRYPRWyKYcyPouSLTrz/j5tYJfdkGafHp2nKuEtlC+mTj8q8UtPi9rluAt1aJdAd5Yuf8avN8Zb4j9zodur/wB4qx/TNIdz2u2RFUJCiqoHRRxiuS8YfEjTvDkElvZSR3epgYCocpEfVj3PsK8p1Dxz4u8Qq0LTSW9s3HlxAQofqRyar6do8cUizXDCWUcqoX5U9wO5+tAnJF7TUurm4l1PUXZ7u4O4l+oB7n0+lbY+WH3bioIlyRViT7wUfwjFJmXxM3vCFj9s1iLK5VTk16+oAAAriPAFh5dvJdMvJ4FdwKo2CiilPSgBKKO1FAC0UlFAB3oo70UAFFFLQAlFFFAC0lLSUAFHc0dqO5oAKKKKACiigUAHrR2o7UUAFFFFABQaBS0AJ2NAoHegdKACj1oooAKKKKAEwD1GarTafaTg+Zbxtn2q1RQBgXXhHS7nOIymfSsO7+HqNzBMPxrvKSgVjya78Eajb5KpuHtWJdaHdRZE1sT9Vr3So5IIpRh41b6iiyGfPU+jQE/NAVPqOKoyaGp/1cpHswr6CuPDum3I+e3UE+lYl14CspsmFynsalwTA8OfSrqMfKN49jUDQzRnEkZ/KvXLvwBdx5MLBx7VhXXhnUbbO+BiPpU8nYLJnn4Ck4KkVIkCnocfWumm0sjIlt8fhVN9Nj7blNFpEuCM2K1kJyGzV2K2k/uH8KetmyNlXq5A0iEZYEUc9txcjJo7GeBI5pYnWNhuUsPvUkCGa4VR1Y1cur26uLNEkcGOMYUZ6Crfhex+26xEuMgHJoi+YajY9S0GzFlpEEeMHGTWnTUUIoUdBwKdWhQlLR3paAEooooAKKBRQAveiiigAooooASl7UlFAC0lKaSgApaKKAEPSlFJRQAtAopDQAtFIelHpQADrS0UnagAFKaBR3oASij1ooAWgUlKKAE70vakFB6UALRSUUALR3o7UlAC0nalpO1ACjpRSDrS9qAE7U0qrZDAEe9P7UnegClPpVlcjEtuh98YrIu/BmmXGSqmMn05FdKaQdKAPPrv4enkwTKeeAeKw7rwZqdvkiJmHtzXrvcUtAHhU2mXkOQ8T/lXceAdNaPzLmRCCOBkV28ttDKD5kSN9VFEMUcK7I0VF9FFAE1FBpKACijvRQAClpKKAFoooo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jpeg;base64,/9j/4AAQSkZJRgABAQAAAQABAAD/2wBDAAgGBgcGBQgHBwcJCQgKDBQNDAsLDBkSEw8UHRofHh0aHBwgJC4nICIsIxwcKDcpLDAxNDQ0Hyc5PTgyPC4zNDL/2wBDAQkJCQwLDBgNDRgyIRwhMjIyMjIyMjIyMjIyMjIyMjIyMjIyMjIyMjIyMjIyMjIyMjIyMjIyMjIyMjIyMjIyMjL/wAARCAEsAY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juKKAClpKO9ABRRSUALxQelLTT0oAy9b1uDRLVZ51LbmwADz9az7Txvot0BmcxE/31x+tcZ8Q9V+0al9ljbKQjafr3rO1Hw5a2Ph9L9bzdMdp2Doc9h9K55VGnoZ8z6HrtvqdldgGC6ikz2Vwatggj1r50SadD+7kcHtiu38F67dW9+qX81wbcgqN+So9OtXGo3uhqd9z1Wis651rTrS3M013EEAz97rXHD4q6bHdPHLbSiMHCupByPXFW5JFNpHoVFctZ/EHw5ekKL9YmPaUba37bUbK7UG3uoZQf7rg000wui1R2oo7UxiiikooABQOlHY0UABoo7UCgAFHaiigA70Gig0AFFB6UUAKaQUppO1ABQaKWgBKO9FAoAWk7UdqKACiiigAFFAoFABR3ooHWgAoo70UAFFFFABRSiigBO9HrR3o9aACjvRRQAUdqKO1ABVTU7xbDTp7pzxGhP41bPSuC+I2rfZrGOyjb5pPmcD0HSpk7ImTsjzbULp7y+llY5LMa6TQvB91qSJNeu8NseUQn5m+noKZ4K0Nb+5N9crugiOFB6M1eiTXAgT5RlicADuazhC+rIhF7srWujaXpkeIrWFexZxkn8TUktzaD5TIn0xxVmCxDYkuDvkI6dhUxtIcY8pPyrZJI0SMKe0026BEkcUmfasC88D6NPuIV42b+43Fdbc6PZzAkxlSe6NisubQZl/49tQlTHQOAwpOKYWODvvhrMQxs75enyiRf61x83hLxrpDl4FaXBzmF69bntNft8lRBcqP7rlTVGXW72yH+m6ZeIB/EkfmAfiKXLEVkeaW/j7xtoBCTveKq9RICw/Wuj03486hGQt7bQy+vBU/pXSR+I9Gvf3ck0BJ6rKNp/JqbceHvDWqrmfT7clv4kGP5UW7DsXtN+N2hXZVbqCaAnqVIYf411lh478N6iAItVhVj/DIdp/WvK774VeHrxf8ARZ5LV/8AYbI/WsO7+Emq24L6dq6S45VXBU0aoNT6PguoLhd0M0cg9UYGpRXyuNC8e6Kd8UE7bf4oJM/yOau23xQ8ZaIwW9+1KB2uIyR+oouxXPpyivC9M+PcnC39lC47lSUP9RXYad8Y/Dd7jzjPbsfYOP0/wouh3PRO9FYlh4t0DUcC21W1Zj/Cz7T+RxWyjq6BkYMp6EHIp3QDqKKKYw7GiiigBTSdqDR2oAKWkoNABRQOlFABQOlBoHSgAFFAooABRQKKACiiigAooooABQaKDQAd6KO9FAB3o9aO9FABR3opaAEo/GjvRQA1mCqWJwAMmvCvFeqPrPiGZkJZN+1APQcCvVPGmrDSfDs7hsSyjy0we5ryfwfYHVfECu43RxfvHP06VlPV2M5aux6boVj/AGbpFtbAYZVBb3Y9anRftGqKg6Rrub61KziONmbhQKboaM9vJdt96Zvl/wB3/wDXWq2sWtjVJpDxT+CKYRmgZDJg9qgcZFWWX8aiZCP4eKAKTBicEAj3qB+M54FXZFU9BzUDcdaAMy606yvFxcWkEyn/AJ6Irf8A16yJfBmjNk28c9ox7207J+mcV0rKCeFH4UhUDkjrQByD+GdXt8tYa8zgdEu4Aw/76XB/SoS/iqyH73Tbe8UdTa3GG/75YV2fygcZqElcZ7UAciPF0dqdmoWl7ZkdTPbtgf8AAhxWjb69peqDC3VtOp/h3A/oa2uGBB6d6ybzw5pN9lp9PtmY/wAWwKfzGDQBnX/hDwzqjF59NhVm/ijGw/mK5y++EekzEtp99cWx7BjvH6810LeEo4cnT9Rv7JvRZvMX/vlqiew8T2fMN7aXg/uyxmJj+I4pWQjhn+G3iOwuN0Nwl3AOgV8H8jQp8VaE25Df25HQxs2B+Vdo3iPV7A4v9FuABwXgIkH+NWIPHOkSnyp5hEehWZSn86TihONzmLL4q+KrAhZbhLgDtPECfzGDXT2HxwOQL/SQfVoJSP0Yf1q59n0HVoyRFayg9xg1iah8PdOuVJs5Gt5D07r+VKzWwtVsdvYfFnwte4ElxPaMf+e8Rx+a5FdRZeINI1EA2ep2sxPZJQT+Wa+XtZ0S90K9FteR7SwzG4OVceoNUFkdTlWII70uZoXPY+wgwI4IpcivmPwxr+pR3nkt4kuNOgCltzOXUkDgbT616/8ADPX9V8QabeS6lOJxFKEjk2BSRjnpTU76Fp3O9pe1IKWrGFJ3o7UUALRSdqWgBPSlpPSigAFAoooAXtSClpKAClpKWgBKO1FHagBaKQUUAHeijvRQAUtJR3oAKD0pM9araleRWGm3F1KQEijLHPsKAPJfinrX2jV49OjfKQL82D/Ef/rVq/D/AE02ui/anXEly2Qf9kdK833z+IfEfOTJczZP4n/CvbLWJbS2jgQYSNQq/QCs4au5nHV3K+rzsyRWcX+tuH2D2Hc/lXQW8SwQxxIMKi7QPaub0oHUfEdxdHmG1Xy0z3c9T+VdOMj3rQ0HHmgjigUUARkZppBqXFNI4oArOMjpULoOtXCBUDrk9MUAVTGc5HI9qideeQRVxk21EwDDvmgCmwIOecUwsADlevpVnaOppkke4cdKAKrISuVNNZWX+HirATAwKYcgdaAK4B54pG2np1HrUpYc560xlyo+tAFZ8dSOfpVC8060vVK3FpFID/fQGtN13D5ai2tzuXHuKAOG1TwTAEe50aWSwu05ARjsb2xVfwf4vu57xtK1MhbqLK5PfFdtMu0NtbcfftXjmuSCz+IRlh42zKWA/DNAHqviPS4Ne0eW1kRRKBugkHWN8cH6dvxrxVd+WSRdsiOUdfRgcEV71GdsAZuoFeM+JYRbeMdZjQYjM4cD0LKCf51EloRNXVzPjGWGPrXqfhDWbzRbGC2gOA53sMdSa8306Dz7uNOxavTfDtj9r1WGMDK5HHtSiiafc9jsZnns4pZFwzKCasU2NBHGqAcKMU+tDUTtRRQKADtRRR2oAKKPSigAFFApKAHUlFFABRSd6dQAlFAo7UAHeiiigAo9aO9HrQAUUYooASvO/izrX2LRItOjbEl02Wx/cX/E4r0TNfOfxA1v+2/Fty8bboIT5MXptXIz+JyfyqJvQmb0NX4b6aZtQm1CRMrCNqE/3jXoeqXi2OnTTnOVXgeprP8ACWljSvD1vEwHmuvmyZ9T/gKbqbNqmt2Olj/Vq3mzY/ujmqirIIqyN/w5ZNZaPCsg/fSfvZD/ALTc1sjBqGPIHHT0qUHimUO4pccUgxTwKAG4pCP8mn44471xt54kvNc1qfQ/DBRfs5xfapIu6O3/ANlB/HJ9eBQB1ZwGAyNx6DPJrA1HxCbW7ltbTRtU1CZDhjBAFjB9PMYgH8M1yWpw6N4l+IGmeGZb7WZb3Q185pAymKU4DP5h4IY8DI45wBXXWfjfwxqVy8Nvrlk06uyGNpdhyDyADjNAGVJrPjGY5tvCVvEO32nUVz/46KqSal4/jyT4b0hwOy3xz+orr9W1ax0XSJ9TvZNtrCu53UZ49h3qPStUs9a0uHUrCRmtZ13IzIVJH0IoA4qTxj4ksFLap4HvREPvSWUwlA/CrWk/EPw5q1wLUXrWd4Tj7Pep5TZ9OeK7QpkEgnA9Kw9e8L6N4it2g1SxinOPlkxiRD6qw5B/woAv4+brz7VHJkL93ivMo7zU/hjrltpuo3Ul/wCGbttlvNJy9ufT8PToe1enMA6AghgeQR0NAFRjzSEZXnpUjKAepqF1znmgCN22eoX2qgNWsJGKifDDpmk1q6Nnpzndy4wMVg6F4bGt289090IQjEYxnnrk+1YzqOL0IcneyNu4nQxGRGD47LzXkWl2kmuePgGU/wCvMjhhyAvP88V0rPLbTOsc7DYxG4Hj8KuabqE0V8kj4YA8sq4JBPIyPWhVGLnezO0aPlVkO1ccn0Xufyrw3Ur7+1Na1C/xxcXDso9Bnj9MV634ovmt/CWoXFqkks0qeRCIlLFS/BPHoM15haeHzHZRvd3At3YbljKbiRjIzyMc1cpDk9C54dt/3rzEcIuB9TXr/wAP7ANM90y8KODXmukxQW9usZu4DI3zOSxGD6ZOM17V4QNpFo6LFcQu7ckK4Joi0ELWOkoNICOOaU1ZYUUZ4ooAKKKO1AB6UUUUAAoFAooAO1FFFAB3pT0pKWgBBRRRQAd6KKKADvR60UetABRRQaAOe8Z61/YXha9vFbExXy4f99uB+XX8K8D8K6b/AGz4lt4SCYg29z/sj/P612nxj1szX9to8TfLAvmSAf3m6fkP/QqX4Y6T5OnXGpuuGmby48/3R1P5/wAqz3ZnuzuZHWKEu3AArL8KRm7ub3Vn/wCWzmOLP90VD4punhsFt4jmW4YRoB710Gl2aWOnwWqEYiQKfc96tFo1FGBweakU+tQICo4qZTxTGSjFKPamDvxTx04oA5H4leIpvDvg25ltWxeXLC2gPozcZ/Kp9A0608E+BVyPltbc3Ny3eR8bmJ9cmuX+ONvcN4TsbyJSy2l4sj47en6iu18P6pp/ivwtBcxbJ7e5h2SxnnqMMpFAHjfhe+m0fwL4s8eXZxqGpyNbWrN1yx6/99H/AMcqK48I6HovwTTVtVsVk1a6AeCViQ4Ln5B78DP416nr3w50nWvDun6FHJNZ2FjJ5kccWCCeeuevU/nVTx34HvfFUmiWtrPBDpdlKGmhbOWAwBj6AGgDzfXmv1+HnhPwh5rPe6kwlZWOSsZPyg+3NdLH4h1bwNBa+EYAuv66f9VHGNiQx9geM07xBoWu2Pxc0/XINIa/01Ejhg2NgQjGOfTHWuT1i2021+KOtN4tur6wWU7rW7tyVwO3I6jFAHoPhfx1qOo+J5PDXiDSBp2qCPzI9rblcDn8ODmsDw/cTeK/jPq2qRzyf2fpUZhjUOdrMMouR0PO9qp2lhp2l2Oo+PrLxFcaqtvbSWsH2lMOJWwq8+gzWv8ADQ6d4P8Ah4uq6zdxW0mpObljIfmdeiYHU9z/AMCoAj+K1o1n8OpY766Nzcfa0aF2GCCT0H0Ga7Hw4sv/AAjGlefnzfsse7PX7tedmS8+Lfiu3eOCWDwzp8m4s4wZT/iensK9g8pUUKqgKvAA7D0oAoSJzVeRAV6VfkQ81Q1GZbKxluDj5BkfXtSeiC9kcN4qvN939nQ/LH8tU9F0nUNVmaK0LrGceY+4hQPeobK1m1vWkgjOWkY5b0A6mvW7GzttLskt7dQsaD8/c1jGKlqzGKu7mTpngvTLBFe4j+0zDqXPyj6CtcpYwLtRIIl9FUCnRI98SzEpCDxjqas/YLYADylP15rZJGtjJmt7C5GGETCsG/8ABmj3rbgjxf7jV1k+lWkgOYtp9V4rLn0KRc/Z76VPZuRRyoLI4O++G5bLWV6BntIMfqK5HUvBvi7TLoyWaCRAODC/J/ka9Zns9dgBEZhnX2O01Qk1fULPP2vTrlVHVlXcP0pcqFY8ug8a+OvD7ATNfoq9pMsv/jwNdFpvx41OHat9a28wHBJUofzGRXUjxLpN0dk0kYJ42TLtP60ybQ/DWqAmWwtmBH3kAB/MUW7DsWdN+OGiXW0XdrNCT3Rg4/xrrrD4g+GNRAEWqwox/hl+Q/rXmFz8LPDl0rG3klt2P3SHyAawbn4RajEM6frEcgH8LgijVAfRkF7bXKhoLiOQHujA1OCK+V28OeOdEkJgimcL0aB/8Kt23xH8a6GQt19rCr1WaPcP1FF31C59O5FLXg+m/Hq4BC31nDJ6lSVNdhpnxl8O3mBOs1ufoGH6UXC56QKBWFY+MvD+oAfZ9UgJP8LNtP61tRTRSrujkVx6qc07oY+ijIpARTAWjvRRQAUUUUAKKKBRQAlFHeigAqC7uo7O0muZm2xxIXYn0AzU9ef/ABX1oad4aFkjYlvW2nn+Acn+gqW7CbsjxrVLyfxB4jmnOWmupvlX3Y8D8OBXuGmWEelaVbWaD5YUC8+uOf1NeVfDjSTqPiL7XKmYrRfMJ7bzwP8AH8K9T1m+Gn6ZPcs2Nikj3NKKIgtLmJEw1fxmWHzQaemc9t5rsIpAOCQTXI+EIHi0n7TKD5125mfjnnp+n866uMg46VZoXEcEYGc1KucVWiI3VYHTg0ATLTgahDHpUq5PQEmgCDUdPtdW0640+7jElvOhR1PcGvB7/QfF/wAKNVmvtCaS80dzlsLvXb6Oo6H3FfQNDKCMEA9uR1oA8p0H466JeIqavbTWMvQvH+8jz/MV3Fj438L6kAbXXbF8/wALShD+RxVDW/hr4T192ludKjjnbrLbkxMT6nHB/KuMvvgDpcjk2Ot3kI7LNGsmPx4oA9XXULJxuS8t2zzlZlP9ao6l/YF7Ht1JtNlUdPPdDj8zXkTfAC/U4i8Swbfe3Yf+zU+P9n+5Yj7R4kjx32WxP82oA7XXtb8ANok2h3d/Ym0nAT7NactuyMbQvfNS6l8NND1rUrS8vxcSw2lulvBab8Roi/qT61kaD8E9D0bULa+nvbu8nt5FkRW2om4HIJA6/TNemGgClaWNtYWqW1pBHBBGNqxxrgAVIw7VOaYwBoAqsgJrhvH2oiCKKxRvmb52/p/Wu+l2qjM3CqMk+g714jrd8+ta/IyZYvJtQfoKzqPoZzdtDsPh5p223uNRZfmc+Uh9hy3+FdffPiEJ/E52iodJsRpmmW9oi8RoAfc9SfzNOixd6yiDmOFd7fXtVRVkVFWRsW8fkwInQgdKefWng8c9aaRzVFEb8g1A44xU7LxUTocdM0AVJAy9OlV5BjoCPxq66qQciq7DFAGbc6faXYYTWsUvruQGsiXwdo8jb4ontm9YJCv6V0pCnnAP1phT24oA5GTwvqFuT9h1qTH9y5QOPzqE/wDCU2WQ9nb3aDvBJtb8jXZEJuzUb7S2e4oA48eKntSBf2F7bepeIsv5rV6DxHpOoLsW5tpCeqsRn8jW621+Ovsazb3QdMvyftFjbyN6sgz+YoAzb7wx4d1aPM+nwZ/vou3+Vc5e/CbRZgWsrqe3ft824Vvv4QtoWJsrq9s27eTPlfyOaibTfEloT5Gp290B2uIih/NaVhHCXnwz8Q2JzYXq3Cg9CdppVh8VaKQy/bYSvUoxxXbHXNdsB/puhysg6yWkgkH5VJD470lj5dzK1s/dLiMp/Pik43E0cxZ/E/xVpx2y3BlA7Tpmul0/42yLgX+mIw7tE+3+daAXQdYG4LbTZ6kEHP5Vl33gPR7sF4N0BPeM8A0uVoVmddp/xb8NXm0TST2rHr5iZA/EV09j4m0TUgDaapayk9hIAfyNfOPiHwhqGgR/aGXzrInHnqPun0Ydvr0rAWR0IIcg0uZoXM1ufYIdWXIIIPcUuR0r5T07xNrVhKgtdUnhGQM+YcD3r1Xwr4w1mXxlaaJLq1tqlrIpZpo4sEfLnGfrTU+g1O56zRTdwFFUWL3o9aXvSetMBM188fE3XP7X8VzRo+YbUeUnpx1P517b4p1ddE8OXl6ThkQhPdjwK+c9HsZdd8RW9sQWM0uZD7dWNRLexnN9D1fwBpQ0vwvHI6lZro+c+euP4R+X86q+MJjfXlho0TZNxLukx2QdTXYhFhhCgAKihQPTFcFokv8AaniXUdXbmKP/AEeAnpjv/SqRaVjsIdiqiIuFUbRjjAHSrsZIHWqSOSByMe4qxG3HBpjL0ZJNWVyQDnJqhE7KOelXI3GwYPNAFlR8ua5r4hw3cvgXVWsZ5YbqKLzY3icqwK89RXRIxzkVy/jLxTb2EDaLaW51DV71DHHZoegIxuY9hQBBB490/TvAWl6xezNNcXNuojgT5pJ5MYwB161ueFrvXr7SftWv2ttaTytuit4clo0PQOT/ABfSvM/g/ollb2+o6hq2ZNR0mZoNsrbktkAydo7d+an0rV734h3t5dt4sOi2UcpitLO2dRIwH8bk+tAHsAPHHP4UZx/+uvNPCPjCfTLbxPbeI9TW7t9BnVBf7RukU549zkU5/idq0FiNYn8H38eiH5hc7xvCf3yvpQB6VRWLN4s0O10a11a61GGCyulBikkON2afpnijQtak8rTtWtLmT+7HICfyoA1vWjtXKWPjJr7xU+kJYMIQWUTbuQRnkj04rqz1NADSKYRUlIcZoA5Xx1qg0zw5KobbLcful9cd6898B2Bv/EH2l1zHbAye27+EfzqX4l6x9t177FG2YrYbOP73U10/gTTjYaAkzKRJcnzG47dv0rL4pGe7OpmmWCB5HONozTfD0Z+wm7f/AFly3mf8B7f4/jWXrUj3T2umxH57mQK2OydWP5ZrqI0WJFRAAigKoHYDpWpoTdutNI9eaM5pc8UAMI4prDFSEA0hHNAFdxnqKhaMEVaZaidaAKhjz0xmo2BXgg1bMfvTDjkEnFAFErgcZ/KmEg8lc1aZQDTHUFfl5PcGgCoVDE7cioyjAZIqz5e0n1+tNIKnrigCseSOB+VHykbT+XapSRnmm4U5Oc0AVnC91GfpmqV1a21ymya3jlQ9mUEfrWgVH1NQsHB+7xQBx9/4H0e4bdbRvY3B5WW1Ypg+46GsC28Rav4U1tdL1ib7RbOQI7g9SOxr0iZOc78e1ea/FKJDaWMuAJPMZQR124/xoA9I82G9smSaNZYplw6nowPY14vr2lnRNdmsQSYCPMtyTk7D2z7V6T4HuZLvwvaSSHLgFCT3wcVznxOgQS6Vcxgbg7xMfUdalomSujicV2Xgi6l0q8e/hGJFXYpx0z1rj0G5h6V3GjWvl2cKY+ZjuNRFamcNz23wxq82sWRkuEAK96Kk8M2X2LRIVxhn+Y0Vqa3NrvRR3qOaZIIZJXICIpYk+goGeSfGPXDutdHjbgfvZAPXsKzPhVpZaS51SVeFHlRkjv3Ncj4k1KXXfEd1dfeMsmEB9M4UV7R4c0oaP4etLQYDKm5/djyazWruZx1lcqeMdV/srw5dTK37518uP3Y8Vm+HbBbDRLa3xl9gd/djyay/F14mqeNdM0UcwW3+k3A9SBkD+X510cLjzBgYUjt2q0aFtRg8dqbe39vpljLeXkgigjXcznsKI+B8jZz61x3jh31fUdI8LxN/x9yia4x2iXmmB0Ol+OfD+qXSWttqKCd/uRyqULfTNdXGxwAozmvLviFa2siaDpdnCi39xfR+SwXDRovU59KZp1lJ478Sazfy6je2+m2ki2lp9nmMe5l+83v/APXoA9YlDy20qRSmGRlIWQDJUkdcGsnwv4Ts/DvnXBle91O5O6e9m5d/Yeg9hXBeHtR8Vapbz23h3UYxptlM8S6hqK+bLcsDyB6KK6Twn41nvYNXt/EAt7W70iTZczRnEbL2NAGVd+FtcttW8apYW5Fpq1qJIJFYcyd1x71jaPqXgSPw5Zab4g8PzQajaxCKVTaNvLDgkMOua6+3+K/hma5jjZr6KCRtqXUtsywsfZq7F5bNSkkz267vutIVG76ZoA8k8UaFo1jdeEvD1hC9ppmt6h9suzMTltoXahz9enqa7H4o6xHpvgu5soQpvdQAtLaBfvHccHA9AK3PEXhrSfFmnJaapB5qI2+J0bDo3TKsKy9E+HOh6LqSagPtN5dxDEUl3KZPL+goA4qw0ZNV8aeH/C8qiew8O2Qlu1YZUysM4P4mrHj3Q9Mg8Z+FLTQ7OK01WW681pLcbMRA5OQPoa7Lwh4Sk8O3Wr313dpdXuo3JleVVxtXsv4Vm6PoWpXfxR1bxDqlq0VvBELaw3EEMvdhQB3EdrAkzTLDGJm+9IEG4/jU3Wk3UZoAMVR1e/TS9Jur2QgCKMsPc9qusfSvNvivrf2fT7fS43+aY+ZIB6Dp+tTJ2QpOyPOrKKXXvESI2WaeXc59s5Ne4RKsUKoo2qoCgeleb/DPSi81xqbjhB5cZPqetd1rmoHT9Kmlx8+MJ9aUFZEwQmgqdR12+1E5MUH+jQn/AGurH+Qrq1waxvD1idN0a2t2/wBZt3yf77cn/CtgH2qyx+PelApAQacB6UAJjnikI7U/1OKwfEvie18PxQRiJ7vUbttlpZRffmb+ijuaANggev51m6tq1rpEcbXQmYyHCJDE0jN+Arj/ABVqU2l+FpI/E+qzQXOrOII49PiBFv3IXPLe5/KtrR7zRvCum2Gh3mtxfa1hDg3km13Ddznp9M0AVpfFOpzH/QPCepzDs0zLEP1NVZNd8YdV8Hrj0N4ua7eKSK4QPDIkqHoysGH6Vj6b4j0nW7+8stPuhNcWbbZ0CEFTkjrjBGQelAHKyeMPENoSbzwVfCMdWt5VfH4Utn8SfD89wILx7nTZycCO9hKc/XpXdkeh4rP1HR7DVoHgvrOG5jYY2ugP5HrQAkcsV1As0EsckTdGQgg/jSsMZwM15rrXh7VPh8z614Ynkl0xDm606ViwVe5X2/lXc6DrVp4h0WDU7Nv3cy8qeqN3BoAnkx6U0cjgCpZEweahdfQ0ARvx8wHNRbgRyTUhDDpgiopC49Md6AIJXXkbunqK8m+I92s+qW1spyIU3EDuc8/0r1K4kVUckAYyeTXkmnwt4k8exKV3xNOXb/rmnJ/UAUAem+HNOfSvDdlaOpDrEGk/3jyf51xXxHu1bVbKwU58mMyMPdun6V6eFyRv4Xq2fT/9VeE6xf8A9r+IL+/GSjylY8/3RwP0FS9iJOyF0+Dz7uOMDIZv0r03w9Zfa9ThjA+UEVw/hy3zM8pHCDA+pr1/4f6fvna5ZeFHFEUEF1PQo0CRKgHCjFFPA5oplhXE/EzWv7K8LSQo22a7PlL646sfyrtc14R8UtYOpeI2to3zFajywO27qaUtiJOyMDwTZDUfFtpG65VCZSPYV7lK7CJmXAIGfXFeK/Dy4W38b2ivgGWOSMZ9SM17UOeq8dx60R0QQWh4X4d1c3fj25ublxvuUdAW9c5A/TFelxNuCuoGfTNeZ6t4YbSfF9xZSzrakyGWzuH4R1JJAJ7en1rp4PEDWRSHWozbSgf64DdG/uCKos65TgFn+ufSvPNN07WPEWu6j4l0/VzpzpKba182AOrxr1yD05rsrbWLG6RWhuIpAR/A2f0q8kuRhAo9Cq4oA5eXw5q8UV/rM13/AGv4ge2aC02qIo4A3BKj1xmtG30i48PfDO402wUtfx2Uh4HJlZSW/HJNbQfY3zZI7A1OtxIegXA75oA4jwt448MaB4AsYVvY1ureHD2gB85pu4298t3rAi0q+uZNJ0e/DRXfiG9a/v1bqIlOVQ+/tXqC6Zp32sXf2K2Fx2lMKlvrnFUvEXhaHxC9rcrdz2WoWpLQXUH3lz2I7igDe1SfT9L8PzzXEELWVpCW8tlBX5RwMfXFeRaJqPhTW2l1Lx9Lffb7tyYRcQypBFFn5QhUY6d67e68K6tf+EtU0nUPEE2oT3SBYpJYlQR45xhfWqmma94o03S4NHv/AAXNdvAgiWSGVWicAYB5zigDG8NeLZPDHhHxfd6fJJqOl6dfLFpZlYuPmOOT3UfKf/110tjc/En7DaatFeaHrNvcIsjWsaeUQp5IR+hxnuat3Wu+FdNL+HdWgttOW8gEksLxbIHL8Fdw4JHH5VzXgO4XRvHd/oGial9v8NCHzwWbctq5/hDfXj8aAOs1X4lWWnavJpdtpOqapeW6hrldPiEiwEjoTnmtjw14t0vxTBLJpzTLJA22eCeIxyRt6MD/AErhPEFrqngDxDeeLtKAutLuyDqVqT8yf7amrXjTxJLqNpo2leHZfJu/EBVmnQAOkPc59ev5UAelJc28kpiSaJpB1QOCw/DNS7sZ56V5H4u+HXhvw54MvdVsTc2mp2cXmx3ouG3u+R97nnJqe+8beIV0HwXp2nNCPEGtRo0jTR7gqAYLEe/X8KAPVWYAEt0HJ9q+dvGOrvrvii5mQ7k3+XEB6DgV3Gs6r430HS7r+27jSLi2mjMUUtsrLIGPtXEeCdKOreJoNy5ihPmv9B0rOWrsRLex6v4a0waToNrbYAYJuf8A3jyaq3YGq+KLOxXmG3P2ibPTjoPzxW3cyiC1eRsAIpNZHg+FpobnVJR+8vJMpn+4vA/rVopHYRjIyDUo64NV0UjFTqSetMZIB9KdTRj0pwoAHkWKNpJDhEUsx9AOT/WvN/hzu8U6tq/ji+G95p2tNPU8iGBDzt9CT1rvNbt5rrQdRt4P9dLaypH/ALxQgf0rzf4Fa1bzeFJtDZgl7Yzu5ibgsjc5x7HIP0oAo66f+Ex+NdlpbYbT9FTzZ/TcPmb/ANlFUdD0mx+JXj/xDrOsRedpFqDDEC5A44BBB9ATXqknhLTVutXvbNXtL7VIfJnnTk4x94A9/wDCsOz8Cz+HPh/qGhaHcrLe3Ib/AEiYbMluOcZ7UAedeBdTHh+w8Z6zZSyJo9spitI5HLZkyQvXvyKf4Da/8D+H5fFusXsKaPqCGT7KiA3E8vIQAkcZ5PXp1q74j8A63pPwmsdIsbdri4W5M9/HAclj2I9QKz/iG73vh3wVLeafd6fowOyeHq8Qyq/TO0Ej6mgDo/8Aha2p2Mtpda74QutO0i8cLFdeYS2D0JGB25xxTfivq11NNoXh/SriRLm/mWUvE5U7c4Xke5/SsZvDVj4vMWiaP8RJtRhQC5FpeKXwqnqG9cHpVzwwieJPi/qWrEj+z9EiEEDM3AKjYOfruP4UAegy6dcwxuk94JNPWzMTRMMkkLgsTXA/Bjd/ZGroMm2S9Ple3HOKteO/HY1AN4X8K7r3Uro+VJLDysanqAe59ewrrvB3hhPCvhq100ENKBvmcfxOetAGhJHnn1quyggg/nWjInPFVmQUAZ7ptYkZFQStjgqPrV9lI4xVWZODgc+9AHJeLdQTT9Bu5AAJGXavPc1hfCjSiWvNYkGSP9HjP45b+gqn8Sb5XntrFM8fvHGevpXoXhfRzpHhiytguHEYeTj+NuT/ADpAVvGeojSPCd/dKSsrp9ni9mbj+Wa8Tt4wiIv513nxRvme80/Sg2dgNxKM8ZPC/oD+dcdZQme5SMDJYgVMjKfY63RLUx2UQx80h3GvcfCliLLRoiRhn5ryzQbL7TqEMKjIBA/CvbIIxDCka9FAAqlsaJaEmaKKKYzN1vUl0rRrq8cgeUhI9z2FfNWoTNcXcss24yMxZie5PJNe2+ObgXt5p+iLIEWWQSTEnAC9s/rXFfELQEt5ItStIwIZAEkCjgEdD+VYyn79jOUebU85F1PYXcF/bE+dbSCRfwr37Sdbtda0m31K2ZSkqjzB/cfuDXgzpirGh6/f+FrxprPMtq/+tt+oxWiCLtue5appuna5Y/Zb+3EyD7jjh4/oa861z4Y3TBl0u+/dZyI5wcfpxXU6L4v0PW4le2uhbXBHzwuc4P061tpdlziGaCX6SYJ/A1RoeFXXgXxLpzF1smkx/FbSc/pVVNd8R6MQj3N3DjjbOpI/WvoXziuDPAVPYsuR+dRzW1heKRLEjg/3gD/OkB4pZ/EjVIsC4hhuR6qdpro7L4l6bJgXVvLbkd9u4fpXUah8PvD1+Sxso42P8UYKH9K5bUfhVZwxyTQX1xCiKXIIEgwKAOnsfFWjX+BDqEBJ6KW2n9a3YblWAKMGHqDmvmO+MEV4ywXqOB0bZtzWnYavfWYU22ozRsP7khxQB9IrNg88VMJQQPWvB7P4ja/ZSKjzpcj0kTr+NdNZ/FYggX2lkerQv/Q0XA9NvLGy1KIQ31rBcx9dsqBsGqk3hvSJdFn0qOzjt7W4GJFtx5Z9jkVg6f8AEPw/d4DXht39JlI/Wuit9Ts7tQ9tdQyg/wByQGmBy7/Dme5h+wXfivVZ9K43WjkHcB2LdcU3xJoGpaX4k0XxDoFil5Fp8Btnsw2G2eq12RmC8E49jTlmDUAcFq48RfEdrXSZtGn0bR1mWS8luWG6TH8IFL4PiXxF8TtZ8QhCLDSYxptgOwwMEj8AT/wKvQPO5yG596glntNL0+4uljjhiTdNJsXaCcck/kKTFc84+Kus/atYi02N/wB3arlhn+Nh/QYrX+G2ki20eS/dcNcHC/7orzeQ3Gva/lgXmu5ufqx/p/SveLK1TTtNhtYhtSFAtRHUzjq2zD8W3Ra1g06A5nu5BGuPTvXRWEMdnaw28YURxIFUfSuPs5TqvjGe66w2S7E9N5rsYj8taGpfRx9KmQk1UTpVpeBwaAJVzTwaiBNSKeKAJOK8X8dfD3WNG15/Fng5pFlLGWa3i+8rHlio7qe4+tez/hS0AeNeHvjpCMWviWwkt504eaFePqVPIr0PTfHXhjV1BtNatCT/AAu+0j8DS674H8O+IwTqOmxPL/z1QbH/ADFcBqPwD0qZi2n6rcwEnhZVDgf1oA9aju7aQAx3ELj1WQH+tRXkVje2zwXiW80D/eSXDKfzrxF/gZr0BP2XxDFjtkOv8jTR8EvE78S+IYdv+/If60AepQWvg3ww73FumlWEhB3OGUNg+/WsG38F+Htf8OX9voWoyxaff3pnuJYed5B5RT/dya5m0+AQdg2pa87juIov6tXrOh6La+H9FtdLswfIt02qT1PqT7mgDL8N+CtE8KQFNMtAsrDDzv8AM7fj2/Ct0jFTHpTSPagCsy5qF4+DVsqKiZdoNAGbKhGQRwapThQjEkjAzzWtKo9K5fxberpnh+7uMkNtwufU0AeXwW//AAk/xFVcF4BNk/7ic/zxXtLISAgOM8fSvO/hPpDE32rSDJP7lCfzb9cV1/i/URpPhrULoHEnleVH/vtx/LNJiPF/Ed+dW8T6hfZyjSFI/ZF4H6AVa8P2266MhHEY/U1jpHwo9eTXW6HbbLNSR80hz+HapWrM1rI9I8Aaf5l2bhl4QcV6TXPeD7H7Jo6MRhpOa6GrNQopcUUAcH4s8K3GoX8moQhSNgzl8EYrz+8huhG9t9pZkz80bNxXuV7A1xZTQocM64BNeV6h4T1OGV3MLMCc5HNZumr3DQ4S4sWB5j/EVRMDK4WOM7j3IzXXzafcw8SRMPwqr5Oxs7MN9KOV9yeRHLXOhiRDI0RDdTgYNZvl3lsf9Ev7mIf3S5Ir0e30u7vBiKFnB61z1/4furOQ+ZC6jPHek7xYnF/ZMq08X+K9L4hvjMo7bv6Gtux+L12kgTUdPidu5xsb8xisOWzZeGUfiMVXFhZEu1zbGRm43Mc4+lWpILtbnp+nfEzw9cYNyLm1JPJBDisbxz8T9IfR59M0GSW4ublTHJcMm0RoeuPU44/GuBk8OadNnyp5IiezfMP1qnL4Uu0yYJopB+RqtCrnPugY5xj0FN2FeVYj6GtGfSL+3z5lrJj1HIqkVKthgQR2IxTsO45Li5j5D5+ozU66pKvDxg/Sq2aO9KwGimpwyMN+R9VzVyxS+uZi+nO0oHJWLO4D6Vg7VPUCvRvgxZrc+MJlZsxrauxjJ+/yOP6/hSsMqW/i3XtNYRNe3K7f+Wc6k/zrpLD4l3S4W6hgf1IJQ/4V6pdaJp96hjuLdJFxjDDOPpnNcxffC3RrlT9mkkgYnOCNwpqwmU7X4h6VKQs4mtj6ldy/mKq+MvFFtc+HVgsblZVuXw5T+6uCQfqSKoXvwmvoCzWc8cpAz8r7SfauP1GP7PKLNZPNW3yhfjkjOT+ef0qZ9iJvQ674Y6V9q1qXUJATHbLwf9s9P616Nr+oJpukXNwW5VCB9e1U/A+lHSvC9ssibZrgedJ/wLoD+GKyfF85v9Z0/RoySrP5sw/2RTSHFaF7wtafY9GjaYfv5yZZPXJrpIwevb0qjA4CBU2gYwOOlWY2xjkZ780yi+jdPerMZJ71nxswYHGRVyFwT1xQBaQZqTAyAenrUAfnrUOq6vY6Lpk2oalcJb20S5Z2P6D1J7CgDjfh3rV2s/ijTNYvmdtLvmxLO/3IiDjJPbg1peH/ABjd+KdemOlWC/8ACOwZQ6hNlTPIO0Y7ge9eXQWv/CYfFgHUbW90zSNchFwtsW2m8EX3d/oDgnFdz4j8Q3cfiWz8C+F7uz0hkgElzduq4to/4UjU8biP5jp1oA9HyM8EU78K8whv/EvhDxpo2l33iA67purMyDzogkkJHcEdRyK1r/4kxrqlzp+haFqGuyWhxcyWgAjjPpk9T9KAO4FKea5zwx4y0zxTp891bCS2e1YpdQXI2PAw/vdse9XLbxT4fvZPLtta0+V/7qXKk/zoA1sUGuc8TeLovDs9tALN7qWbkhXCBVzjOTW/BMtxbRToGCyoHAYYIBGeaAHkUwin0hFAERHNNK8YqYj86YRmgCrKgwa8f+L2qbTa6ZCx3MfMcfyr2SXCgk9AOteCmNvGPxaSIfPAk/PptTk0AereDtIOjeFLC2df3gjDyf7zcn+dcX8VdQ82TT9IUnGTcS/yUH9a9YaPChQMDp9K8F8TXn9r+KdRvASYw/lR+yr/APXqWTJ2Rgw25kkCgckgV3mi2fn30ECjIBArmtNtv34Yj7oz/hXpfgLT/P1AzsPlTmlEmmup6RawiC2jiUcIoFTUUVZoLRSUUAHejA5oooAry2NrOMSQI2fUVl3HhTS7g5MG0+xrcooAq2Wn2thCI4IwoHfHNYXi3Q21GyD28Q81TziunpMUAeH3OhXkBIkt2/FayptKQk7oSp9RX0G8Ecgw6Kw9xWfc+H9Nugd9soPqvFJpMLnz9JoyN91yP94VVfSrmMZj5/3TXuF14EspsmJyp9DWHd/D+6jyYHVx7UuRBozyQi8gOCGwPVajd4peLi1jf/gIzXoV34X1G3J3QMQPbNY8+kEE+bbY/DFK0lsHKjiZdI0ifny2hJ/unFU5fCyNk214D6BxXZS6NCc43J+tUpNEkHMcin9KfNJbis+hxU3h3UYukQkHqjZp+janq3hfVUvrRJIp0yMMvUeldUbW+g7OfpzTDcyAbZYww7hhRzp7hqjdsfjbKxC6ppkbHu8eVNdbYfEzw/fAZuJrYntIAwH415dJb6dc/wCttlB9qzbnRo1k3WU7IMfdPIougue5av4rto/D91d2d9BO4XYmxvmDNwDivKfDOnNrfiO1tNpKM+6TP9xfmNZsEU1rpwjmZGmdixYf3eg4/OvTfhXpG22utWkXBkPkxZ9By364/KluzN+8z0KVlijPRUUcD+6P/wBVef6A/wDa2ualrD8q0nkxZ/uj0rc8eat/ZHhmdlb99PiGP1yaz9BtE07RraBF+dVBc+rHk1SNTeQYGBn6VMhPOR93qarqckHd26VS8RawNC8OXupSYPkxHaCfvMeFH50wEPjfw7b372UusW0dxHJ5bIzYw3pnpXTW0ySxrLGyujDKspyGHqK830PQtO0j4dvPrdtDNM8L3l280YJ3MM4yec4wPrXPaPNqsnhzwt4Ytbye2nvme5lkRsNFbgnHPagD3RHyRnrmuduvB66z4mTVNavTe2lvg2lgUxHG395v7xrjnutY8Ma8mj6Tql1rN7dxblgvSNluufvkjn8K2NO8Wa/pfiex0TxLa2hW/B+z3NoTjcOoINAFvx3o9/L4i8K67pdpJcPp13tnWMciFsZP0HNceF8Oad478Uw+PNPDNe3Qls7qeJmQxAHAVh07flXfap8Q/Dui37Wd1eO9xH/rFgjMnl/7xHStmzvdJ8Q6bFeW7297ZuMq7KGH69KAPN5dP8HWGg6l4t8M/apZdNgdIQ8jtGjsMZUNzxntXW/Dy0tPD/w6sZnlTDxG7uJierNySa6SWxsbvTpbF4IWs5VKPGigKQeo4rik+EukhPsw1XVTpu7P2Hzz5ZGen09qAOAbUbk+FPEOqWw2XXinUfslmgHJTOCfx/rXa+J/AnhLQvhrdSXWlWwns7LC3KDbIZcAA57ktWxd+CDceMdDvEMEWjaRCRBaKORJ6/59Kr/ErS9T8RzaDoFrbStYXN6Jb+dR8qRp2P6/lQBd8A6W0/w98PjW4kubqO3EitOu5lUklRz6Lt/KuypiBI41RFCooAVfQAYApwNABRR2zTcn1oAdTSKCxHamlqAOe8aaquj+GL26JwwjKr9a4L4J6O0kmo63MvzN+6Rj6nlqPjPq5MVlpKHmRvMcD0FeheBNHGieD7C2YYlaMSycd25oAseJb4aX4evrvOGWIqn+8eBXhcMB8pQfvNyfxNenfE29zb2emIeZX8xx7DpXBxxfMTgYA4qJGVR9BbWIKMAcsa9f8FWAtdJEpXDPXmGl2xuL2KJRnmvbrKAW1nDEv8KgVSVkaRVkWKKKKYwooooAO9FHeigAoopaAEooooAKKKKACiijvQAhUNwQD9aqzaZZXAIkt4z+FWxRQBz134O0y4B2xmM+1YV38PQQTBMPpXfYpMUAeS3fgrUrcnbGWA9KxLrRbmPImtvrla91xUcltBKMSRI31FKyGmfPM+jwE8xFT7VSk0NM5WYqO+4dBX0Bc+G9MuQd1uFJ7rXnfxB0yy8P6egtnPn3JKhfRe9S4qxMnoeVXc3m3B9BwK9+0KxXStCsrMDBjhUN7sQCf1r57mYxxs5HT5vyNfR8UqzwxSpgpLGrgj0IBoirEUzyH4p6rIfEVpYyEeVBskx9T1/SuztZUniV48bWUMMHsRXNfFXQWa/s9YKn7K6/Z53Az5bA5Un2wTUGk3V3otjGl3Gbmw6xXdt+8UD0bHI/GrNDuEZs8jpXF+M47jxHr2m+GLS48oYN5cSFchQv3M+ozXQ2Ws2F3GRBdwyf7j8j8KvpJAX81EQsRtZ9nOPTNAHN3Hh3xHrkMWna9q9s+mowMi2sWx5wDwGPYVa8LaTcjxRq+t39r9myVtLGIj7kC9CPrXQbmBDHIPpjqKnS4OPlTI7EnmgDiPD+r2Fj8QfEs+tXUVreMyJb+e20eUB2JrP1nXxqet33im2JfTNDtWjtJcfLJO/GR64zXd3+j6XqxDahYW87r0aSMNj8affaFp+p6BPozwrHZSrt2xLt2+hHbIoAi8A6BDpHhW3M8SS314vn3UjDLO7c4JPoDiuK1/WtIuvGU3h6e7l0vwzp/Nx9jjYLPcNyQxXoOf0rqvD+geJNHvLWKXxM11pcHC27Ww8xlA4XfWJpq6v4G1fW0m8P3Gs6dqN211Hc2mGYbv4WU0AQaVdaXovxD0SDwlrEl3p9+j/a7fzjIqADrzyDW1pvizxj4quNRufD0elx2VncNAsNzkySEdyR0q1Z6v4f0y3HiLU9AOguZBAkk9uBIQ3c7eg+tcx4nm0/w5rtl4m8I6tbPcX1wsdxp8EgkS5DHlto6GgDum8cnRtAgu/FFg9jfyymJLSD968xHdB6VLonxF0PW9QTTR9qsr6TPl295CY2fjt2NZnjzwzqetx6brOjyKmr6WxmhhkGVkzyV+v+eKi0/wAfaZqXhG98RX2nrDqOjBlngkT5o5sYAUnkbif50AeiFlXG5gpPQMQM07pivJvDfgMeLtGi8QeLbu8n1C/HnRpHO0aW6H7gUD25/KovCXim68O6N4vivLyS+stDmK2k8x3FjyAhPftQB67uozXmeja18Tb/AE6y1Mafoc1rcqJPJLNHIFP6V6OhYou8BXIG4A5waAJc1HIwVSfTJP0oLDBOawPGGrjR/DF7dbgGEZC+5PSgDyWVW8Z/FtIR88CzBfoi8k/pX0GFCqFUYA4A9K8a+COlGa61HWpRllAhQn+83JP5Yr1bXtQXS9FvLxjjy4zj3J4ApAeV+J706p4pu5uscX7pPwrOKhIgO7Gm2+51DP8AfkO4/jUkxzIFHap3ZjvI6jwLYG41RZWUFU5NeqYrk/A1h9n0szkcucCusqzYKKKKACilooATvR60d6WgBKO9LRQAlFFFABiilpKACijtR3oAKKKB0oAKKKKACiiigBDXgnxH1j+1PEcqh8wwfukx7dT+dezeI9SGlaHc3OcOEKp7seBXm194WW78FiRVV75SbgsOS2eo/KsqkrOxElzaI8plUMrJk4Iwa9Y+GXiIap4cGlzsP7Q04eXtJ5kjHQj6V5dLGVzwRUME93pt/HqFhIY7mP0PDD0NWthQdtD6IfyLu2khuIkngkXa8Tjhh/jXAaz8OIwJJNDvZbffz5Uudo9sj+oqz4c8faXraCG+Y2eoL97phj64/wAK6xbkk5inhmyOz4P5GquaHhd94A8TWkjP9iW4I/jtpQW/LrVFNW8R6FJsa4v7Yj+CdSR+TV9Dee5H76EkepGRSSR2l0myRFYYxtPI/I8UAeIWfxI1iLAnS3uV78bCa6Cx+JmnuQLyzngJ6soDj9K7HUPAPh3Ucl9PgD/3owUP6f4VzF/8JLQZayvLiH6kOP6GkBuWHi7RL4Yh1CAE9nYqf1rfguY2AMbhlPcHP8q+fvE+ip4fu2tH1C3llQ84Qgj6g1S03Ur61JaC/kiP8JjkIB/Ci4H0ws2QRjP6VOsqkZPU+1eC2/xB8QWChnu0uEXtKgP6iuksfiu5Rftul5HdoX/oaLgeqyRQ3ELQzxRyxMMMkihlI9wazLDwl4d0y8+2WWi2NvcDpIkQyPp6VgWHxG0C7ZRJcPbMeMTLgfnXS2ur2F8u62vIZf8AckBouBgzeDNYtbuabQPF1/p0c7l3gmjE6KT1K7jxVDVvhwU+Hmq6Ppt3Ld6neSrdS3E3DXDg5x6D2967jzcYO4c0qzA8Zzzng0wOIXx7r66NHpdt4O1SPWVhWEAoPIVgu3du/u965nUfD09hY+H/AAIJhLf6pd/bdTkXkYBz+Q5/WvYhKcfeP0zUQt7V75b1raE3SLtWYqN4HpmgDTgRILeOGFdsaKEUewGBUhbHUflVMTHIzT/OBHXigCZn4JryX4w6x+5tNMRz858xwPQdBXp8s4SNnZwAoJYntXh/z+NfibHFjfC0wT2CDkn8h+tAHsnw70hdH8EWERTbLMnnyZ65bn+WKyfidflbSx0pG+a4l8xwP7q13yqsaBEACgYA9BXjHijUP7W8bXkitmK0AgT6jrSFLRFaJQvzdlFLZRG4vY0AzuakJ2QY6FzW/wCCbA3esRuV+VOT+FKO5EF1PT9MthaadbwDqqDNXKQDGBS1RoJR2oooAWiiigBO9FL3pKAClpKO9ABRRRQAtJS0lAB2o7miloAQUCiigAo70UUAHrQe1FHagDn/ABZo0us6ckMXLI+7bnGa8yu7XU9HmMIuJIWH8O/Ne2V5x4q8O6hcajJPHGXQ8gis5QT1A80urJ2ZiyZJ5yKzZbYRnJQkjtXYTabdwEh4nH4VSktxn54/0pWZDgrnMNpRvU3PEOnBA/rVGSG8s2xBf3MTL/CXJH613UUEkxCxoT7AVR1fQLtZPOa3kAI54oaa1G49jnbTxV4p00/ub9pV/uscVtWvxa1GFgmpWEcn+1twfzFZEtm6HDL+YqpJYQzOv2hHaNTnap6/WqUkLXqel6d8T9DulUTxz23HY7hWpqHxE8K6fYG4bUTcPtJS3RDuY+leNyaFp07ExSvAx7A8VSm8K3AO6GeOT0zwavcpMoa9qsmv6xc6jMCrzOWx2UdhWWIyPukitOfRtQg+/buR6r81UWRkOHVlPoRiiw7iLNcJwHyPQ81YTUpU+/GD9OKr0UWA0F1SJlKsCufUZqxFPJJKv2GcCX+6pKk1jbVParWlQs+rWaxttZ50UH0yRSsB11r4n8QaSAr3lzH/ALMoJH610Nh8Sr5NouooJfVhlSa9bl0KweIRTW6OMDO4deOtc7qHw00W9ZniU25PQIPlpgZdr8RdNkUfaI5Id38Q+YD8q3rHxNpt4B9nvoXb0LYP5GuOvfhLdREtaXMbjsM7TXO3vgrXtOJJtpWC91G7+VAHtKXauMkqfoajk1K1hXMk6J7Fq8GbUdasW8otcovTbkj+dXILe4voS0yas7Y6RpkH8cUWA6zxx49iWzk0/TZPMllGHcdB7Cm/BHSZZtdvdUcExW8Pl78felc84+gFc9ovgXU/EF6I4bY2tvu/eSy8kD+p+le9+HtDsvDmjRabZIRGnzMx6ux/iNAFvWL9NM0i6vZGAWGNm59ccV4ZpheWF535kuHLt+JrtPil4gUwxeHrZw085DzhT91OwP1rlLRBGqgfdjXFJmdR9CWZtzBR24r0rwFYeTYvcMMFuAa83tojPdIoGSx6V7Xo9oLPS4IQMEKCfrQi4qyL9LSUtMYlHaiigBaKKKAE70Ud6KAClpKWgBKKO9FAC0lLSUAA6UdzS0lAAKKKKACilFFACUDpRRQAUdqKO1AEM1pbz/62FG+q1lXXhbS7nrb7Sf7tbYpaAMTTvDOn6c5dI9zf7Qq1qmnRX1hJF5alivy8VoetHagDxTUNAvLeZw9sxUH0rFn0xMnfBtPsMV9BvGki4dQw9CM1n3Gh6fdA+ZbJ9V4pWQHz/Lo8bD5WYezCqj6TOnMZVsf3Tg17ld+BdPnyY2ZD24rDu/h9cLkwSKw7ClyINzyJkvIOocD/AGlzUTSrINs9vHID6ivRbrwpqVsSDCxH0rGuNIYHE1rz67aLPowsjiJtL0mcfNC0J9VOKpyeFoXGba9x6Bxn+VdjLo8JztDofaqcmhuDmORSfQjBo5mhcr6M4qfw1qMOSkayj1Q/0NUWt7uylR3hkjdTuUsp6iu6ayvoOQr4Hocimm5mX5ZUDD0IoU+4arc1tK+Nl7BBHBqmnxzhAFMgyGx9RXW6b8VPDl/gGS4tXJ5D4cf0NeayQ6fcDE1qoJ7qMVQudDszHvspmilB6E5FO6fULn0BaeItOvQPsup2k2R0L7G/Jq0Vu3CZeNwp/iHI/TivmP7Nqlscx7JB6qdpq9Z+J/EOmMDDJeRYPRWyKYcyPouSLTrz/j5tYJfdkGafHp2nKuEtlC+mTj8q8UtPi9rluAt1aJdAd5Yuf8avN8Zb4j9zodur/wB4qx/TNIdz2u2RFUJCiqoHRRxiuS8YfEjTvDkElvZSR3epgYCocpEfVj3PsK8p1Dxz4u8Qq0LTSW9s3HlxAQofqRyar6do8cUizXDCWUcqoX5U9wO5+tAnJF7TUurm4l1PUXZ7u4O4l+oB7n0+lbY+WH3bioIlyRViT7wUfwjFJmXxM3vCFj9s1iLK5VTk16+oAAAriPAFh5dvJdMvJ4FdwKo2CiilPSgBKKO1FAC0UlFAB3oo70UAFFFLQAlFFFAC0lLSUAFHc0dqO5oAKKKKACiigUAHrR2o7UUAFFFFABQaBS0AJ2NAoHegdKACj1oooAKKKKAEwD1GarTafaTg+Zbxtn2q1RQBgXXhHS7nOIymfSsO7+HqNzBMPxrvKSgVjya78Eajb5KpuHtWJdaHdRZE1sT9Vr3So5IIpRh41b6iiyGfPU+jQE/NAVPqOKoyaGp/1cpHswr6CuPDum3I+e3UE+lYl14CspsmFynsalwTA8OfSrqMfKN49jUDQzRnEkZ/KvXLvwBdx5MLBx7VhXXhnUbbO+BiPpU8nYLJnn4Ck4KkVIkCnocfWumm0sjIlt8fhVN9Nj7blNFpEuCM2K1kJyGzV2K2k/uH8KetmyNlXq5A0iEZYEUc9txcjJo7GeBI5pYnWNhuUsPvUkCGa4VR1Y1cur26uLNEkcGOMYUZ6Crfhex+26xEuMgHJoi+YajY9S0GzFlpEEeMHGTWnTUUIoUdBwKdWhQlLR3paAEooooAKKBRQAveiiigAooooASl7UlFAC0lKaSgApaKKAEPSlFJRQAtAopDQAtFIelHpQADrS0UnagAFKaBR3oASij1ooAWgUlKKAE70vakFB6UALRSUUALR3o7UlAC0nalpO1ACjpRSDrS9qAE7U0qrZDAEe9P7UnegClPpVlcjEtuh98YrIu/BmmXGSqmMn05FdKaQdKAPPrv4enkwTKeeAeKw7rwZqdvkiJmHtzXrvcUtAHhU2mXkOQ8T/lXceAdNaPzLmRCCOBkV28ttDKD5kSN9VFEMUcK7I0VF9FFAE1FBpKACijvRQAClpKKAFoooo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12" y="2276872"/>
            <a:ext cx="332956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users\wsy\appdata\roaming\360se6\User Data\temp\u=661389942,1298976121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21" y="2449369"/>
            <a:ext cx="1715162" cy="1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wsy\appdata\roaming\360se6\User Data\temp\u=2273619550,1823360872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21" y="2418787"/>
            <a:ext cx="2304434" cy="17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33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总线结构</a:t>
            </a:r>
            <a:endParaRPr lang="zh-CN" altLang="en-US" dirty="0"/>
          </a:p>
        </p:txBody>
      </p:sp>
      <p:sp>
        <p:nvSpPr>
          <p:cNvPr id="1092613" name="Text Box 5"/>
          <p:cNvSpPr txBox="1">
            <a:spLocks noChangeArrowheads="1"/>
          </p:cNvSpPr>
          <p:nvPr/>
        </p:nvSpPr>
        <p:spPr bwMode="auto">
          <a:xfrm>
            <a:off x="323528" y="1484784"/>
            <a:ext cx="8640960" cy="43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74320" indent="-274320" algn="l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latin typeface="+mn-lt"/>
                <a:ea typeface="+mn-ea"/>
              </a:rPr>
              <a:t>总线</a:t>
            </a:r>
            <a:r>
              <a:rPr lang="en-US" altLang="zh-CN" sz="2400" b="1" dirty="0">
                <a:latin typeface="+mn-lt"/>
                <a:ea typeface="+mn-ea"/>
              </a:rPr>
              <a:t>(Bus)</a:t>
            </a:r>
            <a:r>
              <a:rPr lang="zh-CN" altLang="en-US" sz="2400" b="1" dirty="0">
                <a:latin typeface="+mn-lt"/>
                <a:ea typeface="+mn-ea"/>
              </a:rPr>
              <a:t>是构成计算机系统的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互连机构</a:t>
            </a:r>
            <a:r>
              <a:rPr lang="zh-CN" altLang="en-US" sz="2400" b="1" dirty="0">
                <a:latin typeface="+mn-lt"/>
                <a:ea typeface="+mn-ea"/>
              </a:rPr>
              <a:t>，是多个系统功能部件之间进行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数据传送</a:t>
            </a:r>
            <a:r>
              <a:rPr lang="zh-CN" altLang="en-US" sz="2400" b="1" dirty="0">
                <a:latin typeface="+mn-lt"/>
                <a:ea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公共通路</a:t>
            </a:r>
            <a:r>
              <a:rPr lang="zh-CN" altLang="en-US" sz="2400" b="1" dirty="0">
                <a:latin typeface="+mn-lt"/>
                <a:ea typeface="+mn-ea"/>
              </a:rPr>
              <a:t>。</a:t>
            </a:r>
          </a:p>
          <a:p>
            <a:pPr marL="274320" indent="-274320" algn="l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一个单处理器系统中的总线，大致分为三类：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内部总线</a:t>
            </a:r>
            <a:r>
              <a:rPr lang="zh-CN" altLang="en-US" sz="2000" b="1" dirty="0">
                <a:latin typeface="+mn-lt"/>
                <a:ea typeface="+mn-ea"/>
              </a:rPr>
              <a:t>：</a:t>
            </a:r>
            <a:r>
              <a:rPr lang="en-US" altLang="zh-CN" sz="2000" b="1" dirty="0">
                <a:latin typeface="+mn-lt"/>
                <a:ea typeface="+mn-ea"/>
              </a:rPr>
              <a:t>CPU</a:t>
            </a:r>
            <a:r>
              <a:rPr lang="zh-CN" altLang="en-US" sz="2000" b="1" dirty="0">
                <a:latin typeface="+mn-lt"/>
                <a:ea typeface="+mn-ea"/>
              </a:rPr>
              <a:t>内部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连接各寄存器及运算部件</a:t>
            </a:r>
            <a:r>
              <a:rPr lang="zh-CN" altLang="en-US" sz="2000" b="1" dirty="0">
                <a:latin typeface="+mn-lt"/>
                <a:ea typeface="+mn-ea"/>
              </a:rPr>
              <a:t>之间的总线。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系统总线</a:t>
            </a:r>
            <a:r>
              <a:rPr lang="zh-CN" altLang="en-US" sz="2000" b="1" dirty="0">
                <a:latin typeface="+mn-lt"/>
                <a:ea typeface="+mn-ea"/>
              </a:rPr>
              <a:t>：</a:t>
            </a:r>
            <a:r>
              <a:rPr lang="en-US" altLang="zh-CN" sz="2000" b="1" dirty="0">
                <a:latin typeface="+mn-lt"/>
                <a:ea typeface="+mn-ea"/>
              </a:rPr>
              <a:t>CPU</a:t>
            </a:r>
            <a:r>
              <a:rPr lang="zh-CN" altLang="en-US" sz="2000" b="1" dirty="0">
                <a:latin typeface="+mn-lt"/>
                <a:ea typeface="+mn-ea"/>
              </a:rPr>
              <a:t>同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计算机系统的其他高速功能部件</a:t>
            </a:r>
            <a:r>
              <a:rPr lang="zh-CN" altLang="en-US" sz="2000" b="1" dirty="0">
                <a:latin typeface="+mn-lt"/>
                <a:ea typeface="+mn-ea"/>
              </a:rPr>
              <a:t>，如存储器、通道等互相连接的总线。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I/O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总线</a:t>
            </a:r>
            <a:r>
              <a:rPr lang="zh-CN" altLang="en-US" sz="2000" b="1" dirty="0">
                <a:latin typeface="+mn-lt"/>
                <a:ea typeface="+mn-ea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中、低速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I/O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设备</a:t>
            </a:r>
            <a:r>
              <a:rPr lang="zh-CN" altLang="en-US" sz="2000" b="1" dirty="0">
                <a:latin typeface="+mn-lt"/>
                <a:ea typeface="+mn-ea"/>
              </a:rPr>
              <a:t>之间互相连接的总线。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177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64704"/>
            <a:ext cx="7229475" cy="6153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5656" y="1124744"/>
            <a:ext cx="18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accent1"/>
                </a:solidFill>
              </a:rPr>
              <a:t>嵌入式</a:t>
            </a:r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1825" y="274204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内部总线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24128" y="2492896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系统总线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92253" y="472514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2414124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5858777"/>
            <a:ext cx="8229600" cy="36001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ALU</a:t>
            </a:r>
            <a:r>
              <a:rPr lang="zh-CN" altLang="en-US" dirty="0"/>
              <a:t>与一个寄存器组通过三路总线相连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763688" y="1268760"/>
            <a:ext cx="5314336" cy="4467613"/>
            <a:chOff x="1052039" y="980728"/>
            <a:chExt cx="5314336" cy="4467613"/>
          </a:xfrm>
        </p:grpSpPr>
        <p:sp>
          <p:nvSpPr>
            <p:cNvPr id="13" name="矩形 12"/>
            <p:cNvSpPr/>
            <p:nvPr/>
          </p:nvSpPr>
          <p:spPr>
            <a:xfrm>
              <a:off x="1196055" y="980728"/>
              <a:ext cx="1440160" cy="4464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68063" y="1124744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R0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68063" y="1557563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6739" y="2001520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68063" y="2443033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68063" y="288487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08459" y="4541520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11689" y="4969565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62710" y="1175646"/>
              <a:ext cx="242954" cy="267527"/>
              <a:chOff x="3491880" y="2502188"/>
              <a:chExt cx="845512" cy="1103317"/>
            </a:xfrm>
          </p:grpSpPr>
          <p:sp>
            <p:nvSpPr>
              <p:cNvPr id="14" name="等腰三角形 13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6200000">
                <a:off x="3698612" y="2664756"/>
                <a:ext cx="504056" cy="773505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262710" y="1608465"/>
              <a:ext cx="242954" cy="267527"/>
              <a:chOff x="3491880" y="2502188"/>
              <a:chExt cx="845512" cy="1103317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62710" y="2052422"/>
              <a:ext cx="242954" cy="267527"/>
              <a:chOff x="3491880" y="2502188"/>
              <a:chExt cx="845512" cy="1103317"/>
            </a:xfrm>
          </p:grpSpPr>
          <p:sp>
            <p:nvSpPr>
              <p:cNvPr id="23" name="等腰三角形 22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262710" y="2493935"/>
              <a:ext cx="242954" cy="267527"/>
              <a:chOff x="3491880" y="2502188"/>
              <a:chExt cx="845512" cy="1103317"/>
            </a:xfrm>
          </p:grpSpPr>
          <p:sp>
            <p:nvSpPr>
              <p:cNvPr id="27" name="等腰三角形 26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252364" y="2942312"/>
              <a:ext cx="242954" cy="267527"/>
              <a:chOff x="3491880" y="2502188"/>
              <a:chExt cx="845512" cy="1103317"/>
            </a:xfrm>
          </p:grpSpPr>
          <p:sp>
            <p:nvSpPr>
              <p:cNvPr id="31" name="等腰三角形 30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252364" y="4589282"/>
              <a:ext cx="242954" cy="267527"/>
              <a:chOff x="3491880" y="2502188"/>
              <a:chExt cx="845512" cy="1103317"/>
            </a:xfrm>
          </p:grpSpPr>
          <p:sp>
            <p:nvSpPr>
              <p:cNvPr id="35" name="等腰三角形 34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262710" y="4999819"/>
              <a:ext cx="242954" cy="267527"/>
              <a:chOff x="3491880" y="2502188"/>
              <a:chExt cx="845512" cy="1103317"/>
            </a:xfrm>
          </p:grpSpPr>
          <p:sp>
            <p:nvSpPr>
              <p:cNvPr id="39" name="等腰三角形 38"/>
              <p:cNvSpPr/>
              <p:nvPr/>
            </p:nvSpPr>
            <p:spPr>
              <a:xfrm rot="5400000">
                <a:off x="3635896" y="2367464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2924247" y="980728"/>
              <a:ext cx="0" cy="4464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140271" y="983845"/>
              <a:ext cx="0" cy="4464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356295" y="980728"/>
              <a:ext cx="0" cy="44644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4" idx="0"/>
            </p:cNvCxnSpPr>
            <p:nvPr/>
          </p:nvCxnSpPr>
          <p:spPr>
            <a:xfrm flipV="1">
              <a:off x="2487643" y="1236756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2453917" y="1386805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2509061" y="1312864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2479212" y="1667085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2445486" y="1817134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2500630" y="1743193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2487643" y="2116225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2453917" y="2266274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2509061" y="2192333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2493458" y="2552294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2459732" y="2702343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2514876" y="2628402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2461640" y="2994924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2427914" y="3144973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2483058" y="3071032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2479212" y="4652581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2445486" y="4802630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2500630" y="4728689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2487643" y="5063546"/>
              <a:ext cx="43660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2453917" y="5213595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2509061" y="5139654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052039" y="3727254"/>
              <a:ext cx="24482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+mj-ea"/>
                  <a:ea typeface="+mj-ea"/>
                </a:rPr>
                <a:t>  ……             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6" name="流程图: 手动操作 75"/>
            <p:cNvSpPr/>
            <p:nvPr/>
          </p:nvSpPr>
          <p:spPr>
            <a:xfrm>
              <a:off x="5142240" y="2721481"/>
              <a:ext cx="1224135" cy="53272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5420 w 10000"/>
                <a:gd name="connsiteY1" fmla="*/ 351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10000 w 10000"/>
                <a:gd name="connsiteY3" fmla="*/ 590 h 10590"/>
                <a:gd name="connsiteX4" fmla="*/ 8000 w 10000"/>
                <a:gd name="connsiteY4" fmla="*/ 10590 h 10590"/>
                <a:gd name="connsiteX5" fmla="*/ 2000 w 10000"/>
                <a:gd name="connsiteY5" fmla="*/ 10590 h 10590"/>
                <a:gd name="connsiteX6" fmla="*/ 0 w 10000"/>
                <a:gd name="connsiteY6" fmla="*/ 590 h 1059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7349 w 10000"/>
                <a:gd name="connsiteY3" fmla="*/ 981 h 10590"/>
                <a:gd name="connsiteX4" fmla="*/ 10000 w 10000"/>
                <a:gd name="connsiteY4" fmla="*/ 590 h 10590"/>
                <a:gd name="connsiteX5" fmla="*/ 8000 w 10000"/>
                <a:gd name="connsiteY5" fmla="*/ 10590 h 10590"/>
                <a:gd name="connsiteX6" fmla="*/ 2000 w 10000"/>
                <a:gd name="connsiteY6" fmla="*/ 10590 h 10590"/>
                <a:gd name="connsiteX7" fmla="*/ 0 w 10000"/>
                <a:gd name="connsiteY7" fmla="*/ 590 h 10590"/>
                <a:gd name="connsiteX0" fmla="*/ 0 w 10000"/>
                <a:gd name="connsiteY0" fmla="*/ 438 h 10438"/>
                <a:gd name="connsiteX1" fmla="*/ 3365 w 10000"/>
                <a:gd name="connsiteY1" fmla="*/ 2002 h 10438"/>
                <a:gd name="connsiteX2" fmla="*/ 5420 w 10000"/>
                <a:gd name="connsiteY2" fmla="*/ 3956 h 10438"/>
                <a:gd name="connsiteX3" fmla="*/ 7349 w 10000"/>
                <a:gd name="connsiteY3" fmla="*/ 829 h 10438"/>
                <a:gd name="connsiteX4" fmla="*/ 10000 w 10000"/>
                <a:gd name="connsiteY4" fmla="*/ 438 h 10438"/>
                <a:gd name="connsiteX5" fmla="*/ 8000 w 10000"/>
                <a:gd name="connsiteY5" fmla="*/ 10438 h 10438"/>
                <a:gd name="connsiteX6" fmla="*/ 2000 w 10000"/>
                <a:gd name="connsiteY6" fmla="*/ 10438 h 10438"/>
                <a:gd name="connsiteX7" fmla="*/ 0 w 10000"/>
                <a:gd name="connsiteY7" fmla="*/ 438 h 10438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7349 w 10000"/>
                <a:gd name="connsiteY3" fmla="*/ 901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358 w 10000"/>
                <a:gd name="connsiteY2" fmla="*/ 4810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985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861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9938"/>
                <a:gd name="connsiteY0" fmla="*/ 782 h 10000"/>
                <a:gd name="connsiteX1" fmla="*/ 3116 w 9938"/>
                <a:gd name="connsiteY1" fmla="*/ 131 h 10000"/>
                <a:gd name="connsiteX2" fmla="*/ 4799 w 9938"/>
                <a:gd name="connsiteY2" fmla="*/ 4561 h 10000"/>
                <a:gd name="connsiteX3" fmla="*/ 6727 w 9938"/>
                <a:gd name="connsiteY3" fmla="*/ 652 h 10000"/>
                <a:gd name="connsiteX4" fmla="*/ 9938 w 9938"/>
                <a:gd name="connsiteY4" fmla="*/ 0 h 10000"/>
                <a:gd name="connsiteX5" fmla="*/ 7938 w 9938"/>
                <a:gd name="connsiteY5" fmla="*/ 10000 h 10000"/>
                <a:gd name="connsiteX6" fmla="*/ 1938 w 9938"/>
                <a:gd name="connsiteY6" fmla="*/ 10000 h 10000"/>
                <a:gd name="connsiteX7" fmla="*/ 0 w 9938"/>
                <a:gd name="connsiteY7" fmla="*/ 782 h 10000"/>
                <a:gd name="connsiteX0" fmla="*/ 7 w 10007"/>
                <a:gd name="connsiteY0" fmla="*/ 782 h 10000"/>
                <a:gd name="connsiteX1" fmla="*/ 3142 w 10007"/>
                <a:gd name="connsiteY1" fmla="*/ 131 h 10000"/>
                <a:gd name="connsiteX2" fmla="*/ 4836 w 10007"/>
                <a:gd name="connsiteY2" fmla="*/ 4561 h 10000"/>
                <a:gd name="connsiteX3" fmla="*/ 6776 w 10007"/>
                <a:gd name="connsiteY3" fmla="*/ 652 h 10000"/>
                <a:gd name="connsiteX4" fmla="*/ 10007 w 10007"/>
                <a:gd name="connsiteY4" fmla="*/ 0 h 10000"/>
                <a:gd name="connsiteX5" fmla="*/ 7995 w 10007"/>
                <a:gd name="connsiteY5" fmla="*/ 10000 h 10000"/>
                <a:gd name="connsiteX6" fmla="*/ 1957 w 10007"/>
                <a:gd name="connsiteY6" fmla="*/ 10000 h 10000"/>
                <a:gd name="connsiteX7" fmla="*/ 7 w 10007"/>
                <a:gd name="connsiteY7" fmla="*/ 78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7" h="10000">
                  <a:moveTo>
                    <a:pt x="7" y="782"/>
                  </a:moveTo>
                  <a:cubicBezTo>
                    <a:pt x="-182" y="-494"/>
                    <a:pt x="3298" y="587"/>
                    <a:pt x="3142" y="131"/>
                  </a:cubicBezTo>
                  <a:cubicBezTo>
                    <a:pt x="3175" y="326"/>
                    <a:pt x="4189" y="4322"/>
                    <a:pt x="4836" y="4561"/>
                  </a:cubicBezTo>
                  <a:cubicBezTo>
                    <a:pt x="5358" y="4083"/>
                    <a:pt x="6254" y="1130"/>
                    <a:pt x="6776" y="652"/>
                  </a:cubicBezTo>
                  <a:lnTo>
                    <a:pt x="10007" y="0"/>
                  </a:lnTo>
                  <a:lnTo>
                    <a:pt x="7995" y="10000"/>
                  </a:lnTo>
                  <a:lnTo>
                    <a:pt x="1957" y="10000"/>
                  </a:lnTo>
                  <a:lnTo>
                    <a:pt x="7" y="782"/>
                  </a:ln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ALU 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2924247" y="1494076"/>
              <a:ext cx="3231929" cy="9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140271" y="2001520"/>
              <a:ext cx="22238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156176" y="1503305"/>
              <a:ext cx="0" cy="127234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364088" y="1987903"/>
              <a:ext cx="0" cy="76589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3347864" y="3645024"/>
              <a:ext cx="2406444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754308" y="3227873"/>
              <a:ext cx="0" cy="4171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3314616" y="16573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第一操作数总线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451011" y="1085351"/>
              <a:ext cx="1800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第二操作数总线</a:t>
              </a:r>
            </a:p>
          </p:txBody>
        </p:sp>
      </p:grpSp>
      <p:sp>
        <p:nvSpPr>
          <p:cNvPr id="77" name="标题 1"/>
          <p:cNvSpPr>
            <a:spLocks noGrp="1"/>
          </p:cNvSpPr>
          <p:nvPr>
            <p:ph type="title"/>
          </p:nvPr>
        </p:nvSpPr>
        <p:spPr>
          <a:xfrm>
            <a:off x="467544" y="714475"/>
            <a:ext cx="8229600" cy="563563"/>
          </a:xfrm>
        </p:spPr>
        <p:txBody>
          <a:bodyPr/>
          <a:lstStyle/>
          <a:p>
            <a:r>
              <a:rPr lang="zh-CN" altLang="en-US" dirty="0" smtClean="0"/>
              <a:t>内部</a:t>
            </a:r>
            <a:r>
              <a:rPr lang="zh-CN" altLang="en-US" dirty="0"/>
              <a:t>总线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496928" y="4000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结果总线</a:t>
            </a:r>
          </a:p>
        </p:txBody>
      </p:sp>
    </p:spTree>
    <p:extLst>
      <p:ext uri="{BB962C8B-B14F-4D97-AF65-F5344CB8AC3E}">
        <p14:creationId xmlns:p14="http://schemas.microsoft.com/office/powerpoint/2010/main" val="1452695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196055" y="980728"/>
            <a:ext cx="1440160" cy="44644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148" y="5579842"/>
            <a:ext cx="8229600" cy="3600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ALU</a:t>
            </a:r>
            <a:r>
              <a:rPr lang="zh-CN" altLang="en-US" dirty="0"/>
              <a:t>、一个</a:t>
            </a:r>
            <a:r>
              <a:rPr lang="en-US" altLang="zh-CN" dirty="0"/>
              <a:t>MAC</a:t>
            </a:r>
            <a:r>
              <a:rPr lang="zh-CN" altLang="en-US" dirty="0"/>
              <a:t>以及一组寄存器以三路总线相互连接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63" y="1124744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R0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8063" y="1557563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6739" y="2001520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R2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8063" y="2443033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8063" y="2884877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R4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8459" y="4541520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R14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1689" y="4969565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R15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62710" y="1175646"/>
            <a:ext cx="242954" cy="267527"/>
            <a:chOff x="3491880" y="2502188"/>
            <a:chExt cx="845512" cy="1103317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3698612" y="2664756"/>
              <a:ext cx="504056" cy="773505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62710" y="1608465"/>
            <a:ext cx="242954" cy="267527"/>
            <a:chOff x="3491880" y="2502188"/>
            <a:chExt cx="845512" cy="1103317"/>
          </a:xfrm>
        </p:grpSpPr>
        <p:sp>
          <p:nvSpPr>
            <p:cNvPr id="19" name="等腰三角形 18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62710" y="2052422"/>
            <a:ext cx="242954" cy="267527"/>
            <a:chOff x="3491880" y="2502188"/>
            <a:chExt cx="845512" cy="1103317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62710" y="2493935"/>
            <a:ext cx="242954" cy="267527"/>
            <a:chOff x="3491880" y="2502188"/>
            <a:chExt cx="845512" cy="1103317"/>
          </a:xfrm>
        </p:grpSpPr>
        <p:sp>
          <p:nvSpPr>
            <p:cNvPr id="27" name="等腰三角形 26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52364" y="2942312"/>
            <a:ext cx="242954" cy="267527"/>
            <a:chOff x="3491880" y="2502188"/>
            <a:chExt cx="845512" cy="1103317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52364" y="4589282"/>
            <a:ext cx="242954" cy="267527"/>
            <a:chOff x="3491880" y="2502188"/>
            <a:chExt cx="845512" cy="1103317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62710" y="4999819"/>
            <a:ext cx="242954" cy="267527"/>
            <a:chOff x="3491880" y="2502188"/>
            <a:chExt cx="845512" cy="1103317"/>
          </a:xfrm>
        </p:grpSpPr>
        <p:sp>
          <p:nvSpPr>
            <p:cNvPr id="39" name="等腰三角形 38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2924247" y="980728"/>
            <a:ext cx="0" cy="4464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140271" y="983845"/>
            <a:ext cx="0" cy="4464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56295" y="980728"/>
            <a:ext cx="0" cy="44644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4" idx="0"/>
          </p:cNvCxnSpPr>
          <p:nvPr/>
        </p:nvCxnSpPr>
        <p:spPr>
          <a:xfrm flipV="1">
            <a:off x="2487643" y="1236756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453917" y="1386805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509061" y="1312864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79212" y="1667085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445486" y="1817134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500630" y="1743193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87643" y="2116225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2453917" y="2266274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2509061" y="2192333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493458" y="2552294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459732" y="2702343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514876" y="2628402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461640" y="2994924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427914" y="3144973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483058" y="3071032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79212" y="4652581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445486" y="4802630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500630" y="4728689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487643" y="5063546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453917" y="5213595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509061" y="5139654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2039" y="3727254"/>
            <a:ext cx="2448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j-ea"/>
                <a:ea typeface="+mj-ea"/>
              </a:rPr>
              <a:t>  ……           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6" name="流程图: 手动操作 75"/>
          <p:cNvSpPr/>
          <p:nvPr/>
        </p:nvSpPr>
        <p:spPr>
          <a:xfrm>
            <a:off x="4580431" y="2728683"/>
            <a:ext cx="1224135" cy="5327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5420 w 10000"/>
              <a:gd name="connsiteY1" fmla="*/ 3518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590 h 10590"/>
              <a:gd name="connsiteX1" fmla="*/ 3116 w 10000"/>
              <a:gd name="connsiteY1" fmla="*/ 1242 h 10590"/>
              <a:gd name="connsiteX2" fmla="*/ 5420 w 10000"/>
              <a:gd name="connsiteY2" fmla="*/ 4108 h 10590"/>
              <a:gd name="connsiteX3" fmla="*/ 10000 w 10000"/>
              <a:gd name="connsiteY3" fmla="*/ 590 h 10590"/>
              <a:gd name="connsiteX4" fmla="*/ 8000 w 10000"/>
              <a:gd name="connsiteY4" fmla="*/ 10590 h 10590"/>
              <a:gd name="connsiteX5" fmla="*/ 2000 w 10000"/>
              <a:gd name="connsiteY5" fmla="*/ 10590 h 10590"/>
              <a:gd name="connsiteX6" fmla="*/ 0 w 10000"/>
              <a:gd name="connsiteY6" fmla="*/ 590 h 10590"/>
              <a:gd name="connsiteX0" fmla="*/ 0 w 10000"/>
              <a:gd name="connsiteY0" fmla="*/ 590 h 10590"/>
              <a:gd name="connsiteX1" fmla="*/ 3116 w 10000"/>
              <a:gd name="connsiteY1" fmla="*/ 1242 h 10590"/>
              <a:gd name="connsiteX2" fmla="*/ 5420 w 10000"/>
              <a:gd name="connsiteY2" fmla="*/ 4108 h 10590"/>
              <a:gd name="connsiteX3" fmla="*/ 7349 w 10000"/>
              <a:gd name="connsiteY3" fmla="*/ 981 h 10590"/>
              <a:gd name="connsiteX4" fmla="*/ 10000 w 10000"/>
              <a:gd name="connsiteY4" fmla="*/ 590 h 10590"/>
              <a:gd name="connsiteX5" fmla="*/ 8000 w 10000"/>
              <a:gd name="connsiteY5" fmla="*/ 10590 h 10590"/>
              <a:gd name="connsiteX6" fmla="*/ 2000 w 10000"/>
              <a:gd name="connsiteY6" fmla="*/ 10590 h 10590"/>
              <a:gd name="connsiteX7" fmla="*/ 0 w 10000"/>
              <a:gd name="connsiteY7" fmla="*/ 590 h 10590"/>
              <a:gd name="connsiteX0" fmla="*/ 0 w 10000"/>
              <a:gd name="connsiteY0" fmla="*/ 438 h 10438"/>
              <a:gd name="connsiteX1" fmla="*/ 3365 w 10000"/>
              <a:gd name="connsiteY1" fmla="*/ 2002 h 10438"/>
              <a:gd name="connsiteX2" fmla="*/ 5420 w 10000"/>
              <a:gd name="connsiteY2" fmla="*/ 3956 h 10438"/>
              <a:gd name="connsiteX3" fmla="*/ 7349 w 10000"/>
              <a:gd name="connsiteY3" fmla="*/ 829 h 10438"/>
              <a:gd name="connsiteX4" fmla="*/ 10000 w 10000"/>
              <a:gd name="connsiteY4" fmla="*/ 438 h 10438"/>
              <a:gd name="connsiteX5" fmla="*/ 8000 w 10000"/>
              <a:gd name="connsiteY5" fmla="*/ 10438 h 10438"/>
              <a:gd name="connsiteX6" fmla="*/ 2000 w 10000"/>
              <a:gd name="connsiteY6" fmla="*/ 10438 h 10438"/>
              <a:gd name="connsiteX7" fmla="*/ 0 w 10000"/>
              <a:gd name="connsiteY7" fmla="*/ 438 h 10438"/>
              <a:gd name="connsiteX0" fmla="*/ 0 w 10000"/>
              <a:gd name="connsiteY0" fmla="*/ 315 h 10315"/>
              <a:gd name="connsiteX1" fmla="*/ 3365 w 10000"/>
              <a:gd name="connsiteY1" fmla="*/ 1879 h 10315"/>
              <a:gd name="connsiteX2" fmla="*/ 5420 w 10000"/>
              <a:gd name="connsiteY2" fmla="*/ 3833 h 10315"/>
              <a:gd name="connsiteX3" fmla="*/ 7349 w 10000"/>
              <a:gd name="connsiteY3" fmla="*/ 706 h 10315"/>
              <a:gd name="connsiteX4" fmla="*/ 10000 w 10000"/>
              <a:gd name="connsiteY4" fmla="*/ 315 h 10315"/>
              <a:gd name="connsiteX5" fmla="*/ 8000 w 10000"/>
              <a:gd name="connsiteY5" fmla="*/ 10315 h 10315"/>
              <a:gd name="connsiteX6" fmla="*/ 2000 w 10000"/>
              <a:gd name="connsiteY6" fmla="*/ 10315 h 10315"/>
              <a:gd name="connsiteX7" fmla="*/ 0 w 10000"/>
              <a:gd name="connsiteY7" fmla="*/ 315 h 10315"/>
              <a:gd name="connsiteX0" fmla="*/ 0 w 10000"/>
              <a:gd name="connsiteY0" fmla="*/ 315 h 10315"/>
              <a:gd name="connsiteX1" fmla="*/ 3365 w 10000"/>
              <a:gd name="connsiteY1" fmla="*/ 1879 h 10315"/>
              <a:gd name="connsiteX2" fmla="*/ 5420 w 10000"/>
              <a:gd name="connsiteY2" fmla="*/ 3833 h 10315"/>
              <a:gd name="connsiteX3" fmla="*/ 7349 w 10000"/>
              <a:gd name="connsiteY3" fmla="*/ 706 h 10315"/>
              <a:gd name="connsiteX4" fmla="*/ 10000 w 10000"/>
              <a:gd name="connsiteY4" fmla="*/ 315 h 10315"/>
              <a:gd name="connsiteX5" fmla="*/ 8000 w 10000"/>
              <a:gd name="connsiteY5" fmla="*/ 10315 h 10315"/>
              <a:gd name="connsiteX6" fmla="*/ 2000 w 10000"/>
              <a:gd name="connsiteY6" fmla="*/ 10315 h 10315"/>
              <a:gd name="connsiteX7" fmla="*/ 0 w 10000"/>
              <a:gd name="connsiteY7" fmla="*/ 315 h 10315"/>
              <a:gd name="connsiteX0" fmla="*/ 0 w 10000"/>
              <a:gd name="connsiteY0" fmla="*/ 340 h 10340"/>
              <a:gd name="connsiteX1" fmla="*/ 3365 w 10000"/>
              <a:gd name="connsiteY1" fmla="*/ 1904 h 10340"/>
              <a:gd name="connsiteX2" fmla="*/ 5420 w 10000"/>
              <a:gd name="connsiteY2" fmla="*/ 3858 h 10340"/>
              <a:gd name="connsiteX3" fmla="*/ 7349 w 10000"/>
              <a:gd name="connsiteY3" fmla="*/ 731 h 10340"/>
              <a:gd name="connsiteX4" fmla="*/ 10000 w 10000"/>
              <a:gd name="connsiteY4" fmla="*/ 340 h 10340"/>
              <a:gd name="connsiteX5" fmla="*/ 8000 w 10000"/>
              <a:gd name="connsiteY5" fmla="*/ 10340 h 10340"/>
              <a:gd name="connsiteX6" fmla="*/ 2000 w 10000"/>
              <a:gd name="connsiteY6" fmla="*/ 10340 h 10340"/>
              <a:gd name="connsiteX7" fmla="*/ 0 w 10000"/>
              <a:gd name="connsiteY7" fmla="*/ 340 h 10340"/>
              <a:gd name="connsiteX0" fmla="*/ 0 w 10000"/>
              <a:gd name="connsiteY0" fmla="*/ 340 h 10340"/>
              <a:gd name="connsiteX1" fmla="*/ 3365 w 10000"/>
              <a:gd name="connsiteY1" fmla="*/ 1904 h 10340"/>
              <a:gd name="connsiteX2" fmla="*/ 5420 w 10000"/>
              <a:gd name="connsiteY2" fmla="*/ 3858 h 10340"/>
              <a:gd name="connsiteX3" fmla="*/ 7349 w 10000"/>
              <a:gd name="connsiteY3" fmla="*/ 731 h 10340"/>
              <a:gd name="connsiteX4" fmla="*/ 10000 w 10000"/>
              <a:gd name="connsiteY4" fmla="*/ 340 h 10340"/>
              <a:gd name="connsiteX5" fmla="*/ 8000 w 10000"/>
              <a:gd name="connsiteY5" fmla="*/ 10340 h 10340"/>
              <a:gd name="connsiteX6" fmla="*/ 2000 w 10000"/>
              <a:gd name="connsiteY6" fmla="*/ 10340 h 10340"/>
              <a:gd name="connsiteX7" fmla="*/ 0 w 10000"/>
              <a:gd name="connsiteY7" fmla="*/ 340 h 1034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5420 w 10000"/>
              <a:gd name="connsiteY2" fmla="*/ 4028 h 10510"/>
              <a:gd name="connsiteX3" fmla="*/ 7349 w 10000"/>
              <a:gd name="connsiteY3" fmla="*/ 901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5420 w 10000"/>
              <a:gd name="connsiteY2" fmla="*/ 4028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5358 w 10000"/>
              <a:gd name="connsiteY2" fmla="*/ 4810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4985 w 10000"/>
              <a:gd name="connsiteY2" fmla="*/ 5071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4861 w 10000"/>
              <a:gd name="connsiteY2" fmla="*/ 5071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9938"/>
              <a:gd name="connsiteY0" fmla="*/ 782 h 10000"/>
              <a:gd name="connsiteX1" fmla="*/ 3116 w 9938"/>
              <a:gd name="connsiteY1" fmla="*/ 131 h 10000"/>
              <a:gd name="connsiteX2" fmla="*/ 4799 w 9938"/>
              <a:gd name="connsiteY2" fmla="*/ 4561 h 10000"/>
              <a:gd name="connsiteX3" fmla="*/ 6727 w 9938"/>
              <a:gd name="connsiteY3" fmla="*/ 652 h 10000"/>
              <a:gd name="connsiteX4" fmla="*/ 9938 w 9938"/>
              <a:gd name="connsiteY4" fmla="*/ 0 h 10000"/>
              <a:gd name="connsiteX5" fmla="*/ 7938 w 9938"/>
              <a:gd name="connsiteY5" fmla="*/ 10000 h 10000"/>
              <a:gd name="connsiteX6" fmla="*/ 1938 w 9938"/>
              <a:gd name="connsiteY6" fmla="*/ 10000 h 10000"/>
              <a:gd name="connsiteX7" fmla="*/ 0 w 9938"/>
              <a:gd name="connsiteY7" fmla="*/ 782 h 10000"/>
              <a:gd name="connsiteX0" fmla="*/ 7 w 10007"/>
              <a:gd name="connsiteY0" fmla="*/ 782 h 10000"/>
              <a:gd name="connsiteX1" fmla="*/ 3142 w 10007"/>
              <a:gd name="connsiteY1" fmla="*/ 131 h 10000"/>
              <a:gd name="connsiteX2" fmla="*/ 4836 w 10007"/>
              <a:gd name="connsiteY2" fmla="*/ 4561 h 10000"/>
              <a:gd name="connsiteX3" fmla="*/ 6776 w 10007"/>
              <a:gd name="connsiteY3" fmla="*/ 652 h 10000"/>
              <a:gd name="connsiteX4" fmla="*/ 10007 w 10007"/>
              <a:gd name="connsiteY4" fmla="*/ 0 h 10000"/>
              <a:gd name="connsiteX5" fmla="*/ 7995 w 10007"/>
              <a:gd name="connsiteY5" fmla="*/ 10000 h 10000"/>
              <a:gd name="connsiteX6" fmla="*/ 1957 w 10007"/>
              <a:gd name="connsiteY6" fmla="*/ 10000 h 10000"/>
              <a:gd name="connsiteX7" fmla="*/ 7 w 10007"/>
              <a:gd name="connsiteY7" fmla="*/ 7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7" h="10000">
                <a:moveTo>
                  <a:pt x="7" y="782"/>
                </a:moveTo>
                <a:cubicBezTo>
                  <a:pt x="-182" y="-494"/>
                  <a:pt x="3298" y="587"/>
                  <a:pt x="3142" y="131"/>
                </a:cubicBezTo>
                <a:cubicBezTo>
                  <a:pt x="3175" y="326"/>
                  <a:pt x="4189" y="4322"/>
                  <a:pt x="4836" y="4561"/>
                </a:cubicBezTo>
                <a:cubicBezTo>
                  <a:pt x="5358" y="4083"/>
                  <a:pt x="6254" y="1130"/>
                  <a:pt x="6776" y="652"/>
                </a:cubicBezTo>
                <a:lnTo>
                  <a:pt x="10007" y="0"/>
                </a:lnTo>
                <a:lnTo>
                  <a:pt x="7995" y="10000"/>
                </a:lnTo>
                <a:lnTo>
                  <a:pt x="1957" y="10000"/>
                </a:lnTo>
                <a:lnTo>
                  <a:pt x="7" y="782"/>
                </a:lnTo>
                <a:close/>
              </a:path>
            </a:pathLst>
          </a:cu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ALU 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24647" y="2754391"/>
            <a:ext cx="1296144" cy="50848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2924247" y="1482044"/>
            <a:ext cx="3934437" cy="12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858684" y="1494076"/>
            <a:ext cx="26003" cy="12603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140271" y="2001520"/>
            <a:ext cx="42224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362740" y="2001520"/>
            <a:ext cx="26003" cy="752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796455" y="1482044"/>
            <a:ext cx="0" cy="12723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588543" y="2001520"/>
            <a:ext cx="0" cy="7658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347864" y="3645024"/>
            <a:ext cx="38248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7172719" y="3262874"/>
            <a:ext cx="0" cy="3821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156495" y="3262874"/>
            <a:ext cx="0" cy="382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4796455" y="1630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第一操作数总线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4891464" y="1103983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第二操作数总线</a:t>
            </a:r>
          </a:p>
        </p:txBody>
      </p:sp>
    </p:spTree>
    <p:extLst>
      <p:ext uri="{BB962C8B-B14F-4D97-AF65-F5344CB8AC3E}">
        <p14:creationId xmlns:p14="http://schemas.microsoft.com/office/powerpoint/2010/main" val="2898378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196055" y="980728"/>
            <a:ext cx="1440160" cy="44644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148" y="5579842"/>
            <a:ext cx="8229600" cy="36001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总线划分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63" y="1124744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R0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8063" y="1557563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6739" y="2001520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R2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8063" y="2443033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7215" y="3081981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R4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0334" y="3566177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1689" y="4969565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R15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62710" y="1175646"/>
            <a:ext cx="242954" cy="267527"/>
            <a:chOff x="3491880" y="2502188"/>
            <a:chExt cx="845512" cy="1103317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3698612" y="2664756"/>
              <a:ext cx="504056" cy="773505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62710" y="1608465"/>
            <a:ext cx="242954" cy="267527"/>
            <a:chOff x="3491880" y="2502188"/>
            <a:chExt cx="845512" cy="1103317"/>
          </a:xfrm>
        </p:grpSpPr>
        <p:sp>
          <p:nvSpPr>
            <p:cNvPr id="19" name="等腰三角形 18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62710" y="2052422"/>
            <a:ext cx="242954" cy="267527"/>
            <a:chOff x="3491880" y="2502188"/>
            <a:chExt cx="845512" cy="1103317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62710" y="2493935"/>
            <a:ext cx="242954" cy="267527"/>
            <a:chOff x="3491880" y="2502188"/>
            <a:chExt cx="845512" cy="1103317"/>
          </a:xfrm>
        </p:grpSpPr>
        <p:sp>
          <p:nvSpPr>
            <p:cNvPr id="27" name="等腰三角形 26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71516" y="3139416"/>
            <a:ext cx="242954" cy="267527"/>
            <a:chOff x="3491880" y="2502188"/>
            <a:chExt cx="845512" cy="1103317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44239" y="3613939"/>
            <a:ext cx="242954" cy="267527"/>
            <a:chOff x="3491880" y="2502188"/>
            <a:chExt cx="845512" cy="1103317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62710" y="4999819"/>
            <a:ext cx="242954" cy="267527"/>
            <a:chOff x="3491880" y="2502188"/>
            <a:chExt cx="845512" cy="1103317"/>
          </a:xfrm>
        </p:grpSpPr>
        <p:sp>
          <p:nvSpPr>
            <p:cNvPr id="39" name="等腰三角形 38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2924247" y="980728"/>
            <a:ext cx="0" cy="4464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140271" y="983845"/>
            <a:ext cx="0" cy="4464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56295" y="980728"/>
            <a:ext cx="0" cy="44644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4" idx="0"/>
          </p:cNvCxnSpPr>
          <p:nvPr/>
        </p:nvCxnSpPr>
        <p:spPr>
          <a:xfrm flipV="1">
            <a:off x="2487643" y="1236756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453917" y="1386805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509061" y="1312864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79212" y="1667085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445486" y="1817134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500630" y="1743193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87643" y="2116225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2453917" y="2266274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2509061" y="2192333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493458" y="2552294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459732" y="2702343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514876" y="2628402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480792" y="3192028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447066" y="3342077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502210" y="3268136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71087" y="3677238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437361" y="3827287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492505" y="3753346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487643" y="5063546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453917" y="5213595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509061" y="5139654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68071" y="4534005"/>
            <a:ext cx="2448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j-ea"/>
                <a:ea typeface="+mj-ea"/>
              </a:rPr>
              <a:t>  ……           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6" name="流程图: 手动操作 75"/>
          <p:cNvSpPr/>
          <p:nvPr/>
        </p:nvSpPr>
        <p:spPr>
          <a:xfrm rot="16200000">
            <a:off x="5696608" y="3357734"/>
            <a:ext cx="933172" cy="48166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5420 w 10000"/>
              <a:gd name="connsiteY1" fmla="*/ 3518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590 h 10590"/>
              <a:gd name="connsiteX1" fmla="*/ 3116 w 10000"/>
              <a:gd name="connsiteY1" fmla="*/ 1242 h 10590"/>
              <a:gd name="connsiteX2" fmla="*/ 5420 w 10000"/>
              <a:gd name="connsiteY2" fmla="*/ 4108 h 10590"/>
              <a:gd name="connsiteX3" fmla="*/ 10000 w 10000"/>
              <a:gd name="connsiteY3" fmla="*/ 590 h 10590"/>
              <a:gd name="connsiteX4" fmla="*/ 8000 w 10000"/>
              <a:gd name="connsiteY4" fmla="*/ 10590 h 10590"/>
              <a:gd name="connsiteX5" fmla="*/ 2000 w 10000"/>
              <a:gd name="connsiteY5" fmla="*/ 10590 h 10590"/>
              <a:gd name="connsiteX6" fmla="*/ 0 w 10000"/>
              <a:gd name="connsiteY6" fmla="*/ 590 h 10590"/>
              <a:gd name="connsiteX0" fmla="*/ 0 w 10000"/>
              <a:gd name="connsiteY0" fmla="*/ 590 h 10590"/>
              <a:gd name="connsiteX1" fmla="*/ 3116 w 10000"/>
              <a:gd name="connsiteY1" fmla="*/ 1242 h 10590"/>
              <a:gd name="connsiteX2" fmla="*/ 5420 w 10000"/>
              <a:gd name="connsiteY2" fmla="*/ 4108 h 10590"/>
              <a:gd name="connsiteX3" fmla="*/ 7349 w 10000"/>
              <a:gd name="connsiteY3" fmla="*/ 981 h 10590"/>
              <a:gd name="connsiteX4" fmla="*/ 10000 w 10000"/>
              <a:gd name="connsiteY4" fmla="*/ 590 h 10590"/>
              <a:gd name="connsiteX5" fmla="*/ 8000 w 10000"/>
              <a:gd name="connsiteY5" fmla="*/ 10590 h 10590"/>
              <a:gd name="connsiteX6" fmla="*/ 2000 w 10000"/>
              <a:gd name="connsiteY6" fmla="*/ 10590 h 10590"/>
              <a:gd name="connsiteX7" fmla="*/ 0 w 10000"/>
              <a:gd name="connsiteY7" fmla="*/ 590 h 10590"/>
              <a:gd name="connsiteX0" fmla="*/ 0 w 10000"/>
              <a:gd name="connsiteY0" fmla="*/ 438 h 10438"/>
              <a:gd name="connsiteX1" fmla="*/ 3365 w 10000"/>
              <a:gd name="connsiteY1" fmla="*/ 2002 h 10438"/>
              <a:gd name="connsiteX2" fmla="*/ 5420 w 10000"/>
              <a:gd name="connsiteY2" fmla="*/ 3956 h 10438"/>
              <a:gd name="connsiteX3" fmla="*/ 7349 w 10000"/>
              <a:gd name="connsiteY3" fmla="*/ 829 h 10438"/>
              <a:gd name="connsiteX4" fmla="*/ 10000 w 10000"/>
              <a:gd name="connsiteY4" fmla="*/ 438 h 10438"/>
              <a:gd name="connsiteX5" fmla="*/ 8000 w 10000"/>
              <a:gd name="connsiteY5" fmla="*/ 10438 h 10438"/>
              <a:gd name="connsiteX6" fmla="*/ 2000 w 10000"/>
              <a:gd name="connsiteY6" fmla="*/ 10438 h 10438"/>
              <a:gd name="connsiteX7" fmla="*/ 0 w 10000"/>
              <a:gd name="connsiteY7" fmla="*/ 438 h 10438"/>
              <a:gd name="connsiteX0" fmla="*/ 0 w 10000"/>
              <a:gd name="connsiteY0" fmla="*/ 315 h 10315"/>
              <a:gd name="connsiteX1" fmla="*/ 3365 w 10000"/>
              <a:gd name="connsiteY1" fmla="*/ 1879 h 10315"/>
              <a:gd name="connsiteX2" fmla="*/ 5420 w 10000"/>
              <a:gd name="connsiteY2" fmla="*/ 3833 h 10315"/>
              <a:gd name="connsiteX3" fmla="*/ 7349 w 10000"/>
              <a:gd name="connsiteY3" fmla="*/ 706 h 10315"/>
              <a:gd name="connsiteX4" fmla="*/ 10000 w 10000"/>
              <a:gd name="connsiteY4" fmla="*/ 315 h 10315"/>
              <a:gd name="connsiteX5" fmla="*/ 8000 w 10000"/>
              <a:gd name="connsiteY5" fmla="*/ 10315 h 10315"/>
              <a:gd name="connsiteX6" fmla="*/ 2000 w 10000"/>
              <a:gd name="connsiteY6" fmla="*/ 10315 h 10315"/>
              <a:gd name="connsiteX7" fmla="*/ 0 w 10000"/>
              <a:gd name="connsiteY7" fmla="*/ 315 h 10315"/>
              <a:gd name="connsiteX0" fmla="*/ 0 w 10000"/>
              <a:gd name="connsiteY0" fmla="*/ 315 h 10315"/>
              <a:gd name="connsiteX1" fmla="*/ 3365 w 10000"/>
              <a:gd name="connsiteY1" fmla="*/ 1879 h 10315"/>
              <a:gd name="connsiteX2" fmla="*/ 5420 w 10000"/>
              <a:gd name="connsiteY2" fmla="*/ 3833 h 10315"/>
              <a:gd name="connsiteX3" fmla="*/ 7349 w 10000"/>
              <a:gd name="connsiteY3" fmla="*/ 706 h 10315"/>
              <a:gd name="connsiteX4" fmla="*/ 10000 w 10000"/>
              <a:gd name="connsiteY4" fmla="*/ 315 h 10315"/>
              <a:gd name="connsiteX5" fmla="*/ 8000 w 10000"/>
              <a:gd name="connsiteY5" fmla="*/ 10315 h 10315"/>
              <a:gd name="connsiteX6" fmla="*/ 2000 w 10000"/>
              <a:gd name="connsiteY6" fmla="*/ 10315 h 10315"/>
              <a:gd name="connsiteX7" fmla="*/ 0 w 10000"/>
              <a:gd name="connsiteY7" fmla="*/ 315 h 10315"/>
              <a:gd name="connsiteX0" fmla="*/ 0 w 10000"/>
              <a:gd name="connsiteY0" fmla="*/ 340 h 10340"/>
              <a:gd name="connsiteX1" fmla="*/ 3365 w 10000"/>
              <a:gd name="connsiteY1" fmla="*/ 1904 h 10340"/>
              <a:gd name="connsiteX2" fmla="*/ 5420 w 10000"/>
              <a:gd name="connsiteY2" fmla="*/ 3858 h 10340"/>
              <a:gd name="connsiteX3" fmla="*/ 7349 w 10000"/>
              <a:gd name="connsiteY3" fmla="*/ 731 h 10340"/>
              <a:gd name="connsiteX4" fmla="*/ 10000 w 10000"/>
              <a:gd name="connsiteY4" fmla="*/ 340 h 10340"/>
              <a:gd name="connsiteX5" fmla="*/ 8000 w 10000"/>
              <a:gd name="connsiteY5" fmla="*/ 10340 h 10340"/>
              <a:gd name="connsiteX6" fmla="*/ 2000 w 10000"/>
              <a:gd name="connsiteY6" fmla="*/ 10340 h 10340"/>
              <a:gd name="connsiteX7" fmla="*/ 0 w 10000"/>
              <a:gd name="connsiteY7" fmla="*/ 340 h 10340"/>
              <a:gd name="connsiteX0" fmla="*/ 0 w 10000"/>
              <a:gd name="connsiteY0" fmla="*/ 340 h 10340"/>
              <a:gd name="connsiteX1" fmla="*/ 3365 w 10000"/>
              <a:gd name="connsiteY1" fmla="*/ 1904 h 10340"/>
              <a:gd name="connsiteX2" fmla="*/ 5420 w 10000"/>
              <a:gd name="connsiteY2" fmla="*/ 3858 h 10340"/>
              <a:gd name="connsiteX3" fmla="*/ 7349 w 10000"/>
              <a:gd name="connsiteY3" fmla="*/ 731 h 10340"/>
              <a:gd name="connsiteX4" fmla="*/ 10000 w 10000"/>
              <a:gd name="connsiteY4" fmla="*/ 340 h 10340"/>
              <a:gd name="connsiteX5" fmla="*/ 8000 w 10000"/>
              <a:gd name="connsiteY5" fmla="*/ 10340 h 10340"/>
              <a:gd name="connsiteX6" fmla="*/ 2000 w 10000"/>
              <a:gd name="connsiteY6" fmla="*/ 10340 h 10340"/>
              <a:gd name="connsiteX7" fmla="*/ 0 w 10000"/>
              <a:gd name="connsiteY7" fmla="*/ 340 h 1034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5420 w 10000"/>
              <a:gd name="connsiteY2" fmla="*/ 4028 h 10510"/>
              <a:gd name="connsiteX3" fmla="*/ 7349 w 10000"/>
              <a:gd name="connsiteY3" fmla="*/ 901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5420 w 10000"/>
              <a:gd name="connsiteY2" fmla="*/ 4028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5358 w 10000"/>
              <a:gd name="connsiteY2" fmla="*/ 4810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4985 w 10000"/>
              <a:gd name="connsiteY2" fmla="*/ 5071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10000"/>
              <a:gd name="connsiteY0" fmla="*/ 510 h 10510"/>
              <a:gd name="connsiteX1" fmla="*/ 3178 w 10000"/>
              <a:gd name="connsiteY1" fmla="*/ 641 h 10510"/>
              <a:gd name="connsiteX2" fmla="*/ 4861 w 10000"/>
              <a:gd name="connsiteY2" fmla="*/ 5071 h 10510"/>
              <a:gd name="connsiteX3" fmla="*/ 6789 w 10000"/>
              <a:gd name="connsiteY3" fmla="*/ 1162 h 10510"/>
              <a:gd name="connsiteX4" fmla="*/ 10000 w 10000"/>
              <a:gd name="connsiteY4" fmla="*/ 510 h 10510"/>
              <a:gd name="connsiteX5" fmla="*/ 8000 w 10000"/>
              <a:gd name="connsiteY5" fmla="*/ 10510 h 10510"/>
              <a:gd name="connsiteX6" fmla="*/ 2000 w 10000"/>
              <a:gd name="connsiteY6" fmla="*/ 10510 h 10510"/>
              <a:gd name="connsiteX7" fmla="*/ 0 w 10000"/>
              <a:gd name="connsiteY7" fmla="*/ 510 h 10510"/>
              <a:gd name="connsiteX0" fmla="*/ 0 w 9938"/>
              <a:gd name="connsiteY0" fmla="*/ 782 h 10000"/>
              <a:gd name="connsiteX1" fmla="*/ 3116 w 9938"/>
              <a:gd name="connsiteY1" fmla="*/ 131 h 10000"/>
              <a:gd name="connsiteX2" fmla="*/ 4799 w 9938"/>
              <a:gd name="connsiteY2" fmla="*/ 4561 h 10000"/>
              <a:gd name="connsiteX3" fmla="*/ 6727 w 9938"/>
              <a:gd name="connsiteY3" fmla="*/ 652 h 10000"/>
              <a:gd name="connsiteX4" fmla="*/ 9938 w 9938"/>
              <a:gd name="connsiteY4" fmla="*/ 0 h 10000"/>
              <a:gd name="connsiteX5" fmla="*/ 7938 w 9938"/>
              <a:gd name="connsiteY5" fmla="*/ 10000 h 10000"/>
              <a:gd name="connsiteX6" fmla="*/ 1938 w 9938"/>
              <a:gd name="connsiteY6" fmla="*/ 10000 h 10000"/>
              <a:gd name="connsiteX7" fmla="*/ 0 w 9938"/>
              <a:gd name="connsiteY7" fmla="*/ 782 h 10000"/>
              <a:gd name="connsiteX0" fmla="*/ 7 w 10007"/>
              <a:gd name="connsiteY0" fmla="*/ 782 h 10000"/>
              <a:gd name="connsiteX1" fmla="*/ 3142 w 10007"/>
              <a:gd name="connsiteY1" fmla="*/ 131 h 10000"/>
              <a:gd name="connsiteX2" fmla="*/ 4836 w 10007"/>
              <a:gd name="connsiteY2" fmla="*/ 4561 h 10000"/>
              <a:gd name="connsiteX3" fmla="*/ 6776 w 10007"/>
              <a:gd name="connsiteY3" fmla="*/ 652 h 10000"/>
              <a:gd name="connsiteX4" fmla="*/ 10007 w 10007"/>
              <a:gd name="connsiteY4" fmla="*/ 0 h 10000"/>
              <a:gd name="connsiteX5" fmla="*/ 7995 w 10007"/>
              <a:gd name="connsiteY5" fmla="*/ 10000 h 10000"/>
              <a:gd name="connsiteX6" fmla="*/ 1957 w 10007"/>
              <a:gd name="connsiteY6" fmla="*/ 10000 h 10000"/>
              <a:gd name="connsiteX7" fmla="*/ 7 w 10007"/>
              <a:gd name="connsiteY7" fmla="*/ 7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7" h="10000">
                <a:moveTo>
                  <a:pt x="7" y="782"/>
                </a:moveTo>
                <a:cubicBezTo>
                  <a:pt x="-182" y="-494"/>
                  <a:pt x="3298" y="587"/>
                  <a:pt x="3142" y="131"/>
                </a:cubicBezTo>
                <a:cubicBezTo>
                  <a:pt x="3175" y="326"/>
                  <a:pt x="4189" y="4322"/>
                  <a:pt x="4836" y="4561"/>
                </a:cubicBezTo>
                <a:cubicBezTo>
                  <a:pt x="5358" y="4083"/>
                  <a:pt x="6254" y="1130"/>
                  <a:pt x="6776" y="652"/>
                </a:cubicBezTo>
                <a:lnTo>
                  <a:pt x="10007" y="0"/>
                </a:lnTo>
                <a:lnTo>
                  <a:pt x="7995" y="10000"/>
                </a:lnTo>
                <a:lnTo>
                  <a:pt x="1957" y="10000"/>
                </a:lnTo>
                <a:lnTo>
                  <a:pt x="7" y="782"/>
                </a:lnTo>
                <a:close/>
              </a:path>
            </a:pathLst>
          </a:cu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ALU 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 rot="16200000">
            <a:off x="5758789" y="1440949"/>
            <a:ext cx="792608" cy="5147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917174" y="1557098"/>
            <a:ext cx="2980520" cy="4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3140271" y="1937382"/>
            <a:ext cx="2757423" cy="2008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300334" y="4023588"/>
            <a:ext cx="864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R6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244239" y="4071350"/>
            <a:ext cx="242954" cy="267527"/>
            <a:chOff x="3491880" y="2502188"/>
            <a:chExt cx="845512" cy="1103317"/>
          </a:xfrm>
        </p:grpSpPr>
        <p:sp>
          <p:nvSpPr>
            <p:cNvPr id="79" name="等腰三角形 78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等腰三角形 82"/>
            <p:cNvSpPr/>
            <p:nvPr/>
          </p:nvSpPr>
          <p:spPr>
            <a:xfrm rot="16200000">
              <a:off x="3698612" y="266475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85" name="直接连接符 84"/>
          <p:cNvCxnSpPr/>
          <p:nvPr/>
        </p:nvCxnSpPr>
        <p:spPr>
          <a:xfrm flipV="1">
            <a:off x="2471087" y="4134649"/>
            <a:ext cx="4366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2437361" y="4284698"/>
            <a:ext cx="686354" cy="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2492505" y="4210757"/>
            <a:ext cx="847234" cy="5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852240" y="2767639"/>
            <a:ext cx="64084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46" name="肘形连接符 45"/>
          <p:cNvCxnSpPr>
            <a:stCxn id="80" idx="2"/>
          </p:cNvCxnSpPr>
          <p:nvPr/>
        </p:nvCxnSpPr>
        <p:spPr>
          <a:xfrm flipH="1">
            <a:off x="3347831" y="1698348"/>
            <a:ext cx="3064661" cy="630703"/>
          </a:xfrm>
          <a:prstGeom prst="bentConnector3">
            <a:avLst>
              <a:gd name="adj1" fmla="val -119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2902532" y="3404040"/>
            <a:ext cx="3051908" cy="146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146086" y="3860220"/>
            <a:ext cx="2808354" cy="389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 flipH="1">
            <a:off x="3340980" y="3589142"/>
            <a:ext cx="3056196" cy="756137"/>
          </a:xfrm>
          <a:prstGeom prst="bentConnector3">
            <a:avLst>
              <a:gd name="adj1" fmla="val -120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 rot="16200000">
            <a:off x="3729376" y="2818541"/>
            <a:ext cx="242954" cy="267527"/>
            <a:chOff x="3491880" y="2502188"/>
            <a:chExt cx="845512" cy="1103317"/>
          </a:xfrm>
        </p:grpSpPr>
        <p:sp>
          <p:nvSpPr>
            <p:cNvPr id="106" name="等腰三角形 105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16200000">
              <a:off x="3698612" y="2664756"/>
              <a:ext cx="504056" cy="773505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3936215" y="2818541"/>
            <a:ext cx="242954" cy="267527"/>
            <a:chOff x="3491880" y="2502188"/>
            <a:chExt cx="845512" cy="1103317"/>
          </a:xfrm>
        </p:grpSpPr>
        <p:sp>
          <p:nvSpPr>
            <p:cNvPr id="110" name="等腰三角形 109"/>
            <p:cNvSpPr/>
            <p:nvPr/>
          </p:nvSpPr>
          <p:spPr>
            <a:xfrm rot="5400000">
              <a:off x="3635896" y="2367464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等腰三角形 112"/>
            <p:cNvSpPr/>
            <p:nvPr/>
          </p:nvSpPr>
          <p:spPr>
            <a:xfrm rot="5400000">
              <a:off x="3626604" y="2966725"/>
              <a:ext cx="504056" cy="773504"/>
            </a:xfrm>
            <a:prstGeom prst="triangle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16200000">
              <a:off x="3698612" y="2664756"/>
              <a:ext cx="504056" cy="773505"/>
            </a:xfrm>
            <a:prstGeom prst="triangle">
              <a:avLst/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5" name="肘形连接符 94"/>
          <p:cNvCxnSpPr>
            <a:endCxn id="110" idx="3"/>
          </p:cNvCxnSpPr>
          <p:nvPr/>
        </p:nvCxnSpPr>
        <p:spPr>
          <a:xfrm>
            <a:off x="3356295" y="2552294"/>
            <a:ext cx="774049" cy="2812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endCxn id="113" idx="3"/>
          </p:cNvCxnSpPr>
          <p:nvPr/>
        </p:nvCxnSpPr>
        <p:spPr>
          <a:xfrm>
            <a:off x="3140270" y="2668579"/>
            <a:ext cx="844768" cy="1622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endCxn id="108" idx="3"/>
          </p:cNvCxnSpPr>
          <p:nvPr/>
        </p:nvCxnSpPr>
        <p:spPr>
          <a:xfrm>
            <a:off x="2925561" y="2732089"/>
            <a:ext cx="924725" cy="987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endCxn id="106" idx="3"/>
          </p:cNvCxnSpPr>
          <p:nvPr/>
        </p:nvCxnSpPr>
        <p:spPr>
          <a:xfrm flipV="1">
            <a:off x="3365143" y="3071112"/>
            <a:ext cx="413057" cy="903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endCxn id="107" idx="3"/>
          </p:cNvCxnSpPr>
          <p:nvPr/>
        </p:nvCxnSpPr>
        <p:spPr>
          <a:xfrm flipV="1">
            <a:off x="3141302" y="3073782"/>
            <a:ext cx="782204" cy="1600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endCxn id="114" idx="3"/>
          </p:cNvCxnSpPr>
          <p:nvPr/>
        </p:nvCxnSpPr>
        <p:spPr>
          <a:xfrm flipV="1">
            <a:off x="2922934" y="3073782"/>
            <a:ext cx="1135325" cy="2402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4158686" y="277061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总线连接单元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7115879" y="17007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总线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7115879" y="39153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6620585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ARM</a:t>
            </a:r>
            <a:r>
              <a:rPr lang="zh-CN" altLang="en-US" dirty="0"/>
              <a:t>中，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完全相同的寄存器</a:t>
            </a: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完全相同</a:t>
            </a:r>
            <a:r>
              <a:rPr lang="zh-CN" altLang="en-US" dirty="0"/>
              <a:t>的方式连接构成寄存器组。可以对这些寄存器进行</a:t>
            </a: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如分派几个寄存器成为专用的存储和处理地址的</a:t>
            </a:r>
            <a:r>
              <a:rPr lang="zh-CN" altLang="en-US" dirty="0">
                <a:solidFill>
                  <a:srgbClr val="FF0000"/>
                </a:solidFill>
              </a:rPr>
              <a:t>地址寄存器</a:t>
            </a:r>
            <a:r>
              <a:rPr lang="zh-CN" altLang="en-US" dirty="0"/>
              <a:t>；其他的为</a:t>
            </a:r>
            <a:r>
              <a:rPr lang="zh-CN" altLang="en-US" dirty="0">
                <a:solidFill>
                  <a:srgbClr val="FF0000"/>
                </a:solidFill>
              </a:rPr>
              <a:t>数据寄存器</a:t>
            </a:r>
            <a:r>
              <a:rPr lang="zh-CN" altLang="en-US" dirty="0"/>
              <a:t>。设计一个只用来连接这些地址寄存器的</a:t>
            </a:r>
            <a:r>
              <a:rPr lang="zh-CN" altLang="en-US" dirty="0">
                <a:solidFill>
                  <a:srgbClr val="FF0000"/>
                </a:solidFill>
              </a:rPr>
              <a:t>内部地址总线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ARM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每个寄存器都可以存放地址</a:t>
            </a:r>
            <a:r>
              <a:rPr lang="zh-CN" altLang="en-US" dirty="0"/>
              <a:t>，每个寄存器也</a:t>
            </a:r>
            <a:r>
              <a:rPr lang="zh-CN" altLang="en-US" dirty="0">
                <a:solidFill>
                  <a:srgbClr val="FF0000"/>
                </a:solidFill>
              </a:rPr>
              <a:t>必须和内部地址总线</a:t>
            </a:r>
            <a:r>
              <a:rPr lang="zh-CN" altLang="en-US" dirty="0"/>
              <a:t>相连。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在一些处理器中，比如</a:t>
            </a:r>
            <a:r>
              <a:rPr lang="en-US" altLang="zh-CN" dirty="0"/>
              <a:t>ADSP21XX</a:t>
            </a:r>
            <a:r>
              <a:rPr lang="zh-CN" altLang="en-US" dirty="0"/>
              <a:t>，没有寄存器组，取而代之的是每一处理单元都有附带的</a:t>
            </a:r>
            <a:r>
              <a:rPr lang="zh-CN" altLang="en-US" dirty="0">
                <a:solidFill>
                  <a:srgbClr val="FF0000"/>
                </a:solidFill>
              </a:rPr>
              <a:t>输入输出专用寄存器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407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547664" y="2242708"/>
            <a:ext cx="2676467" cy="180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数据与程序同时访存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96004"/>
            <a:ext cx="8229600" cy="11521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DSP</a:t>
            </a:r>
            <a:r>
              <a:rPr lang="zh-CN" altLang="en-US" dirty="0"/>
              <a:t>为例的哈佛体系结构，其中拥有内部程序存储器和内部数据存储器，也支持外部共享存储器。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5776" y="2301302"/>
            <a:ext cx="6719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1445" y="3322829"/>
            <a:ext cx="11403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内部程序存储器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87824" y="3322828"/>
            <a:ext cx="11403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内部数据存储器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64088" y="2710598"/>
            <a:ext cx="11403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外部共享存储器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51445" y="2962788"/>
            <a:ext cx="1092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99792" y="2670634"/>
            <a:ext cx="0" cy="292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95736" y="29627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87824" y="2962788"/>
            <a:ext cx="11403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</p:cNvCxnSpPr>
          <p:nvPr/>
        </p:nvCxnSpPr>
        <p:spPr>
          <a:xfrm rot="16200000" flipH="1">
            <a:off x="3273868" y="2288531"/>
            <a:ext cx="472174" cy="12363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6" idx="0"/>
          </p:cNvCxnSpPr>
          <p:nvPr/>
        </p:nvCxnSpPr>
        <p:spPr>
          <a:xfrm>
            <a:off x="3557984" y="3143661"/>
            <a:ext cx="1" cy="1791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28145" y="2816710"/>
            <a:ext cx="191972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3"/>
            <a:endCxn id="7" idx="1"/>
          </p:cNvCxnSpPr>
          <p:nvPr/>
        </p:nvCxnSpPr>
        <p:spPr>
          <a:xfrm flipV="1">
            <a:off x="4320117" y="3033764"/>
            <a:ext cx="10439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91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455494" y="1484784"/>
            <a:ext cx="3953213" cy="2244928"/>
            <a:chOff x="1050834" y="1544112"/>
            <a:chExt cx="5868783" cy="3168352"/>
          </a:xfrm>
        </p:grpSpPr>
        <p:sp>
          <p:nvSpPr>
            <p:cNvPr id="4" name="矩形 3"/>
            <p:cNvSpPr/>
            <p:nvPr/>
          </p:nvSpPr>
          <p:spPr>
            <a:xfrm>
              <a:off x="1187624" y="1544112"/>
              <a:ext cx="1440160" cy="2952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59632" y="1688128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R0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9632" y="212094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8308" y="2564904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59632" y="300641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41904" y="3903381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254279" y="1811117"/>
              <a:ext cx="242954" cy="195441"/>
              <a:chOff x="3491880" y="2799481"/>
              <a:chExt cx="845512" cy="806024"/>
            </a:xfrm>
          </p:grpSpPr>
          <p:sp>
            <p:nvSpPr>
              <p:cNvPr id="14" name="等腰三角形 13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6200000">
                <a:off x="3698612" y="2664756"/>
                <a:ext cx="504056" cy="773505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254279" y="2243934"/>
              <a:ext cx="242954" cy="195441"/>
              <a:chOff x="3491880" y="2799479"/>
              <a:chExt cx="845512" cy="806026"/>
            </a:xfrm>
          </p:grpSpPr>
          <p:sp>
            <p:nvSpPr>
              <p:cNvPr id="18" name="等腰三角形 17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254279" y="2687891"/>
              <a:ext cx="242954" cy="195441"/>
              <a:chOff x="3491880" y="2799479"/>
              <a:chExt cx="845512" cy="806026"/>
            </a:xfrm>
          </p:grpSpPr>
          <p:sp>
            <p:nvSpPr>
              <p:cNvPr id="22" name="等腰三角形 21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254279" y="3129404"/>
              <a:ext cx="242954" cy="195441"/>
              <a:chOff x="3491880" y="2799479"/>
              <a:chExt cx="845512" cy="806026"/>
            </a:xfrm>
          </p:grpSpPr>
          <p:sp>
            <p:nvSpPr>
              <p:cNvPr id="26" name="等腰三角形 25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226205" y="4032901"/>
              <a:ext cx="242954" cy="195441"/>
              <a:chOff x="3491880" y="2799479"/>
              <a:chExt cx="845512" cy="806026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 flipH="1">
              <a:off x="3123409" y="1547229"/>
              <a:ext cx="8431" cy="2949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347864" y="1544112"/>
              <a:ext cx="0" cy="29523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445486" y="1950189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500630" y="1876248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437055" y="2380518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2492199" y="2306577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2445486" y="2829658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2500630" y="2755717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2451301" y="3265727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2506445" y="3191786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2401755" y="4163477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2456899" y="4089536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050834" y="3465003"/>
              <a:ext cx="24482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+mj-ea"/>
                  <a:ea typeface="+mj-ea"/>
                </a:rPr>
                <a:t>  ……             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5" name="流程图: 手动操作 75"/>
            <p:cNvSpPr/>
            <p:nvPr/>
          </p:nvSpPr>
          <p:spPr>
            <a:xfrm>
              <a:off x="5127720" y="3296101"/>
              <a:ext cx="1224134" cy="53272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5420 w 10000"/>
                <a:gd name="connsiteY1" fmla="*/ 351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10000 w 10000"/>
                <a:gd name="connsiteY3" fmla="*/ 590 h 10590"/>
                <a:gd name="connsiteX4" fmla="*/ 8000 w 10000"/>
                <a:gd name="connsiteY4" fmla="*/ 10590 h 10590"/>
                <a:gd name="connsiteX5" fmla="*/ 2000 w 10000"/>
                <a:gd name="connsiteY5" fmla="*/ 10590 h 10590"/>
                <a:gd name="connsiteX6" fmla="*/ 0 w 10000"/>
                <a:gd name="connsiteY6" fmla="*/ 590 h 1059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7349 w 10000"/>
                <a:gd name="connsiteY3" fmla="*/ 981 h 10590"/>
                <a:gd name="connsiteX4" fmla="*/ 10000 w 10000"/>
                <a:gd name="connsiteY4" fmla="*/ 590 h 10590"/>
                <a:gd name="connsiteX5" fmla="*/ 8000 w 10000"/>
                <a:gd name="connsiteY5" fmla="*/ 10590 h 10590"/>
                <a:gd name="connsiteX6" fmla="*/ 2000 w 10000"/>
                <a:gd name="connsiteY6" fmla="*/ 10590 h 10590"/>
                <a:gd name="connsiteX7" fmla="*/ 0 w 10000"/>
                <a:gd name="connsiteY7" fmla="*/ 590 h 10590"/>
                <a:gd name="connsiteX0" fmla="*/ 0 w 10000"/>
                <a:gd name="connsiteY0" fmla="*/ 438 h 10438"/>
                <a:gd name="connsiteX1" fmla="*/ 3365 w 10000"/>
                <a:gd name="connsiteY1" fmla="*/ 2002 h 10438"/>
                <a:gd name="connsiteX2" fmla="*/ 5420 w 10000"/>
                <a:gd name="connsiteY2" fmla="*/ 3956 h 10438"/>
                <a:gd name="connsiteX3" fmla="*/ 7349 w 10000"/>
                <a:gd name="connsiteY3" fmla="*/ 829 h 10438"/>
                <a:gd name="connsiteX4" fmla="*/ 10000 w 10000"/>
                <a:gd name="connsiteY4" fmla="*/ 438 h 10438"/>
                <a:gd name="connsiteX5" fmla="*/ 8000 w 10000"/>
                <a:gd name="connsiteY5" fmla="*/ 10438 h 10438"/>
                <a:gd name="connsiteX6" fmla="*/ 2000 w 10000"/>
                <a:gd name="connsiteY6" fmla="*/ 10438 h 10438"/>
                <a:gd name="connsiteX7" fmla="*/ 0 w 10000"/>
                <a:gd name="connsiteY7" fmla="*/ 438 h 10438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7349 w 10000"/>
                <a:gd name="connsiteY3" fmla="*/ 901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358 w 10000"/>
                <a:gd name="connsiteY2" fmla="*/ 4810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985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861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9938"/>
                <a:gd name="connsiteY0" fmla="*/ 782 h 10000"/>
                <a:gd name="connsiteX1" fmla="*/ 3116 w 9938"/>
                <a:gd name="connsiteY1" fmla="*/ 131 h 10000"/>
                <a:gd name="connsiteX2" fmla="*/ 4799 w 9938"/>
                <a:gd name="connsiteY2" fmla="*/ 4561 h 10000"/>
                <a:gd name="connsiteX3" fmla="*/ 6727 w 9938"/>
                <a:gd name="connsiteY3" fmla="*/ 652 h 10000"/>
                <a:gd name="connsiteX4" fmla="*/ 9938 w 9938"/>
                <a:gd name="connsiteY4" fmla="*/ 0 h 10000"/>
                <a:gd name="connsiteX5" fmla="*/ 7938 w 9938"/>
                <a:gd name="connsiteY5" fmla="*/ 10000 h 10000"/>
                <a:gd name="connsiteX6" fmla="*/ 1938 w 9938"/>
                <a:gd name="connsiteY6" fmla="*/ 10000 h 10000"/>
                <a:gd name="connsiteX7" fmla="*/ 0 w 9938"/>
                <a:gd name="connsiteY7" fmla="*/ 782 h 10000"/>
                <a:gd name="connsiteX0" fmla="*/ 7 w 10007"/>
                <a:gd name="connsiteY0" fmla="*/ 782 h 10000"/>
                <a:gd name="connsiteX1" fmla="*/ 3142 w 10007"/>
                <a:gd name="connsiteY1" fmla="*/ 131 h 10000"/>
                <a:gd name="connsiteX2" fmla="*/ 4836 w 10007"/>
                <a:gd name="connsiteY2" fmla="*/ 4561 h 10000"/>
                <a:gd name="connsiteX3" fmla="*/ 6776 w 10007"/>
                <a:gd name="connsiteY3" fmla="*/ 652 h 10000"/>
                <a:gd name="connsiteX4" fmla="*/ 10007 w 10007"/>
                <a:gd name="connsiteY4" fmla="*/ 0 h 10000"/>
                <a:gd name="connsiteX5" fmla="*/ 7995 w 10007"/>
                <a:gd name="connsiteY5" fmla="*/ 10000 h 10000"/>
                <a:gd name="connsiteX6" fmla="*/ 1957 w 10007"/>
                <a:gd name="connsiteY6" fmla="*/ 10000 h 10000"/>
                <a:gd name="connsiteX7" fmla="*/ 7 w 10007"/>
                <a:gd name="connsiteY7" fmla="*/ 78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7" h="10000">
                  <a:moveTo>
                    <a:pt x="7" y="782"/>
                  </a:moveTo>
                  <a:cubicBezTo>
                    <a:pt x="-182" y="-494"/>
                    <a:pt x="3298" y="587"/>
                    <a:pt x="3142" y="131"/>
                  </a:cubicBezTo>
                  <a:cubicBezTo>
                    <a:pt x="3175" y="326"/>
                    <a:pt x="4189" y="4322"/>
                    <a:pt x="4836" y="4561"/>
                  </a:cubicBezTo>
                  <a:cubicBezTo>
                    <a:pt x="5358" y="4083"/>
                    <a:pt x="6254" y="1130"/>
                    <a:pt x="6776" y="652"/>
                  </a:cubicBezTo>
                  <a:lnTo>
                    <a:pt x="10007" y="0"/>
                  </a:lnTo>
                  <a:lnTo>
                    <a:pt x="7995" y="10000"/>
                  </a:lnTo>
                  <a:lnTo>
                    <a:pt x="1957" y="10000"/>
                  </a:lnTo>
                  <a:lnTo>
                    <a:pt x="7" y="782"/>
                  </a:ln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ALU 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3131840" y="2066689"/>
              <a:ext cx="3015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347864" y="2564904"/>
              <a:ext cx="200779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47745" y="2066689"/>
              <a:ext cx="0" cy="127234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355657" y="2551287"/>
              <a:ext cx="0" cy="76589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3943560" y="223165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总线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55542" y="164873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总线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5167536" y="2873798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57702" y="2811199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5643689" y="3817593"/>
              <a:ext cx="0" cy="894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807921" y="3834335"/>
              <a:ext cx="0" cy="7341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5561247" y="3997977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5807921" y="4568448"/>
              <a:ext cx="843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643689" y="4712464"/>
              <a:ext cx="12759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651801" y="2057460"/>
              <a:ext cx="0" cy="2510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6908910" y="2551287"/>
              <a:ext cx="10707" cy="2161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6137722" y="2057460"/>
              <a:ext cx="514079" cy="9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319738" y="2559905"/>
              <a:ext cx="1599879" cy="5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/>
          <a:lstStyle/>
          <a:p>
            <a:r>
              <a:rPr lang="zh-CN" altLang="en-US" dirty="0"/>
              <a:t>双总线体系结构</a:t>
            </a:r>
          </a:p>
        </p:txBody>
      </p:sp>
      <p:sp>
        <p:nvSpPr>
          <p:cNvPr id="106" name="内容占位符 2"/>
          <p:cNvSpPr>
            <a:spLocks noGrp="1"/>
          </p:cNvSpPr>
          <p:nvPr>
            <p:ph idx="1"/>
          </p:nvPr>
        </p:nvSpPr>
        <p:spPr>
          <a:xfrm>
            <a:off x="323528" y="3918693"/>
            <a:ext cx="4405991" cy="11521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ADD  R0,R1,R2 ;  R0=R1+R2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建立系统，清空总线并且将</a:t>
            </a:r>
            <a:r>
              <a:rPr lang="en-US" altLang="zh-CN" sz="2000" dirty="0"/>
              <a:t>ALU</a:t>
            </a:r>
            <a:r>
              <a:rPr lang="zh-CN" altLang="en-US" sz="2000" dirty="0"/>
              <a:t>的功能调制成</a:t>
            </a:r>
            <a:r>
              <a:rPr lang="zh-CN" altLang="en-US" sz="2000" dirty="0">
                <a:solidFill>
                  <a:srgbClr val="FF0000"/>
                </a:solidFill>
              </a:rPr>
              <a:t>加法模式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让寄存器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zh-CN" altLang="en-US" sz="2000" dirty="0"/>
              <a:t>驱动总线</a:t>
            </a:r>
            <a:r>
              <a:rPr lang="en-US" altLang="zh-CN" sz="2000" dirty="0"/>
              <a:t>1</a:t>
            </a:r>
            <a:r>
              <a:rPr lang="zh-CN" altLang="en-US" sz="2000" dirty="0"/>
              <a:t>，寄存器</a:t>
            </a:r>
            <a:r>
              <a:rPr lang="en-US" altLang="zh-CN" sz="2000" dirty="0">
                <a:solidFill>
                  <a:srgbClr val="FF0000"/>
                </a:solidFill>
              </a:rPr>
              <a:t>R2</a:t>
            </a:r>
            <a:r>
              <a:rPr lang="zh-CN" altLang="en-US" sz="2000" dirty="0"/>
              <a:t>驱动总线</a:t>
            </a:r>
            <a:r>
              <a:rPr lang="en-US" altLang="zh-CN" sz="2000" dirty="0"/>
              <a:t>2</a:t>
            </a:r>
            <a:r>
              <a:rPr lang="zh-CN" altLang="en-US" sz="2000" dirty="0"/>
              <a:t>；</a:t>
            </a:r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5078149" y="691517"/>
            <a:ext cx="4136865" cy="115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将总线</a:t>
            </a:r>
            <a:r>
              <a:rPr lang="en-US" altLang="zh-CN" sz="2000" dirty="0"/>
              <a:t>1</a:t>
            </a:r>
            <a:r>
              <a:rPr lang="zh-CN" altLang="en-US" sz="2000" dirty="0"/>
              <a:t>上的数据锁存进</a:t>
            </a:r>
            <a:r>
              <a:rPr lang="en-US" altLang="zh-CN" sz="2000" dirty="0"/>
              <a:t>ALU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第一个操作数寄存器</a:t>
            </a:r>
            <a:r>
              <a:rPr lang="zh-CN" altLang="en-US" sz="2000" dirty="0"/>
              <a:t>，同时总线</a:t>
            </a:r>
            <a:r>
              <a:rPr lang="en-US" altLang="zh-CN" sz="2000" dirty="0"/>
              <a:t>2</a:t>
            </a:r>
            <a:r>
              <a:rPr lang="zh-CN" altLang="en-US" sz="2000" dirty="0"/>
              <a:t>上的数据锁存进</a:t>
            </a:r>
            <a:r>
              <a:rPr lang="en-US" altLang="zh-CN" sz="2000" dirty="0"/>
              <a:t>ALU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第二个操作数寄存器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关闭</a:t>
            </a:r>
            <a:r>
              <a:rPr lang="en-US" altLang="zh-CN" sz="2000" dirty="0"/>
              <a:t>R1</a:t>
            </a:r>
            <a:r>
              <a:rPr lang="zh-CN" altLang="en-US" sz="2000" dirty="0"/>
              <a:t>、</a:t>
            </a:r>
            <a:r>
              <a:rPr lang="en-US" altLang="zh-CN" sz="2000" dirty="0"/>
              <a:t>R2</a:t>
            </a:r>
            <a:r>
              <a:rPr lang="zh-CN" altLang="en-US" sz="2000" dirty="0"/>
              <a:t>的寄存器输出缓冲器；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等待最大的传输延迟时间；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6. </a:t>
            </a:r>
            <a:r>
              <a:rPr lang="zh-CN" altLang="en-US" sz="2000" dirty="0"/>
              <a:t>将</a:t>
            </a:r>
            <a:r>
              <a:rPr lang="en-US" altLang="zh-CN" sz="2000" dirty="0"/>
              <a:t>ALU</a:t>
            </a:r>
            <a:r>
              <a:rPr lang="zh-CN" altLang="en-US" sz="2000" dirty="0"/>
              <a:t>的结果锁存进</a:t>
            </a:r>
            <a:r>
              <a:rPr lang="en-US" altLang="zh-CN" sz="2000" dirty="0"/>
              <a:t>ALU</a:t>
            </a:r>
            <a:r>
              <a:rPr lang="zh-CN" altLang="en-US" sz="2000" dirty="0"/>
              <a:t>的输出缓冲器；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允许</a:t>
            </a:r>
            <a:r>
              <a:rPr lang="en-US" altLang="zh-CN" sz="2000" dirty="0"/>
              <a:t>ALU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输出缓冲器</a:t>
            </a:r>
            <a:r>
              <a:rPr lang="zh-CN" altLang="en-US" sz="2000" dirty="0"/>
              <a:t>驱动总线；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8.</a:t>
            </a:r>
            <a:r>
              <a:rPr lang="zh-CN" altLang="en-US" sz="2000" dirty="0"/>
              <a:t>将刚刚计算出的结果锁存进寄存器</a:t>
            </a:r>
            <a:r>
              <a:rPr lang="en-US" altLang="zh-CN" sz="2000" dirty="0">
                <a:solidFill>
                  <a:srgbClr val="FF0000"/>
                </a:solidFill>
              </a:rPr>
              <a:t>R0</a:t>
            </a:r>
            <a:r>
              <a:rPr lang="zh-CN" altLang="en-US" sz="2000" dirty="0"/>
              <a:t>中；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9.</a:t>
            </a:r>
            <a:r>
              <a:rPr lang="zh-CN" altLang="en-US" sz="2000" dirty="0"/>
              <a:t>关闭</a:t>
            </a:r>
            <a:r>
              <a:rPr lang="en-US" altLang="zh-CN" sz="2000" dirty="0"/>
              <a:t>ALU</a:t>
            </a:r>
            <a:r>
              <a:rPr lang="zh-CN" altLang="en-US" sz="2000" dirty="0"/>
              <a:t>的输出缓冲器</a:t>
            </a:r>
          </a:p>
        </p:txBody>
      </p:sp>
    </p:spTree>
    <p:extLst>
      <p:ext uri="{BB962C8B-B14F-4D97-AF65-F5344CB8AC3E}">
        <p14:creationId xmlns:p14="http://schemas.microsoft.com/office/powerpoint/2010/main" val="33375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单总线体系结构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94" y="1484784"/>
            <a:ext cx="3772812" cy="2142886"/>
            <a:chOff x="1050834" y="1544112"/>
            <a:chExt cx="5600967" cy="3024336"/>
          </a:xfrm>
        </p:grpSpPr>
        <p:sp>
          <p:nvSpPr>
            <p:cNvPr id="5" name="矩形 4"/>
            <p:cNvSpPr/>
            <p:nvPr/>
          </p:nvSpPr>
          <p:spPr>
            <a:xfrm>
              <a:off x="1187624" y="1544112"/>
              <a:ext cx="1440160" cy="2952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9632" y="1688128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R0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59632" y="212094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48308" y="2564904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9632" y="300641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41904" y="3903381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254279" y="1811117"/>
              <a:ext cx="242954" cy="195441"/>
              <a:chOff x="3491880" y="2799481"/>
              <a:chExt cx="845512" cy="806024"/>
            </a:xfrm>
          </p:grpSpPr>
          <p:sp>
            <p:nvSpPr>
              <p:cNvPr id="55" name="等腰三角形 54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16200000">
                <a:off x="3698612" y="2664756"/>
                <a:ext cx="504056" cy="773505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54279" y="2243934"/>
              <a:ext cx="242954" cy="195441"/>
              <a:chOff x="3491880" y="2799479"/>
              <a:chExt cx="845512" cy="806026"/>
            </a:xfrm>
          </p:grpSpPr>
          <p:sp>
            <p:nvSpPr>
              <p:cNvPr id="53" name="等腰三角形 52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254279" y="2687891"/>
              <a:ext cx="242954" cy="195441"/>
              <a:chOff x="3491880" y="2799479"/>
              <a:chExt cx="845512" cy="806026"/>
            </a:xfrm>
          </p:grpSpPr>
          <p:sp>
            <p:nvSpPr>
              <p:cNvPr id="51" name="等腰三角形 50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4279" y="3129404"/>
              <a:ext cx="242954" cy="195441"/>
              <a:chOff x="3491880" y="2799479"/>
              <a:chExt cx="845512" cy="806026"/>
            </a:xfrm>
          </p:grpSpPr>
          <p:sp>
            <p:nvSpPr>
              <p:cNvPr id="49" name="等腰三角形 48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226205" y="4032901"/>
              <a:ext cx="242954" cy="195441"/>
              <a:chOff x="3491880" y="2799479"/>
              <a:chExt cx="845512" cy="806026"/>
            </a:xfrm>
          </p:grpSpPr>
          <p:sp>
            <p:nvSpPr>
              <p:cNvPr id="47" name="等腰三角形 46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3123409" y="1547229"/>
              <a:ext cx="8431" cy="2949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347864" y="1544112"/>
              <a:ext cx="0" cy="29523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445486" y="1950189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500630" y="1876248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37055" y="2380518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492199" y="2306577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445486" y="2829658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500630" y="2755717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451301" y="3265727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506445" y="3191786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2401755" y="4163477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456899" y="4089536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50834" y="3465003"/>
              <a:ext cx="24482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+mj-ea"/>
                  <a:ea typeface="+mj-ea"/>
                </a:rPr>
                <a:t>  ……             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9" name="流程图: 手动操作 75"/>
            <p:cNvSpPr/>
            <p:nvPr/>
          </p:nvSpPr>
          <p:spPr>
            <a:xfrm>
              <a:off x="5127720" y="3296101"/>
              <a:ext cx="1224134" cy="53272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5420 w 10000"/>
                <a:gd name="connsiteY1" fmla="*/ 351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10000 w 10000"/>
                <a:gd name="connsiteY3" fmla="*/ 590 h 10590"/>
                <a:gd name="connsiteX4" fmla="*/ 8000 w 10000"/>
                <a:gd name="connsiteY4" fmla="*/ 10590 h 10590"/>
                <a:gd name="connsiteX5" fmla="*/ 2000 w 10000"/>
                <a:gd name="connsiteY5" fmla="*/ 10590 h 10590"/>
                <a:gd name="connsiteX6" fmla="*/ 0 w 10000"/>
                <a:gd name="connsiteY6" fmla="*/ 590 h 1059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7349 w 10000"/>
                <a:gd name="connsiteY3" fmla="*/ 981 h 10590"/>
                <a:gd name="connsiteX4" fmla="*/ 10000 w 10000"/>
                <a:gd name="connsiteY4" fmla="*/ 590 h 10590"/>
                <a:gd name="connsiteX5" fmla="*/ 8000 w 10000"/>
                <a:gd name="connsiteY5" fmla="*/ 10590 h 10590"/>
                <a:gd name="connsiteX6" fmla="*/ 2000 w 10000"/>
                <a:gd name="connsiteY6" fmla="*/ 10590 h 10590"/>
                <a:gd name="connsiteX7" fmla="*/ 0 w 10000"/>
                <a:gd name="connsiteY7" fmla="*/ 590 h 10590"/>
                <a:gd name="connsiteX0" fmla="*/ 0 w 10000"/>
                <a:gd name="connsiteY0" fmla="*/ 438 h 10438"/>
                <a:gd name="connsiteX1" fmla="*/ 3365 w 10000"/>
                <a:gd name="connsiteY1" fmla="*/ 2002 h 10438"/>
                <a:gd name="connsiteX2" fmla="*/ 5420 w 10000"/>
                <a:gd name="connsiteY2" fmla="*/ 3956 h 10438"/>
                <a:gd name="connsiteX3" fmla="*/ 7349 w 10000"/>
                <a:gd name="connsiteY3" fmla="*/ 829 h 10438"/>
                <a:gd name="connsiteX4" fmla="*/ 10000 w 10000"/>
                <a:gd name="connsiteY4" fmla="*/ 438 h 10438"/>
                <a:gd name="connsiteX5" fmla="*/ 8000 w 10000"/>
                <a:gd name="connsiteY5" fmla="*/ 10438 h 10438"/>
                <a:gd name="connsiteX6" fmla="*/ 2000 w 10000"/>
                <a:gd name="connsiteY6" fmla="*/ 10438 h 10438"/>
                <a:gd name="connsiteX7" fmla="*/ 0 w 10000"/>
                <a:gd name="connsiteY7" fmla="*/ 438 h 10438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7349 w 10000"/>
                <a:gd name="connsiteY3" fmla="*/ 901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358 w 10000"/>
                <a:gd name="connsiteY2" fmla="*/ 4810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985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861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9938"/>
                <a:gd name="connsiteY0" fmla="*/ 782 h 10000"/>
                <a:gd name="connsiteX1" fmla="*/ 3116 w 9938"/>
                <a:gd name="connsiteY1" fmla="*/ 131 h 10000"/>
                <a:gd name="connsiteX2" fmla="*/ 4799 w 9938"/>
                <a:gd name="connsiteY2" fmla="*/ 4561 h 10000"/>
                <a:gd name="connsiteX3" fmla="*/ 6727 w 9938"/>
                <a:gd name="connsiteY3" fmla="*/ 652 h 10000"/>
                <a:gd name="connsiteX4" fmla="*/ 9938 w 9938"/>
                <a:gd name="connsiteY4" fmla="*/ 0 h 10000"/>
                <a:gd name="connsiteX5" fmla="*/ 7938 w 9938"/>
                <a:gd name="connsiteY5" fmla="*/ 10000 h 10000"/>
                <a:gd name="connsiteX6" fmla="*/ 1938 w 9938"/>
                <a:gd name="connsiteY6" fmla="*/ 10000 h 10000"/>
                <a:gd name="connsiteX7" fmla="*/ 0 w 9938"/>
                <a:gd name="connsiteY7" fmla="*/ 782 h 10000"/>
                <a:gd name="connsiteX0" fmla="*/ 7 w 10007"/>
                <a:gd name="connsiteY0" fmla="*/ 782 h 10000"/>
                <a:gd name="connsiteX1" fmla="*/ 3142 w 10007"/>
                <a:gd name="connsiteY1" fmla="*/ 131 h 10000"/>
                <a:gd name="connsiteX2" fmla="*/ 4836 w 10007"/>
                <a:gd name="connsiteY2" fmla="*/ 4561 h 10000"/>
                <a:gd name="connsiteX3" fmla="*/ 6776 w 10007"/>
                <a:gd name="connsiteY3" fmla="*/ 652 h 10000"/>
                <a:gd name="connsiteX4" fmla="*/ 10007 w 10007"/>
                <a:gd name="connsiteY4" fmla="*/ 0 h 10000"/>
                <a:gd name="connsiteX5" fmla="*/ 7995 w 10007"/>
                <a:gd name="connsiteY5" fmla="*/ 10000 h 10000"/>
                <a:gd name="connsiteX6" fmla="*/ 1957 w 10007"/>
                <a:gd name="connsiteY6" fmla="*/ 10000 h 10000"/>
                <a:gd name="connsiteX7" fmla="*/ 7 w 10007"/>
                <a:gd name="connsiteY7" fmla="*/ 78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7" h="10000">
                  <a:moveTo>
                    <a:pt x="7" y="782"/>
                  </a:moveTo>
                  <a:cubicBezTo>
                    <a:pt x="-182" y="-494"/>
                    <a:pt x="3298" y="587"/>
                    <a:pt x="3142" y="131"/>
                  </a:cubicBezTo>
                  <a:cubicBezTo>
                    <a:pt x="3175" y="326"/>
                    <a:pt x="4189" y="4322"/>
                    <a:pt x="4836" y="4561"/>
                  </a:cubicBezTo>
                  <a:cubicBezTo>
                    <a:pt x="5358" y="4083"/>
                    <a:pt x="6254" y="1130"/>
                    <a:pt x="6776" y="652"/>
                  </a:cubicBezTo>
                  <a:lnTo>
                    <a:pt x="10007" y="0"/>
                  </a:lnTo>
                  <a:lnTo>
                    <a:pt x="7995" y="10000"/>
                  </a:lnTo>
                  <a:lnTo>
                    <a:pt x="1957" y="10000"/>
                  </a:lnTo>
                  <a:lnTo>
                    <a:pt x="7" y="782"/>
                  </a:ln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ALU 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131840" y="2066689"/>
              <a:ext cx="3015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47745" y="2066689"/>
              <a:ext cx="0" cy="127234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344732" y="2066688"/>
              <a:ext cx="10925" cy="125049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955542" y="164873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总线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167536" y="2873798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57702" y="2811199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5807921" y="3834335"/>
              <a:ext cx="0" cy="7341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561247" y="3997978"/>
              <a:ext cx="396455" cy="23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807921" y="4568448"/>
              <a:ext cx="843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651801" y="2057460"/>
              <a:ext cx="0" cy="2510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137722" y="2057460"/>
              <a:ext cx="514079" cy="9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209110" y="3592677"/>
            <a:ext cx="4405991" cy="115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ADD  R0,R1,R2 ;  R0=R1+R2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建立系统，清空总线并且将</a:t>
            </a:r>
            <a:r>
              <a:rPr lang="en-US" altLang="zh-CN" sz="2000" dirty="0"/>
              <a:t>ALU</a:t>
            </a:r>
            <a:r>
              <a:rPr lang="zh-CN" altLang="en-US" sz="2000" dirty="0"/>
              <a:t>的功能调制成</a:t>
            </a:r>
            <a:r>
              <a:rPr lang="zh-CN" altLang="en-US" sz="2000" dirty="0">
                <a:solidFill>
                  <a:srgbClr val="FF0000"/>
                </a:solidFill>
              </a:rPr>
              <a:t>加法模式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让寄存器</a:t>
            </a:r>
            <a:r>
              <a:rPr lang="en-US" altLang="zh-CN" sz="2000" dirty="0">
                <a:solidFill>
                  <a:srgbClr val="FF0000"/>
                </a:solidFill>
              </a:rPr>
              <a:t>R1</a:t>
            </a:r>
            <a:r>
              <a:rPr lang="zh-CN" altLang="en-US" sz="2000" dirty="0"/>
              <a:t>驱动总线；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将总线上的数据锁存进</a:t>
            </a:r>
            <a:r>
              <a:rPr lang="en-US" altLang="zh-CN" sz="2000" dirty="0"/>
              <a:t>ALU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第一个操作数寄存器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4590950" y="1067372"/>
            <a:ext cx="45451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4. </a:t>
            </a:r>
            <a:r>
              <a:rPr lang="zh-CN" altLang="en-US" sz="2000" b="1" dirty="0">
                <a:latin typeface="+mn-lt"/>
                <a:ea typeface="+mn-ea"/>
              </a:rPr>
              <a:t>关闭</a:t>
            </a:r>
            <a:r>
              <a:rPr lang="en-US" altLang="zh-CN" sz="2000" b="1" dirty="0">
                <a:latin typeface="+mn-lt"/>
                <a:ea typeface="+mn-ea"/>
              </a:rPr>
              <a:t>R1</a:t>
            </a:r>
            <a:r>
              <a:rPr lang="zh-CN" altLang="en-US" sz="2000" b="1" dirty="0">
                <a:latin typeface="+mn-lt"/>
                <a:ea typeface="+mn-ea"/>
              </a:rPr>
              <a:t>的寄存器输出缓冲器，让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R2</a:t>
            </a:r>
            <a:r>
              <a:rPr lang="zh-CN" altLang="en-US" sz="2000" b="1" dirty="0">
                <a:latin typeface="+mn-lt"/>
                <a:ea typeface="+mn-ea"/>
              </a:rPr>
              <a:t>驱动总线；</a:t>
            </a:r>
            <a:endParaRPr lang="en-US" altLang="zh-CN" sz="2000" b="1" dirty="0">
              <a:latin typeface="+mn-lt"/>
              <a:ea typeface="+mn-ea"/>
            </a:endParaRPr>
          </a:p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5. </a:t>
            </a:r>
            <a:r>
              <a:rPr lang="zh-CN" altLang="en-US" sz="2000" b="1" dirty="0">
                <a:latin typeface="+mn-lt"/>
                <a:ea typeface="+mn-ea"/>
              </a:rPr>
              <a:t>总线上的数据锁存进</a:t>
            </a:r>
            <a:r>
              <a:rPr lang="en-US" altLang="zh-CN" sz="2000" b="1" dirty="0">
                <a:latin typeface="+mn-lt"/>
                <a:ea typeface="+mn-ea"/>
              </a:rPr>
              <a:t>ALU</a:t>
            </a:r>
            <a:r>
              <a:rPr lang="zh-CN" altLang="en-US" sz="2000" b="1" dirty="0">
                <a:latin typeface="+mn-lt"/>
                <a:ea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第二操作数寄存器</a:t>
            </a:r>
            <a:r>
              <a:rPr lang="zh-CN" altLang="en-US" sz="2000" b="1" dirty="0">
                <a:latin typeface="+mn-lt"/>
                <a:ea typeface="+mn-ea"/>
              </a:rPr>
              <a:t>；</a:t>
            </a:r>
            <a:endParaRPr lang="en-US" altLang="zh-CN" sz="2000" b="1" dirty="0">
              <a:latin typeface="+mn-lt"/>
              <a:ea typeface="+mn-ea"/>
            </a:endParaRPr>
          </a:p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6.  </a:t>
            </a:r>
            <a:r>
              <a:rPr lang="zh-CN" altLang="en-US" sz="2000" b="1" dirty="0">
                <a:latin typeface="+mn-lt"/>
                <a:ea typeface="+mn-ea"/>
              </a:rPr>
              <a:t>关闭</a:t>
            </a:r>
            <a:r>
              <a:rPr lang="en-US" altLang="zh-CN" sz="2000" b="1" dirty="0">
                <a:latin typeface="+mn-lt"/>
                <a:ea typeface="+mn-ea"/>
              </a:rPr>
              <a:t>R2</a:t>
            </a:r>
            <a:r>
              <a:rPr lang="zh-CN" altLang="en-US" sz="2000" b="1" dirty="0">
                <a:latin typeface="+mn-lt"/>
                <a:ea typeface="+mn-ea"/>
              </a:rPr>
              <a:t>的寄存器输出缓冲器，等待</a:t>
            </a:r>
            <a:r>
              <a:rPr lang="en-US" altLang="zh-CN" sz="2000" b="1" dirty="0">
                <a:latin typeface="+mn-lt"/>
                <a:ea typeface="+mn-ea"/>
              </a:rPr>
              <a:t>ALU</a:t>
            </a:r>
            <a:r>
              <a:rPr lang="zh-CN" altLang="en-US" sz="2000" b="1" dirty="0">
                <a:latin typeface="+mn-lt"/>
                <a:ea typeface="+mn-ea"/>
              </a:rPr>
              <a:t>的最大传输延迟；</a:t>
            </a:r>
          </a:p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7. </a:t>
            </a:r>
            <a:r>
              <a:rPr lang="zh-CN" altLang="en-US" sz="2000" b="1" dirty="0">
                <a:latin typeface="+mn-lt"/>
                <a:ea typeface="+mn-ea"/>
              </a:rPr>
              <a:t>将</a:t>
            </a:r>
            <a:r>
              <a:rPr lang="en-US" altLang="zh-CN" sz="2000" b="1" dirty="0">
                <a:latin typeface="+mn-lt"/>
                <a:ea typeface="+mn-ea"/>
              </a:rPr>
              <a:t>ALU</a:t>
            </a:r>
            <a:r>
              <a:rPr lang="zh-CN" altLang="en-US" sz="2000" b="1" dirty="0">
                <a:latin typeface="+mn-lt"/>
                <a:ea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结果</a:t>
            </a:r>
            <a:r>
              <a:rPr lang="zh-CN" altLang="en-US" sz="2000" b="1" dirty="0">
                <a:latin typeface="+mn-lt"/>
                <a:ea typeface="+mn-ea"/>
              </a:rPr>
              <a:t>锁存进</a:t>
            </a:r>
            <a:r>
              <a:rPr lang="en-US" altLang="zh-CN" sz="2000" b="1" dirty="0">
                <a:latin typeface="+mn-lt"/>
                <a:ea typeface="+mn-ea"/>
              </a:rPr>
              <a:t>ALU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输出缓冲器</a:t>
            </a:r>
            <a:r>
              <a:rPr lang="zh-CN" altLang="en-US" sz="2000" b="1" dirty="0">
                <a:latin typeface="+mn-lt"/>
                <a:ea typeface="+mn-ea"/>
              </a:rPr>
              <a:t>；</a:t>
            </a:r>
            <a:endParaRPr lang="en-US" altLang="zh-CN" sz="2000" b="1" dirty="0">
              <a:latin typeface="+mn-lt"/>
              <a:ea typeface="+mn-ea"/>
            </a:endParaRPr>
          </a:p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8.</a:t>
            </a:r>
            <a:r>
              <a:rPr lang="zh-CN" altLang="en-US" sz="2000" b="1" dirty="0">
                <a:latin typeface="+mn-lt"/>
                <a:ea typeface="+mn-ea"/>
              </a:rPr>
              <a:t>允许</a:t>
            </a:r>
            <a:r>
              <a:rPr lang="en-US" altLang="zh-CN" sz="2000" b="1" dirty="0">
                <a:latin typeface="+mn-lt"/>
                <a:ea typeface="+mn-ea"/>
              </a:rPr>
              <a:t>ALU</a:t>
            </a:r>
            <a:r>
              <a:rPr lang="zh-CN" altLang="en-US" sz="2000" b="1" dirty="0">
                <a:latin typeface="+mn-lt"/>
                <a:ea typeface="+mn-ea"/>
              </a:rPr>
              <a:t>的输出缓冲器驱动总线；</a:t>
            </a:r>
            <a:endParaRPr lang="en-US" altLang="zh-CN" sz="2000" b="1" dirty="0">
              <a:latin typeface="+mn-lt"/>
              <a:ea typeface="+mn-ea"/>
            </a:endParaRPr>
          </a:p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9.</a:t>
            </a:r>
            <a:r>
              <a:rPr lang="zh-CN" altLang="en-US" sz="2000" b="1" dirty="0">
                <a:latin typeface="+mn-lt"/>
                <a:ea typeface="+mn-ea"/>
              </a:rPr>
              <a:t>将计算结果锁存进寄存器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R0</a:t>
            </a:r>
            <a:r>
              <a:rPr lang="zh-CN" altLang="en-US" sz="2000" b="1" dirty="0">
                <a:latin typeface="+mn-lt"/>
                <a:ea typeface="+mn-ea"/>
              </a:rPr>
              <a:t>中；</a:t>
            </a:r>
            <a:endParaRPr lang="en-US" altLang="zh-CN" sz="2000" b="1" dirty="0">
              <a:latin typeface="+mn-lt"/>
              <a:ea typeface="+mn-ea"/>
            </a:endParaRPr>
          </a:p>
          <a:p>
            <a:pPr lvl="0" algn="l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+mn-lt"/>
                <a:ea typeface="+mn-ea"/>
              </a:rPr>
              <a:t>10.</a:t>
            </a:r>
            <a:r>
              <a:rPr lang="zh-CN" altLang="en-US" sz="2000" b="1" dirty="0">
                <a:latin typeface="+mn-lt"/>
                <a:ea typeface="+mn-ea"/>
              </a:rPr>
              <a:t>关闭</a:t>
            </a:r>
            <a:r>
              <a:rPr lang="en-US" altLang="zh-CN" sz="2000" b="1" dirty="0">
                <a:latin typeface="+mn-lt"/>
                <a:ea typeface="+mn-ea"/>
              </a:rPr>
              <a:t>ALU</a:t>
            </a:r>
            <a:r>
              <a:rPr lang="zh-CN" altLang="en-US" sz="2000" b="1" dirty="0">
                <a:latin typeface="+mn-lt"/>
                <a:ea typeface="+mn-ea"/>
              </a:rPr>
              <a:t>的输出缓冲器</a:t>
            </a:r>
          </a:p>
        </p:txBody>
      </p:sp>
    </p:spTree>
    <p:extLst>
      <p:ext uri="{BB962C8B-B14F-4D97-AF65-F5344CB8AC3E}">
        <p14:creationId xmlns:p14="http://schemas.microsoft.com/office/powerpoint/2010/main" val="832209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8" y="1268760"/>
            <a:ext cx="6708794" cy="2808312"/>
            <a:chOff x="1050834" y="1544112"/>
            <a:chExt cx="5600967" cy="3024336"/>
          </a:xfrm>
        </p:grpSpPr>
        <p:sp>
          <p:nvSpPr>
            <p:cNvPr id="5" name="矩形 4"/>
            <p:cNvSpPr/>
            <p:nvPr/>
          </p:nvSpPr>
          <p:spPr>
            <a:xfrm>
              <a:off x="1187624" y="1544112"/>
              <a:ext cx="1440160" cy="2952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9632" y="1688128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R0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59632" y="212094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48308" y="2564904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9632" y="3006417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41904" y="3903381"/>
              <a:ext cx="86409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R15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254279" y="1811117"/>
              <a:ext cx="242954" cy="195441"/>
              <a:chOff x="3491880" y="2799481"/>
              <a:chExt cx="845512" cy="806024"/>
            </a:xfrm>
          </p:grpSpPr>
          <p:sp>
            <p:nvSpPr>
              <p:cNvPr id="49" name="等腰三角形 48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200000">
                <a:off x="3698612" y="2664756"/>
                <a:ext cx="504056" cy="773505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54279" y="2243934"/>
              <a:ext cx="242954" cy="195441"/>
              <a:chOff x="3491880" y="2799479"/>
              <a:chExt cx="845512" cy="806026"/>
            </a:xfrm>
          </p:grpSpPr>
          <p:sp>
            <p:nvSpPr>
              <p:cNvPr id="47" name="等腰三角形 46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254279" y="2687891"/>
              <a:ext cx="242954" cy="195441"/>
              <a:chOff x="3491880" y="2799479"/>
              <a:chExt cx="845512" cy="806026"/>
            </a:xfrm>
          </p:grpSpPr>
          <p:sp>
            <p:nvSpPr>
              <p:cNvPr id="45" name="等腰三角形 44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4279" y="3129404"/>
              <a:ext cx="242954" cy="195441"/>
              <a:chOff x="3491880" y="2799479"/>
              <a:chExt cx="845512" cy="806026"/>
            </a:xfrm>
          </p:grpSpPr>
          <p:sp>
            <p:nvSpPr>
              <p:cNvPr id="43" name="等腰三角形 42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226205" y="4032901"/>
              <a:ext cx="242954" cy="195441"/>
              <a:chOff x="3491880" y="2799479"/>
              <a:chExt cx="845512" cy="806026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3626604" y="2966725"/>
                <a:ext cx="504056" cy="773504"/>
              </a:xfrm>
              <a:prstGeom prst="triangl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6200000">
                <a:off x="3698612" y="2664755"/>
                <a:ext cx="504056" cy="773504"/>
              </a:xfrm>
              <a:prstGeom prst="triangle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3123409" y="1547229"/>
              <a:ext cx="8431" cy="2949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347864" y="1544112"/>
              <a:ext cx="0" cy="29523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445486" y="1950189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500630" y="1876248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37055" y="2380518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492199" y="2306577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445486" y="2829658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500630" y="2755717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451301" y="3265727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506445" y="3191786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2401755" y="4163477"/>
              <a:ext cx="686354" cy="3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470931" y="4098704"/>
              <a:ext cx="847234" cy="5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50834" y="3465003"/>
              <a:ext cx="24482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+mj-ea"/>
                  <a:ea typeface="+mj-ea"/>
                </a:rPr>
                <a:t>  ……             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9" name="流程图: 手动操作 75"/>
            <p:cNvSpPr/>
            <p:nvPr/>
          </p:nvSpPr>
          <p:spPr>
            <a:xfrm>
              <a:off x="5127720" y="3296101"/>
              <a:ext cx="1224134" cy="53272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5420 w 10000"/>
                <a:gd name="connsiteY1" fmla="*/ 3518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200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10000 w 10000"/>
                <a:gd name="connsiteY3" fmla="*/ 590 h 10590"/>
                <a:gd name="connsiteX4" fmla="*/ 8000 w 10000"/>
                <a:gd name="connsiteY4" fmla="*/ 10590 h 10590"/>
                <a:gd name="connsiteX5" fmla="*/ 2000 w 10000"/>
                <a:gd name="connsiteY5" fmla="*/ 10590 h 10590"/>
                <a:gd name="connsiteX6" fmla="*/ 0 w 10000"/>
                <a:gd name="connsiteY6" fmla="*/ 590 h 10590"/>
                <a:gd name="connsiteX0" fmla="*/ 0 w 10000"/>
                <a:gd name="connsiteY0" fmla="*/ 590 h 10590"/>
                <a:gd name="connsiteX1" fmla="*/ 3116 w 10000"/>
                <a:gd name="connsiteY1" fmla="*/ 1242 h 10590"/>
                <a:gd name="connsiteX2" fmla="*/ 5420 w 10000"/>
                <a:gd name="connsiteY2" fmla="*/ 4108 h 10590"/>
                <a:gd name="connsiteX3" fmla="*/ 7349 w 10000"/>
                <a:gd name="connsiteY3" fmla="*/ 981 h 10590"/>
                <a:gd name="connsiteX4" fmla="*/ 10000 w 10000"/>
                <a:gd name="connsiteY4" fmla="*/ 590 h 10590"/>
                <a:gd name="connsiteX5" fmla="*/ 8000 w 10000"/>
                <a:gd name="connsiteY5" fmla="*/ 10590 h 10590"/>
                <a:gd name="connsiteX6" fmla="*/ 2000 w 10000"/>
                <a:gd name="connsiteY6" fmla="*/ 10590 h 10590"/>
                <a:gd name="connsiteX7" fmla="*/ 0 w 10000"/>
                <a:gd name="connsiteY7" fmla="*/ 590 h 10590"/>
                <a:gd name="connsiteX0" fmla="*/ 0 w 10000"/>
                <a:gd name="connsiteY0" fmla="*/ 438 h 10438"/>
                <a:gd name="connsiteX1" fmla="*/ 3365 w 10000"/>
                <a:gd name="connsiteY1" fmla="*/ 2002 h 10438"/>
                <a:gd name="connsiteX2" fmla="*/ 5420 w 10000"/>
                <a:gd name="connsiteY2" fmla="*/ 3956 h 10438"/>
                <a:gd name="connsiteX3" fmla="*/ 7349 w 10000"/>
                <a:gd name="connsiteY3" fmla="*/ 829 h 10438"/>
                <a:gd name="connsiteX4" fmla="*/ 10000 w 10000"/>
                <a:gd name="connsiteY4" fmla="*/ 438 h 10438"/>
                <a:gd name="connsiteX5" fmla="*/ 8000 w 10000"/>
                <a:gd name="connsiteY5" fmla="*/ 10438 h 10438"/>
                <a:gd name="connsiteX6" fmla="*/ 2000 w 10000"/>
                <a:gd name="connsiteY6" fmla="*/ 10438 h 10438"/>
                <a:gd name="connsiteX7" fmla="*/ 0 w 10000"/>
                <a:gd name="connsiteY7" fmla="*/ 438 h 10438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15 h 10315"/>
                <a:gd name="connsiteX1" fmla="*/ 3365 w 10000"/>
                <a:gd name="connsiteY1" fmla="*/ 1879 h 10315"/>
                <a:gd name="connsiteX2" fmla="*/ 5420 w 10000"/>
                <a:gd name="connsiteY2" fmla="*/ 3833 h 10315"/>
                <a:gd name="connsiteX3" fmla="*/ 7349 w 10000"/>
                <a:gd name="connsiteY3" fmla="*/ 706 h 10315"/>
                <a:gd name="connsiteX4" fmla="*/ 10000 w 10000"/>
                <a:gd name="connsiteY4" fmla="*/ 315 h 10315"/>
                <a:gd name="connsiteX5" fmla="*/ 8000 w 10000"/>
                <a:gd name="connsiteY5" fmla="*/ 10315 h 10315"/>
                <a:gd name="connsiteX6" fmla="*/ 2000 w 10000"/>
                <a:gd name="connsiteY6" fmla="*/ 10315 h 10315"/>
                <a:gd name="connsiteX7" fmla="*/ 0 w 10000"/>
                <a:gd name="connsiteY7" fmla="*/ 315 h 10315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340 h 10340"/>
                <a:gd name="connsiteX1" fmla="*/ 3365 w 10000"/>
                <a:gd name="connsiteY1" fmla="*/ 1904 h 10340"/>
                <a:gd name="connsiteX2" fmla="*/ 5420 w 10000"/>
                <a:gd name="connsiteY2" fmla="*/ 3858 h 10340"/>
                <a:gd name="connsiteX3" fmla="*/ 7349 w 10000"/>
                <a:gd name="connsiteY3" fmla="*/ 731 h 10340"/>
                <a:gd name="connsiteX4" fmla="*/ 10000 w 10000"/>
                <a:gd name="connsiteY4" fmla="*/ 340 h 10340"/>
                <a:gd name="connsiteX5" fmla="*/ 8000 w 10000"/>
                <a:gd name="connsiteY5" fmla="*/ 10340 h 10340"/>
                <a:gd name="connsiteX6" fmla="*/ 2000 w 10000"/>
                <a:gd name="connsiteY6" fmla="*/ 10340 h 10340"/>
                <a:gd name="connsiteX7" fmla="*/ 0 w 10000"/>
                <a:gd name="connsiteY7" fmla="*/ 340 h 1034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7349 w 10000"/>
                <a:gd name="connsiteY3" fmla="*/ 901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420 w 10000"/>
                <a:gd name="connsiteY2" fmla="*/ 4028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5358 w 10000"/>
                <a:gd name="connsiteY2" fmla="*/ 4810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985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10000"/>
                <a:gd name="connsiteY0" fmla="*/ 510 h 10510"/>
                <a:gd name="connsiteX1" fmla="*/ 3178 w 10000"/>
                <a:gd name="connsiteY1" fmla="*/ 641 h 10510"/>
                <a:gd name="connsiteX2" fmla="*/ 4861 w 10000"/>
                <a:gd name="connsiteY2" fmla="*/ 5071 h 10510"/>
                <a:gd name="connsiteX3" fmla="*/ 6789 w 10000"/>
                <a:gd name="connsiteY3" fmla="*/ 1162 h 10510"/>
                <a:gd name="connsiteX4" fmla="*/ 10000 w 10000"/>
                <a:gd name="connsiteY4" fmla="*/ 510 h 10510"/>
                <a:gd name="connsiteX5" fmla="*/ 8000 w 10000"/>
                <a:gd name="connsiteY5" fmla="*/ 10510 h 10510"/>
                <a:gd name="connsiteX6" fmla="*/ 2000 w 10000"/>
                <a:gd name="connsiteY6" fmla="*/ 10510 h 10510"/>
                <a:gd name="connsiteX7" fmla="*/ 0 w 10000"/>
                <a:gd name="connsiteY7" fmla="*/ 510 h 10510"/>
                <a:gd name="connsiteX0" fmla="*/ 0 w 9938"/>
                <a:gd name="connsiteY0" fmla="*/ 782 h 10000"/>
                <a:gd name="connsiteX1" fmla="*/ 3116 w 9938"/>
                <a:gd name="connsiteY1" fmla="*/ 131 h 10000"/>
                <a:gd name="connsiteX2" fmla="*/ 4799 w 9938"/>
                <a:gd name="connsiteY2" fmla="*/ 4561 h 10000"/>
                <a:gd name="connsiteX3" fmla="*/ 6727 w 9938"/>
                <a:gd name="connsiteY3" fmla="*/ 652 h 10000"/>
                <a:gd name="connsiteX4" fmla="*/ 9938 w 9938"/>
                <a:gd name="connsiteY4" fmla="*/ 0 h 10000"/>
                <a:gd name="connsiteX5" fmla="*/ 7938 w 9938"/>
                <a:gd name="connsiteY5" fmla="*/ 10000 h 10000"/>
                <a:gd name="connsiteX6" fmla="*/ 1938 w 9938"/>
                <a:gd name="connsiteY6" fmla="*/ 10000 h 10000"/>
                <a:gd name="connsiteX7" fmla="*/ 0 w 9938"/>
                <a:gd name="connsiteY7" fmla="*/ 782 h 10000"/>
                <a:gd name="connsiteX0" fmla="*/ 7 w 10007"/>
                <a:gd name="connsiteY0" fmla="*/ 782 h 10000"/>
                <a:gd name="connsiteX1" fmla="*/ 3142 w 10007"/>
                <a:gd name="connsiteY1" fmla="*/ 131 h 10000"/>
                <a:gd name="connsiteX2" fmla="*/ 4836 w 10007"/>
                <a:gd name="connsiteY2" fmla="*/ 4561 h 10000"/>
                <a:gd name="connsiteX3" fmla="*/ 6776 w 10007"/>
                <a:gd name="connsiteY3" fmla="*/ 652 h 10000"/>
                <a:gd name="connsiteX4" fmla="*/ 10007 w 10007"/>
                <a:gd name="connsiteY4" fmla="*/ 0 h 10000"/>
                <a:gd name="connsiteX5" fmla="*/ 7995 w 10007"/>
                <a:gd name="connsiteY5" fmla="*/ 10000 h 10000"/>
                <a:gd name="connsiteX6" fmla="*/ 1957 w 10007"/>
                <a:gd name="connsiteY6" fmla="*/ 10000 h 10000"/>
                <a:gd name="connsiteX7" fmla="*/ 7 w 10007"/>
                <a:gd name="connsiteY7" fmla="*/ 78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7" h="10000">
                  <a:moveTo>
                    <a:pt x="7" y="782"/>
                  </a:moveTo>
                  <a:cubicBezTo>
                    <a:pt x="-182" y="-494"/>
                    <a:pt x="3298" y="587"/>
                    <a:pt x="3142" y="131"/>
                  </a:cubicBezTo>
                  <a:cubicBezTo>
                    <a:pt x="3175" y="326"/>
                    <a:pt x="4189" y="4322"/>
                    <a:pt x="4836" y="4561"/>
                  </a:cubicBezTo>
                  <a:cubicBezTo>
                    <a:pt x="5358" y="4083"/>
                    <a:pt x="6254" y="1130"/>
                    <a:pt x="6776" y="652"/>
                  </a:cubicBezTo>
                  <a:lnTo>
                    <a:pt x="10007" y="0"/>
                  </a:lnTo>
                  <a:lnTo>
                    <a:pt x="7995" y="10000"/>
                  </a:lnTo>
                  <a:lnTo>
                    <a:pt x="1957" y="10000"/>
                  </a:lnTo>
                  <a:lnTo>
                    <a:pt x="7" y="782"/>
                  </a:ln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ALU 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131840" y="2066689"/>
              <a:ext cx="3015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147745" y="2066689"/>
              <a:ext cx="0" cy="127234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344732" y="2066688"/>
              <a:ext cx="10925" cy="125049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955542" y="164873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总线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167536" y="2873798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57702" y="2811199"/>
              <a:ext cx="360040" cy="246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07921" y="3834335"/>
              <a:ext cx="0" cy="7341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582251" y="4171500"/>
              <a:ext cx="396455" cy="23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807921" y="4568448"/>
              <a:ext cx="843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651801" y="2057460"/>
              <a:ext cx="0" cy="2510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6137722" y="2057460"/>
              <a:ext cx="514079" cy="9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直接连接符 53"/>
          <p:cNvCxnSpPr/>
          <p:nvPr/>
        </p:nvCxnSpPr>
        <p:spPr>
          <a:xfrm>
            <a:off x="5724128" y="2183173"/>
            <a:ext cx="0" cy="32914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982394" y="2183173"/>
            <a:ext cx="741734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982394" y="2183173"/>
            <a:ext cx="0" cy="13966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982394" y="3579777"/>
            <a:ext cx="1399175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内容占位符 2"/>
          <p:cNvSpPr txBox="1">
            <a:spLocks/>
          </p:cNvSpPr>
          <p:nvPr/>
        </p:nvSpPr>
        <p:spPr bwMode="auto">
          <a:xfrm>
            <a:off x="544524" y="4159951"/>
            <a:ext cx="8164333" cy="115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914400" indent="-246888" algn="l" rtl="0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18872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1463040" indent="-210312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单总线结构</a:t>
            </a:r>
            <a:r>
              <a:rPr lang="en-US" altLang="zh-CN" sz="2000" dirty="0"/>
              <a:t>+ALU</a:t>
            </a:r>
            <a:r>
              <a:rPr lang="zh-CN" altLang="en-US" sz="2000" dirty="0"/>
              <a:t>的输出到输入锁存的反馈连接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形成累加器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059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770" y="1484784"/>
            <a:ext cx="8299178" cy="48244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Complex Instruction Set Computing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，复杂指令集计算）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台式计算机系统的典型体系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不仅包含处理器常用的指令，还包含了许多不常用的特殊指令。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指令系统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庞大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，指令功能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复杂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，指令格式、寻址方式多；绝大多数指令需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多个机器周期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完成；各种指令都可访问存储器；采用微程序控制；有少量专用寄存器；难以用优化编译技术生成高效的目标代码程序；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2/8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规律：各种指令的使用频率相差悬殊。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大概有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20%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的比较简单的指令被反复使用，使用量约占整个程序的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80%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；而有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80%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左右的指令则很少使用，其使用量约占整个程序的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20%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17348" y="797766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2.2 CISC</a:t>
            </a:r>
            <a:r>
              <a:rPr lang="zh-CN" altLang="en-US" dirty="0"/>
              <a:t>与</a:t>
            </a:r>
            <a:r>
              <a:rPr lang="en-US" altLang="zh-CN" dirty="0"/>
              <a:t>RISC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495970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69" y="734779"/>
            <a:ext cx="4555112" cy="2341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764704"/>
            <a:ext cx="4392488" cy="22901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511016"/>
            <a:ext cx="5021033" cy="26677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6282" y="3075821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单总线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28443" y="30758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双总线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95936" y="6124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三总线</a:t>
            </a:r>
          </a:p>
        </p:txBody>
      </p:sp>
    </p:spTree>
    <p:extLst>
      <p:ext uri="{BB962C8B-B14F-4D97-AF65-F5344CB8AC3E}">
        <p14:creationId xmlns:p14="http://schemas.microsoft.com/office/powerpoint/2010/main" val="1822628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61</a:t>
            </a:fld>
            <a:endParaRPr lang="en-US" altLang="zh-CN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+mj-ea"/>
              </a:rPr>
              <a:t>AMBA</a:t>
            </a:r>
            <a:r>
              <a:rPr lang="zh-CN" altLang="en-US" sz="3600" b="1" dirty="0">
                <a:latin typeface="+mj-ea"/>
              </a:rPr>
              <a:t>总线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1275"/>
            <a:ext cx="8763000" cy="52387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核作为一个元件集成到复杂的系统芯片上时，需要某种接口和其它元件进行通讯，这就是的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AMBA (Advanced Microcontroller Bus Architecture)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总线标准。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它包括：</a:t>
            </a:r>
          </a:p>
          <a:p>
            <a:pPr marL="342900" lvl="1" indent="-342900" eaLnBrk="1" hangingPunct="1">
              <a:lnSpc>
                <a:spcPct val="15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AHB (Advanced High-performance Bus)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用于高性能模块的连接。</a:t>
            </a:r>
          </a:p>
          <a:p>
            <a:pPr marL="342900" lvl="1" indent="-342900" eaLnBrk="1" hangingPunct="1">
              <a:lnSpc>
                <a:spcPct val="15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ASB (Advanced System Bus)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用于高性能模块的连接，将被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AHB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取代</a:t>
            </a:r>
          </a:p>
          <a:p>
            <a:pPr marL="342900" lvl="1" indent="-342900" eaLnBrk="1" hangingPunct="1">
              <a:lnSpc>
                <a:spcPct val="15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APB (Advanced Peripheral Bus)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低性能外围部件的连接。</a:t>
            </a:r>
          </a:p>
        </p:txBody>
      </p:sp>
    </p:spTree>
    <p:extLst>
      <p:ext uri="{BB962C8B-B14F-4D97-AF65-F5344CB8AC3E}">
        <p14:creationId xmlns:p14="http://schemas.microsoft.com/office/powerpoint/2010/main" val="180155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62</a:t>
            </a:fld>
            <a:endParaRPr lang="en-US" altLang="zh-CN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j-ea"/>
              </a:rPr>
              <a:t>典型的</a:t>
            </a:r>
            <a:r>
              <a:rPr lang="en-US" altLang="zh-CN" b="1" dirty="0">
                <a:latin typeface="+mj-ea"/>
              </a:rPr>
              <a:t>AMBA</a:t>
            </a:r>
            <a:r>
              <a:rPr lang="zh-CN" altLang="en-US" b="1" dirty="0">
                <a:latin typeface="+mj-ea"/>
              </a:rPr>
              <a:t>总线系统</a:t>
            </a:r>
          </a:p>
        </p:txBody>
      </p:sp>
      <p:pic>
        <p:nvPicPr>
          <p:cNvPr id="156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7076" y="1543050"/>
            <a:ext cx="7037388" cy="4813300"/>
          </a:xfrm>
          <a:noFill/>
        </p:spPr>
      </p:pic>
    </p:spTree>
    <p:extLst>
      <p:ext uri="{BB962C8B-B14F-4D97-AF65-F5344CB8AC3E}">
        <p14:creationId xmlns:p14="http://schemas.microsoft.com/office/powerpoint/2010/main" val="403469392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</a:t>
            </a:r>
            <a:r>
              <a:rPr lang="zh-CN" altLang="en-US" dirty="0"/>
              <a:t>控制单元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多个总线、寄存器、各种功能单元、内存、</a:t>
            </a:r>
            <a:r>
              <a: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等都需要进行控制。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大多数操作需要定义一个在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内部的处理流程，如：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控制单元的作用就是要</a:t>
            </a: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确保这些步骤按正确的顺序执行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691680" y="2780928"/>
          <a:ext cx="6096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222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56" y="940953"/>
            <a:ext cx="8496175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早期的处理器中，控制单元是一个简单的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有限状态机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预先定义的几个状态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循环切换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控制线从该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控制单元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以各种线和连接构成的网络连接到需要控制的每一个点。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单个指令的执行同样需要控制</a:t>
            </a:r>
          </a:p>
        </p:txBody>
      </p:sp>
    </p:spTree>
    <p:extLst>
      <p:ext uri="{BB962C8B-B14F-4D97-AF65-F5344CB8AC3E}">
        <p14:creationId xmlns:p14="http://schemas.microsoft.com/office/powerpoint/2010/main" val="12298632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406" y="3490339"/>
            <a:ext cx="8229600" cy="2288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闲置状态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IDLE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：刚启动时的状态，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没有执行任何操作。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run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信号使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开始正常执行操作，从内存中读取第一指令。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取指状态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：使程序计数器中的地址输出到地址总线，然后在程序存储器中查找这个内存地址中的内容，一旦发现，程序存储器将其输出；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取指状态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FETCHA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在一个时钟周期后自动进入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FETCHB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状态。在程序存储器中找到的存储内容将被允许来驱动数据总线，指令存储器（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IR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）会对其进行锁存。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18406" y="764704"/>
            <a:ext cx="8400022" cy="2662686"/>
            <a:chOff x="403405" y="1401929"/>
            <a:chExt cx="8400022" cy="2662686"/>
          </a:xfrm>
        </p:grpSpPr>
        <p:sp>
          <p:nvSpPr>
            <p:cNvPr id="4" name="椭圆 3"/>
            <p:cNvSpPr/>
            <p:nvPr/>
          </p:nvSpPr>
          <p:spPr>
            <a:xfrm>
              <a:off x="733840" y="2408734"/>
              <a:ext cx="115212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IDLE 000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26128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FETCHA 001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6328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FETCHB010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70544" y="2408734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EXECA 011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>
              <a:stCxn id="4" idx="6"/>
              <a:endCxn id="5" idx="2"/>
            </p:cNvCxnSpPr>
            <p:nvPr/>
          </p:nvCxnSpPr>
          <p:spPr>
            <a:xfrm>
              <a:off x="1885968" y="2804778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4406248" y="2804778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6"/>
              <a:endCxn id="7" idx="2"/>
            </p:cNvCxnSpPr>
            <p:nvPr/>
          </p:nvCxnSpPr>
          <p:spPr>
            <a:xfrm>
              <a:off x="6206448" y="280477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0453" y="243544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run==1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53941" y="191681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reset==0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499893" y="1401929"/>
              <a:ext cx="1080120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EXECB 100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656959" y="2163997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cont1==1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3405" y="350585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33551" y="364936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halt==1</a:t>
              </a:r>
              <a:endParaRPr lang="zh-CN" altLang="en-US" dirty="0"/>
            </a:p>
          </p:txBody>
        </p:sp>
        <p:cxnSp>
          <p:nvCxnSpPr>
            <p:cNvPr id="33" name="曲线连接符 32"/>
            <p:cNvCxnSpPr/>
            <p:nvPr/>
          </p:nvCxnSpPr>
          <p:spPr>
            <a:xfrm rot="16200000" flipH="1">
              <a:off x="474479" y="2171658"/>
              <a:ext cx="670894" cy="14401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911343" y="1969918"/>
              <a:ext cx="450123" cy="479942"/>
            </a:xfrm>
            <a:custGeom>
              <a:avLst/>
              <a:gdLst>
                <a:gd name="connsiteX0" fmla="*/ 181346 w 450123"/>
                <a:gd name="connsiteY0" fmla="*/ 479942 h 479942"/>
                <a:gd name="connsiteX1" fmla="*/ 371 w 450123"/>
                <a:gd name="connsiteY1" fmla="*/ 232292 h 479942"/>
                <a:gd name="connsiteX2" fmla="*/ 143246 w 450123"/>
                <a:gd name="connsiteY2" fmla="*/ 3692 h 479942"/>
                <a:gd name="connsiteX3" fmla="*/ 438521 w 450123"/>
                <a:gd name="connsiteY3" fmla="*/ 117992 h 479942"/>
                <a:gd name="connsiteX4" fmla="*/ 362321 w 450123"/>
                <a:gd name="connsiteY4" fmla="*/ 460892 h 47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23" h="479942">
                  <a:moveTo>
                    <a:pt x="181346" y="479942"/>
                  </a:moveTo>
                  <a:cubicBezTo>
                    <a:pt x="94033" y="395804"/>
                    <a:pt x="6721" y="311667"/>
                    <a:pt x="371" y="232292"/>
                  </a:cubicBezTo>
                  <a:cubicBezTo>
                    <a:pt x="-5979" y="152917"/>
                    <a:pt x="70221" y="22742"/>
                    <a:pt x="143246" y="3692"/>
                  </a:cubicBezTo>
                  <a:cubicBezTo>
                    <a:pt x="216271" y="-15358"/>
                    <a:pt x="402008" y="41792"/>
                    <a:pt x="438521" y="117992"/>
                  </a:cubicBezTo>
                  <a:cubicBezTo>
                    <a:pt x="475034" y="194192"/>
                    <a:pt x="418677" y="327542"/>
                    <a:pt x="362321" y="460892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flipH="1">
              <a:off x="4046208" y="3170147"/>
              <a:ext cx="3294106" cy="288639"/>
            </a:xfrm>
            <a:custGeom>
              <a:avLst/>
              <a:gdLst>
                <a:gd name="connsiteX0" fmla="*/ 3614952 w 3614952"/>
                <a:gd name="connsiteY0" fmla="*/ 43038 h 624063"/>
                <a:gd name="connsiteX1" fmla="*/ 2186202 w 3614952"/>
                <a:gd name="connsiteY1" fmla="*/ 624063 h 624063"/>
                <a:gd name="connsiteX2" fmla="*/ 147852 w 3614952"/>
                <a:gd name="connsiteY2" fmla="*/ 43038 h 624063"/>
                <a:gd name="connsiteX3" fmla="*/ 157377 w 3614952"/>
                <a:gd name="connsiteY3" fmla="*/ 43038 h 624063"/>
                <a:gd name="connsiteX4" fmla="*/ 157377 w 3614952"/>
                <a:gd name="connsiteY4" fmla="*/ 43038 h 62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52" h="624063">
                  <a:moveTo>
                    <a:pt x="3614952" y="43038"/>
                  </a:moveTo>
                  <a:cubicBezTo>
                    <a:pt x="3189502" y="333550"/>
                    <a:pt x="2764052" y="624063"/>
                    <a:pt x="2186202" y="624063"/>
                  </a:cubicBezTo>
                  <a:cubicBezTo>
                    <a:pt x="1608352" y="624063"/>
                    <a:pt x="485989" y="139875"/>
                    <a:pt x="147852" y="43038"/>
                  </a:cubicBezTo>
                  <a:cubicBezTo>
                    <a:pt x="-190285" y="-53799"/>
                    <a:pt x="157377" y="43038"/>
                    <a:pt x="157377" y="43038"/>
                  </a:cubicBezTo>
                  <a:lnTo>
                    <a:pt x="157377" y="43038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flipH="1">
              <a:off x="1430861" y="3166473"/>
              <a:ext cx="6143739" cy="898142"/>
            </a:xfrm>
            <a:custGeom>
              <a:avLst/>
              <a:gdLst>
                <a:gd name="connsiteX0" fmla="*/ 3614952 w 3614952"/>
                <a:gd name="connsiteY0" fmla="*/ 43038 h 624063"/>
                <a:gd name="connsiteX1" fmla="*/ 2186202 w 3614952"/>
                <a:gd name="connsiteY1" fmla="*/ 624063 h 624063"/>
                <a:gd name="connsiteX2" fmla="*/ 147852 w 3614952"/>
                <a:gd name="connsiteY2" fmla="*/ 43038 h 624063"/>
                <a:gd name="connsiteX3" fmla="*/ 157377 w 3614952"/>
                <a:gd name="connsiteY3" fmla="*/ 43038 h 624063"/>
                <a:gd name="connsiteX4" fmla="*/ 157377 w 3614952"/>
                <a:gd name="connsiteY4" fmla="*/ 43038 h 62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52" h="624063">
                  <a:moveTo>
                    <a:pt x="3614952" y="43038"/>
                  </a:moveTo>
                  <a:cubicBezTo>
                    <a:pt x="3189502" y="333550"/>
                    <a:pt x="2764052" y="624063"/>
                    <a:pt x="2186202" y="624063"/>
                  </a:cubicBezTo>
                  <a:cubicBezTo>
                    <a:pt x="1608352" y="624063"/>
                    <a:pt x="485989" y="139875"/>
                    <a:pt x="147852" y="43038"/>
                  </a:cubicBezTo>
                  <a:cubicBezTo>
                    <a:pt x="-190285" y="-53799"/>
                    <a:pt x="157377" y="43038"/>
                    <a:pt x="157377" y="43038"/>
                  </a:cubicBezTo>
                  <a:lnTo>
                    <a:pt x="157377" y="43038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580013" y="1783110"/>
              <a:ext cx="2165332" cy="628650"/>
            </a:xfrm>
            <a:custGeom>
              <a:avLst/>
              <a:gdLst>
                <a:gd name="connsiteX0" fmla="*/ 2419350 w 2595006"/>
                <a:gd name="connsiteY0" fmla="*/ 628650 h 628650"/>
                <a:gd name="connsiteX1" fmla="*/ 2343150 w 2595006"/>
                <a:gd name="connsiteY1" fmla="*/ 238125 h 628650"/>
                <a:gd name="connsiteX2" fmla="*/ 0 w 2595006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006" h="628650">
                  <a:moveTo>
                    <a:pt x="2419350" y="628650"/>
                  </a:moveTo>
                  <a:cubicBezTo>
                    <a:pt x="2582862" y="485775"/>
                    <a:pt x="2746375" y="342900"/>
                    <a:pt x="2343150" y="238125"/>
                  </a:cubicBezTo>
                  <a:cubicBezTo>
                    <a:pt x="1939925" y="133350"/>
                    <a:pt x="969962" y="66675"/>
                    <a:pt x="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551663" y="1783110"/>
              <a:ext cx="948229" cy="645952"/>
            </a:xfrm>
            <a:custGeom>
              <a:avLst/>
              <a:gdLst>
                <a:gd name="connsiteX0" fmla="*/ 503300 w 503300"/>
                <a:gd name="connsiteY0" fmla="*/ 0 h 655477"/>
                <a:gd name="connsiteX1" fmla="*/ 8000 w 503300"/>
                <a:gd name="connsiteY1" fmla="*/ 361950 h 655477"/>
                <a:gd name="connsiteX2" fmla="*/ 198500 w 503300"/>
                <a:gd name="connsiteY2" fmla="*/ 619125 h 655477"/>
                <a:gd name="connsiteX3" fmla="*/ 217550 w 503300"/>
                <a:gd name="connsiteY3" fmla="*/ 647700 h 65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300" h="655477">
                  <a:moveTo>
                    <a:pt x="503300" y="0"/>
                  </a:moveTo>
                  <a:cubicBezTo>
                    <a:pt x="281050" y="129381"/>
                    <a:pt x="58800" y="258763"/>
                    <a:pt x="8000" y="361950"/>
                  </a:cubicBezTo>
                  <a:cubicBezTo>
                    <a:pt x="-42800" y="465137"/>
                    <a:pt x="163575" y="571500"/>
                    <a:pt x="198500" y="619125"/>
                  </a:cubicBezTo>
                  <a:cubicBezTo>
                    <a:pt x="233425" y="666750"/>
                    <a:pt x="225487" y="657225"/>
                    <a:pt x="217550" y="64770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259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执行状态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：开始指令的执行，通过检查指令的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位识别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指令类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对于某些指令，状态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EXECA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后需要跟着一个延续状态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EXECB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，其他时候，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会准备执行下一条指令，从而转回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FETCHA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凡在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中存储的指令为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HALT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指令已经被执行过了，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必须转换到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IDLE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状态。</a:t>
            </a:r>
          </a:p>
          <a:p>
            <a:pPr lvl="1">
              <a:lnSpc>
                <a:spcPct val="150000"/>
              </a:lnSpc>
            </a:pP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496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实际应用中，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并不是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所有的指令都会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经历所有的状态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，而有一些指令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需要专门的处理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，因而需要扩展状态机。为了解决这些例外，状态机往往变得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越来越复杂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随着不断增长的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内部总线连接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更大的寄存器组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更多的功能单元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更高的时钟复杂度与灵活性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，控制信号要分布在越来越大的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面积上，因而需要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更大程度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的处理器布线逻辑，该难度甚至已经超过了指令控制的复杂度。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在一片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芯片上，能够达到整个芯片的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互连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是一种稀缺资源，因而通常留给快速数据总线。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96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替代控制策略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分布式控制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自定时控制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将控制分布到整个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，每个后续单元都由前一单元在需要时启动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简化（增加规律性）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使用一组或几组控制总线</a:t>
            </a:r>
          </a:p>
        </p:txBody>
      </p:sp>
    </p:spTree>
    <p:extLst>
      <p:ext uri="{BB962C8B-B14F-4D97-AF65-F5344CB8AC3E}">
        <p14:creationId xmlns:p14="http://schemas.microsoft.com/office/powerpoint/2010/main" val="24669518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69</a:t>
            </a:fld>
            <a:endParaRPr lang="en-US" altLang="zh-CN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+mj-ea"/>
              </a:rPr>
              <a:t>ARM</a:t>
            </a:r>
            <a:r>
              <a:rPr lang="zh-CN" altLang="en-US" sz="3600" b="1" dirty="0">
                <a:latin typeface="+mj-ea"/>
              </a:rPr>
              <a:t>编程模型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1. ARM</a:t>
            </a:r>
            <a:r>
              <a:rPr lang="zh-CN" altLang="en-US" dirty="0"/>
              <a:t>流水线技术</a:t>
            </a:r>
          </a:p>
          <a:p>
            <a:pPr marL="0" indent="0" eaLnBrk="1" hangingPunct="1">
              <a:buNone/>
            </a:pPr>
            <a:r>
              <a:rPr lang="en-US" altLang="zh-CN" dirty="0"/>
              <a:t>2.</a:t>
            </a:r>
            <a:r>
              <a:rPr lang="zh-CN" altLang="en-US" dirty="0"/>
              <a:t>存储模式</a:t>
            </a:r>
            <a:r>
              <a:rPr lang="en-US" altLang="zh-CN" dirty="0"/>
              <a:t>I/O</a:t>
            </a:r>
            <a:r>
              <a:rPr lang="zh-CN" altLang="en-US" dirty="0"/>
              <a:t>空间</a:t>
            </a:r>
          </a:p>
          <a:p>
            <a:pPr marL="0" indent="0" eaLnBrk="1" hangingPunct="1">
              <a:buNone/>
            </a:pPr>
            <a:r>
              <a:rPr lang="en-US" altLang="zh-CN" dirty="0"/>
              <a:t>3.</a:t>
            </a:r>
            <a:r>
              <a:rPr lang="zh-CN" altLang="en-US" dirty="0"/>
              <a:t>工作模式和寄存器组</a:t>
            </a:r>
          </a:p>
          <a:p>
            <a:pPr marL="0" indent="0" eaLnBrk="1" hangingPunct="1">
              <a:buNone/>
            </a:pPr>
            <a:r>
              <a:rPr lang="en-US" altLang="zh-CN" dirty="0"/>
              <a:t>4.</a:t>
            </a:r>
            <a:r>
              <a:rPr lang="zh-CN" altLang="en-US" dirty="0">
                <a:solidFill>
                  <a:srgbClr val="FF0000"/>
                </a:solidFill>
              </a:rPr>
              <a:t>异常和异常向量表</a:t>
            </a:r>
          </a:p>
          <a:p>
            <a:pPr marL="0" indent="0" eaLnBrk="1" hangingPunct="1">
              <a:buNone/>
            </a:pPr>
            <a:r>
              <a:rPr lang="en-US" altLang="zh-CN" dirty="0"/>
              <a:t>5. AMBA</a:t>
            </a:r>
            <a:r>
              <a:rPr lang="zh-CN" altLang="en-US" dirty="0"/>
              <a:t>总线</a:t>
            </a:r>
          </a:p>
          <a:p>
            <a:pPr marL="0" indent="0" eaLnBrk="1" hangingPunct="1">
              <a:buNone/>
            </a:pPr>
            <a:r>
              <a:rPr lang="en-US" altLang="zh-CN" dirty="0"/>
              <a:t>6. JTAG</a:t>
            </a:r>
            <a:r>
              <a:rPr lang="zh-CN" altLang="en-US" dirty="0"/>
              <a:t>调试接口</a:t>
            </a:r>
            <a:endParaRPr lang="en-US" altLang="zh-CN" dirty="0"/>
          </a:p>
          <a:p>
            <a:pPr eaLnBrk="1" hangingPunct="1"/>
            <a:endParaRPr lang="zh-CN" altLang="en-US" dirty="0">
              <a:solidFill>
                <a:srgbClr val="990000"/>
              </a:solidFill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33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1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j-ea"/>
                <a:ea typeface="+mj-ea"/>
              </a:rPr>
              <a:t>RISC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Reduced Instruction Set Computing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精简指令集</a:t>
            </a:r>
            <a:r>
              <a:rPr lang="zh-CN" altLang="en-US" sz="2000" dirty="0">
                <a:latin typeface="+mj-ea"/>
                <a:ea typeface="+mj-ea"/>
              </a:rPr>
              <a:t>计算）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只包含了处理器常用的指令，而对于不常用的操作，则通过执行多条常用指令的方式来达到同样的效果。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指令数目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寻址方式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都做了精简，使其实现更容易，指令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并行执行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程度更好，编译器的效率更高。所有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指令的格式都是一致的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，所有指令的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指令周期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也是相同的，并且采用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流水线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技术。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结构采用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精简的，长短划一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的指令集，使大多数的操作获得了尽可能高的效率。某些在传统结构中要用多周期指令实现的操作，在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结构中，通过机器语言编程，就代之以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多条单周期指令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了。精简的指令集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大大改善了处理器的性能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，并推动了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的设计。</a:t>
            </a:r>
          </a:p>
        </p:txBody>
      </p:sp>
    </p:spTree>
    <p:extLst>
      <p:ext uri="{BB962C8B-B14F-4D97-AF65-F5344CB8AC3E}">
        <p14:creationId xmlns:p14="http://schemas.microsoft.com/office/powerpoint/2010/main" val="3432199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70</a:t>
            </a:fld>
            <a:endParaRPr lang="en-US" altLang="zh-CN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1.</a:t>
            </a:r>
            <a:r>
              <a:rPr lang="zh-CN" altLang="en-US" dirty="0"/>
              <a:t>异常（</a:t>
            </a:r>
            <a:r>
              <a:rPr lang="en-US" altLang="zh-CN" dirty="0"/>
              <a:t>Exceptions</a:t>
            </a:r>
            <a:r>
              <a:rPr lang="zh-CN" altLang="en-US" dirty="0"/>
              <a:t>）</a:t>
            </a:r>
          </a:p>
          <a:p>
            <a:pPr marL="0" indent="0" eaLnBrk="1" hangingPunct="1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内部或外部中断源产生并引起处理器处理一个事件，如外部中断或试图执行未定义指令都会引起异常。</a:t>
            </a:r>
          </a:p>
          <a:p>
            <a:pPr marL="0" indent="0" eaLnBrk="1" hangingPunct="1">
              <a:buNone/>
            </a:pPr>
            <a:r>
              <a:rPr lang="zh-CN" altLang="en-US" dirty="0"/>
              <a:t>程序流程控制的</a:t>
            </a:r>
            <a:r>
              <a:rPr lang="en-US" altLang="zh-CN" dirty="0"/>
              <a:t>3</a:t>
            </a:r>
            <a:r>
              <a:rPr lang="zh-CN" altLang="en-US" dirty="0"/>
              <a:t>种方式：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顺序执行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跳转指令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异常中断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419600" y="5410200"/>
            <a:ext cx="4572000" cy="9556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处理异常之前必须保留处理器的状态</a:t>
            </a:r>
          </a:p>
        </p:txBody>
      </p:sp>
    </p:spTree>
    <p:extLst>
      <p:ext uri="{BB962C8B-B14F-4D97-AF65-F5344CB8AC3E}">
        <p14:creationId xmlns:p14="http://schemas.microsoft.com/office/powerpoint/2010/main" val="35646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71</a:t>
            </a:fld>
            <a:endParaRPr lang="en-US" altLang="zh-CN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2.</a:t>
            </a:r>
            <a:r>
              <a:rPr lang="zh-CN" altLang="en-US" dirty="0"/>
              <a:t>异常的产生</a:t>
            </a:r>
          </a:p>
          <a:p>
            <a:pPr marL="0" lvl="1" indent="0" eaLnBrk="1" hangingPunct="1">
              <a:buNone/>
            </a:pPr>
            <a:r>
              <a:rPr lang="zh-CN" altLang="en-US" dirty="0"/>
              <a:t>直接异常：软件中断，未定义指令（包括所要求的协处理器不存在时的协处理器命令）和预取指令</a:t>
            </a:r>
          </a:p>
          <a:p>
            <a:pPr marL="0" lvl="1" indent="0" eaLnBrk="1" hangingPunct="1">
              <a:buNone/>
            </a:pPr>
            <a:r>
              <a:rPr lang="zh-CN" altLang="en-US" dirty="0"/>
              <a:t>间接异常：数据中止（在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数据访问时的存储器故障）</a:t>
            </a:r>
          </a:p>
          <a:p>
            <a:pPr marL="0" lvl="1" indent="0" eaLnBrk="1" hangingPunct="1">
              <a:buNone/>
            </a:pPr>
            <a:r>
              <a:rPr lang="zh-CN" altLang="en-US" dirty="0"/>
              <a:t>外部异常：复位，</a:t>
            </a:r>
            <a:r>
              <a:rPr lang="en-US" altLang="zh-CN" dirty="0"/>
              <a:t>IRQ</a:t>
            </a:r>
            <a:r>
              <a:rPr lang="zh-CN" altLang="en-US" dirty="0"/>
              <a:t>和</a:t>
            </a:r>
            <a:r>
              <a:rPr lang="en-US" altLang="zh-CN" dirty="0"/>
              <a:t>FIQ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7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72</a:t>
            </a:fld>
            <a:endParaRPr lang="en-US" altLang="zh-CN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3.</a:t>
            </a:r>
            <a:r>
              <a:rPr lang="zh-CN" altLang="en-US" dirty="0"/>
              <a:t>异常类型：</a:t>
            </a:r>
            <a:r>
              <a:rPr lang="en-US" altLang="zh-CN" dirty="0"/>
              <a:t>7</a:t>
            </a:r>
            <a:r>
              <a:rPr lang="zh-CN" altLang="en-US" dirty="0"/>
              <a:t>种</a:t>
            </a:r>
          </a:p>
          <a:p>
            <a:pPr marL="0" indent="0" eaLnBrk="1" hangingPunct="1">
              <a:buNone/>
            </a:pPr>
            <a:r>
              <a:rPr lang="en-US" altLang="zh-CN" dirty="0"/>
              <a:t>RESET   </a:t>
            </a:r>
            <a:r>
              <a:rPr lang="zh-CN" altLang="en-US" dirty="0"/>
              <a:t>复位</a:t>
            </a:r>
          </a:p>
          <a:p>
            <a:pPr marL="0" indent="0" eaLnBrk="1" hangingPunct="1">
              <a:buNone/>
            </a:pPr>
            <a:r>
              <a:rPr lang="en-US" altLang="zh-CN" dirty="0"/>
              <a:t>UND     </a:t>
            </a:r>
            <a:r>
              <a:rPr lang="zh-CN" altLang="en-US" dirty="0"/>
              <a:t>未定义的指令</a:t>
            </a:r>
          </a:p>
          <a:p>
            <a:pPr marL="0" indent="0" eaLnBrk="1" hangingPunct="1">
              <a:buNone/>
            </a:pPr>
            <a:r>
              <a:rPr lang="en-US" altLang="zh-CN" dirty="0"/>
              <a:t>SWI        </a:t>
            </a:r>
            <a:r>
              <a:rPr lang="zh-CN" altLang="en-US" dirty="0"/>
              <a:t>软件中断</a:t>
            </a:r>
          </a:p>
          <a:p>
            <a:pPr marL="0" indent="0" eaLnBrk="1" hangingPunct="1">
              <a:buNone/>
            </a:pPr>
            <a:r>
              <a:rPr lang="en-US" altLang="zh-CN" dirty="0"/>
              <a:t>PABT     </a:t>
            </a:r>
            <a:r>
              <a:rPr lang="zh-CN" altLang="en-US" dirty="0"/>
              <a:t>指令预取中止</a:t>
            </a:r>
          </a:p>
          <a:p>
            <a:pPr marL="0" indent="0" eaLnBrk="1" hangingPunct="1">
              <a:buNone/>
            </a:pPr>
            <a:r>
              <a:rPr lang="en-US" altLang="zh-CN" dirty="0"/>
              <a:t>DABT     </a:t>
            </a:r>
            <a:r>
              <a:rPr lang="zh-CN" altLang="en-US" dirty="0"/>
              <a:t>数据访问中止</a:t>
            </a:r>
          </a:p>
          <a:p>
            <a:pPr marL="0" indent="0" eaLnBrk="1" hangingPunct="1">
              <a:buNone/>
            </a:pPr>
            <a:r>
              <a:rPr lang="en-US" altLang="zh-CN" dirty="0"/>
              <a:t>IRQ        </a:t>
            </a:r>
            <a:r>
              <a:rPr lang="zh-CN" altLang="en-US" dirty="0"/>
              <a:t>外部中断请求</a:t>
            </a:r>
          </a:p>
          <a:p>
            <a:pPr marL="0" indent="0" eaLnBrk="1" hangingPunct="1">
              <a:buNone/>
            </a:pPr>
            <a:r>
              <a:rPr lang="en-US" altLang="zh-CN" dirty="0"/>
              <a:t>FIQ        </a:t>
            </a:r>
            <a:r>
              <a:rPr lang="zh-CN" altLang="en-US" dirty="0"/>
              <a:t>快速中断请求</a:t>
            </a:r>
          </a:p>
          <a:p>
            <a:pPr eaLnBrk="1" hangingPunct="1"/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9658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73</a:t>
            </a:fld>
            <a:endParaRPr lang="en-US" altLang="zh-CN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RESET </a:t>
            </a:r>
            <a:r>
              <a:rPr lang="zh-CN" altLang="en-US" dirty="0"/>
              <a:t>复位</a:t>
            </a:r>
          </a:p>
          <a:p>
            <a:pPr marL="0" indent="0" eaLnBrk="1" hangingPunct="1">
              <a:buNone/>
            </a:pPr>
            <a:r>
              <a:rPr lang="zh-CN" altLang="en-US" dirty="0"/>
              <a:t>       复位引脚有效时进入：系统加电</a:t>
            </a:r>
          </a:p>
          <a:p>
            <a:pPr marL="0" indent="0" eaLnBrk="1" hangingPunct="1">
              <a:buNone/>
            </a:pPr>
            <a:r>
              <a:rPr lang="zh-CN" altLang="en-US" dirty="0"/>
              <a:t>                                           系统复位</a:t>
            </a:r>
          </a:p>
          <a:p>
            <a:pPr marL="0" indent="0" eaLnBrk="1" hangingPunct="1">
              <a:buNone/>
            </a:pPr>
            <a:r>
              <a:rPr lang="zh-CN" altLang="en-US" dirty="0"/>
              <a:t>                                            软复位（跳转）</a:t>
            </a:r>
          </a:p>
          <a:p>
            <a:pPr marL="0" indent="0" eaLnBrk="1" hangingPunct="1">
              <a:buNone/>
            </a:pPr>
            <a:r>
              <a:rPr lang="zh-CN" altLang="en-US" dirty="0"/>
              <a:t>       工作模式</a:t>
            </a:r>
            <a:r>
              <a:rPr lang="en-US" altLang="zh-CN" dirty="0"/>
              <a:t>: </a:t>
            </a:r>
            <a:r>
              <a:rPr lang="zh-CN" altLang="en-US" dirty="0"/>
              <a:t>管理模式</a:t>
            </a:r>
          </a:p>
          <a:p>
            <a:pPr marL="0" indent="0" eaLnBrk="1" hangingPunct="1">
              <a:buNone/>
            </a:pPr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018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74</a:t>
            </a:fld>
            <a:endParaRPr lang="en-US" altLang="zh-CN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UND </a:t>
            </a:r>
            <a:r>
              <a:rPr lang="zh-CN" altLang="en-US" dirty="0"/>
              <a:t>未定义的指令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Undefined instruction</a:t>
            </a:r>
          </a:p>
          <a:p>
            <a:pPr marL="0" indent="0" eaLnBrk="1" hangingPunct="1">
              <a:buNone/>
            </a:pPr>
            <a:r>
              <a:rPr lang="en-US" altLang="zh-CN" dirty="0"/>
              <a:t>ARM</a:t>
            </a:r>
            <a:r>
              <a:rPr lang="zh-CN" altLang="en-US" dirty="0"/>
              <a:t>处理器或协处理器认为当前指令没定义时产生</a:t>
            </a:r>
          </a:p>
          <a:p>
            <a:pPr marL="0" indent="0" eaLnBrk="1" hangingPunct="1">
              <a:buNone/>
            </a:pPr>
            <a:r>
              <a:rPr lang="zh-CN" altLang="en-US" dirty="0"/>
              <a:t>工作模式：未定义指令中止模式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6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75</a:t>
            </a:fld>
            <a:endParaRPr lang="en-US" altLang="zh-CN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 SWI  </a:t>
            </a:r>
            <a:r>
              <a:rPr lang="zh-CN" altLang="en-US" dirty="0"/>
              <a:t>软件中断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Software Interrupt</a:t>
            </a:r>
          </a:p>
          <a:p>
            <a:pPr marL="0" indent="0" eaLnBrk="1" hangingPunct="1">
              <a:buNone/>
            </a:pPr>
            <a:r>
              <a:rPr lang="zh-CN" altLang="en-US" dirty="0"/>
              <a:t>用户定义，用户模式程序调用特权操作指令</a:t>
            </a:r>
          </a:p>
          <a:p>
            <a:pPr marL="0" indent="0" eaLnBrk="1" hangingPunct="1">
              <a:buNone/>
            </a:pPr>
            <a:r>
              <a:rPr lang="zh-CN" altLang="en-US" dirty="0"/>
              <a:t>工作模式：管理模式</a:t>
            </a:r>
          </a:p>
          <a:p>
            <a:pPr marL="0" lvl="2" indent="0" eaLnBrk="1" hangingPunct="1">
              <a:buNone/>
            </a:pPr>
            <a:r>
              <a:rPr lang="zh-CN" altLang="en-US" sz="2400" dirty="0"/>
              <a:t>通过软件中断产生</a:t>
            </a:r>
            <a:endParaRPr lang="en-US" altLang="ko-KR" sz="2400" dirty="0"/>
          </a:p>
          <a:p>
            <a:pPr marL="0" lvl="2" indent="0" eaLnBrk="1" hangingPunct="1">
              <a:buNone/>
            </a:pPr>
            <a:r>
              <a:rPr lang="zh-CN" altLang="en-US" sz="2400" dirty="0"/>
              <a:t>进行管理员模式中获得</a:t>
            </a:r>
            <a:endParaRPr lang="en-US" altLang="ko-KR" sz="2400" dirty="0"/>
          </a:p>
          <a:p>
            <a:pPr marL="0" lvl="2" indent="0" eaLnBrk="1" hangingPunct="1">
              <a:buNone/>
            </a:pPr>
            <a:r>
              <a:rPr lang="zh-CN" altLang="en-US" sz="2400" dirty="0"/>
              <a:t>通常要求特殊的管理功能，如操作系统支持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6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76</a:t>
            </a:fld>
            <a:endParaRPr lang="en-US" altLang="zh-CN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指令预取中止</a:t>
            </a:r>
          </a:p>
          <a:p>
            <a:pPr marL="0" indent="0" eaLnBrk="1" hangingPunct="1">
              <a:buNone/>
            </a:pPr>
            <a:r>
              <a:rPr lang="en-US" altLang="zh-CN" dirty="0" err="1"/>
              <a:t>Prefech</a:t>
            </a:r>
            <a:r>
              <a:rPr lang="en-US" altLang="zh-CN" dirty="0"/>
              <a:t> Abort</a:t>
            </a:r>
          </a:p>
          <a:p>
            <a:pPr marL="0" indent="0" eaLnBrk="1" hangingPunct="1">
              <a:buNone/>
            </a:pPr>
            <a:r>
              <a:rPr lang="zh-CN" altLang="en-US" dirty="0"/>
              <a:t>预取指令的地址不存在或无法访问，执行被预取的指令时，产生此中断</a:t>
            </a:r>
          </a:p>
          <a:p>
            <a:pPr marL="0" indent="0" eaLnBrk="1" hangingPunct="1">
              <a:buNone/>
            </a:pPr>
            <a:r>
              <a:rPr lang="zh-CN" altLang="en-US" dirty="0"/>
              <a:t>中止模式</a:t>
            </a:r>
          </a:p>
          <a:p>
            <a:pPr eaLnBrk="1" hangingPunct="1"/>
            <a:endParaRPr lang="zh-CN" altLang="en-US" dirty="0"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77</a:t>
            </a:fld>
            <a:endParaRPr lang="en-US" altLang="zh-CN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数据访问中止 </a:t>
            </a:r>
          </a:p>
          <a:p>
            <a:pPr marL="0" indent="0" eaLnBrk="1" hangingPunct="1">
              <a:buNone/>
            </a:pPr>
            <a:r>
              <a:rPr lang="en-US" altLang="zh-CN" dirty="0"/>
              <a:t>Data Abort</a:t>
            </a:r>
          </a:p>
          <a:p>
            <a:pPr marL="0" indent="0" eaLnBrk="1" hangingPunct="1">
              <a:buNone/>
            </a:pPr>
            <a:r>
              <a:rPr lang="zh-CN" altLang="en-US" dirty="0"/>
              <a:t>数据访问指令的目的地址不存在或无法访问。</a:t>
            </a:r>
          </a:p>
          <a:p>
            <a:pPr marL="0" indent="0" eaLnBrk="1" hangingPunct="1">
              <a:buNone/>
            </a:pPr>
            <a:r>
              <a:rPr lang="zh-CN" altLang="en-US" dirty="0"/>
              <a:t>工作模式</a:t>
            </a:r>
            <a:r>
              <a:rPr lang="en-US" altLang="zh-CN" dirty="0"/>
              <a:t>: </a:t>
            </a:r>
            <a:r>
              <a:rPr lang="zh-CN" altLang="en-US" dirty="0"/>
              <a:t>中止模式</a:t>
            </a:r>
          </a:p>
        </p:txBody>
      </p:sp>
    </p:spTree>
    <p:extLst>
      <p:ext uri="{BB962C8B-B14F-4D97-AF65-F5344CB8AC3E}">
        <p14:creationId xmlns:p14="http://schemas.microsoft.com/office/powerpoint/2010/main" val="31369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78</a:t>
            </a:fld>
            <a:endParaRPr lang="en-US" altLang="zh-CN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. IRQ </a:t>
            </a:r>
            <a:r>
              <a:rPr lang="zh-CN" altLang="en-US" dirty="0"/>
              <a:t>外部中断请求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有外部中断发生，</a:t>
            </a:r>
            <a:r>
              <a:rPr lang="en-US" altLang="zh-CN" dirty="0"/>
              <a:t>CPSR</a:t>
            </a:r>
            <a:r>
              <a:rPr lang="zh-CN" altLang="en-US" dirty="0"/>
              <a:t>的</a:t>
            </a:r>
            <a:r>
              <a:rPr lang="en-US" altLang="zh-CN" dirty="0"/>
              <a:t>I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时产生</a:t>
            </a:r>
          </a:p>
          <a:p>
            <a:pPr marL="0" indent="0" eaLnBrk="1" hangingPunct="1">
              <a:buNone/>
            </a:pPr>
            <a:r>
              <a:rPr lang="zh-CN" altLang="en-US" dirty="0"/>
              <a:t>工作模式：外部中断 </a:t>
            </a:r>
            <a:r>
              <a:rPr lang="en-US" altLang="zh-CN" dirty="0"/>
              <a:t>IRQ</a:t>
            </a:r>
            <a:r>
              <a:rPr lang="zh-CN" altLang="en-US" dirty="0"/>
              <a:t>模式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. FIQ </a:t>
            </a:r>
            <a:r>
              <a:rPr lang="zh-CN" altLang="en-US" dirty="0"/>
              <a:t>快速中断请求</a:t>
            </a:r>
          </a:p>
          <a:p>
            <a:pPr marL="0" indent="0" eaLnBrk="1" hangingPunct="1">
              <a:buNone/>
            </a:pPr>
            <a:r>
              <a:rPr lang="zh-CN" altLang="en-US" dirty="0"/>
              <a:t>有外部中断发生，</a:t>
            </a:r>
            <a:r>
              <a:rPr lang="en-US" altLang="zh-CN" dirty="0"/>
              <a:t>CPSR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时产生</a:t>
            </a:r>
          </a:p>
          <a:p>
            <a:pPr marL="0" indent="0" eaLnBrk="1" hangingPunct="1">
              <a:buNone/>
            </a:pPr>
            <a:r>
              <a:rPr lang="zh-CN" altLang="en-US" dirty="0"/>
              <a:t>工作模式：外部中断</a:t>
            </a:r>
            <a:r>
              <a:rPr lang="en-US" altLang="zh-CN" dirty="0"/>
              <a:t>FIQ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2693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79</a:t>
            </a:fld>
            <a:endParaRPr lang="en-US" altLang="zh-CN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5. </a:t>
            </a:r>
            <a:r>
              <a:rPr lang="zh-CN" altLang="en-US" dirty="0"/>
              <a:t>异常的优先级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dirty="0"/>
              <a:t>异常同时发生时，处理顺序</a:t>
            </a:r>
          </a:p>
          <a:p>
            <a:pPr marL="0" lvl="1" indent="0" eaLnBrk="1" hangingPunct="1">
              <a:lnSpc>
                <a:spcPct val="100000"/>
              </a:lnSpc>
              <a:buNone/>
            </a:pPr>
            <a:r>
              <a:rPr lang="en-US" altLang="ko-KR" dirty="0"/>
              <a:t>(1) Reset (highest priority)</a:t>
            </a:r>
          </a:p>
          <a:p>
            <a:pPr marL="0" lvl="1" indent="0" eaLnBrk="1" hangingPunct="1">
              <a:lnSpc>
                <a:spcPct val="100000"/>
              </a:lnSpc>
              <a:buNone/>
            </a:pPr>
            <a:r>
              <a:rPr lang="en-US" altLang="ko-KR" dirty="0"/>
              <a:t>(2) Data abort</a:t>
            </a:r>
          </a:p>
          <a:p>
            <a:pPr marL="0" lvl="1" indent="0" eaLnBrk="1" hangingPunct="1">
              <a:lnSpc>
                <a:spcPct val="100000"/>
              </a:lnSpc>
              <a:buNone/>
            </a:pPr>
            <a:r>
              <a:rPr lang="en-US" altLang="ko-KR" dirty="0"/>
              <a:t>(3) FIQ</a:t>
            </a:r>
          </a:p>
          <a:p>
            <a:pPr marL="0" lvl="1" indent="0" eaLnBrk="1" hangingPunct="1">
              <a:lnSpc>
                <a:spcPct val="100000"/>
              </a:lnSpc>
              <a:buNone/>
            </a:pPr>
            <a:r>
              <a:rPr lang="en-US" altLang="ko-KR" dirty="0"/>
              <a:t>(4) IRQ</a:t>
            </a:r>
          </a:p>
          <a:p>
            <a:pPr marL="0" lvl="1" indent="0" eaLnBrk="1" hangingPunct="1">
              <a:lnSpc>
                <a:spcPct val="100000"/>
              </a:lnSpc>
              <a:buNone/>
            </a:pPr>
            <a:r>
              <a:rPr lang="en-US" altLang="ko-KR" dirty="0"/>
              <a:t>(5) </a:t>
            </a:r>
            <a:r>
              <a:rPr lang="en-US" altLang="ko-KR" dirty="0" err="1"/>
              <a:t>Prefetch</a:t>
            </a:r>
            <a:r>
              <a:rPr lang="en-US" altLang="ko-KR" dirty="0"/>
              <a:t> abort</a:t>
            </a:r>
          </a:p>
          <a:p>
            <a:pPr marL="0" lvl="1" indent="0" eaLnBrk="1" hangingPunct="1">
              <a:lnSpc>
                <a:spcPct val="100000"/>
              </a:lnSpc>
              <a:buNone/>
            </a:pPr>
            <a:r>
              <a:rPr lang="en-US" altLang="ko-KR" dirty="0"/>
              <a:t>(6) </a:t>
            </a:r>
            <a:r>
              <a:rPr lang="zh-CN" altLang="en-US" dirty="0"/>
              <a:t>未定义指令</a:t>
            </a:r>
            <a:r>
              <a:rPr lang="en-US" altLang="ko-KR" dirty="0"/>
              <a:t>, Software interrupt </a:t>
            </a:r>
            <a:r>
              <a:rPr lang="en-US" altLang="zh-CN" dirty="0"/>
              <a:t>(</a:t>
            </a:r>
            <a:r>
              <a:rPr lang="zh-CN" altLang="en-US" dirty="0"/>
              <a:t>最低优先级</a:t>
            </a:r>
            <a:r>
              <a:rPr lang="en-US" altLang="zh-CN" dirty="0"/>
              <a:t>)</a:t>
            </a: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16482" y="5073907"/>
            <a:ext cx="3962400" cy="960437"/>
            <a:chOff x="1680" y="3312"/>
            <a:chExt cx="2496" cy="605"/>
          </a:xfrm>
        </p:grpSpPr>
        <p:sp>
          <p:nvSpPr>
            <p:cNvPr id="141318" name="AutoShape 4"/>
            <p:cNvSpPr>
              <a:spLocks/>
            </p:cNvSpPr>
            <p:nvPr/>
          </p:nvSpPr>
          <p:spPr bwMode="auto">
            <a:xfrm rot="5400000">
              <a:off x="2832" y="2160"/>
              <a:ext cx="192" cy="2496"/>
            </a:xfrm>
            <a:prstGeom prst="rightBrace">
              <a:avLst>
                <a:gd name="adj1" fmla="val 108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1319" name="Text Box 5"/>
            <p:cNvSpPr txBox="1">
              <a:spLocks noChangeArrowheads="1"/>
            </p:cNvSpPr>
            <p:nvPr/>
          </p:nvSpPr>
          <p:spPr bwMode="auto">
            <a:xfrm>
              <a:off x="2496" y="3552"/>
              <a:ext cx="13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ea typeface="宋体" pitchFamily="2" charset="-122"/>
                </a:rPr>
                <a:t>互斥的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2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j-ea"/>
              </a:rPr>
              <a:t>RISC</a:t>
            </a:r>
            <a:r>
              <a:rPr lang="zh-CN" altLang="en-US" b="1" dirty="0">
                <a:latin typeface="+mj-ea"/>
              </a:rPr>
              <a:t>和</a:t>
            </a:r>
            <a:r>
              <a:rPr lang="en-US" altLang="zh-CN" b="1" dirty="0">
                <a:latin typeface="+mj-ea"/>
              </a:rPr>
              <a:t>CISC</a:t>
            </a:r>
            <a:r>
              <a:rPr lang="zh-CN" altLang="en-US" b="1" dirty="0">
                <a:latin typeface="+mj-ea"/>
              </a:rPr>
              <a:t>之间的区别</a:t>
            </a: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0892182-C6C5-4C0A-A8D1-C79481F3058C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3446"/>
              </p:ext>
            </p:extLst>
          </p:nvPr>
        </p:nvGraphicFramePr>
        <p:xfrm>
          <a:off x="304800" y="1371600"/>
          <a:ext cx="8610600" cy="4697540"/>
        </p:xfrm>
        <a:graphic>
          <a:graphicData uri="http://schemas.openxmlformats.org/drawingml/2006/table">
            <a:tbl>
              <a:tblPr/>
              <a:tblGrid>
                <a:gridCol w="202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指标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4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RISC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4B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CISC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4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指令集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一个周期执行一条，指令长度固定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指令长度不固定，执行需要多个周期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流水线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流水线每周期前进一步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指令的执行需要调用微代码的一个微程序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更多通用寄存器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专用寄存器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Load/Store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结构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独立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完成数据在寄存器与外部存储器之间传输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处理器可直接处理存储器中的数据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22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80</a:t>
            </a:fld>
            <a:endParaRPr lang="en-US" altLang="zh-CN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4575544" cy="4911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6. </a:t>
            </a:r>
            <a:r>
              <a:rPr lang="zh-CN" altLang="en-US" dirty="0"/>
              <a:t>异常向量表</a:t>
            </a:r>
          </a:p>
          <a:p>
            <a:pPr marL="0" indent="0" eaLnBrk="1" hangingPunct="1">
              <a:buNone/>
            </a:pPr>
            <a:r>
              <a:rPr lang="zh-CN" altLang="en-US" dirty="0"/>
              <a:t>指定各异常中断及其处理程序的对应关系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80999" y="3395485"/>
            <a:ext cx="4169735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RESET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0x00000000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开始或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0xffff0000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开始，因此异常向量表可以放在上述地址。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6242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6344" y="1412875"/>
            <a:ext cx="1828800" cy="3733800"/>
            <a:chOff x="2496" y="960"/>
            <a:chExt cx="1152" cy="2352"/>
          </a:xfrm>
        </p:grpSpPr>
        <p:sp>
          <p:nvSpPr>
            <p:cNvPr id="142344" name="AutoShape 6"/>
            <p:cNvSpPr>
              <a:spLocks/>
            </p:cNvSpPr>
            <p:nvPr/>
          </p:nvSpPr>
          <p:spPr bwMode="auto">
            <a:xfrm>
              <a:off x="3456" y="960"/>
              <a:ext cx="192" cy="2352"/>
            </a:xfrm>
            <a:prstGeom prst="leftBrace">
              <a:avLst>
                <a:gd name="adj1" fmla="val 10208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2345" name="Text Box 7"/>
            <p:cNvSpPr txBox="1">
              <a:spLocks noChangeArrowheads="1"/>
            </p:cNvSpPr>
            <p:nvPr/>
          </p:nvSpPr>
          <p:spPr bwMode="auto">
            <a:xfrm>
              <a:off x="2496" y="1968"/>
              <a:ext cx="1008" cy="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32Bytes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71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81</a:t>
            </a:fld>
            <a:endParaRPr lang="en-US" altLang="zh-CN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35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82</a:t>
            </a:fld>
            <a:endParaRPr lang="en-US" altLang="zh-CN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4935"/>
            <a:ext cx="8229600" cy="4911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7. </a:t>
            </a:r>
            <a:r>
              <a:rPr lang="zh-CN" altLang="en-US" dirty="0"/>
              <a:t>异常的处理</a:t>
            </a:r>
          </a:p>
          <a:p>
            <a:pPr marL="0" indent="0" eaLnBrk="1" hangingPunct="1">
              <a:buNone/>
            </a:pPr>
            <a:r>
              <a:rPr lang="zh-CN" altLang="en-US" sz="2000" dirty="0"/>
              <a:t>当异常产生时</a:t>
            </a:r>
            <a:r>
              <a:rPr lang="en-US" altLang="zh-CN" sz="2000" dirty="0"/>
              <a:t>, ARM core:</a:t>
            </a:r>
          </a:p>
          <a:p>
            <a:pPr marL="0" lvl="1" indent="0" eaLnBrk="1" hangingPunct="1">
              <a:buNone/>
            </a:pPr>
            <a:r>
              <a:rPr lang="zh-CN" altLang="en-US" sz="2000" dirty="0"/>
              <a:t>拷贝 </a:t>
            </a:r>
            <a:r>
              <a:rPr lang="en-US" altLang="zh-CN" sz="2000" dirty="0"/>
              <a:t>CPSR </a:t>
            </a:r>
            <a:r>
              <a:rPr lang="zh-CN" altLang="en-US" sz="2000" dirty="0"/>
              <a:t>到 </a:t>
            </a:r>
            <a:r>
              <a:rPr lang="en-US" altLang="zh-CN" sz="2000" dirty="0"/>
              <a:t>SPSR_&lt;mode&gt;</a:t>
            </a:r>
          </a:p>
          <a:p>
            <a:pPr marL="0" lvl="1" indent="0" eaLnBrk="1" hangingPunct="1">
              <a:buNone/>
            </a:pPr>
            <a:r>
              <a:rPr lang="zh-CN" altLang="en-US" sz="2000" dirty="0"/>
              <a:t>设置适当的 </a:t>
            </a:r>
            <a:r>
              <a:rPr lang="en-US" altLang="zh-CN" sz="2000" dirty="0"/>
              <a:t>CPSR </a:t>
            </a:r>
            <a:r>
              <a:rPr lang="zh-CN" altLang="en-US" sz="2000" dirty="0"/>
              <a:t>位： </a:t>
            </a:r>
          </a:p>
          <a:p>
            <a:pPr marL="0" lvl="2" indent="0" eaLnBrk="1" hangingPunct="1">
              <a:buNone/>
            </a:pPr>
            <a:r>
              <a:rPr lang="zh-CN" altLang="en-US" sz="2000" dirty="0"/>
              <a:t>改变处理器状态进入 </a:t>
            </a:r>
            <a:r>
              <a:rPr lang="en-US" altLang="zh-CN" sz="2000" dirty="0"/>
              <a:t>ARM </a:t>
            </a:r>
            <a:r>
              <a:rPr lang="zh-CN" altLang="en-US" sz="2000" dirty="0"/>
              <a:t>态 （</a:t>
            </a:r>
            <a:r>
              <a:rPr lang="en-US" altLang="zh-CN" sz="2000" dirty="0"/>
              <a:t>T=0</a:t>
            </a:r>
            <a:r>
              <a:rPr lang="zh-CN" altLang="en-US" sz="2000" dirty="0"/>
              <a:t>位）</a:t>
            </a:r>
          </a:p>
          <a:p>
            <a:pPr marL="0" lvl="2" indent="0" eaLnBrk="1" hangingPunct="1">
              <a:buNone/>
            </a:pPr>
            <a:r>
              <a:rPr lang="zh-CN" altLang="en-US" sz="2000" dirty="0"/>
              <a:t>改变处理器模式进入相应的异常模式 （</a:t>
            </a:r>
            <a:r>
              <a:rPr lang="en-US" altLang="zh-CN" sz="2000" dirty="0"/>
              <a:t>M</a:t>
            </a:r>
            <a:r>
              <a:rPr lang="zh-CN" altLang="en-US" sz="2000" dirty="0"/>
              <a:t>位）</a:t>
            </a:r>
          </a:p>
          <a:p>
            <a:pPr marL="0" lvl="2" indent="0" eaLnBrk="1" hangingPunct="1">
              <a:buNone/>
            </a:pPr>
            <a:r>
              <a:rPr lang="zh-CN" altLang="en-US" sz="2000" dirty="0"/>
              <a:t>设置中断禁止位禁止相应中断 </a:t>
            </a:r>
            <a:r>
              <a:rPr lang="en-US" altLang="zh-CN" sz="2000" dirty="0"/>
              <a:t>(I F </a:t>
            </a:r>
            <a:r>
              <a:rPr lang="zh-CN" altLang="en-US" sz="2000" dirty="0"/>
              <a:t>如需要</a:t>
            </a:r>
            <a:r>
              <a:rPr lang="en-US" altLang="zh-CN" sz="2000" dirty="0"/>
              <a:t>)  </a:t>
            </a:r>
          </a:p>
          <a:p>
            <a:pPr marL="0" lvl="1" indent="0" eaLnBrk="1" hangingPunct="1">
              <a:buNone/>
            </a:pPr>
            <a:r>
              <a:rPr lang="zh-CN" altLang="en-US" sz="2000" dirty="0"/>
              <a:t>保存返回地址到 </a:t>
            </a:r>
            <a:r>
              <a:rPr lang="en-US" altLang="zh-CN" sz="2000" dirty="0"/>
              <a:t>LR_&lt;mode&gt;</a:t>
            </a:r>
          </a:p>
          <a:p>
            <a:pPr marL="0" lvl="1" indent="0" eaLnBrk="1" hangingPunct="1">
              <a:buNone/>
            </a:pPr>
            <a:r>
              <a:rPr lang="zh-CN" altLang="en-US" sz="2000" dirty="0"/>
              <a:t>设置 </a:t>
            </a:r>
            <a:r>
              <a:rPr lang="en-US" altLang="zh-CN" sz="2000" dirty="0"/>
              <a:t>PC </a:t>
            </a:r>
            <a:r>
              <a:rPr lang="zh-CN" altLang="en-US" sz="2000" dirty="0"/>
              <a:t>为相应的异常向量</a:t>
            </a:r>
          </a:p>
        </p:txBody>
      </p:sp>
    </p:spTree>
    <p:extLst>
      <p:ext uri="{BB962C8B-B14F-4D97-AF65-F5344CB8AC3E}">
        <p14:creationId xmlns:p14="http://schemas.microsoft.com/office/powerpoint/2010/main" val="20801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83</a:t>
            </a:fld>
            <a:endParaRPr lang="en-US" altLang="zh-CN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返回时</a:t>
            </a:r>
            <a:r>
              <a:rPr lang="en-US" altLang="zh-CN" dirty="0"/>
              <a:t>, </a:t>
            </a:r>
            <a:r>
              <a:rPr lang="zh-CN" altLang="en-US" dirty="0"/>
              <a:t>异常处理需要</a:t>
            </a:r>
            <a:r>
              <a:rPr lang="en-US" altLang="zh-CN" dirty="0"/>
              <a:t>:</a:t>
            </a:r>
          </a:p>
          <a:p>
            <a:pPr marL="0" lvl="1" indent="0" eaLnBrk="1" hangingPunct="1">
              <a:buNone/>
            </a:pPr>
            <a:r>
              <a:rPr lang="zh-CN" altLang="en-US" dirty="0"/>
              <a:t>从 </a:t>
            </a:r>
            <a:r>
              <a:rPr lang="en-US" altLang="zh-CN" dirty="0"/>
              <a:t>SPSR_&lt;mode&gt;</a:t>
            </a:r>
            <a:r>
              <a:rPr lang="zh-CN" altLang="en-US" dirty="0"/>
              <a:t>恢复</a:t>
            </a:r>
            <a:r>
              <a:rPr lang="en-US" altLang="zh-CN" dirty="0"/>
              <a:t>CPSR</a:t>
            </a:r>
          </a:p>
          <a:p>
            <a:pPr marL="0" lvl="1" indent="0" eaLnBrk="1" hangingPunct="1">
              <a:buNone/>
            </a:pPr>
            <a:r>
              <a:rPr lang="zh-CN" altLang="en-US" dirty="0"/>
              <a:t>从</a:t>
            </a:r>
            <a:r>
              <a:rPr lang="en-US" altLang="zh-CN" dirty="0"/>
              <a:t>LR_&lt;mode&gt;</a:t>
            </a:r>
            <a:r>
              <a:rPr lang="zh-CN" altLang="en-US" dirty="0"/>
              <a:t>恢复</a:t>
            </a:r>
            <a:r>
              <a:rPr lang="en-US" altLang="zh-CN" dirty="0"/>
              <a:t>PC </a:t>
            </a:r>
          </a:p>
          <a:p>
            <a:pPr marL="0" lvl="1" indent="0" eaLnBrk="1" hangingPunct="1">
              <a:buNone/>
            </a:pPr>
            <a:r>
              <a:rPr lang="en-US" altLang="zh-CN" dirty="0"/>
              <a:t>Note:</a:t>
            </a:r>
            <a:r>
              <a:rPr lang="zh-CN" altLang="en-US" dirty="0"/>
              <a:t>这些操作只能在 </a:t>
            </a:r>
            <a:r>
              <a:rPr lang="en-US" altLang="zh-CN" dirty="0"/>
              <a:t>ARM </a:t>
            </a:r>
            <a:r>
              <a:rPr lang="zh-CN" altLang="en-US" dirty="0"/>
              <a:t>态执行</a:t>
            </a:r>
            <a:r>
              <a:rPr lang="en-US" altLang="zh-CN" dirty="0"/>
              <a:t>.</a:t>
            </a:r>
          </a:p>
          <a:p>
            <a:pPr marL="0" lvl="1" indent="0" eaLnBrk="1" hangingPunct="1">
              <a:buNone/>
            </a:pPr>
            <a:r>
              <a:rPr lang="zh-CN" altLang="en-US" dirty="0"/>
              <a:t>复位中断不需要返回</a:t>
            </a: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84</a:t>
            </a:fld>
            <a:endParaRPr lang="en-US" altLang="zh-CN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异常和异常向量表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进入异常的操作</a:t>
            </a:r>
          </a:p>
        </p:txBody>
      </p:sp>
      <p:sp>
        <p:nvSpPr>
          <p:cNvPr id="146437" name="Rectangle 6"/>
          <p:cNvSpPr>
            <a:spLocks noChangeArrowheads="1"/>
          </p:cNvSpPr>
          <p:nvPr/>
        </p:nvSpPr>
        <p:spPr bwMode="auto">
          <a:xfrm>
            <a:off x="609600" y="1981200"/>
            <a:ext cx="8250621" cy="4586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R14_&lt;</a:t>
            </a:r>
            <a:r>
              <a:rPr lang="en-US" altLang="zh-CN" sz="2400" b="1" dirty="0" err="1">
                <a:solidFill>
                  <a:srgbClr val="02050E"/>
                </a:solidFill>
                <a:ea typeface="宋体" pitchFamily="2" charset="-122"/>
              </a:rPr>
              <a:t>Exception_Mode</a:t>
            </a: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&gt;=Return Link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SPSR_&lt;</a:t>
            </a:r>
            <a:r>
              <a:rPr lang="en-US" altLang="zh-CN" sz="2400" b="1" dirty="0" err="1">
                <a:solidFill>
                  <a:srgbClr val="02050E"/>
                </a:solidFill>
                <a:ea typeface="宋体" pitchFamily="2" charset="-122"/>
              </a:rPr>
              <a:t>Exception_Mode</a:t>
            </a: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&gt;=CPSR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CPSR[4:0]=Exception Mode Number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CPSR[5]=0                             ;</a:t>
            </a:r>
            <a:r>
              <a:rPr lang="zh-CN" altLang="en-US" sz="2400" b="1" dirty="0">
                <a:solidFill>
                  <a:srgbClr val="02050E"/>
                </a:solidFill>
                <a:ea typeface="宋体" pitchFamily="2" charset="-122"/>
              </a:rPr>
              <a:t>当运行于</a:t>
            </a: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ARM</a:t>
            </a:r>
            <a:r>
              <a:rPr lang="zh-CN" altLang="en-US" sz="2400" b="1" dirty="0">
                <a:solidFill>
                  <a:srgbClr val="02050E"/>
                </a:solidFill>
                <a:ea typeface="宋体" pitchFamily="2" charset="-122"/>
              </a:rPr>
              <a:t>状态时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IF&lt;</a:t>
            </a:r>
            <a:r>
              <a:rPr lang="en-US" altLang="zh-CN" sz="2400" b="1" dirty="0" err="1">
                <a:solidFill>
                  <a:srgbClr val="02050E"/>
                </a:solidFill>
                <a:ea typeface="宋体" pitchFamily="2" charset="-122"/>
              </a:rPr>
              <a:t>Exception_Mode</a:t>
            </a: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&gt;==Reset or FIQ then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                                                ;</a:t>
            </a:r>
            <a:r>
              <a:rPr lang="zh-CN" altLang="en-US" sz="2000" b="1" dirty="0">
                <a:solidFill>
                  <a:srgbClr val="02050E"/>
                </a:solidFill>
                <a:ea typeface="宋体" pitchFamily="2" charset="-122"/>
              </a:rPr>
              <a:t>当响应</a:t>
            </a:r>
            <a:r>
              <a:rPr lang="en-US" altLang="zh-CN" sz="2000" b="1" dirty="0">
                <a:solidFill>
                  <a:srgbClr val="02050E"/>
                </a:solidFill>
                <a:ea typeface="宋体" pitchFamily="2" charset="-122"/>
              </a:rPr>
              <a:t>FIQ</a:t>
            </a:r>
            <a:r>
              <a:rPr lang="zh-CN" altLang="en-US" sz="2000" b="1" dirty="0">
                <a:solidFill>
                  <a:srgbClr val="02050E"/>
                </a:solidFill>
                <a:ea typeface="宋体" pitchFamily="2" charset="-122"/>
              </a:rPr>
              <a:t>异常时，禁止新的</a:t>
            </a:r>
            <a:r>
              <a:rPr lang="en-US" altLang="zh-CN" sz="2000" b="1" dirty="0">
                <a:solidFill>
                  <a:srgbClr val="02050E"/>
                </a:solidFill>
                <a:ea typeface="宋体" pitchFamily="2" charset="-122"/>
              </a:rPr>
              <a:t>IQ</a:t>
            </a:r>
            <a:r>
              <a:rPr lang="zh-CN" altLang="en-US" sz="2000" b="1" dirty="0">
                <a:solidFill>
                  <a:srgbClr val="02050E"/>
                </a:solidFill>
                <a:ea typeface="宋体" pitchFamily="2" charset="-122"/>
              </a:rPr>
              <a:t>异常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2050E"/>
                </a:solidFill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CPSR[6]=1</a:t>
            </a:r>
            <a:r>
              <a:rPr lang="zh-CN" altLang="en-US" sz="2400" b="1" dirty="0">
                <a:solidFill>
                  <a:srgbClr val="02050E"/>
                </a:solidFill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2050E"/>
                </a:solidFill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CPSR[7]=1</a:t>
            </a:r>
            <a:r>
              <a:rPr lang="zh-CN" altLang="en-US" sz="2400" b="1" dirty="0">
                <a:solidFill>
                  <a:srgbClr val="02050E"/>
                </a:solidFill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2050E"/>
                </a:solidFill>
                <a:ea typeface="宋体" pitchFamily="2" charset="-122"/>
              </a:rPr>
              <a:t>PC=Exception Vector Address</a:t>
            </a:r>
          </a:p>
        </p:txBody>
      </p:sp>
    </p:spTree>
    <p:extLst>
      <p:ext uri="{BB962C8B-B14F-4D97-AF65-F5344CB8AC3E}">
        <p14:creationId xmlns:p14="http://schemas.microsoft.com/office/powerpoint/2010/main" val="3126415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85</a:t>
            </a:fld>
            <a:endParaRPr lang="en-US" altLang="zh-CN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从异常中返回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SWI</a:t>
            </a:r>
            <a:r>
              <a:rPr lang="zh-CN" altLang="en-US" dirty="0"/>
              <a:t>和</a:t>
            </a:r>
            <a:r>
              <a:rPr lang="en-US" altLang="zh-CN" dirty="0"/>
              <a:t>UND</a:t>
            </a:r>
            <a:r>
              <a:rPr lang="zh-CN" altLang="en-US" dirty="0"/>
              <a:t>异常中返回</a:t>
            </a:r>
          </a:p>
          <a:p>
            <a:pPr marL="0" indent="0" eaLnBrk="1" hangingPunct="1">
              <a:buNone/>
            </a:pPr>
            <a:r>
              <a:rPr lang="zh-CN" altLang="en-US" dirty="0"/>
              <a:t>指令执行时产生中断</a:t>
            </a:r>
          </a:p>
          <a:p>
            <a:pPr marL="0" indent="0" eaLnBrk="1" hangingPunct="1">
              <a:buNone/>
            </a:pPr>
            <a:r>
              <a:rPr lang="en-US" altLang="zh-CN" dirty="0"/>
              <a:t>PC</a:t>
            </a:r>
            <a:r>
              <a:rPr lang="zh-CN" altLang="en-US" dirty="0"/>
              <a:t>值未更新  </a:t>
            </a:r>
            <a:r>
              <a:rPr lang="en-US" altLang="zh-CN" dirty="0"/>
              <a:t>PC=CUR+8</a:t>
            </a:r>
          </a:p>
          <a:p>
            <a:pPr marL="0" indent="0" eaLnBrk="1" hangingPunct="1">
              <a:buNone/>
            </a:pPr>
            <a:r>
              <a:rPr lang="zh-CN" altLang="en-US" dirty="0"/>
              <a:t>自动保存 </a:t>
            </a:r>
            <a:r>
              <a:rPr lang="en-US" altLang="zh-CN" dirty="0"/>
              <a:t>LR=PC-4</a:t>
            </a:r>
          </a:p>
          <a:p>
            <a:pPr marL="0" indent="0" eaLnBrk="1" hangingPunct="1">
              <a:buNone/>
            </a:pPr>
            <a:r>
              <a:rPr lang="zh-CN" altLang="en-US" dirty="0"/>
              <a:t>返回到当前指令的下一条</a:t>
            </a:r>
          </a:p>
          <a:p>
            <a:pPr marL="0" indent="0" eaLnBrk="1" hangingPunct="1">
              <a:buNone/>
            </a:pPr>
            <a:r>
              <a:rPr lang="zh-CN" altLang="en-US" dirty="0"/>
              <a:t>返回指令：</a:t>
            </a:r>
            <a:r>
              <a:rPr lang="en-US" altLang="zh-CN" dirty="0"/>
              <a:t>MOV PC, LR</a:t>
            </a:r>
            <a:endParaRPr lang="zh-CN" alt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81400" y="4814888"/>
            <a:ext cx="4114800" cy="1433512"/>
            <a:chOff x="2256" y="3033"/>
            <a:chExt cx="2592" cy="903"/>
          </a:xfrm>
        </p:grpSpPr>
        <p:sp>
          <p:nvSpPr>
            <p:cNvPr id="149510" name="Rectangle 4"/>
            <p:cNvSpPr>
              <a:spLocks noChangeArrowheads="1"/>
            </p:cNvSpPr>
            <p:nvPr/>
          </p:nvSpPr>
          <p:spPr bwMode="auto">
            <a:xfrm>
              <a:off x="3840" y="3072"/>
              <a:ext cx="1008" cy="288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9511" name="Rectangle 5"/>
            <p:cNvSpPr>
              <a:spLocks noChangeArrowheads="1"/>
            </p:cNvSpPr>
            <p:nvPr/>
          </p:nvSpPr>
          <p:spPr bwMode="auto">
            <a:xfrm>
              <a:off x="3840" y="3360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9512" name="Rectangle 6"/>
            <p:cNvSpPr>
              <a:spLocks noChangeArrowheads="1"/>
            </p:cNvSpPr>
            <p:nvPr/>
          </p:nvSpPr>
          <p:spPr bwMode="auto">
            <a:xfrm>
              <a:off x="3840" y="3648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9513" name="Line 7"/>
            <p:cNvSpPr>
              <a:spLocks noChangeShapeType="1"/>
            </p:cNvSpPr>
            <p:nvPr/>
          </p:nvSpPr>
          <p:spPr bwMode="auto">
            <a:xfrm>
              <a:off x="2880" y="3168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4" name="Text Box 8"/>
            <p:cNvSpPr txBox="1">
              <a:spLocks noChangeArrowheads="1"/>
            </p:cNvSpPr>
            <p:nvPr/>
          </p:nvSpPr>
          <p:spPr bwMode="auto">
            <a:xfrm>
              <a:off x="2256" y="3033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CUR</a:t>
              </a:r>
            </a:p>
          </p:txBody>
        </p:sp>
        <p:sp>
          <p:nvSpPr>
            <p:cNvPr id="149515" name="Line 9"/>
            <p:cNvSpPr>
              <a:spLocks noChangeShapeType="1"/>
            </p:cNvSpPr>
            <p:nvPr/>
          </p:nvSpPr>
          <p:spPr bwMode="auto">
            <a:xfrm>
              <a:off x="2880" y="379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Text Box 10"/>
            <p:cNvSpPr txBox="1">
              <a:spLocks noChangeArrowheads="1"/>
            </p:cNvSpPr>
            <p:nvPr/>
          </p:nvSpPr>
          <p:spPr bwMode="auto">
            <a:xfrm>
              <a:off x="2304" y="360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1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86</a:t>
            </a:fld>
            <a:endParaRPr lang="en-US" altLang="zh-CN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从异常中返回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IRQ</a:t>
            </a:r>
            <a:r>
              <a:rPr lang="zh-CN" altLang="en-US" dirty="0"/>
              <a:t>和</a:t>
            </a:r>
            <a:r>
              <a:rPr lang="en-US" altLang="zh-CN" dirty="0"/>
              <a:t>FIQ</a:t>
            </a:r>
            <a:r>
              <a:rPr lang="zh-CN" altLang="en-US" dirty="0"/>
              <a:t>异常返回</a:t>
            </a:r>
          </a:p>
          <a:p>
            <a:pPr marL="0" indent="0" eaLnBrk="1" hangingPunct="1">
              <a:buNone/>
            </a:pPr>
            <a:r>
              <a:rPr lang="zh-CN" altLang="en-US" dirty="0"/>
              <a:t>当前指令执行后检查引脚产生</a:t>
            </a:r>
          </a:p>
          <a:p>
            <a:pPr marL="0" indent="0" eaLnBrk="1" hangingPunct="1">
              <a:buNone/>
            </a:pPr>
            <a:r>
              <a:rPr lang="en-US" altLang="zh-CN" dirty="0"/>
              <a:t>PC</a:t>
            </a:r>
            <a:r>
              <a:rPr lang="zh-CN" altLang="en-US" dirty="0"/>
              <a:t>值已更新，</a:t>
            </a:r>
            <a:r>
              <a:rPr lang="en-US" altLang="zh-CN" dirty="0"/>
              <a:t>PC=CUR+8</a:t>
            </a:r>
          </a:p>
          <a:p>
            <a:pPr marL="0" indent="0" eaLnBrk="1" hangingPunct="1">
              <a:buNone/>
            </a:pPr>
            <a:r>
              <a:rPr lang="zh-CN" altLang="en-US" dirty="0"/>
              <a:t>自动保存：</a:t>
            </a:r>
            <a:r>
              <a:rPr lang="en-US" altLang="zh-CN" dirty="0"/>
              <a:t>PC-4</a:t>
            </a:r>
          </a:p>
          <a:p>
            <a:pPr marL="0" indent="0" eaLnBrk="1" hangingPunct="1">
              <a:buNone/>
            </a:pPr>
            <a:r>
              <a:rPr lang="zh-CN" altLang="en-US" dirty="0"/>
              <a:t>返回到下一条指令：</a:t>
            </a:r>
            <a:r>
              <a:rPr lang="en-US" altLang="zh-CN" dirty="0"/>
              <a:t>CUR+4</a:t>
            </a: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返回指令：</a:t>
            </a:r>
            <a:r>
              <a:rPr lang="en-US" altLang="zh-CN" dirty="0"/>
              <a:t>SUBS PC, LR,#4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343400" y="4403725"/>
            <a:ext cx="2438400" cy="519113"/>
            <a:chOff x="2496" y="2928"/>
            <a:chExt cx="1536" cy="327"/>
          </a:xfrm>
        </p:grpSpPr>
        <p:sp>
          <p:nvSpPr>
            <p:cNvPr id="150546" name="Line 7"/>
            <p:cNvSpPr>
              <a:spLocks noChangeShapeType="1"/>
            </p:cNvSpPr>
            <p:nvPr/>
          </p:nvSpPr>
          <p:spPr bwMode="auto">
            <a:xfrm>
              <a:off x="3120" y="3063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7" name="Text Box 8"/>
            <p:cNvSpPr txBox="1">
              <a:spLocks noChangeArrowheads="1"/>
            </p:cNvSpPr>
            <p:nvPr/>
          </p:nvSpPr>
          <p:spPr bwMode="auto">
            <a:xfrm>
              <a:off x="2496" y="292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CUR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572000" y="6094413"/>
            <a:ext cx="2209800" cy="519112"/>
            <a:chOff x="2640" y="3705"/>
            <a:chExt cx="1392" cy="327"/>
          </a:xfrm>
        </p:grpSpPr>
        <p:sp>
          <p:nvSpPr>
            <p:cNvPr id="150544" name="Line 9"/>
            <p:cNvSpPr>
              <a:spLocks noChangeShapeType="1"/>
            </p:cNvSpPr>
            <p:nvPr/>
          </p:nvSpPr>
          <p:spPr bwMode="auto">
            <a:xfrm>
              <a:off x="3120" y="384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5" name="Text Box 10"/>
            <p:cNvSpPr txBox="1">
              <a:spLocks noChangeArrowheads="1"/>
            </p:cNvSpPr>
            <p:nvPr/>
          </p:nvSpPr>
          <p:spPr bwMode="auto">
            <a:xfrm>
              <a:off x="2640" y="3705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PC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0" y="4327525"/>
            <a:ext cx="1600200" cy="2286000"/>
            <a:chOff x="4080" y="2592"/>
            <a:chExt cx="1008" cy="1440"/>
          </a:xfrm>
        </p:grpSpPr>
        <p:sp>
          <p:nvSpPr>
            <p:cNvPr id="150540" name="Rectangle 4"/>
            <p:cNvSpPr>
              <a:spLocks noChangeArrowheads="1"/>
            </p:cNvSpPr>
            <p:nvPr/>
          </p:nvSpPr>
          <p:spPr bwMode="auto">
            <a:xfrm>
              <a:off x="4080" y="2967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0541" name="Rectangle 5"/>
            <p:cNvSpPr>
              <a:spLocks noChangeArrowheads="1"/>
            </p:cNvSpPr>
            <p:nvPr/>
          </p:nvSpPr>
          <p:spPr bwMode="auto">
            <a:xfrm>
              <a:off x="4080" y="3360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0542" name="Rectangle 6"/>
            <p:cNvSpPr>
              <a:spLocks noChangeArrowheads="1"/>
            </p:cNvSpPr>
            <p:nvPr/>
          </p:nvSpPr>
          <p:spPr bwMode="auto">
            <a:xfrm>
              <a:off x="4080" y="3744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0543" name="Rectangle 11"/>
            <p:cNvSpPr>
              <a:spLocks noChangeArrowheads="1"/>
            </p:cNvSpPr>
            <p:nvPr/>
          </p:nvSpPr>
          <p:spPr bwMode="auto">
            <a:xfrm>
              <a:off x="4080" y="2592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594600" y="3402014"/>
            <a:ext cx="1524000" cy="1154113"/>
            <a:chOff x="4608" y="2009"/>
            <a:chExt cx="960" cy="727"/>
          </a:xfrm>
        </p:grpSpPr>
        <p:sp>
          <p:nvSpPr>
            <p:cNvPr id="150537" name="Text Box 12"/>
            <p:cNvSpPr txBox="1">
              <a:spLocks noChangeArrowheads="1"/>
            </p:cNvSpPr>
            <p:nvPr/>
          </p:nvSpPr>
          <p:spPr bwMode="auto">
            <a:xfrm>
              <a:off x="4608" y="200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990000"/>
                  </a:solidFill>
                  <a:ea typeface="宋体" pitchFamily="2" charset="-122"/>
                </a:rPr>
                <a:t>IRQ\FIQ</a:t>
              </a:r>
            </a:p>
          </p:txBody>
        </p:sp>
        <p:sp>
          <p:nvSpPr>
            <p:cNvPr id="150538" name="Line 13"/>
            <p:cNvSpPr>
              <a:spLocks noChangeShapeType="1"/>
            </p:cNvSpPr>
            <p:nvPr/>
          </p:nvSpPr>
          <p:spPr bwMode="auto">
            <a:xfrm flipH="1">
              <a:off x="5088" y="27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9" name="Line 14"/>
            <p:cNvSpPr>
              <a:spLocks noChangeShapeType="1"/>
            </p:cNvSpPr>
            <p:nvPr/>
          </p:nvSpPr>
          <p:spPr bwMode="auto">
            <a:xfrm flipV="1">
              <a:off x="5328" y="225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4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1138E-6 L 3.33333E-6 0.066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87</a:t>
            </a:fld>
            <a:endParaRPr lang="en-US" altLang="zh-CN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从异常中返回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）指令预取中止 </a:t>
            </a:r>
          </a:p>
          <a:p>
            <a:pPr marL="0" indent="0" eaLnBrk="1" hangingPunct="1">
              <a:buNone/>
            </a:pPr>
            <a:r>
              <a:rPr lang="zh-CN" altLang="en-US" dirty="0"/>
              <a:t>执行异常指令时产生</a:t>
            </a:r>
          </a:p>
          <a:p>
            <a:pPr marL="0" indent="0" eaLnBrk="1" hangingPunct="1">
              <a:buNone/>
            </a:pPr>
            <a:r>
              <a:rPr lang="en-US" altLang="zh-CN" dirty="0"/>
              <a:t>PC</a:t>
            </a:r>
            <a:r>
              <a:rPr lang="zh-CN" altLang="en-US" dirty="0"/>
              <a:t>值未更新，</a:t>
            </a:r>
            <a:r>
              <a:rPr lang="en-US" altLang="zh-CN" dirty="0"/>
              <a:t>CUR+8</a:t>
            </a:r>
          </a:p>
          <a:p>
            <a:pPr marL="0" indent="0" eaLnBrk="1" hangingPunct="1">
              <a:buNone/>
            </a:pPr>
            <a:r>
              <a:rPr lang="zh-CN" altLang="en-US" dirty="0"/>
              <a:t>自动保存：</a:t>
            </a:r>
            <a:r>
              <a:rPr lang="en-US" altLang="zh-CN" dirty="0"/>
              <a:t>PC-4</a:t>
            </a:r>
          </a:p>
          <a:p>
            <a:pPr marL="0" indent="0" eaLnBrk="1" hangingPunct="1">
              <a:buNone/>
            </a:pPr>
            <a:r>
              <a:rPr lang="zh-CN" altLang="en-US" dirty="0"/>
              <a:t>返回到当前指令，重新读取并执行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返回指令：</a:t>
            </a:r>
            <a:r>
              <a:rPr lang="en-US" altLang="zh-CN" dirty="0"/>
              <a:t>SUBS PC, LR,#4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46600" y="4814888"/>
            <a:ext cx="4114800" cy="1433512"/>
            <a:chOff x="2256" y="3033"/>
            <a:chExt cx="2592" cy="903"/>
          </a:xfrm>
        </p:grpSpPr>
        <p:sp>
          <p:nvSpPr>
            <p:cNvPr id="151558" name="Rectangle 5"/>
            <p:cNvSpPr>
              <a:spLocks noChangeArrowheads="1"/>
            </p:cNvSpPr>
            <p:nvPr/>
          </p:nvSpPr>
          <p:spPr bwMode="auto">
            <a:xfrm>
              <a:off x="3840" y="3072"/>
              <a:ext cx="1008" cy="288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1559" name="Rectangle 6"/>
            <p:cNvSpPr>
              <a:spLocks noChangeArrowheads="1"/>
            </p:cNvSpPr>
            <p:nvPr/>
          </p:nvSpPr>
          <p:spPr bwMode="auto">
            <a:xfrm>
              <a:off x="3840" y="3360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1560" name="Rectangle 7"/>
            <p:cNvSpPr>
              <a:spLocks noChangeArrowheads="1"/>
            </p:cNvSpPr>
            <p:nvPr/>
          </p:nvSpPr>
          <p:spPr bwMode="auto">
            <a:xfrm>
              <a:off x="3840" y="3648"/>
              <a:ext cx="100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1561" name="Line 8"/>
            <p:cNvSpPr>
              <a:spLocks noChangeShapeType="1"/>
            </p:cNvSpPr>
            <p:nvPr/>
          </p:nvSpPr>
          <p:spPr bwMode="auto">
            <a:xfrm>
              <a:off x="2880" y="3168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2" name="Text Box 9"/>
            <p:cNvSpPr txBox="1">
              <a:spLocks noChangeArrowheads="1"/>
            </p:cNvSpPr>
            <p:nvPr/>
          </p:nvSpPr>
          <p:spPr bwMode="auto">
            <a:xfrm>
              <a:off x="2256" y="3033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CUR</a:t>
              </a:r>
            </a:p>
          </p:txBody>
        </p:sp>
        <p:sp>
          <p:nvSpPr>
            <p:cNvPr id="151563" name="Line 10"/>
            <p:cNvSpPr>
              <a:spLocks noChangeShapeType="1"/>
            </p:cNvSpPr>
            <p:nvPr/>
          </p:nvSpPr>
          <p:spPr bwMode="auto">
            <a:xfrm>
              <a:off x="2880" y="379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4" name="Text Box 11"/>
            <p:cNvSpPr txBox="1">
              <a:spLocks noChangeArrowheads="1"/>
            </p:cNvSpPr>
            <p:nvPr/>
          </p:nvSpPr>
          <p:spPr bwMode="auto">
            <a:xfrm>
              <a:off x="2304" y="360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6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88</a:t>
            </a:fld>
            <a:endParaRPr lang="en-US" altLang="zh-CN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从异常中返回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）数据访问中止异常 </a:t>
            </a:r>
          </a:p>
          <a:p>
            <a:pPr marL="0" indent="0" eaLnBrk="1" hangingPunct="1">
              <a:buNone/>
            </a:pPr>
            <a:r>
              <a:rPr lang="en-US" altLang="zh-CN" dirty="0"/>
              <a:t>PC</a:t>
            </a:r>
            <a:r>
              <a:rPr lang="zh-CN" altLang="en-US" dirty="0"/>
              <a:t>值已更新</a:t>
            </a:r>
            <a:r>
              <a:rPr lang="en-US" altLang="zh-CN" dirty="0"/>
              <a:t>: CUR+8</a:t>
            </a:r>
          </a:p>
          <a:p>
            <a:pPr marL="0" indent="0" eaLnBrk="1" hangingPunct="1">
              <a:buNone/>
            </a:pPr>
            <a:r>
              <a:rPr lang="zh-CN" altLang="en-US" dirty="0"/>
              <a:t>自动保存：</a:t>
            </a:r>
            <a:r>
              <a:rPr lang="en-US" altLang="zh-CN" dirty="0"/>
              <a:t>PC-4</a:t>
            </a:r>
          </a:p>
          <a:p>
            <a:pPr marL="0" indent="0" eaLnBrk="1" hangingPunct="1">
              <a:buNone/>
            </a:pPr>
            <a:r>
              <a:rPr lang="zh-CN" altLang="en-US" dirty="0"/>
              <a:t>返回到数据访问指令，而不是下一条</a:t>
            </a:r>
          </a:p>
          <a:p>
            <a:pPr marL="0" indent="0" eaLnBrk="1" hangingPunct="1">
              <a:buNone/>
            </a:pPr>
            <a:r>
              <a:rPr lang="zh-CN" altLang="en-US" dirty="0"/>
              <a:t>返回指令：</a:t>
            </a:r>
            <a:r>
              <a:rPr lang="en-US" altLang="zh-CN" dirty="0"/>
              <a:t>SUBS PC, LR,#8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6477000" y="4710113"/>
            <a:ext cx="1600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6477000" y="5943600"/>
            <a:ext cx="1600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2583" name="Line 8"/>
          <p:cNvSpPr>
            <a:spLocks noChangeShapeType="1"/>
          </p:cNvSpPr>
          <p:nvPr/>
        </p:nvSpPr>
        <p:spPr bwMode="auto">
          <a:xfrm>
            <a:off x="4953000" y="4876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4" name="Text Box 9"/>
          <p:cNvSpPr txBox="1">
            <a:spLocks noChangeArrowheads="1"/>
          </p:cNvSpPr>
          <p:nvPr/>
        </p:nvSpPr>
        <p:spPr bwMode="auto">
          <a:xfrm>
            <a:off x="3962400" y="4586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CUR</a:t>
            </a:r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4953000" y="6096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6" name="Text Box 11"/>
          <p:cNvSpPr txBox="1">
            <a:spLocks noChangeArrowheads="1"/>
          </p:cNvSpPr>
          <p:nvPr/>
        </p:nvSpPr>
        <p:spPr bwMode="auto">
          <a:xfrm>
            <a:off x="4191000" y="5881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PC</a:t>
            </a:r>
          </a:p>
        </p:txBody>
      </p:sp>
      <p:sp>
        <p:nvSpPr>
          <p:cNvPr id="152587" name="Rectangle 12"/>
          <p:cNvSpPr>
            <a:spLocks noChangeArrowheads="1"/>
          </p:cNvSpPr>
          <p:nvPr/>
        </p:nvSpPr>
        <p:spPr bwMode="auto">
          <a:xfrm>
            <a:off x="6477000" y="4114800"/>
            <a:ext cx="1600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52588" name="Text Box 13"/>
          <p:cNvSpPr txBox="1">
            <a:spLocks noChangeArrowheads="1"/>
          </p:cNvSpPr>
          <p:nvPr/>
        </p:nvSpPr>
        <p:spPr bwMode="auto">
          <a:xfrm>
            <a:off x="7848600" y="3124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DABT</a:t>
            </a:r>
          </a:p>
        </p:txBody>
      </p:sp>
      <p:sp>
        <p:nvSpPr>
          <p:cNvPr id="152589" name="Line 14"/>
          <p:cNvSpPr>
            <a:spLocks noChangeShapeType="1"/>
          </p:cNvSpPr>
          <p:nvPr/>
        </p:nvSpPr>
        <p:spPr bwMode="auto">
          <a:xfrm flipH="1">
            <a:off x="807720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0" name="Line 15"/>
          <p:cNvSpPr>
            <a:spLocks noChangeShapeType="1"/>
          </p:cNvSpPr>
          <p:nvPr/>
        </p:nvSpPr>
        <p:spPr bwMode="auto">
          <a:xfrm flipV="1">
            <a:off x="8458200" y="3581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1" name="Rectangle 17"/>
          <p:cNvSpPr>
            <a:spLocks noChangeArrowheads="1"/>
          </p:cNvSpPr>
          <p:nvPr/>
        </p:nvSpPr>
        <p:spPr bwMode="auto">
          <a:xfrm>
            <a:off x="6477000" y="5334000"/>
            <a:ext cx="1600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7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89</a:t>
            </a:fld>
            <a:endParaRPr lang="en-US" altLang="zh-CN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6248400" cy="48736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j-ea"/>
              </a:rPr>
              <a:t>异常的问题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FIQ</a:t>
            </a:r>
            <a:r>
              <a:rPr lang="zh-CN" altLang="en-US" dirty="0"/>
              <a:t>，</a:t>
            </a:r>
            <a:r>
              <a:rPr lang="en-US" altLang="zh-CN" dirty="0"/>
              <a:t>IRQ</a:t>
            </a:r>
            <a:r>
              <a:rPr lang="zh-CN" altLang="en-US" dirty="0"/>
              <a:t>和</a:t>
            </a:r>
            <a:r>
              <a:rPr lang="en-US" altLang="zh-CN" dirty="0"/>
              <a:t>Data Abort</a:t>
            </a:r>
            <a:r>
              <a:rPr lang="zh-CN" altLang="en-US" dirty="0"/>
              <a:t>异常同时产生，执行的顺序如何？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FIQ</a:t>
            </a:r>
            <a:r>
              <a:rPr lang="zh-CN" altLang="en-US" dirty="0"/>
              <a:t>，</a:t>
            </a:r>
            <a:r>
              <a:rPr lang="en-US" altLang="zh-CN" dirty="0"/>
              <a:t>IRQ</a:t>
            </a:r>
            <a:r>
              <a:rPr lang="zh-CN" altLang="en-US" dirty="0"/>
              <a:t>和</a:t>
            </a:r>
            <a:r>
              <a:rPr lang="en-US" altLang="zh-CN" dirty="0" err="1"/>
              <a:t>Prefetch</a:t>
            </a:r>
            <a:r>
              <a:rPr lang="zh-CN" altLang="en-US" dirty="0"/>
              <a:t>异常同时产生，结果又如何？</a:t>
            </a:r>
          </a:p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4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目前，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方法已经影响了处理器设计的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几乎所有领域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，尤其是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 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处理器家族，新兴的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RISC-V,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几乎主宰着嵌入式系统的世界。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现在“纯”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的处理器很多，如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MIPS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等，但即使典型的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设备也是由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硬件翻译和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RISC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内核来实现的。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637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40768"/>
            <a:ext cx="8229600" cy="563563"/>
          </a:xfrm>
        </p:spPr>
        <p:txBody>
          <a:bodyPr/>
          <a:lstStyle/>
          <a:p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3.4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指令集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3200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3.4.1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指令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29600" cy="2696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指挥机器工作的指示和命令，程序就是一系列按一定顺序排列的指令，计算机的工作过程就是执行程序的过程。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控制器靠指令指挥机器工作，人们用指令表达自己的意图，并交给控制器执行。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机器指令（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machine instruction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  CPU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能直接识别并执行的指令，它的表现形式是二进制编码。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 marL="274320" lvl="1" indent="-274320"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指令集 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Instruction Set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   一系列可能的汇编语言助记符，是具体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所支持的所有指令的列表。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9856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8244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3.4.2 </a:t>
            </a:r>
            <a:r>
              <a:rPr lang="zh-CN" altLang="en-US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微指令</a:t>
            </a:r>
            <a:endParaRPr lang="en-US" altLang="zh-CN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一条机器指令的功能是若干条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微指令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组成的序列来实现的，由微指令进行解释和执行，这个微指令序列通常叫做微程序。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计算机的组成部件可分为两大部分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控制部件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执行部件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。控制器就是控制部件，而运算器、存储器、外围设备相对控制器来说就是执行部件。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控制部件与执行部件通过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控制线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相联系。控制部件通过控制线向执行部件发出各种控制命令，通常这种控制命令叫做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微命令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，而执行部件接受微命令后所执行的操作就叫做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微操作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一般的微指令格式由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操作控制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顺序控制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两部分构成。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操作控制部分用来发出管理和指挥全机工作的控制信号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。其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顺序控制部分用来决定产生下一个微指令的地址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12062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563563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机器指令和微指令的关系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一条机器指令对应一个微程序，这个微程序是由若干条微指令构成的。因此，一条机器指令的功能是若干条微指令组成的序列来实现的。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简而言之，一条机器指令所完成的操作划分成若干条微指令来完成，由微指令进行解释和执行。 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微指令的执行过程中，控制部件通过控制线向执行部件发出各种控制命令，通常这种控制命令叫做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微命令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，而执行部件接受微命令后所执行的操作就叫做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微操作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 　</a:t>
            </a:r>
          </a:p>
        </p:txBody>
      </p:sp>
    </p:spTree>
    <p:extLst>
      <p:ext uri="{BB962C8B-B14F-4D97-AF65-F5344CB8AC3E}">
        <p14:creationId xmlns:p14="http://schemas.microsoft.com/office/powerpoint/2010/main" val="3940918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93</a:t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788" y="746919"/>
            <a:ext cx="6248400" cy="487362"/>
          </a:xfrm>
          <a:noFill/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+mj-ea"/>
              </a:rPr>
              <a:t>体系结构扩展</a:t>
            </a:r>
            <a:endParaRPr lang="en-US" altLang="ko-KR" b="1" dirty="0">
              <a:latin typeface="+mj-ea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178" y="1371600"/>
            <a:ext cx="8059644" cy="4114800"/>
          </a:xfrm>
          <a:noFill/>
        </p:spPr>
        <p:txBody>
          <a:bodyPr lIns="82550" tIns="41275" rIns="82550" bIns="41275"/>
          <a:lstStyle/>
          <a:p>
            <a:pPr marL="27432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ko-KR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(‘T’)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指令集的子集，按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位指令重新编码</a:t>
            </a:r>
            <a:endParaRPr lang="en-US" altLang="ko-KR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代码尺寸小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up to 40 % compression)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简化设计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7432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变种（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Tvariable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）的版本中，同时支持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指令集，而且遵循一定的调用规则时，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子程序和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子程序可以相互调用。</a:t>
            </a:r>
            <a:endParaRPr lang="en-US" altLang="ko-KR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Char char="u"/>
            </a:pPr>
            <a:endParaRPr lang="en-US" altLang="ko-KR" dirty="0"/>
          </a:p>
          <a:p>
            <a:pPr lvl="1" eaLnBrk="1" hangingPunct="1">
              <a:buFont typeface="Wingdings" pitchFamily="2" charset="2"/>
              <a:buChar char="u"/>
            </a:pPr>
            <a:endParaRPr lang="en-US" altLang="ko-KR" dirty="0"/>
          </a:p>
          <a:p>
            <a:pPr lvl="1" eaLnBrk="1" hangingPunct="1">
              <a:buFont typeface="Wingdings" pitchFamily="2" charset="2"/>
              <a:buChar char="u"/>
            </a:pPr>
            <a:endParaRPr lang="en-US" altLang="ko-KR" dirty="0"/>
          </a:p>
          <a:p>
            <a:pPr lvl="1" eaLnBrk="1" hangingPunct="1">
              <a:buFont typeface="Wingdings" pitchFamily="2" charset="2"/>
              <a:buChar char="u"/>
            </a:pPr>
            <a:endParaRPr lang="en-US" altLang="ko-KR" dirty="0"/>
          </a:p>
          <a:p>
            <a:pPr lvl="1" eaLnBrk="1" hangingPunct="1">
              <a:buFont typeface="Wingdings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142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Thumb-2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Thumb-2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的升级；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继承并集成了传统的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指令集的各自优点，可以完全代替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和原先的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指令集的一个超级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无需处理器进行工作状态的显示切换，就可运行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位混合代码；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体系架构相比，速度提高大约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20%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多媒体加速技术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Cortex™-A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系列处理器的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（单指令多数据）体系结构扩展，旨在为消费性多媒体应用提供灵活强大的加速功能，从而明显改善用户体验。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个寄存器，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位宽（是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个寄存器，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位宽的双倍视图。）；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被公认为是多媒体应用领域中最为优越的处理器之一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可使复杂视频编解码器的性能提升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60-150%</a:t>
            </a:r>
          </a:p>
        </p:txBody>
      </p:sp>
    </p:spTree>
    <p:extLst>
      <p:ext uri="{BB962C8B-B14F-4D97-AF65-F5344CB8AC3E}">
        <p14:creationId xmlns:p14="http://schemas.microsoft.com/office/powerpoint/2010/main" val="803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Floating Point</a:t>
            </a:r>
            <a:r>
              <a:rPr lang="zh-CN" altLang="en-US" dirty="0"/>
              <a:t>（</a:t>
            </a:r>
            <a:r>
              <a:rPr lang="en-US" altLang="zh-CN" dirty="0"/>
              <a:t>VFP</a:t>
            </a:r>
            <a:r>
              <a:rPr lang="zh-CN" altLang="en-US" dirty="0"/>
              <a:t>）协处理器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507896" cy="4911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为半精度、单精度和双精度浮点运算中的浮点操作提供硬件支持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三个版本：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VFPv1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已废弃。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VFPv2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是对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ARMv5TE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ARMv5TEJ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ARMv6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体系结构中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 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指令集的可选扩展。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VFPv3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是对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ARMv7-A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ARMv7-R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配置文件中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Thumb&amp;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和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ThumbEE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指令集的可选扩展。可使用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个或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个双字长寄存器实现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VFPv3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针对消费电子设备安全所提出的一种架构；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每个物理处理器核提供两个虚拟核，一个非安全核（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Non-Secure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NS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）和一个安全核（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Secure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），在二者之间切换的机制叫做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monitor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模式；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NS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核只能访问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NS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的系统资源，而安全核能访问所有资源</a:t>
            </a:r>
          </a:p>
        </p:txBody>
      </p:sp>
    </p:spTree>
    <p:extLst>
      <p:ext uri="{BB962C8B-B14F-4D97-AF65-F5344CB8AC3E}">
        <p14:creationId xmlns:p14="http://schemas.microsoft.com/office/powerpoint/2010/main" val="32388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+mj-ea"/>
              </a:rPr>
              <a:t>ARM</a:t>
            </a:r>
            <a:r>
              <a:rPr lang="zh-CN" altLang="en-US" sz="3600" b="1" dirty="0">
                <a:latin typeface="+mj-ea"/>
              </a:rPr>
              <a:t>命名规范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222" y="1412875"/>
            <a:ext cx="8523177" cy="4911725"/>
          </a:xfrm>
        </p:spPr>
        <p:txBody>
          <a:bodyPr/>
          <a:lstStyle/>
          <a:p>
            <a:pPr marL="393192" lvl="1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的每个版本都有一系列的可变版本，其命名规范如下：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开题；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指令集的版本号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可变功能标识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T——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M——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支持乘法指令（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以上版本默认支持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）中描述的功能不存在，则在该功能标识符前加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marL="393192"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ARMv3M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ARMv4TxM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ARMv5T</a:t>
            </a:r>
          </a:p>
          <a:p>
            <a:pPr eaLnBrk="1" hangingPunct="1"/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7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4659E3AB-D94B-40A9-893E-1DD3E1DB06E2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 eaLnBrk="1" hangingPunct="1">
                <a:defRPr/>
              </a:pPr>
              <a:t>99</a:t>
            </a:fld>
            <a:endParaRPr lang="en-US" altLang="zh-CN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600" y="836712"/>
            <a:ext cx="8549200" cy="476091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指令集体系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v4T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v5T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v5TE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v5TEJ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v6, v7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处理器内核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ARM7T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ARM7E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ARM9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ARM9E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ARM10T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ARM10E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ARM11 Cortex…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Core CPU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的应用处理器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Intel: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PXA25x,PXA27x,IXP425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Freescale:    i.MX21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Philips:   LPC22xx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Samsung:  S3C2440, S3C2410, S3C44B0,S3C4510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Atmel: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AT91FR40162 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96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4_流畅">
      <a:majorFont>
        <a:latin typeface="黑体"/>
        <a:ea typeface="黑体"/>
        <a:cs typeface=""/>
      </a:majorFont>
      <a:minorFont>
        <a:latin typeface="华文隶书"/>
        <a:ea typeface="华文隶书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13736</TotalTime>
  <Words>13084</Words>
  <Application>Microsoft Office PowerPoint</Application>
  <PresentationFormat>全屏显示(4:3)</PresentationFormat>
  <Paragraphs>1875</Paragraphs>
  <Slides>183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183</vt:i4>
      </vt:variant>
    </vt:vector>
  </HeadingPairs>
  <TitlesOfParts>
    <vt:vector size="201" baseType="lpstr">
      <vt:lpstr>Gulim</vt:lpstr>
      <vt:lpstr>黑体</vt:lpstr>
      <vt:lpstr>华文行楷</vt:lpstr>
      <vt:lpstr>华文楷体</vt:lpstr>
      <vt:lpstr>华文隶书</vt:lpstr>
      <vt:lpstr>华文新魏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Wingdings 2</vt:lpstr>
      <vt:lpstr>4_流畅</vt:lpstr>
      <vt:lpstr>PowerPoint 演示文稿</vt:lpstr>
      <vt:lpstr>本章要点</vt:lpstr>
      <vt:lpstr>2.1 指令集架构概述</vt:lpstr>
      <vt:lpstr>PowerPoint 演示文稿</vt:lpstr>
      <vt:lpstr>PowerPoint 演示文稿</vt:lpstr>
      <vt:lpstr>PowerPoint 演示文稿</vt:lpstr>
      <vt:lpstr>PowerPoint 演示文稿</vt:lpstr>
      <vt:lpstr>RISC和CISC之间的区别</vt:lpstr>
      <vt:lpstr>PowerPoint 演示文稿</vt:lpstr>
      <vt:lpstr>2.3 ARM指令集架构</vt:lpstr>
      <vt:lpstr>ARM体系结构版本</vt:lpstr>
      <vt:lpstr>PowerPoint 演示文稿</vt:lpstr>
      <vt:lpstr>PowerPoint 演示文稿</vt:lpstr>
      <vt:lpstr>PowerPoint 演示文稿</vt:lpstr>
      <vt:lpstr>PowerPoint 演示文稿</vt:lpstr>
      <vt:lpstr>ARMv9架构</vt:lpstr>
      <vt:lpstr>PowerPoint 演示文稿</vt:lpstr>
      <vt:lpstr>PowerPoint 演示文稿</vt:lpstr>
      <vt:lpstr>PowerPoint 演示文稿</vt:lpstr>
      <vt:lpstr>PowerPoint 演示文稿</vt:lpstr>
      <vt:lpstr>ARM7TDMI微处理器</vt:lpstr>
      <vt:lpstr>3.3.1 存储架构</vt:lpstr>
      <vt:lpstr>典型的嵌入式微处理器存储架构</vt:lpstr>
      <vt:lpstr>PowerPoint 演示文稿</vt:lpstr>
      <vt:lpstr>ARM的工作模式</vt:lpstr>
      <vt:lpstr>PowerPoint 演示文稿</vt:lpstr>
      <vt:lpstr>PowerPoint 演示文稿</vt:lpstr>
      <vt:lpstr>ARM寄存器组</vt:lpstr>
      <vt:lpstr>寄存器组</vt:lpstr>
      <vt:lpstr>程序状态寄存器</vt:lpstr>
      <vt:lpstr>程序状态寄存器</vt:lpstr>
      <vt:lpstr>程序状态寄存器</vt:lpstr>
      <vt:lpstr>PowerPoint 演示文稿</vt:lpstr>
      <vt:lpstr>PowerPoint 演示文稿</vt:lpstr>
      <vt:lpstr>PowerPoint 演示文稿</vt:lpstr>
      <vt:lpstr>程序计数器PC （R15）</vt:lpstr>
      <vt:lpstr>程序计数器PC（R15）</vt:lpstr>
      <vt:lpstr>3.4.1存储模式与I/O空间</vt:lpstr>
      <vt:lpstr>I/O存储空间</vt:lpstr>
      <vt:lpstr>PowerPoint 演示文稿</vt:lpstr>
      <vt:lpstr>PowerPoint 演示文稿</vt:lpstr>
      <vt:lpstr>存储器模式</vt:lpstr>
      <vt:lpstr>存储器模式</vt:lpstr>
      <vt:lpstr>存储器模式举例</vt:lpstr>
      <vt:lpstr>4.2 算数逻辑单元</vt:lpstr>
      <vt:lpstr>PowerPoint 演示文稿</vt:lpstr>
      <vt:lpstr>4.2.2 ALU设计</vt:lpstr>
      <vt:lpstr>PowerPoint 演示文稿</vt:lpstr>
      <vt:lpstr>3.3.2 总线结构</vt:lpstr>
      <vt:lpstr>ARM总线结构</vt:lpstr>
      <vt:lpstr>PowerPoint 演示文稿</vt:lpstr>
      <vt:lpstr>内部总线</vt:lpstr>
      <vt:lpstr>PowerPoint 演示文稿</vt:lpstr>
      <vt:lpstr>PowerPoint 演示文稿</vt:lpstr>
      <vt:lpstr>PowerPoint 演示文稿</vt:lpstr>
      <vt:lpstr>数据与程序同时访存</vt:lpstr>
      <vt:lpstr>双总线体系结构</vt:lpstr>
      <vt:lpstr>单总线体系结构</vt:lpstr>
      <vt:lpstr>PowerPoint 演示文稿</vt:lpstr>
      <vt:lpstr>PowerPoint 演示文稿</vt:lpstr>
      <vt:lpstr>AMBA总线</vt:lpstr>
      <vt:lpstr>典型的AMBA总线系统</vt:lpstr>
      <vt:lpstr>3.3.3 控制单元</vt:lpstr>
      <vt:lpstr>PowerPoint 演示文稿</vt:lpstr>
      <vt:lpstr>PowerPoint 演示文稿</vt:lpstr>
      <vt:lpstr>PowerPoint 演示文稿</vt:lpstr>
      <vt:lpstr>PowerPoint 演示文稿</vt:lpstr>
      <vt:lpstr>替代控制策略</vt:lpstr>
      <vt:lpstr>ARM编程模型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异常和异常向量表</vt:lpstr>
      <vt:lpstr>从异常中返回</vt:lpstr>
      <vt:lpstr>从异常中返回</vt:lpstr>
      <vt:lpstr>从异常中返回</vt:lpstr>
      <vt:lpstr>从异常中返回</vt:lpstr>
      <vt:lpstr>异常的问题</vt:lpstr>
      <vt:lpstr>3.4 指令集       3.4.1 指令</vt:lpstr>
      <vt:lpstr>PowerPoint 演示文稿</vt:lpstr>
      <vt:lpstr>机器指令和微指令的关系</vt:lpstr>
      <vt:lpstr>体系结构扩展</vt:lpstr>
      <vt:lpstr>Thumb-2技术</vt:lpstr>
      <vt:lpstr>NEON多媒体加速技术</vt:lpstr>
      <vt:lpstr>Vector Floating Point（VFP）协处理器</vt:lpstr>
      <vt:lpstr>ARM TrustZone</vt:lpstr>
      <vt:lpstr>ARM命名规范</vt:lpstr>
      <vt:lpstr>PowerPoint 演示文稿</vt:lpstr>
      <vt:lpstr>3.4 ARM指令集架构</vt:lpstr>
      <vt:lpstr>3.4 ARM指令集架构</vt:lpstr>
      <vt:lpstr>3.4 ARM指令集架构</vt:lpstr>
      <vt:lpstr>PowerPoint 演示文稿</vt:lpstr>
      <vt:lpstr>PowerPoint 演示文稿</vt:lpstr>
      <vt:lpstr>PowerPoint 演示文稿</vt:lpstr>
      <vt:lpstr>PowerPoint 演示文稿</vt:lpstr>
      <vt:lpstr>微处理器的基本组成</vt:lpstr>
      <vt:lpstr>3.3.1 存储架构</vt:lpstr>
      <vt:lpstr>PowerPoint 演示文稿</vt:lpstr>
      <vt:lpstr>PowerPoint 演示文稿</vt:lpstr>
      <vt:lpstr>嵌入式系统与传统台式机的存储架构金字塔</vt:lpstr>
      <vt:lpstr>3.3.2 总线结构</vt:lpstr>
      <vt:lpstr>3.3.3 控制单元</vt:lpstr>
      <vt:lpstr>PowerPoint 演示文稿</vt:lpstr>
      <vt:lpstr>PowerPoint 演示文稿</vt:lpstr>
      <vt:lpstr>PowerPoint 演示文稿</vt:lpstr>
      <vt:lpstr>PowerPoint 演示文稿</vt:lpstr>
      <vt:lpstr>替代控制策略</vt:lpstr>
      <vt:lpstr>3.4 指令集       3.4.1 指令</vt:lpstr>
      <vt:lpstr>PowerPoint 演示文稿</vt:lpstr>
      <vt:lpstr>机器指令和微指令的关系</vt:lpstr>
      <vt:lpstr>3.4.3 机器指令的要素</vt:lpstr>
      <vt:lpstr>3.4.3 机器指令要素</vt:lpstr>
      <vt:lpstr>3.4.4 机器指令的表示方法—指令格式</vt:lpstr>
      <vt:lpstr>3.4.4 机器指令的表示方法</vt:lpstr>
      <vt:lpstr>3.4.5 指令类型</vt:lpstr>
      <vt:lpstr>3.4.6 指令集设计的关键环节</vt:lpstr>
      <vt:lpstr>3.4.7 操作数类型</vt:lpstr>
      <vt:lpstr>3.4.8  操作类型</vt:lpstr>
      <vt:lpstr>PowerPoint 演示文稿</vt:lpstr>
      <vt:lpstr>ARM指令集概览</vt:lpstr>
      <vt:lpstr>3.5.1 取指和译码</vt:lpstr>
      <vt:lpstr>PowerPoint 演示文稿</vt:lpstr>
      <vt:lpstr>（1）指令译码</vt:lpstr>
      <vt:lpstr>PowerPoint 演示文稿</vt:lpstr>
      <vt:lpstr>PowerPoint 演示文稿</vt:lpstr>
      <vt:lpstr>ARM指令编码格式</vt:lpstr>
      <vt:lpstr>PowerPoint 演示文稿</vt:lpstr>
      <vt:lpstr>PowerPoint 演示文稿</vt:lpstr>
      <vt:lpstr>（2）取操作数</vt:lpstr>
      <vt:lpstr>（3）分支</vt:lpstr>
      <vt:lpstr>PowerPoint 演示文稿</vt:lpstr>
      <vt:lpstr>（4）立即数</vt:lpstr>
      <vt:lpstr>PowerPoint 演示文稿</vt:lpstr>
      <vt:lpstr>3.5.2 压缩指令集</vt:lpstr>
      <vt:lpstr>PowerPoint 演示文稿</vt:lpstr>
      <vt:lpstr>3.5.3 寻址模式</vt:lpstr>
      <vt:lpstr>PowerPoint 演示文稿</vt:lpstr>
      <vt:lpstr>PowerPoint 演示文稿</vt:lpstr>
      <vt:lpstr>1）寄存器寻址</vt:lpstr>
      <vt:lpstr>PowerPoint 演示文稿</vt:lpstr>
      <vt:lpstr>2）立即寻址</vt:lpstr>
      <vt:lpstr>PowerPoint 演示文稿</vt:lpstr>
      <vt:lpstr>3）寄存器移位寻址</vt:lpstr>
      <vt:lpstr>PowerPoint 演示文稿</vt:lpstr>
      <vt:lpstr>4）寄存器间接寻址</vt:lpstr>
      <vt:lpstr>PowerPoint 演示文稿</vt:lpstr>
      <vt:lpstr>5）基址寻址</vt:lpstr>
      <vt:lpstr>PowerPoint 演示文稿</vt:lpstr>
      <vt:lpstr>6）多寄存器寻址</vt:lpstr>
      <vt:lpstr>PowerPoint 演示文稿</vt:lpstr>
      <vt:lpstr>8）块拷贝寻址</vt:lpstr>
      <vt:lpstr>LDM/STM指令后缀选择</vt:lpstr>
      <vt:lpstr>8）堆栈寻址</vt:lpstr>
      <vt:lpstr>7）堆栈寻址</vt:lpstr>
      <vt:lpstr>7）堆栈寻址</vt:lpstr>
      <vt:lpstr>7）堆栈寻址</vt:lpstr>
      <vt:lpstr>PowerPoint 演示文稿</vt:lpstr>
      <vt:lpstr>9）相对寻址</vt:lpstr>
      <vt:lpstr>PowerPoint 演示文稿</vt:lpstr>
      <vt:lpstr>3.6 数据处理</vt:lpstr>
      <vt:lpstr>不同CPU上C语言数据类型宽度</vt:lpstr>
      <vt:lpstr>嵌入式系统的数据类型</vt:lpstr>
      <vt:lpstr>PowerPoint 演示文稿</vt:lpstr>
      <vt:lpstr>3.6.2 数据流</vt:lpstr>
      <vt:lpstr>3.6.4 内部数据</vt:lpstr>
      <vt:lpstr>3.6.5 数据处理</vt:lpstr>
      <vt:lpstr>PowerPoint 演示文稿</vt:lpstr>
      <vt:lpstr>PowerPoint 演示文稿</vt:lpstr>
      <vt:lpstr>3.7 微处理器性能评估</vt:lpstr>
      <vt:lpstr>3.72 性能衡量和统计</vt:lpstr>
      <vt:lpstr>作业：</vt:lpstr>
      <vt:lpstr>PowerPoint 演示文稿</vt:lpstr>
    </vt:vector>
  </TitlesOfParts>
  <Company>BJUT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ESSI</dc:creator>
  <cp:lastModifiedBy>lenovo</cp:lastModifiedBy>
  <cp:revision>418</cp:revision>
  <cp:lastPrinted>2015-09-29T02:35:07Z</cp:lastPrinted>
  <dcterms:created xsi:type="dcterms:W3CDTF">2011-01-19T01:46:32Z</dcterms:created>
  <dcterms:modified xsi:type="dcterms:W3CDTF">2022-09-07T09:04:04Z</dcterms:modified>
</cp:coreProperties>
</file>