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63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12192000" cy="6858000"/>
  <p:embeddedFontLst>
    <p:embeddedFont>
      <p:font typeface="QIWIJK+Wingdings-Regular" panose="02010600030101010101" charset="2"/>
      <p:regular r:id="rId16"/>
    </p:embeddedFont>
    <p:embeddedFont>
      <p:font typeface="KIRAAR+TimesNewRomanPS-BoldMT" panose="02010600030101010101" charset="0"/>
      <p:regular r:id="rId17"/>
    </p:embeddedFont>
    <p:embeddedFont>
      <p:font typeface="UBFUDB+Wingdings-Regular" panose="02010600030101010101" charset="2"/>
      <p:regular r:id="rId18"/>
    </p:embeddedFont>
    <p:embeddedFont>
      <p:font typeface="TDMHKQ+Wingdings-Regular" panose="02010600030101010101" charset="2"/>
      <p:regular r:id="rId19"/>
    </p:embeddedFont>
    <p:embeddedFont>
      <p:font typeface="TETAHP+Arial-BoldMT" panose="02010600030101010101" charset="0"/>
      <p:regular r:id="rId20"/>
    </p:embeddedFont>
    <p:embeddedFont>
      <p:font typeface="RWKAVR+Arial-Black" panose="02010600030101010101" charset="0"/>
      <p:regular r:id="rId21"/>
    </p:embeddedFont>
    <p:embeddedFont>
      <p:font typeface="GTJDJW+SymbolMT" panose="02010600030101010101" charset="2"/>
      <p:regular r:id="rId22"/>
    </p:embeddedFont>
    <p:embeddedFont>
      <p:font typeface="EPASBM+Arial-Black" panose="02010600030101010101" charset="0"/>
      <p:regular r:id="rId23"/>
    </p:embeddedFont>
    <p:embeddedFont>
      <p:font typeface="SIRFQU+Arial-BoldMT" panose="02010600030101010101" charset="0"/>
      <p:regular r:id="rId24"/>
    </p:embeddedFont>
    <p:embeddedFont>
      <p:font typeface="KHTOLG+Wingdings-Regular" panose="02010600030101010101" charset="2"/>
      <p:regular r:id="rId25"/>
    </p:embeddedFont>
    <p:embeddedFont>
      <p:font typeface="ABEGPB+Arial-BoldMT" panose="02010600030101010101" charset="0"/>
      <p:regular r:id="rId26"/>
    </p:embeddedFont>
    <p:embeddedFont>
      <p:font typeface="LEJLRM+TimesNewRomanPS-BoldMT" panose="02010600030101010101" charset="0"/>
      <p:regular r:id="rId27"/>
    </p:embeddedFont>
    <p:embeddedFont>
      <p:font typeface="QUSMLV+Arial-BoldMT" panose="02010600030101010101" charset="0"/>
      <p:regular r:id="rId28"/>
    </p:embeddedFont>
    <p:embeddedFont>
      <p:font typeface="BOUNLM+Wingdings-Regular" panose="02010600030101010101" charset="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UKJOVB+Elephant-Regular" panose="02010600030101010101" charset="0"/>
      <p:regular r:id="rId34"/>
    </p:embeddedFont>
    <p:embeddedFont>
      <p:font typeface="USBKLV+Wingdings-Regular" panose="02010600030101010101" charset="2"/>
      <p:regular r:id="rId35"/>
    </p:embeddedFont>
    <p:embeddedFont>
      <p:font typeface="OERDLD+Arial-BoldMT" panose="02010600030101010101" charset="0"/>
      <p:regular r:id="rId36"/>
    </p:embeddedFont>
    <p:embeddedFont>
      <p:font typeface="CPIFDM+Arial-BoldMT" panose="02010600030101010101" charset="0"/>
      <p:regular r:id="rId37"/>
    </p:embeddedFont>
    <p:embeddedFont>
      <p:font typeface="THUDDD+TimesNewRomanPS-BoldMT" panose="02010600030101010101" charset="0"/>
      <p:regular r:id="rId38"/>
    </p:embeddedFont>
    <p:embeddedFont>
      <p:font typeface="SimHei" panose="02010609060101010101" pitchFamily="49" charset="-122"/>
      <p:regular r:id="rId39"/>
    </p:embeddedFont>
    <p:embeddedFont>
      <p:font typeface="IBMVCG+TimesNewRomanPS-BoldMT" panose="02010600030101010101" charset="0"/>
      <p:regular r:id="rId40"/>
    </p:embeddedFont>
    <p:embeddedFont>
      <p:font typeface="EUMOBD+TimesNewRomanPS-BoldMT" panose="02010600030101010101" charset="0"/>
      <p:regular r:id="rId41"/>
    </p:embeddedFont>
    <p:embeddedFont>
      <p:font typeface="HVAOBS+TimesNewRomanPS-BoldMT" panose="02010600030101010101" charset="0"/>
      <p:regular r:id="rId42"/>
    </p:embeddedFont>
    <p:embeddedFont>
      <p:font typeface="CKRLGB+TimesNewRomanPS-BoldMT" panose="02010600030101010101" charset="0"/>
      <p:regular r:id="rId43"/>
    </p:embeddedFont>
    <p:embeddedFont>
      <p:font typeface="IFIEOQ+TimesNewRomanPS-BoldMT" panose="02010600030101010101" charset="0"/>
      <p:regular r:id="rId44"/>
    </p:embeddedFont>
    <p:embeddedFont>
      <p:font typeface="URVUKH+Wingdings-Regular" panose="02010600030101010101" charset="2"/>
      <p:regular r:id="rId45"/>
    </p:embeddedFont>
    <p:embeddedFont>
      <p:font typeface="EVRLOU+TimesNewRomanPS-BoldMT" panose="02010600030101010101" charset="0"/>
      <p:regular r:id="rId46"/>
    </p:embeddedFont>
    <p:embeddedFont>
      <p:font typeface="SATHQD+Arial-BoldMT" panose="02010600030101010101" charset="0"/>
      <p:regular r:id="rId47"/>
    </p:embeddedFont>
    <p:embeddedFont>
      <p:font typeface="JHWRRI+TimesNewRomanPS-BoldMT" panose="02010600030101010101" charset="0"/>
      <p:regular r:id="rId48"/>
    </p:embeddedFont>
    <p:embeddedFont>
      <p:font typeface="TOGOJR+Arial-BoldMT" panose="02010600030101010101" charset="0"/>
      <p:regular r:id="rId49"/>
    </p:embeddedFont>
    <p:embeddedFont>
      <p:font typeface="STHupo" panose="02010800040101010101" pitchFamily="2" charset="-122"/>
      <p:regular r:id="rId50"/>
    </p:embeddedFont>
    <p:embeddedFont>
      <p:font typeface="VVUKEQ+Arial-BoldMT" panose="02010600030101010101" charset="0"/>
      <p:regular r:id="rId51"/>
    </p:embeddedFont>
    <p:embeddedFont>
      <p:font typeface="DMBJQK+ArialRoundedMTBold" panose="02010600030101010101" charset="0"/>
      <p:regular r:id="rId52"/>
    </p:embeddedFont>
  </p:embeddedFontLst>
  <p:custDataLst>
    <p:tags r:id="rId53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3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font" Target="fonts/font35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3" Type="http://schemas.openxmlformats.org/officeDocument/2006/relationships/tags" Target="tags/tag1.xml"/><Relationship Id="rId5" Type="http://schemas.openxmlformats.org/officeDocument/2006/relationships/slideMaster" Target="slideMasters/slideMaster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3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font" Target="fonts/font34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font" Target="fonts/font3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6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13582" cy="3761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8824" y="1343721"/>
            <a:ext cx="6305936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LEJLRM+TimesNewRomanPS-BoldMT"/>
                <a:cs typeface="LEJLRM+TimesNewRomanPS-BoldMT"/>
              </a:rPr>
              <a:t>Operating 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4691" y="2355212"/>
            <a:ext cx="8014715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EPASBM+Arial-Black"/>
                <a:cs typeface="EPASBM+Arial-Black"/>
              </a:rPr>
              <a:t>L1.</a:t>
            </a:r>
            <a:r>
              <a:rPr sz="6000" spc="15">
                <a:solidFill>
                  <a:srgbClr val="FF0000"/>
                </a:solidFill>
                <a:latin typeface="EPASBM+Arial-Black"/>
                <a:cs typeface="EPASBM+Arial-Black"/>
              </a:rPr>
              <a:t> </a:t>
            </a:r>
            <a:r>
              <a:rPr sz="6000" spc="18">
                <a:solidFill>
                  <a:srgbClr val="FF0000"/>
                </a:solidFill>
                <a:latin typeface="SimHei"/>
                <a:cs typeface="SimHei"/>
              </a:rPr>
              <a:t>弱弱的问：什么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23496" y="3370096"/>
            <a:ext cx="5237104" cy="2825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 spc="14">
                <a:solidFill>
                  <a:srgbClr val="FF0000"/>
                </a:solidFill>
                <a:latin typeface="SimHei"/>
                <a:cs typeface="SimHei"/>
              </a:rPr>
              <a:t>是操作系统</a:t>
            </a:r>
            <a:r>
              <a:rPr sz="6000">
                <a:solidFill>
                  <a:srgbClr val="FF0000"/>
                </a:solidFill>
                <a:latin typeface="EPASBM+Arial-Black"/>
                <a:cs typeface="EPASBM+Arial-Black"/>
              </a:rPr>
              <a:t>?</a:t>
            </a:r>
          </a:p>
          <a:p>
            <a:pPr marL="1125601" marR="0">
              <a:lnSpc>
                <a:spcPts val="5150"/>
              </a:lnSpc>
              <a:spcBef>
                <a:spcPts val="1723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UKJOVB+Elephant-Regular"/>
                <a:cs typeface="UKJOVB+Elephant-Regular"/>
              </a:rPr>
              <a:t>OS, What?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70514" y="0"/>
            <a:ext cx="949446" cy="9963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" y="3985259"/>
            <a:ext cx="195325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" y="3450336"/>
            <a:ext cx="195325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080" y="4745736"/>
            <a:ext cx="195325" cy="1983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2352" y="5112124"/>
            <a:ext cx="6397374" cy="123994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6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333399"/>
                </a:solidFill>
                <a:latin typeface="SimSun"/>
                <a:cs typeface="SimSun"/>
              </a:rPr>
              <a:t>动手实践一个真实的操作系统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1359516"/>
            <a:ext cx="7544226" cy="927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BFUDB+Wingdings-Regular"/>
                <a:cs typeface="UBFUD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套用</a:t>
            </a:r>
            <a:r>
              <a:rPr sz="2800" b="1">
                <a:solidFill>
                  <a:srgbClr val="000000"/>
                </a:solidFill>
                <a:latin typeface="SATHQD+Arial-BoldMT"/>
                <a:cs typeface="SATHQD+Arial-BoldMT"/>
              </a:rPr>
              <a:t>Stanford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操作系统课程中的一句话</a:t>
            </a:r>
            <a:r>
              <a:rPr sz="2800" b="1">
                <a:solidFill>
                  <a:srgbClr val="000000"/>
                </a:solidFill>
                <a:latin typeface="SATHQD+Arial-BoldMT"/>
                <a:cs typeface="SATHQD+Arial-BoldMT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6965" y="1906921"/>
            <a:ext cx="5715626" cy="134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4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FF0000"/>
                </a:solidFill>
                <a:latin typeface="DMBJQK+ArialRoundedMTBold"/>
                <a:cs typeface="DMBJQK+ArialRoundedMTBold"/>
              </a:rPr>
              <a:t>“Learn</a:t>
            </a:r>
            <a:r>
              <a:rPr sz="4000" spc="-48">
                <a:solidFill>
                  <a:srgbClr val="FF0000"/>
                </a:solidFill>
                <a:latin typeface="DMBJQK+ArialRoundedMTBold"/>
                <a:cs typeface="DMBJQK+ArialRoundedMTBold"/>
              </a:rPr>
              <a:t> </a:t>
            </a:r>
            <a:r>
              <a:rPr sz="4000">
                <a:solidFill>
                  <a:srgbClr val="FF0000"/>
                </a:solidFill>
                <a:latin typeface="DMBJQK+ArialRoundedMTBold"/>
                <a:cs typeface="DMBJQK+ArialRoundedMTBold"/>
              </a:rPr>
              <a:t>OS concepts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7465" y="2638441"/>
            <a:ext cx="8250421" cy="166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1169" marR="0">
              <a:lnSpc>
                <a:spcPts val="4624"/>
              </a:lnSpc>
              <a:spcBef>
                <a:spcPct val="0"/>
              </a:spcBef>
              <a:spcAft>
                <a:spcPct val="0"/>
              </a:spcAft>
            </a:pPr>
            <a:r>
              <a:rPr sz="4000" spc="-38">
                <a:solidFill>
                  <a:srgbClr val="FF0000"/>
                </a:solidFill>
                <a:latin typeface="DMBJQK+ArialRoundedMTBold"/>
                <a:cs typeface="DMBJQK+ArialRoundedMTBold"/>
              </a:rPr>
              <a:t>by</a:t>
            </a:r>
            <a:r>
              <a:rPr sz="4000" spc="39">
                <a:solidFill>
                  <a:srgbClr val="FF0000"/>
                </a:solidFill>
                <a:latin typeface="DMBJQK+ArialRoundedMTBold"/>
                <a:cs typeface="DMBJQK+ArialRoundedMTBold"/>
              </a:rPr>
              <a:t> </a:t>
            </a:r>
            <a:r>
              <a:rPr sz="4000">
                <a:solidFill>
                  <a:srgbClr val="FF0000"/>
                </a:solidFill>
                <a:latin typeface="DMBJQK+ArialRoundedMTBold"/>
                <a:cs typeface="DMBJQK+ArialRoundedMTBold"/>
              </a:rPr>
              <a:t>coding</a:t>
            </a:r>
            <a:r>
              <a:rPr sz="4000" spc="-51">
                <a:solidFill>
                  <a:srgbClr val="FF0000"/>
                </a:solidFill>
                <a:latin typeface="DMBJQK+ArialRoundedMTBold"/>
                <a:cs typeface="DMBJQK+ArialRoundedMTBold"/>
              </a:rPr>
              <a:t> </a:t>
            </a:r>
            <a:r>
              <a:rPr sz="4000">
                <a:solidFill>
                  <a:srgbClr val="FF0000"/>
                </a:solidFill>
                <a:latin typeface="DMBJQK+ArialRoundedMTBold"/>
                <a:cs typeface="DMBJQK+ArialRoundedMTBold"/>
              </a:rPr>
              <a:t>them!”</a:t>
            </a:r>
          </a:p>
          <a:p>
            <a:pPr marL="0" marR="0">
              <a:lnSpc>
                <a:spcPts val="2400"/>
              </a:lnSpc>
              <a:spcBef>
                <a:spcPts val="1795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我们打开操作系统这个“黑盒子”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07465" y="3924554"/>
            <a:ext cx="915733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在我们的课程中有大量的代码，在原理和代码之间频繁切换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7465" y="4670977"/>
            <a:ext cx="688596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我们的</a:t>
            </a:r>
            <a:r>
              <a:rPr sz="2400" b="1">
                <a:solidFill>
                  <a:srgbClr val="000000"/>
                </a:solidFill>
                <a:latin typeface="SATHQD+Arial-BoldMT"/>
                <a:cs typeface="SATHQD+Arial-BoldMT"/>
              </a:rPr>
              <a:t>8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个实验很复杂、很难调、很揪心啊</a:t>
            </a:r>
            <a:r>
              <a:rPr sz="2400" b="1">
                <a:solidFill>
                  <a:srgbClr val="000000"/>
                </a:solidFill>
                <a:latin typeface="SATHQD+Arial-BoldMT"/>
                <a:cs typeface="SATHQD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03144" y="5291373"/>
            <a:ext cx="314795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绝知此事要躬行</a:t>
            </a:r>
            <a:r>
              <a:rPr sz="2800" b="1">
                <a:solidFill>
                  <a:srgbClr val="FF0000"/>
                </a:solidFill>
                <a:latin typeface="SATHQD+Arial-BoldMT"/>
                <a:cs typeface="SATHQD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UMOBD+TimesNewRomanPS-BoldMT"/>
                <a:cs typeface="EUMOBD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EUMOBD+TimesNewRomanPS-BoldMT"/>
                <a:cs typeface="EUMOB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EUMOBD+TimesNewRomanPS-BoldMT"/>
                <a:cs typeface="EUMOBD+TimesNewRomanPS-BoldMT"/>
              </a:rPr>
              <a:t>System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ATHQD+Arial-BoldMT"/>
                <a:cs typeface="SATHQD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ATHQD+Arial-BoldMT"/>
                <a:cs typeface="SATHQD+Arial-BoldMT"/>
              </a:rPr>
              <a:t>10</a:t>
            </a:r>
            <a:r>
              <a:rPr sz="1600" b="1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ATHQD+Arial-BoldMT"/>
                <a:cs typeface="SATHQD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9995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先给大家看副图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5965" y="2083245"/>
            <a:ext cx="2491883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9"/>
              </a:lnSpc>
              <a:spcBef>
                <a:spcPct val="0"/>
              </a:spcBef>
              <a:spcAft>
                <a:spcPct val="0"/>
              </a:spcAft>
            </a:pPr>
            <a:r>
              <a:rPr sz="3200" spc="16">
                <a:solidFill>
                  <a:srgbClr val="FF0000"/>
                </a:solidFill>
                <a:latin typeface="SimSun"/>
                <a:cs typeface="SimSun"/>
              </a:rPr>
              <a:t>这是什么</a:t>
            </a:r>
            <a:r>
              <a:rPr sz="3200" b="1">
                <a:solidFill>
                  <a:srgbClr val="FF0000"/>
                </a:solidFill>
                <a:latin typeface="OERDLD+Arial-BoldMT"/>
                <a:cs typeface="OERDLD+Arial-BoldMT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97040" y="2584620"/>
            <a:ext cx="2424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OERDLD+Arial-BoldMT"/>
                <a:cs typeface="OERDLD+Arial-BoldMT"/>
              </a:rPr>
              <a:t>CPU-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内存总线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8594" y="29796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图形控制器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395" y="29796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2440" y="3405358"/>
            <a:ext cx="1575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OERDLD+Arial-BoldMT"/>
                <a:cs typeface="OERDLD+Arial-BoldMT"/>
              </a:rPr>
              <a:t>PCI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4310" y="4489620"/>
            <a:ext cx="188214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OERDLD+Arial-BoldMT"/>
                <a:cs typeface="OERDLD+Arial-BoldMT"/>
              </a:rPr>
              <a:t>IDE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95137" y="4484560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扩展总线接口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4777" y="48719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扩展总线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79219" y="60276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并行口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VAOBS+TimesNewRomanPS-BoldMT"/>
                <a:cs typeface="HVAOBS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HVAOBS+TimesNewRomanPS-BoldMT"/>
                <a:cs typeface="HVAOB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VAOBS+TimesNewRomanPS-BoldMT"/>
                <a:cs typeface="HVAOBS+TimesNewRomanPS-BoldMT"/>
              </a:rPr>
              <a:t>System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ERDLD+Arial-BoldMT"/>
                <a:cs typeface="OERDLD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ERDLD+Arial-BoldMT"/>
                <a:cs typeface="OERDLD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ERDLD+Arial-BoldMT"/>
                <a:cs typeface="OERDLD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25291"/>
            <a:ext cx="251871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是计算机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614" y="1375814"/>
            <a:ext cx="7775773" cy="903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RVUKH+Wingdings-Regular"/>
                <a:cs typeface="URVUKH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对就是计算机，是我们专业吃饭的家伙啊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040" y="1996630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用一句话说一说计算机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60377" y="2204108"/>
            <a:ext cx="6559828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用计算机帮助人们解决一些实际问题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040" y="2494704"/>
            <a:ext cx="24813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专业要干什么</a:t>
            </a:r>
            <a:r>
              <a:rPr sz="2400" b="1">
                <a:solidFill>
                  <a:srgbClr val="000000"/>
                </a:solidFill>
                <a:latin typeface="TOGOJR+Arial-BoldMT"/>
                <a:cs typeface="TOGOJR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3040" y="3201840"/>
            <a:ext cx="868238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计算机有了那就解决这个问题吧：屏幕上输出“</a:t>
            </a:r>
            <a:r>
              <a:rPr sz="2400" b="1">
                <a:solidFill>
                  <a:srgbClr val="000000"/>
                </a:solidFill>
                <a:latin typeface="TOGOJR+Arial-BoldMT"/>
                <a:cs typeface="TOGOJR+Arial-BoldMT"/>
              </a:rPr>
              <a:t>hello!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96840" y="3857922"/>
            <a:ext cx="3848417" cy="1121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300:</a:t>
            </a:r>
            <a:r>
              <a:rPr sz="2400" b="1" spc="13">
                <a:solidFill>
                  <a:srgbClr val="333399"/>
                </a:solidFill>
                <a:latin typeface="TOGOJR+Arial-BoldMT"/>
                <a:cs typeface="TOGOJR+Arial-BoldMT"/>
              </a:rPr>
              <a:t> </a:t>
            </a: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0x68…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mov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74827" y="4575536"/>
            <a:ext cx="196783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0x6</a:t>
            </a:r>
            <a:r>
              <a:rPr sz="2400" b="1" spc="665">
                <a:solidFill>
                  <a:srgbClr val="333399"/>
                </a:solidFill>
                <a:latin typeface="TOGOJR+Arial-BoldMT"/>
                <a:cs typeface="TOGOJR+Arial-BoldMT"/>
              </a:rPr>
              <a:t> </a:t>
            </a:r>
            <a:r>
              <a:rPr sz="2400">
                <a:solidFill>
                  <a:srgbClr val="333399"/>
                </a:solidFill>
                <a:latin typeface="URVUKH+Wingdings-Regular"/>
                <a:cs typeface="URVUKH+Wingdings-Regular"/>
              </a:rPr>
              <a:t></a:t>
            </a: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777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77440" y="4870620"/>
            <a:ext cx="28011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333399"/>
                </a:solidFill>
                <a:latin typeface="SimSun"/>
                <a:cs typeface="SimSun"/>
              </a:rPr>
              <a:t>写入</a:t>
            </a:r>
            <a:r>
              <a:rPr sz="2400" b="1">
                <a:solidFill>
                  <a:srgbClr val="333399"/>
                </a:solidFill>
                <a:latin typeface="TOGOJR+Arial-BoldMT"/>
                <a:cs typeface="TOGOJR+Arial-BoldMT"/>
              </a:rPr>
              <a:t>77</a:t>
            </a:r>
            <a:r>
              <a:rPr sz="2400" b="1" spc="665">
                <a:solidFill>
                  <a:srgbClr val="333399"/>
                </a:solidFill>
                <a:latin typeface="TOGOJR+Arial-BoldMT"/>
                <a:cs typeface="TOGOJR+Arial-BoldMT"/>
              </a:rPr>
              <a:t> </a:t>
            </a:r>
            <a:r>
              <a:rPr sz="2400" spc="12">
                <a:solidFill>
                  <a:srgbClr val="333399"/>
                </a:solidFill>
                <a:latin typeface="SimSun"/>
                <a:cs typeface="SimSun"/>
              </a:rPr>
              <a:t>显存地址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80276" y="50370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存总线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9594" y="5418010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图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0440" y="5804070"/>
            <a:ext cx="1575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OGOJR+Arial-BoldMT"/>
                <a:cs typeface="TOGOJR+Arial-BoldMT"/>
              </a:rPr>
              <a:t>PCI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HWRRI+TimesNewRomanPS-BoldMT"/>
                <a:cs typeface="JHWRRI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JHWRRI+TimesNewRomanPS-BoldMT"/>
                <a:cs typeface="JHWRR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HWRRI+TimesNewRomanPS-BoldMT"/>
                <a:cs typeface="JHWRRI+TimesNewRomanPS-BoldMT"/>
              </a:rPr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OGOJR+Arial-BoldMT"/>
                <a:cs typeface="TOGOJR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4475"/>
            <a:ext cx="10706353" cy="121547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479" y="20665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479" y="5591556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6514" y="2371409"/>
            <a:ext cx="6260338" cy="290264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25291"/>
            <a:ext cx="843614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是计算机，更确切的说是计算机硬件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439" y="1375814"/>
            <a:ext cx="7775773" cy="903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TDMHKQ+Wingdings-Regular"/>
                <a:cs typeface="TDMHK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这个东西是计算机硬件，有人戏称为裸机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59865" y="1996630"/>
            <a:ext cx="56346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看来需要给计算机硬件穿上衣服啊！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19490" y="2554650"/>
            <a:ext cx="2984603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CPIFDM+Arial-BoldMT"/>
                <a:cs typeface="CPIFDM+Arial-BoldMT"/>
              </a:rPr>
              <a:t>printf(“hello!”)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60148" y="3305983"/>
            <a:ext cx="281076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2">
                <a:solidFill>
                  <a:srgbClr val="000000"/>
                </a:solidFill>
                <a:latin typeface="CPIFDM+Arial-BoldMT"/>
                <a:cs typeface="CPIFDM+Arial-BoldMT"/>
              </a:rPr>
              <a:t>Word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Matlab…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69388" y="3408235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55902" y="3991783"/>
            <a:ext cx="321706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Windows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Linux…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69388" y="4094035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43740" y="4753783"/>
            <a:ext cx="324154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CPU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、内存、显存</a:t>
            </a: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17019" y="4779835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59865" y="5520880"/>
            <a:ext cx="669142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在穿上了衣服的计算机上再次：屏幕上输出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59865" y="6018954"/>
            <a:ext cx="188214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“</a:t>
            </a:r>
            <a:r>
              <a:rPr sz="2400" b="1">
                <a:solidFill>
                  <a:srgbClr val="000000"/>
                </a:solidFill>
                <a:latin typeface="CPIFDM+Arial-BoldMT"/>
                <a:cs typeface="CPIFDM+Arial-BoldMT"/>
              </a:rPr>
              <a:t>hello!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”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VRLOU+TimesNewRomanPS-BoldMT"/>
                <a:cs typeface="EVRLOU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EVRLOU+TimesNewRomanPS-BoldMT"/>
                <a:cs typeface="EVRLO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EVRLOU+TimesNewRomanPS-BoldMT"/>
                <a:cs typeface="EVRLOU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PIFDM+Arial-BoldMT"/>
                <a:cs typeface="CPIFDM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PIFDM+Arial-BoldMT"/>
                <a:cs typeface="CPIFDM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PIFDM+Arial-BoldMT"/>
                <a:cs typeface="CPIFDM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228645"/>
            <a:ext cx="11436350" cy="21886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2846831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4572001"/>
            <a:ext cx="1606550" cy="539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4572001"/>
            <a:ext cx="160655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4572001"/>
            <a:ext cx="160655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0" y="4572001"/>
            <a:ext cx="160655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5257801"/>
            <a:ext cx="160655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257801"/>
            <a:ext cx="1606550" cy="539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5257801"/>
            <a:ext cx="1606550" cy="539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5257801"/>
            <a:ext cx="1606550" cy="539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440" y="404306"/>
            <a:ext cx="417614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FF0000"/>
                </a:solidFill>
                <a:latin typeface="SimSun"/>
                <a:cs typeface="SimSun"/>
              </a:rPr>
              <a:t>什么是操作系统</a:t>
            </a:r>
            <a:r>
              <a:rPr sz="3600" b="1">
                <a:solidFill>
                  <a:srgbClr val="FF0000"/>
                </a:solidFill>
                <a:latin typeface="QUSMLV+Arial-BoldMT"/>
                <a:cs typeface="QUSMLV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78847" y="919385"/>
            <a:ext cx="1403612" cy="110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  <a:p>
            <a:pPr marL="0" marR="0">
              <a:lnSpc>
                <a:spcPts val="2004"/>
              </a:lnSpc>
              <a:spcBef>
                <a:spcPts val="1678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0415" y="1452014"/>
            <a:ext cx="6954162" cy="151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IWIJK+Wingdings-Regular"/>
                <a:cs typeface="QIWIJK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是计算机硬件和应用之间的一层软件</a:t>
            </a:r>
          </a:p>
          <a:p>
            <a:pPr marL="606424" marR="0">
              <a:lnSpc>
                <a:spcPts val="2681"/>
              </a:lnSpc>
              <a:spcBef>
                <a:spcPts val="2416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方便我们使用硬件，如使用显存</a:t>
            </a:r>
            <a:r>
              <a:rPr sz="2400" b="1">
                <a:solidFill>
                  <a:srgbClr val="000000"/>
                </a:solidFill>
                <a:latin typeface="QUSMLV+Arial-BoldMT"/>
                <a:cs typeface="QUSMLV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950862" y="1854771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86840" y="2762103"/>
            <a:ext cx="587051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高效的使用硬件，如开多个终端</a:t>
            </a:r>
            <a:r>
              <a:rPr sz="2400" b="1">
                <a:solidFill>
                  <a:srgbClr val="000000"/>
                </a:solidFill>
                <a:latin typeface="QUSMLV+Arial-BoldMT"/>
                <a:cs typeface="QUSMLV+Arial-BoldMT"/>
              </a:rPr>
              <a:t>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窗口</a:t>
            </a:r>
            <a:r>
              <a:rPr sz="2400" b="1">
                <a:solidFill>
                  <a:srgbClr val="000000"/>
                </a:solidFill>
                <a:latin typeface="QUSMLV+Arial-BoldMT"/>
                <a:cs typeface="QUSMLV+Arial-Bold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25640" y="3130785"/>
            <a:ext cx="471254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再次思考</a:t>
            </a:r>
            <a:r>
              <a:rPr sz="2800" b="1">
                <a:solidFill>
                  <a:srgbClr val="FF0000"/>
                </a:solidFill>
                <a:latin typeface="QUSMLV+Arial-BoldMT"/>
                <a:cs typeface="QUSMLV+Arial-BoldMT"/>
              </a:rPr>
              <a:t>printf(“hello!”)?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7240" y="3966614"/>
            <a:ext cx="3005789" cy="8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QIWIJK+Wingdings-Regular"/>
                <a:cs typeface="QIWIJK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管理哪些硬件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5164" y="4668058"/>
            <a:ext cx="17103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QUSMLV+Arial-BoldMT"/>
                <a:cs typeface="QUSMLV+Arial-BoldMT"/>
              </a:rPr>
              <a:t>CPU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管理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53880" y="4682048"/>
            <a:ext cx="1680972" cy="144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内存管理</a:t>
            </a:r>
          </a:p>
          <a:p>
            <a:pPr marL="0" marR="0">
              <a:lnSpc>
                <a:spcPts val="2400"/>
              </a:lnSpc>
              <a:spcBef>
                <a:spcPts val="2999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网络管理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8880" y="4682048"/>
            <a:ext cx="1680972" cy="144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终端管理</a:t>
            </a:r>
          </a:p>
          <a:p>
            <a:pPr marL="0" marR="0">
              <a:lnSpc>
                <a:spcPts val="2400"/>
              </a:lnSpc>
              <a:spcBef>
                <a:spcPts val="2999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电源管理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663879" y="4682048"/>
            <a:ext cx="1680971" cy="144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磁盘管理</a:t>
            </a:r>
          </a:p>
          <a:p>
            <a:pPr marL="0" marR="0">
              <a:lnSpc>
                <a:spcPts val="2400"/>
              </a:lnSpc>
              <a:spcBef>
                <a:spcPts val="2999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多核管理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8880" y="5367848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文件管理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IRAAR+TimesNewRomanPS-BoldMT"/>
                <a:cs typeface="KIRAAR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KIRAAR+TimesNewRomanPS-BoldMT"/>
                <a:cs typeface="KIRAA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IRAAR+TimesNewRomanPS-BoldMT"/>
                <a:cs typeface="KIRAAR+TimesNewRomanPS-BoldMT"/>
              </a:rPr>
              <a:t>System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USMLV+Arial-BoldMT"/>
                <a:cs typeface="QUSMLV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USMLV+Arial-BoldMT"/>
                <a:cs typeface="QUSMLV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USMLV+Arial-BoldMT"/>
                <a:cs typeface="QUSML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6374" y="2718903"/>
            <a:ext cx="8877508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21">
                <a:solidFill>
                  <a:srgbClr val="FF0000"/>
                </a:solidFill>
                <a:latin typeface="SimHei"/>
                <a:cs typeface="SimHei"/>
              </a:rPr>
              <a:t>操作系统课，我们要学什么</a:t>
            </a:r>
            <a:r>
              <a:rPr sz="4800">
                <a:solidFill>
                  <a:srgbClr val="FF0000"/>
                </a:solidFill>
                <a:latin typeface="RWKAVR+Arial-Black"/>
                <a:cs typeface="RWKAVR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BMVCG+TimesNewRomanPS-BoldMT"/>
                <a:cs typeface="IBMVCG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IBMVCG+TimesNewRomanPS-BoldMT"/>
                <a:cs typeface="IBMVC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BMVCG+TimesNewRomanPS-BoldMT"/>
                <a:cs typeface="IBMVCG+TimesNewRomanPS-BoldMT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BEGPB+Arial-BoldMT"/>
                <a:cs typeface="ABEGPB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BEGPB+Arial-BoldMT"/>
                <a:cs typeface="ABEGPB+Arial-BoldMT"/>
              </a:rPr>
              <a:t>6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BEGPB+Arial-BoldMT"/>
                <a:cs typeface="ABEGPB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011753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29462"/>
            <a:ext cx="10706353" cy="14099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527" y="2692907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6186" y="3084576"/>
            <a:ext cx="2870706" cy="184276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527" y="4015739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527" y="52669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9162" y="4997957"/>
            <a:ext cx="1682750" cy="140995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学习操作系统可以有很多层次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13597" y="1141408"/>
            <a:ext cx="1403612" cy="1103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  <a:p>
            <a:pPr marL="0" marR="0">
              <a:lnSpc>
                <a:spcPts val="2004"/>
              </a:lnSpc>
              <a:spcBef>
                <a:spcPts val="1679"/>
              </a:spcBef>
              <a:spcAft>
                <a:spcPct val="0"/>
              </a:spcAft>
            </a:pP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14" y="1374227"/>
            <a:ext cx="6545961" cy="90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OUNLM+Wingdings-Regular"/>
                <a:cs typeface="BOUNL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从应用软件出发“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探到操作系统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63040" y="1995043"/>
            <a:ext cx="42255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集中在使用计算机的接口上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85612" y="2076976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63040" y="2608115"/>
            <a:ext cx="102123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使用显示器：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printf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；使用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CPU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：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fork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，使用文件：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open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read…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70734" y="3276596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3439" y="3325264"/>
            <a:ext cx="6545961" cy="90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BOUNLM+Wingdings-Regular"/>
                <a:cs typeface="BOUNLM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从应用软件出发“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进入操作系统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”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183178" y="3332994"/>
            <a:ext cx="1717327" cy="228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85"/>
              </a:lnSpc>
              <a:spcBef>
                <a:spcPct val="0"/>
              </a:spcBef>
              <a:spcAft>
                <a:spcPct val="0"/>
              </a:spcAft>
            </a:pPr>
            <a:r>
              <a:rPr sz="6600">
                <a:solidFill>
                  <a:srgbClr val="FF0000"/>
                </a:solidFill>
                <a:latin typeface="GTJDJW+SymbolMT"/>
                <a:cs typeface="GTJDJW+SymbolMT"/>
              </a:rPr>
              <a:t>√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19998" y="36932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323299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63040" y="3932090"/>
            <a:ext cx="49300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一段文字是如何写到磁盘上的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542750" y="4212164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3439" y="4549227"/>
            <a:ext cx="6956070" cy="90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BOUNLM+Wingdings-Regular"/>
                <a:cs typeface="BOUNLM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从硬件出发“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设计并实现操作系统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”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73647" y="5110159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63040" y="5183040"/>
            <a:ext cx="52823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给你一个板子，配一个操作系统</a:t>
            </a:r>
            <a:r>
              <a:rPr sz="2400" b="1">
                <a:solidFill>
                  <a:srgbClr val="000000"/>
                </a:solidFill>
                <a:latin typeface="TETAHP+Arial-BoldMT"/>
                <a:cs typeface="TETAHP+Arial-BoldMT"/>
              </a:rPr>
              <a:t>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22910" y="5526826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323299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445663" y="6045726"/>
            <a:ext cx="165964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HUDDD+TimesNewRomanPS-BoldMT"/>
                <a:cs typeface="THUDDD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THUDDD+TimesNewRomanPS-BoldMT"/>
                <a:cs typeface="THUDD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HUDDD+TimesNewRomanPS-BoldMT"/>
                <a:cs typeface="THUDDD+TimesNewRomanPS-BoldMT"/>
              </a:rPr>
              <a:t>System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ETAHP+Arial-BoldMT"/>
                <a:cs typeface="TETAHP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ETAHP+Arial-BoldMT"/>
                <a:cs typeface="TETAHP+Arial-BoldMT"/>
              </a:rPr>
              <a:t>7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ETAHP+Arial-BoldMT"/>
                <a:cs typeface="TETAHP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565289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229361"/>
            <a:ext cx="10706353" cy="14099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2065019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3273551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7" y="51907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7" y="266395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1752602"/>
            <a:ext cx="1835150" cy="539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2362201"/>
            <a:ext cx="1987550" cy="539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00" y="2971802"/>
            <a:ext cx="1911350" cy="539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0" y="3581402"/>
            <a:ext cx="1835150" cy="539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400159"/>
            <a:ext cx="7540374" cy="123994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37510" y="341308"/>
            <a:ext cx="1454349" cy="105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36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  <a:p>
            <a:pPr marL="0" marR="0">
              <a:lnSpc>
                <a:spcPts val="2004"/>
              </a:lnSpc>
              <a:spcBef>
                <a:spcPts val="1276"/>
              </a:spcBef>
              <a:spcAft>
                <a:spcPct val="0"/>
              </a:spcAft>
            </a:pPr>
            <a:r>
              <a:rPr sz="2000" spc="16">
                <a:solidFill>
                  <a:srgbClr val="323299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我们的课程目标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77840" y="454260"/>
            <a:ext cx="3028188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能改操作系统</a:t>
            </a:r>
            <a:r>
              <a:rPr sz="2800" b="1">
                <a:solidFill>
                  <a:srgbClr val="FF0000"/>
                </a:solidFill>
                <a:latin typeface="VVUKEQ+Arial-BoldMT"/>
                <a:cs typeface="VVUKEQ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60262" y="1276876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1815" y="1374227"/>
            <a:ext cx="3005789" cy="8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SBKLV+Wingdings-Regular"/>
                <a:cs typeface="USBKLV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进入操作系统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43909" y="1848658"/>
            <a:ext cx="2612136" cy="138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改</a:t>
            </a:r>
            <a:r>
              <a:rPr sz="2400" b="1">
                <a:solidFill>
                  <a:srgbClr val="FF0000"/>
                </a:solidFill>
                <a:latin typeface="VVUKEQ+Arial-BoldMT"/>
                <a:cs typeface="VVUKEQ+Arial-BoldMT"/>
              </a:rPr>
              <a:t>CPU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管理</a:t>
            </a:r>
          </a:p>
          <a:p>
            <a:pPr marL="624840" marR="0">
              <a:lnSpc>
                <a:spcPts val="2400"/>
              </a:lnSpc>
              <a:spcBef>
                <a:spcPts val="240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改屏幕输出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58240" y="1995043"/>
            <a:ext cx="4577791" cy="138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能理解真实操作系统的运转！</a:t>
            </a:r>
          </a:p>
          <a:p>
            <a:pPr marL="0" marR="0">
              <a:lnSpc>
                <a:spcPts val="2681"/>
              </a:lnSpc>
              <a:spcBef>
                <a:spcPts val="203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VVUKEQ+Arial-BoldMT"/>
                <a:cs typeface="VVUKEQ+Arial-BoldMT"/>
              </a:rPr>
              <a:t>printf(“hello”)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到底怎么回事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187849" y="3081848"/>
            <a:ext cx="233019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改系统接口</a:t>
            </a:r>
          </a:p>
          <a:p>
            <a:pPr marL="342900" marR="0">
              <a:lnSpc>
                <a:spcPts val="2400"/>
              </a:lnSpc>
              <a:spcBef>
                <a:spcPts val="240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改内存管理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58240" y="3203130"/>
            <a:ext cx="598688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能在真实的基本操作系统上动手实践！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44040" y="3730861"/>
            <a:ext cx="5329656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能自己动手才是真正学会了</a:t>
            </a:r>
            <a:r>
              <a:rPr sz="2800" b="1">
                <a:solidFill>
                  <a:srgbClr val="FF0000"/>
                </a:solidFill>
                <a:latin typeface="VVUKEQ+Arial-BoldMT"/>
                <a:cs typeface="VVUKEQ+Arial-BoldMT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8640" y="4456729"/>
            <a:ext cx="3583166" cy="923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USBKLV+Wingdings-Regular"/>
                <a:cs typeface="USBKLV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为什么要这样干</a:t>
            </a:r>
            <a:r>
              <a:rPr sz="2800" b="1">
                <a:solidFill>
                  <a:srgbClr val="000000"/>
                </a:solidFill>
                <a:latin typeface="VVUKEQ+Arial-BoldMT"/>
                <a:cs typeface="VVUKEQ+Arial-BoldMT"/>
              </a:rPr>
              <a:t>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58240" y="5120830"/>
            <a:ext cx="7395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学生：我们要成为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掌握计算机关键技术的工程师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3058" y="6013620"/>
            <a:ext cx="5400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99"/>
                </a:solidFill>
                <a:latin typeface="SimSun"/>
                <a:cs typeface="SimSun"/>
              </a:rPr>
              <a:t>老师所做的一切应该围绕学生展开</a:t>
            </a:r>
            <a:r>
              <a:rPr sz="2400" b="1">
                <a:solidFill>
                  <a:srgbClr val="000099"/>
                </a:solidFill>
                <a:latin typeface="VVUKEQ+Arial-BoldMT"/>
                <a:cs typeface="VVUKEQ+Arial-BoldMT"/>
              </a:rPr>
              <a:t>!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FIEOQ+TimesNewRomanPS-BoldMT"/>
                <a:cs typeface="IFIEOQ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IFIEOQ+TimesNewRomanPS-BoldMT"/>
                <a:cs typeface="IFIEO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FIEOQ+TimesNewRomanPS-BoldMT"/>
                <a:cs typeface="IFIEOQ+TimesNewRomanPS-BoldMT"/>
              </a:rPr>
              <a:t>System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VUKEQ+Arial-BoldMT"/>
                <a:cs typeface="VVUKEQ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VVUKEQ+Arial-BoldMT"/>
                <a:cs typeface="VVUKEQ+Arial-BoldMT"/>
              </a:rPr>
              <a:t>8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VVUKEQ+Arial-BoldMT"/>
                <a:cs typeface="VVUKEQ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593834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229361"/>
            <a:ext cx="10706353" cy="14099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19903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30571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7" y="252374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450" y="4413250"/>
            <a:ext cx="6121400" cy="177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37510" y="341308"/>
            <a:ext cx="1454349" cy="105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36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  <a:p>
            <a:pPr marL="0" marR="0">
              <a:lnSpc>
                <a:spcPts val="2004"/>
              </a:lnSpc>
              <a:spcBef>
                <a:spcPts val="1276"/>
              </a:spcBef>
              <a:spcAft>
                <a:spcPct val="0"/>
              </a:spcAft>
            </a:pPr>
            <a:r>
              <a:rPr sz="2000" spc="16">
                <a:solidFill>
                  <a:srgbClr val="333399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46348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别的学生在干什么</a:t>
            </a:r>
            <a:r>
              <a:rPr sz="3600" b="1">
                <a:solidFill>
                  <a:srgbClr val="000000"/>
                </a:solidFill>
                <a:latin typeface="SIRFQU+Arial-BoldMT"/>
                <a:cs typeface="SIRFQU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60262" y="1276876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1815" y="1357928"/>
            <a:ext cx="6956069" cy="92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HTOLG+Wingdings-Regular"/>
                <a:cs typeface="KHTOL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我们的学生是要出去和别人竞争的</a:t>
            </a:r>
            <a:r>
              <a:rPr sz="2800" b="1">
                <a:solidFill>
                  <a:srgbClr val="000000"/>
                </a:solidFill>
                <a:latin typeface="SIRFQU+Arial-BoldMT"/>
                <a:cs typeface="SIRFQU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40" y="1906440"/>
            <a:ext cx="11872112" cy="133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别人已经掌握了</a:t>
            </a:r>
            <a:r>
              <a:rPr sz="2400" b="1">
                <a:solidFill>
                  <a:srgbClr val="000000"/>
                </a:solidFill>
                <a:latin typeface="SIRFQU+Arial-BoldMT"/>
                <a:cs typeface="SIRFQU+Arial-BoldMT"/>
              </a:rPr>
              <a:t>SVD(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奇异值分解</a:t>
            </a:r>
            <a:r>
              <a:rPr sz="2400" b="1">
                <a:solidFill>
                  <a:srgbClr val="000000"/>
                </a:solidFill>
                <a:latin typeface="SIRFQU+Arial-BoldMT"/>
                <a:cs typeface="SIRFQU+Arial-BoldMT"/>
              </a:rPr>
              <a:t>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及其应用，我们还在抠高斯消元法来解方程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高斯消元法：</a:t>
            </a:r>
            <a:r>
              <a:rPr sz="2400" b="1">
                <a:solidFill>
                  <a:srgbClr val="000000"/>
                </a:solidFill>
                <a:latin typeface="SIRFQU+Arial-BoldMT"/>
                <a:cs typeface="SIRFQU+Arial-BoldMT"/>
              </a:rPr>
              <a:t>1800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年左右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40" y="2973240"/>
            <a:ext cx="73311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IRFQU+Arial-BoldMT"/>
                <a:cs typeface="SIRFQU+Arial-BoldMT"/>
              </a:rPr>
              <a:t>SVD</a:t>
            </a:r>
            <a:r>
              <a:rPr sz="2400" spc="24">
                <a:solidFill>
                  <a:srgbClr val="000000"/>
                </a:solidFill>
                <a:latin typeface="SimSun"/>
                <a:cs typeface="SimSun"/>
              </a:rPr>
              <a:t>：</a:t>
            </a:r>
            <a:r>
              <a:rPr sz="2400" b="1">
                <a:solidFill>
                  <a:srgbClr val="000000"/>
                </a:solidFill>
                <a:latin typeface="SIRFQU+Arial-BoldMT"/>
                <a:cs typeface="SIRFQU+Arial-BoldMT"/>
              </a:rPr>
              <a:t>1960-2000</a:t>
            </a:r>
            <a:r>
              <a:rPr sz="2400" spc="13">
                <a:solidFill>
                  <a:srgbClr val="000000"/>
                </a:solidFill>
                <a:latin typeface="SimSun"/>
                <a:cs typeface="SimSun"/>
              </a:rPr>
              <a:t>，目前正应用到很多领域中！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3721716"/>
            <a:ext cx="6499211" cy="92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HTOLG+Wingdings-Regular"/>
                <a:cs typeface="KHTOL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斯坦福怎么学操作系统，</a:t>
            </a:r>
            <a:r>
              <a:rPr sz="2800" b="1">
                <a:solidFill>
                  <a:srgbClr val="000000"/>
                </a:solidFill>
                <a:latin typeface="SIRFQU+Arial-BoldMT"/>
                <a:cs typeface="SIRFQU+Arial-BoldMT"/>
              </a:rPr>
              <a:t>CMU</a:t>
            </a:r>
            <a:r>
              <a:rPr sz="2800" spc="20">
                <a:solidFill>
                  <a:srgbClr val="000000"/>
                </a:solidFill>
                <a:latin typeface="SimSun"/>
                <a:cs typeface="SimSun"/>
              </a:rPr>
              <a:t>呢</a:t>
            </a:r>
            <a:r>
              <a:rPr sz="2800" b="1">
                <a:solidFill>
                  <a:srgbClr val="000000"/>
                </a:solidFill>
                <a:latin typeface="SIRFQU+Arial-BoldMT"/>
                <a:cs typeface="SIRFQU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6446" y="4459776"/>
            <a:ext cx="2298398" cy="60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F0000"/>
                </a:solidFill>
                <a:latin typeface="SimSun"/>
                <a:cs typeface="SimSun"/>
              </a:rPr>
              <a:t>实验一：扩展线程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44682" y="4459776"/>
            <a:ext cx="1813925" cy="60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80005"/>
                </a:solidFill>
                <a:latin typeface="SimSun"/>
                <a:cs typeface="SimSun"/>
              </a:rPr>
              <a:t>实现线程调度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6446" y="4907592"/>
            <a:ext cx="2784061" cy="1473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F0000"/>
                </a:solidFill>
                <a:latin typeface="SimSun"/>
                <a:cs typeface="SimSun"/>
              </a:rPr>
              <a:t>实验二：实现系统调用</a:t>
            </a:r>
          </a:p>
          <a:p>
            <a:pPr marL="0" marR="0">
              <a:lnSpc>
                <a:spcPts val="1895"/>
              </a:lnSpc>
              <a:spcBef>
                <a:spcPts val="1477"/>
              </a:spcBef>
              <a:spcAft>
                <a:spcPct val="0"/>
              </a:spcAft>
            </a:pPr>
            <a:r>
              <a:rPr sz="1900">
                <a:solidFill>
                  <a:srgbClr val="FF0000"/>
                </a:solidFill>
                <a:latin typeface="SimSun"/>
                <a:cs typeface="SimSun"/>
              </a:rPr>
              <a:t>实验三：实现虚存管理</a:t>
            </a:r>
          </a:p>
          <a:p>
            <a:pPr marL="0" marR="0">
              <a:lnSpc>
                <a:spcPts val="1895"/>
              </a:lnSpc>
              <a:spcBef>
                <a:spcPts val="1584"/>
              </a:spcBef>
              <a:spcAft>
                <a:spcPct val="0"/>
              </a:spcAft>
            </a:pPr>
            <a:r>
              <a:rPr sz="1900">
                <a:solidFill>
                  <a:srgbClr val="FF0000"/>
                </a:solidFill>
                <a:latin typeface="SimSun"/>
                <a:cs typeface="SimSun"/>
              </a:rPr>
              <a:t>实验四：扩展文件系统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144682" y="4907592"/>
            <a:ext cx="2784061" cy="1473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323299"/>
                </a:solidFill>
                <a:latin typeface="SimSun"/>
                <a:cs typeface="SimSun"/>
              </a:rPr>
              <a:t>将整个接口剥掉，添加</a:t>
            </a:r>
          </a:p>
          <a:p>
            <a:pPr marL="0" marR="0">
              <a:lnSpc>
                <a:spcPts val="1895"/>
              </a:lnSpc>
              <a:spcBef>
                <a:spcPts val="1477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SimSun"/>
                <a:cs typeface="SimSun"/>
              </a:rPr>
              <a:t>扩展实现内存管理</a:t>
            </a:r>
          </a:p>
          <a:p>
            <a:pPr marL="0" marR="0">
              <a:lnSpc>
                <a:spcPts val="1895"/>
              </a:lnSpc>
              <a:spcBef>
                <a:spcPts val="1584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SimSun"/>
                <a:cs typeface="SimSun"/>
              </a:rPr>
              <a:t>扩展实现一个文件管理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KRLGB+TimesNewRomanPS-BoldMT"/>
                <a:cs typeface="CKRLGB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CKRLGB+TimesNewRomanPS-BoldMT"/>
                <a:cs typeface="CKRLG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CKRLGB+TimesNewRomanPS-BoldMT"/>
                <a:cs typeface="CKRLGB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IRFQU+Arial-BoldMT"/>
                <a:cs typeface="SIRFQU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IRFQU+Arial-BoldMT"/>
                <a:cs typeface="SIRFQU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IRFQU+Arial-BoldMT"/>
                <a:cs typeface="SIRFQU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456897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宽屏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52" baseType="lpstr">
      <vt:lpstr>QIWIJK+Wingdings-Regular</vt:lpstr>
      <vt:lpstr>Times New Roman</vt:lpstr>
      <vt:lpstr>KIRAAR+TimesNewRomanPS-BoldMT</vt:lpstr>
      <vt:lpstr>UBFUDB+Wingdings-Regular</vt:lpstr>
      <vt:lpstr>TDMHKQ+Wingdings-Regular</vt:lpstr>
      <vt:lpstr>TETAHP+Arial-BoldMT</vt:lpstr>
      <vt:lpstr>RWKAVR+Arial-Black</vt:lpstr>
      <vt:lpstr>GTJDJW+SymbolMT</vt:lpstr>
      <vt:lpstr>Arial</vt:lpstr>
      <vt:lpstr>EPASBM+Arial-Black</vt:lpstr>
      <vt:lpstr>SIRFQU+Arial-BoldMT</vt:lpstr>
      <vt:lpstr>KHTOLG+Wingdings-Regular</vt:lpstr>
      <vt:lpstr>ABEGPB+Arial-BoldMT</vt:lpstr>
      <vt:lpstr>LEJLRM+TimesNewRomanPS-BoldMT</vt:lpstr>
      <vt:lpstr>QUSMLV+Arial-BoldMT</vt:lpstr>
      <vt:lpstr>SimSun</vt:lpstr>
      <vt:lpstr>BOUNLM+Wingdings-Regular</vt:lpstr>
      <vt:lpstr>Calibri</vt:lpstr>
      <vt:lpstr>UKJOVB+Elephant-Regular</vt:lpstr>
      <vt:lpstr>USBKLV+Wingdings-Regular</vt:lpstr>
      <vt:lpstr>OERDLD+Arial-BoldMT</vt:lpstr>
      <vt:lpstr>CPIFDM+Arial-BoldMT</vt:lpstr>
      <vt:lpstr>THUDDD+TimesNewRomanPS-BoldMT</vt:lpstr>
      <vt:lpstr>SimHei</vt:lpstr>
      <vt:lpstr>IBMVCG+TimesNewRomanPS-BoldMT</vt:lpstr>
      <vt:lpstr>EUMOBD+TimesNewRomanPS-BoldMT</vt:lpstr>
      <vt:lpstr>HVAOBS+TimesNewRomanPS-BoldMT</vt:lpstr>
      <vt:lpstr>CKRLGB+TimesNewRomanPS-BoldMT</vt:lpstr>
      <vt:lpstr>IFIEOQ+TimesNewRomanPS-BoldMT</vt:lpstr>
      <vt:lpstr>URVUKH+Wingdings-Regular</vt:lpstr>
      <vt:lpstr>EVRLOU+TimesNewRomanPS-BoldMT</vt:lpstr>
      <vt:lpstr>SATHQD+Arial-BoldMT</vt:lpstr>
      <vt:lpstr>JHWRRI+TimesNewRomanPS-BoldMT</vt:lpstr>
      <vt:lpstr>TOGOJR+Arial-BoldMT</vt:lpstr>
      <vt:lpstr>STHupo</vt:lpstr>
      <vt:lpstr>VVUKEQ+Arial-BoldMT</vt:lpstr>
      <vt:lpstr>DMBJQK+ArialRoundedMTBold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LEE</dc:creator>
  <cp:lastModifiedBy>Windows 用户</cp:lastModifiedBy>
  <cp:revision>3</cp:revision>
  <dcterms:modified xsi:type="dcterms:W3CDTF">2018-09-03T07:26:58Z</dcterms:modified>
</cp:coreProperties>
</file>