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</p:sldMasterIdLst>
  <p:sldIdLst>
    <p:sldId id="259" r:id="rId14"/>
    <p:sldId id="262" r:id="rId15"/>
    <p:sldId id="265" r:id="rId16"/>
    <p:sldId id="293" r:id="rId17"/>
    <p:sldId id="268" r:id="rId18"/>
    <p:sldId id="271" r:id="rId19"/>
    <p:sldId id="274" r:id="rId20"/>
    <p:sldId id="277" r:id="rId21"/>
    <p:sldId id="280" r:id="rId22"/>
    <p:sldId id="283" r:id="rId23"/>
    <p:sldId id="286" r:id="rId24"/>
    <p:sldId id="289" r:id="rId25"/>
    <p:sldId id="292" r:id="rId26"/>
  </p:sldIdLst>
  <p:sldSz cx="12192000" cy="6858000"/>
  <p:notesSz cx="6858000" cy="9144000"/>
  <p:custDataLst>
    <p:tags r:id="rId27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8564C3-80C5-4BAD-A937-F2CD6598BF00}" type="datetimeFigureOut">
              <a:rPr lang="en-US" smtClean="0" smtId="4294967295"/>
              <a:pPr/>
              <a:t>9/27/2022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3F9E08-F838-495E-90D6-6E5B6E8EB12C}" type="datetimeFigureOut">
              <a:rPr lang="en-US" smtClean="0" smtId="4294967295"/>
              <a:pPr/>
              <a:t>9/27/2022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2F186F-E58F-40E0-9C4F-71722BCFFA80}" type="datetimeFigureOut">
              <a:rPr lang="en-US" smtClean="0" smtId="4294967295"/>
              <a:pPr/>
              <a:t>9/27/2022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E9D0B6-4C83-4AAD-81EB-477D320B46BA}" type="datetimeFigureOut">
              <a:rPr lang="en-US" smtClean="0" smtId="4294967295"/>
              <a:pPr/>
              <a:t>9/27/2022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8413CE-451D-4B23-AE44-CAB3FB659700}" type="datetimeFigureOut">
              <a:rPr lang="en-US" smtClean="0" smtId="4294967295"/>
              <a:pPr/>
              <a:t>9/27/2022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968E41A-170C-4620-A685-2E496EB8C256}" type="datetimeFigureOut">
              <a:rPr lang="en-US" smtClean="0" smtId="4294967295"/>
              <a:pPr/>
              <a:t>9/27/2022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D6C27C2-D1C5-472A-AEA1-9894C99B539F}" type="datetimeFigureOut">
              <a:rPr lang="en-US" smtClean="0" smtId="4294967295"/>
              <a:pPr/>
              <a:t>9/27/2022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6CCF25C-AB54-4629-8429-3BFFB5468311}" type="datetimeFigureOut">
              <a:rPr lang="en-US" smtClean="0" smtId="4294967295"/>
              <a:pPr/>
              <a:t>9/27/2022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51ED18B-4FB1-490A-95ED-5DB597F7AC61}" type="datetimeFigureOut">
              <a:rPr lang="en-US" smtClean="0" smtId="4294967295"/>
              <a:pPr/>
              <a:t>9/27/2022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5FFD00-1723-4ACD-8907-E443CB2572B6}" type="datetimeFigureOut">
              <a:rPr lang="en-US" smtClean="0" smtId="4294967295"/>
              <a:pPr/>
              <a:t>9/27/2022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13C5EC-0451-4410-8CB8-682BD81D6C6E}" type="datetimeFigureOut">
              <a:rPr lang="en-US" smtClean="0" smtId="4294967295"/>
              <a:pPr/>
              <a:t>9/27/2022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7.jpeg"/><Relationship Id="rId7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jpeg"/><Relationship Id="rId5" Type="http://schemas.openxmlformats.org/officeDocument/2006/relationships/image" Target="../media/image8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jpe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12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6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240" y="1362771"/>
            <a:ext cx="12581691" cy="1765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GUWWMS+STHupo"/>
                <a:cs typeface="GUWWMS+STHupo"/>
              </a:rPr>
              <a:t>操作系统</a:t>
            </a:r>
            <a:r>
              <a:rPr sz="4800" spc="22033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5400" b="1">
                <a:solidFill>
                  <a:srgbClr val="0033CC"/>
                </a:solidFill>
                <a:latin typeface="FIRUFL+TimesNewRomanPS-BoldMT"/>
                <a:cs typeface="FIRUFL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58946" y="2736212"/>
            <a:ext cx="6737602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ADTFUD+Arial-Black"/>
                <a:cs typeface="ADTFUD+Arial-Black"/>
              </a:rPr>
              <a:t>L10</a:t>
            </a:r>
            <a:r>
              <a:rPr sz="6000" spc="15">
                <a:solidFill>
                  <a:srgbClr val="FF0000"/>
                </a:solidFill>
                <a:latin typeface="ADTFUD+Arial-Black"/>
                <a:cs typeface="ADTFUD+Arial-Black"/>
              </a:rPr>
              <a:t> </a:t>
            </a:r>
            <a:r>
              <a:rPr sz="6000" spc="11">
                <a:solidFill>
                  <a:srgbClr val="FF0000"/>
                </a:solidFill>
                <a:latin typeface="SimHei"/>
                <a:cs typeface="SimHei"/>
              </a:rPr>
              <a:t>用户级线程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62500" y="4264905"/>
            <a:ext cx="4210915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 spc="-20">
                <a:solidFill>
                  <a:srgbClr val="000000"/>
                </a:solidFill>
                <a:latin typeface="UJGHCI+Elephant-Regular"/>
                <a:cs typeface="UJGHCI+Elephant-Regular"/>
              </a:rPr>
              <a:t>User</a:t>
            </a:r>
            <a:r>
              <a:rPr sz="4000" spc="10">
                <a:solidFill>
                  <a:srgbClr val="000000"/>
                </a:solidFill>
                <a:latin typeface="UJGHCI+Elephant-Regular"/>
                <a:cs typeface="UJGHCI+Elephant-Regular"/>
              </a:rPr>
              <a:t> </a:t>
            </a:r>
            <a:r>
              <a:rPr sz="4000">
                <a:solidFill>
                  <a:srgbClr val="000000"/>
                </a:solidFill>
                <a:latin typeface="UJGHCI+Elephant-Regular"/>
                <a:cs typeface="UJGHCI+Elephant-Regular"/>
              </a:rPr>
              <a:t>Threads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1219200"/>
            <a:ext cx="2286000" cy="4724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0623" y="1383791"/>
            <a:ext cx="188976" cy="1920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761" y="1905761"/>
            <a:ext cx="1143000" cy="1066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3800" y="2161032"/>
            <a:ext cx="762000" cy="76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761" y="1905761"/>
            <a:ext cx="1676400" cy="5334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990" y="404306"/>
            <a:ext cx="1288826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两个线程的样子：两个</a:t>
            </a:r>
            <a:r>
              <a:rPr sz="3600" b="1">
                <a:solidFill>
                  <a:srgbClr val="000000"/>
                </a:solidFill>
                <a:latin typeface="GQMQKE+Arial-BoldMT"/>
                <a:cs typeface="GQMQKE+Arial-BoldMT"/>
              </a:rPr>
              <a:t>TCB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、两个栈、切换的</a:t>
            </a:r>
            <a:r>
              <a:rPr sz="3600" b="1">
                <a:solidFill>
                  <a:srgbClr val="000000"/>
                </a:solidFill>
                <a:latin typeface="GQMQKE+Arial-BoldMT"/>
                <a:cs typeface="GQMQKE+Arial-BoldMT"/>
              </a:rPr>
              <a:t>PC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在栈中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72840" y="1204278"/>
            <a:ext cx="64740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QMQKE+Arial-BoldMT"/>
                <a:cs typeface="GQMQKE+Arial-BoldMT"/>
              </a:rPr>
              <a:t>ffff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17390" y="1296840"/>
            <a:ext cx="753968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QMQKE+Arial-BoldMT"/>
                <a:cs typeface="GQMQKE+Arial-BoldMT"/>
              </a:rPr>
              <a:t>ThreadCreate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的核心就是用程序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做出这三样东西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" y="1586208"/>
            <a:ext cx="98918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18">
                <a:solidFill>
                  <a:srgbClr val="FF0000"/>
                </a:solidFill>
                <a:latin typeface="GQMQKE+Arial-BoldMT"/>
                <a:cs typeface="GQMQKE+Arial-BoldMT"/>
              </a:rPr>
              <a:t>Yield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79846" y="2003292"/>
            <a:ext cx="3252213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100</a:t>
            </a:r>
            <a:r>
              <a:rPr sz="2400" b="1" spc="4740">
                <a:solidFill>
                  <a:srgbClr val="FF0000"/>
                </a:solidFill>
                <a:latin typeface="LUENSA+CourierNewPS-BoldMT"/>
                <a:cs typeface="LUENSA+CourierNewPS-BoldMT"/>
              </a:rPr>
              <a:t> </a:t>
            </a:r>
            <a:r>
              <a:rPr sz="2400" b="1">
                <a:solidFill>
                  <a:srgbClr val="323299"/>
                </a:solidFill>
                <a:latin typeface="LUENSA+CourierNewPS-BoldMT"/>
                <a:cs typeface="LUENSA+CourierNewPS-BoldMT"/>
              </a:rPr>
              <a:t>esp=1000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2440" y="2194878"/>
            <a:ext cx="108004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GQMQKE+Arial-BoldMT"/>
                <a:cs typeface="GQMQKE+Arial-BoldMT"/>
              </a:rPr>
              <a:t>Stack1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16165" y="2291061"/>
            <a:ext cx="11352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QMQKE+Arial-BoldMT"/>
                <a:cs typeface="GQMQKE+Arial-BoldMT"/>
              </a:rPr>
              <a:t>1000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845065" y="2505372"/>
            <a:ext cx="125313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QMQKE+Arial-BoldMT"/>
                <a:cs typeface="GQMQKE+Arial-BoldMT"/>
              </a:rPr>
              <a:t>TCB1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679846" y="2536692"/>
            <a:ext cx="10059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...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2440" y="2743518"/>
            <a:ext cx="1080045" cy="1695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GQMQKE+Arial-BoldMT"/>
                <a:cs typeface="GQMQKE+Arial-BoldMT"/>
              </a:rPr>
              <a:t>Stack2</a:t>
            </a:r>
          </a:p>
          <a:p>
            <a:pPr marL="0" marR="0">
              <a:lnSpc>
                <a:spcPts val="2010"/>
              </a:lnSpc>
              <a:spcBef>
                <a:spcPts val="2309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GQMQKE+Arial-BoldMT"/>
                <a:cs typeface="GQMQKE+Arial-BoldMT"/>
              </a:rPr>
              <a:t>Heap</a:t>
            </a:r>
          </a:p>
          <a:p>
            <a:pPr marL="0" marR="0">
              <a:lnSpc>
                <a:spcPts val="2010"/>
              </a:lnSpc>
              <a:spcBef>
                <a:spcPts val="2359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GQMQKE+Arial-BoldMT"/>
                <a:cs typeface="GQMQKE+Arial-BoldMT"/>
              </a:rPr>
              <a:t>Data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75176" y="2916472"/>
            <a:ext cx="4199264" cy="12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UENSA+CourierNewPS-BoldMT"/>
                <a:cs typeface="LUENSA+CourierNewPS-BoldMT"/>
              </a:rPr>
              <a:t>void ThreadCreate(A)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UENSA+CourierNewPS-BoldMT"/>
                <a:cs typeface="LUENSA+CourierNewPS-BoldMT"/>
              </a:rPr>
              <a:t>{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06696" y="3794296"/>
            <a:ext cx="3778640" cy="2119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TCB</a:t>
            </a:r>
            <a:r>
              <a:rPr sz="2400" b="1" spc="-23">
                <a:solidFill>
                  <a:srgbClr val="FF0000"/>
                </a:solidFill>
                <a:latin typeface="LUENSA+CourierNewPS-BoldMT"/>
                <a:cs typeface="LUENSA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*tcb=malloc();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*stack=malloc();</a:t>
            </a:r>
          </a:p>
          <a:p>
            <a:pPr marL="0" marR="0">
              <a:lnSpc>
                <a:spcPts val="2718"/>
              </a:lnSpc>
              <a:spcBef>
                <a:spcPts val="737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*stack = A;//100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tcb.esp=stack;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01139" y="3854072"/>
            <a:ext cx="1379652" cy="1145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09727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100:</a:t>
            </a:r>
            <a:r>
              <a:rPr sz="2000" b="1" spc="59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  <a:p>
            <a:pPr marL="0" marR="0">
              <a:lnSpc>
                <a:spcPts val="2418"/>
              </a:lnSpc>
              <a:spcBef>
                <a:spcPts val="1181"/>
              </a:spcBef>
              <a:spcAft>
                <a:spcPct val="0"/>
              </a:spcAft>
            </a:pPr>
            <a:r>
              <a:rPr sz="2000" b="1">
                <a:solidFill>
                  <a:srgbClr val="009999"/>
                </a:solidFill>
                <a:latin typeface="Tahoma"/>
                <a:cs typeface="Tahoma"/>
              </a:rPr>
              <a:t>A()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720487" y="4311272"/>
            <a:ext cx="78202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E66FF"/>
                </a:solidFill>
                <a:latin typeface="Tahoma"/>
                <a:cs typeface="Tahoma"/>
              </a:rPr>
              <a:t>C()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72440" y="4389438"/>
            <a:ext cx="9153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GQMQKE+Arial-BoldMT"/>
                <a:cs typeface="GQMQKE+Arial-BoldMT"/>
              </a:rPr>
              <a:t>Code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459909" y="4707540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9999"/>
                </a:solidFill>
                <a:latin typeface="Tahoma"/>
                <a:cs typeface="Tahoma"/>
              </a:rPr>
              <a:t>{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679257" y="4707540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E66FF"/>
                </a:solidFill>
                <a:latin typeface="Tahoma"/>
                <a:cs typeface="Tahoma"/>
              </a:rPr>
              <a:t>{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758701" y="5103809"/>
            <a:ext cx="880161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9999"/>
                </a:solidFill>
                <a:latin typeface="Tahoma"/>
                <a:cs typeface="Tahoma"/>
              </a:rPr>
              <a:t>B();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978050" y="5103810"/>
            <a:ext cx="897348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E66FF"/>
                </a:solidFill>
                <a:latin typeface="Tahoma"/>
                <a:cs typeface="Tahoma"/>
              </a:rPr>
              <a:t>D();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534734" y="5500079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9999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754083" y="5500079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E66FF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672840" y="5549944"/>
            <a:ext cx="1028145" cy="83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-11">
                <a:solidFill>
                  <a:srgbClr val="000000"/>
                </a:solidFill>
                <a:latin typeface="GQMQKE+Arial-BoldMT"/>
                <a:cs typeface="GQMQKE+Arial-BoldMT"/>
              </a:rPr>
              <a:t>0000</a:t>
            </a:r>
            <a:r>
              <a:rPr sz="3600" b="1" baseline="84783">
                <a:solidFill>
                  <a:srgbClr val="000000"/>
                </a:solidFill>
                <a:latin typeface="LUENSA+CourierNewPS-BoldMT"/>
                <a:cs typeface="LUENSA+CourierNewPS-BoldMT"/>
              </a:rPr>
              <a:t>}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463039" y="6027610"/>
            <a:ext cx="229361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两个执行序列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LMAQN+TimesNewRomanPS-BoldMT"/>
                <a:cs typeface="NLMAQN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LMAQN+TimesNewRomanPS-BoldMT"/>
                <a:cs typeface="NLMAQN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LMAQN+TimesNewRomanPS-BoldMT"/>
                <a:cs typeface="NLMAQN+TimesNewRomanPS-BoldMT"/>
              </a:rPr>
              <a:t>Systems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QMQKE+Arial-BoldMT"/>
                <a:cs typeface="GQMQKE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QMQKE+Arial-BoldMT"/>
                <a:cs typeface="GQMQKE+Arial-BoldMT"/>
              </a:rPr>
              <a:t>9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QMQKE+Arial-BoldMT"/>
                <a:cs typeface="GQMQKE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2107"/>
            <a:ext cx="12153138" cy="340309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581400"/>
            <a:ext cx="7467600" cy="914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4572000"/>
            <a:ext cx="7696200" cy="149199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27" y="6184391"/>
            <a:ext cx="188975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640" y="404306"/>
            <a:ext cx="685441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将所有的东西组合在一起</a:t>
            </a:r>
            <a:r>
              <a:rPr sz="3600" b="1">
                <a:solidFill>
                  <a:srgbClr val="000000"/>
                </a:solidFill>
                <a:latin typeface="UCVLTA+Arial-BoldMT"/>
                <a:cs typeface="UCVLTA+Arial-BoldMT"/>
              </a:rPr>
              <a:t>……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1478" y="1201916"/>
            <a:ext cx="8188181" cy="168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void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WebExplorer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()//main()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{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ThreadCreate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(GetData,URL, buffer);...</a:t>
            </a:r>
          </a:p>
          <a:p>
            <a:pPr marL="365760" marR="0">
              <a:lnSpc>
                <a:spcPts val="2718"/>
              </a:lnSpc>
              <a:spcBef>
                <a:spcPts val="73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while(1)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Yield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(); 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92440" y="1998843"/>
            <a:ext cx="1610914" cy="129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RVLEKI+Arial-Black"/>
                <a:cs typeface="RVLEKI+Arial-Black"/>
              </a:rPr>
              <a:t>GetData:</a:t>
            </a:r>
          </a:p>
          <a:p>
            <a:pPr marL="334932" marR="0">
              <a:lnSpc>
                <a:spcPts val="2825"/>
              </a:lnSpc>
              <a:spcBef>
                <a:spcPts val="1598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RVLEKI+Arial-Black"/>
                <a:cs typeface="RVLEKI+Arial-Black"/>
              </a:rPr>
              <a:t>Show: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70440" y="2340156"/>
            <a:ext cx="1977783" cy="739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RVLEKI+Arial-Black"/>
                <a:cs typeface="RVLEKI+Arial-Black"/>
              </a:rPr>
              <a:t>Yield</a:t>
            </a:r>
            <a:r>
              <a:rPr sz="2000" spc="92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FF0000"/>
                </a:solidFill>
                <a:latin typeface="RVLEKI+Arial-Black"/>
                <a:cs typeface="RVLEKI+Arial-Black"/>
              </a:rPr>
              <a:t>Yield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1478" y="2649716"/>
            <a:ext cx="69263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void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GetData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(char *URL,</a:t>
            </a:r>
            <a:r>
              <a:rPr sz="2400" b="1" spc="-23">
                <a:solidFill>
                  <a:srgbClr val="000000"/>
                </a:solidFill>
                <a:latin typeface="OVMHDI+CourierNewPS-BoldMT"/>
                <a:cs typeface="OVMHDI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char *p){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7237" y="3091111"/>
            <a:ext cx="5192988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连接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URL;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下载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</a:t>
            </a:r>
            <a:r>
              <a:rPr sz="2400" b="1" spc="-11">
                <a:solidFill>
                  <a:srgbClr val="000000"/>
                </a:solidFill>
                <a:latin typeface="OVMHDI+CourierNewPS-BoldMT"/>
                <a:cs typeface="OVMHDI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Yield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();...}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21040" y="3217715"/>
            <a:ext cx="3808400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CVLTA+Arial-BoldMT"/>
                <a:cs typeface="UCVLTA+Arial-BoldMT"/>
              </a:rPr>
              <a:t>GetData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下载到文本时会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调用</a:t>
            </a:r>
            <a:r>
              <a:rPr sz="2400" b="1" spc="-10">
                <a:solidFill>
                  <a:srgbClr val="000000"/>
                </a:solidFill>
                <a:latin typeface="UCVLTA+Arial-BoldMT"/>
                <a:cs typeface="UCVLTA+Arial-BoldMT"/>
              </a:rPr>
              <a:t>Yield()…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1478" y="3640316"/>
            <a:ext cx="6088566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void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ThreadCreate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(func,arg1){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4358" y="4081711"/>
            <a:ext cx="8012919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申请栈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申请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TCB;func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等入栈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关联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TCB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与栈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;...}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1478" y="4633399"/>
            <a:ext cx="7022701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void</a:t>
            </a:r>
            <a:r>
              <a:rPr sz="2400" b="1" spc="-11">
                <a:solidFill>
                  <a:srgbClr val="000000"/>
                </a:solidFill>
                <a:latin typeface="OVMHDI+CourierNewPS-BoldMT"/>
                <a:cs typeface="OVMHDI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Yield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(){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压入现场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;esp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放在当前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TCB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4378" y="4999159"/>
            <a:ext cx="7802609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中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Next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();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从下个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TCB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取出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esp;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弹栈切换线程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72420" y="5626908"/>
            <a:ext cx="770898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调度函数，对系统影响很大，如可优先调度</a:t>
            </a:r>
            <a:r>
              <a:rPr sz="2400" b="1">
                <a:solidFill>
                  <a:srgbClr val="000000"/>
                </a:solidFill>
                <a:latin typeface="UCVLTA+Arial-BoldMT"/>
                <a:cs typeface="UCVLTA+Arial-BoldMT"/>
              </a:rPr>
              <a:t>show!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4846" y="6097440"/>
            <a:ext cx="8701944" cy="797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gcc -o</a:t>
            </a:r>
            <a:r>
              <a:rPr sz="2400" b="1" spc="-14">
                <a:solidFill>
                  <a:srgbClr val="FF0000"/>
                </a:solidFill>
                <a:latin typeface="UCVLTA+Arial-BoldMT"/>
                <a:cs typeface="UCVLTA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explorer get.c</a:t>
            </a:r>
            <a:r>
              <a:rPr sz="2400" b="1" spc="-23">
                <a:solidFill>
                  <a:srgbClr val="FF0000"/>
                </a:solidFill>
                <a:latin typeface="UCVLTA+Arial-BoldMT"/>
                <a:cs typeface="UCVLTA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yield.c</a:t>
            </a:r>
            <a:r>
              <a:rPr sz="2400" b="1" spc="17">
                <a:solidFill>
                  <a:srgbClr val="FF0000"/>
                </a:solidFill>
                <a:latin typeface="UCVLTA+Arial-BoldMT"/>
                <a:cs typeface="UCVLTA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… 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或</a:t>
            </a:r>
            <a:r>
              <a:rPr sz="2400" spc="7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gcc get.c..</a:t>
            </a:r>
            <a:r>
              <a:rPr sz="2400" b="1" spc="-27">
                <a:solidFill>
                  <a:srgbClr val="FF0000"/>
                </a:solidFill>
                <a:latin typeface="UCVLTA+Arial-BoldMT"/>
                <a:cs typeface="UCVLTA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-lthread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SGJDK+TimesNewRomanPS-BoldMT"/>
                <a:cs typeface="NSGJD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SGJDK+TimesNewRomanPS-BoldMT"/>
                <a:cs typeface="NSGJD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SGJDK+TimesNewRomanPS-BoldMT"/>
                <a:cs typeface="NSGJDK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CVLTA+Arial-BoldMT"/>
                <a:cs typeface="UCVLTA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UCVLTA+Arial-BoldMT"/>
                <a:cs typeface="UCVLTA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UCVLTA+Arial-BoldMT"/>
                <a:cs typeface="UCVLTA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1895" y="1752602"/>
            <a:ext cx="6699502" cy="457352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2900" y="3236976"/>
            <a:ext cx="3124200" cy="8778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4800" y="1524000"/>
            <a:ext cx="3124200" cy="13914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040" y="404306"/>
            <a:ext cx="1021695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为什么说是用户级线程</a:t>
            </a:r>
            <a:r>
              <a:rPr sz="3600" b="1">
                <a:solidFill>
                  <a:srgbClr val="000000"/>
                </a:solidFill>
                <a:latin typeface="VVQOIS+Arial-BoldMT"/>
                <a:cs typeface="VVQOIS+Arial-BoldMT"/>
              </a:rPr>
              <a:t>——Yield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是用户程序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16092" y="1192298"/>
            <a:ext cx="135911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66"/>
                </a:solidFill>
                <a:latin typeface="VVQOIS+Arial-BoldMT"/>
                <a:cs typeface="VVQOIS+Arial-BoldMT"/>
              </a:rPr>
              <a:t>GetData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0040" y="1283316"/>
            <a:ext cx="8188147" cy="927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DIVALI+Wingdings-Regular"/>
                <a:cs typeface="DIVALI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如果进程的某个线程进入内核并阻塞，则</a:t>
            </a:r>
            <a:r>
              <a:rPr sz="2800" b="1">
                <a:solidFill>
                  <a:srgbClr val="000000"/>
                </a:solidFill>
                <a:latin typeface="VVQOIS+Arial-BoldMT"/>
                <a:cs typeface="VVQOIS+Arial-BoldMT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68640" y="1639129"/>
            <a:ext cx="2527120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连接</a:t>
            </a:r>
            <a:r>
              <a:rPr sz="2000" b="1">
                <a:solidFill>
                  <a:srgbClr val="000000"/>
                </a:solidFill>
                <a:latin typeface="JDPJQV+CourierNewPS-BoldMT"/>
                <a:cs typeface="JDPJQV+CourierNewPS-BoldMT"/>
              </a:rPr>
              <a:t>URL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发起请求</a:t>
            </a:r>
            <a:r>
              <a:rPr sz="2000" b="1">
                <a:solidFill>
                  <a:srgbClr val="000000"/>
                </a:solidFill>
                <a:latin typeface="JDPJQV+CourierNewPS-BoldMT"/>
                <a:cs typeface="JDPJQV+CourierNewPS-BoldMT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64648" y="1848658"/>
            <a:ext cx="189666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400" b="1" spc="-17">
                <a:solidFill>
                  <a:srgbClr val="000000"/>
                </a:solidFill>
                <a:latin typeface="VVQOIS+Arial-BoldMT"/>
                <a:cs typeface="VVQOIS+Arial-BoldMT"/>
              </a:rPr>
              <a:t>Yield!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1120" y="1977812"/>
            <a:ext cx="1298447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29408" y="2054012"/>
            <a:ext cx="1298447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68640" y="2096329"/>
            <a:ext cx="2167659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等待网卡</a:t>
            </a:r>
            <a:r>
              <a:rPr sz="2000" b="1">
                <a:solidFill>
                  <a:srgbClr val="000000"/>
                </a:solidFill>
                <a:latin typeface="JDPJQV+CourierNewPS-BoldMT"/>
                <a:cs typeface="JDPJQV+CourierNewPS-BoldMT"/>
              </a:rPr>
              <a:t>IO...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7178" y="2505736"/>
            <a:ext cx="1082802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12905" y="2505736"/>
            <a:ext cx="1097093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68640" y="2553529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进程阻塞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054340" y="2957808"/>
            <a:ext cx="105964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66"/>
                </a:solidFill>
                <a:latin typeface="VVQOIS+Arial-BoldMT"/>
                <a:cs typeface="VVQOIS+Arial-BoldMT"/>
              </a:rPr>
              <a:t>Show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06740" y="3331412"/>
            <a:ext cx="2325953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显示文本和链接</a:t>
            </a:r>
            <a:r>
              <a:rPr sz="2000" b="1">
                <a:solidFill>
                  <a:srgbClr val="000000"/>
                </a:solidFill>
                <a:latin typeface="JDPJQV+CourierNewPS-BoldMT"/>
                <a:cs typeface="JDPJQV+CourierNewPS-BoldMT"/>
              </a:rPr>
              <a:t>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165" y="3392423"/>
            <a:ext cx="1084379" cy="1966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</a:t>
            </a:r>
          </a:p>
          <a:p>
            <a:pPr marL="16055" marR="0">
              <a:lnSpc>
                <a:spcPts val="2400"/>
              </a:lnSpc>
              <a:spcBef>
                <a:spcPts val="7087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内核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06718" y="3786181"/>
            <a:ext cx="99191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DPJQV+CourierNewPS-BoldMT"/>
                <a:cs typeface="JDPJQV+CourierNewPS-BoldMT"/>
              </a:rPr>
              <a:t>...;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14324" y="4210858"/>
            <a:ext cx="25246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VVQOIS+Arial-BoldMT"/>
                <a:cs typeface="VVQOIS+Arial-BoldMT"/>
              </a:rPr>
              <a:t>Schedule!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271396" y="4688549"/>
            <a:ext cx="1082802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016795" y="4723614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591343" y="4715536"/>
            <a:ext cx="508254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111384" y="5935640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P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538671" y="5937228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P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749216" y="5937228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P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01220" y="6102286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硬件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1435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Systems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863494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VQOIS+Arial-BoldMT"/>
                <a:cs typeface="VVQOIS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 spc="-85">
                <a:solidFill>
                  <a:srgbClr val="000000"/>
                </a:solidFill>
                <a:latin typeface="VVQOIS+Arial-BoldMT"/>
                <a:cs typeface="VVQOIS+Arial-BoldMT"/>
              </a:rPr>
              <a:t>11</a:t>
            </a:r>
            <a:r>
              <a:rPr sz="1600" b="1" spc="1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VVQOIS+Arial-BoldMT"/>
                <a:cs typeface="VVQOIS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447" y="2144267"/>
            <a:ext cx="6550150" cy="3953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127" y="1307591"/>
            <a:ext cx="188976" cy="1920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3235" y="1231391"/>
            <a:ext cx="188976" cy="1920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840" y="425291"/>
            <a:ext cx="12820796" cy="115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核心级线程</a:t>
            </a:r>
            <a:r>
              <a:rPr sz="3600" spc="38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10">
                <a:solidFill>
                  <a:srgbClr val="FF0000"/>
                </a:solidFill>
                <a:latin typeface="SimSun"/>
                <a:cs typeface="SimSun"/>
              </a:rPr>
              <a:t>核心级线程和用户级线程区别，哪个快？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89144" y="1144576"/>
            <a:ext cx="4266230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gcc -o</a:t>
            </a:r>
            <a:r>
              <a:rPr sz="2400" b="1" spc="-14">
                <a:solidFill>
                  <a:srgbClr val="000000"/>
                </a:solidFill>
                <a:latin typeface="HJGLCI+Arial-BoldMT"/>
                <a:cs typeface="HJGLC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explorer </a:t>
            </a:r>
            <a:r>
              <a:rPr sz="2400" b="1" spc="-14">
                <a:solidFill>
                  <a:srgbClr val="000000"/>
                </a:solidFill>
                <a:latin typeface="HJGLCI+Arial-BoldMT"/>
                <a:cs typeface="HJGLCI+Arial-BoldMT"/>
              </a:rPr>
              <a:t>explorer.c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yield.c 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9" y="1220640"/>
            <a:ext cx="718741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JGLCI+Arial-BoldMT"/>
                <a:cs typeface="HJGLCI+Arial-BoldMT"/>
              </a:rPr>
              <a:t>ThreadCreate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是系统调用，会进入内核，内核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9" y="1732704"/>
            <a:ext cx="6721805" cy="8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知道</a:t>
            </a:r>
            <a:r>
              <a:rPr sz="2400" b="1">
                <a:solidFill>
                  <a:srgbClr val="FF0000"/>
                </a:solidFill>
                <a:latin typeface="HJGLCI+Arial-BoldMT"/>
                <a:cs typeface="HJGLCI+Arial-BoldMT"/>
              </a:rPr>
              <a:t>TCB</a:t>
            </a:r>
            <a:r>
              <a:rPr sz="2400" b="1" spc="4050">
                <a:solidFill>
                  <a:srgbClr val="FF0000"/>
                </a:solidFill>
                <a:latin typeface="HJGLCI+Arial-BoldMT"/>
                <a:cs typeface="HJGLCI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1</a:t>
            </a:r>
          </a:p>
          <a:p>
            <a:pPr marL="5003800" marR="0">
              <a:lnSpc>
                <a:spcPts val="695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89239" y="2211240"/>
            <a:ext cx="4636345" cy="2312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内核级线程</a:t>
            </a: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gcc -o</a:t>
            </a:r>
            <a:r>
              <a:rPr sz="2400" b="1" spc="-14">
                <a:solidFill>
                  <a:srgbClr val="000000"/>
                </a:solidFill>
                <a:latin typeface="HJGLCI+Arial-BoldMT"/>
                <a:cs typeface="HJGLC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explorer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 spc="-11">
                <a:solidFill>
                  <a:srgbClr val="000000"/>
                </a:solidFill>
                <a:latin typeface="HJGLCI+Arial-BoldMT"/>
                <a:cs typeface="HJGLCI+Arial-BoldMT"/>
              </a:rPr>
              <a:t>explorer.c…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；</a:t>
            </a: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ThreadCreate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是系统调用；</a:t>
            </a:r>
            <a:r>
              <a:rPr sz="2400" b="1" spc="-10">
                <a:solidFill>
                  <a:srgbClr val="000000"/>
                </a:solidFill>
                <a:latin typeface="HJGLCI+Arial-BoldMT"/>
                <a:cs typeface="HJGLCI+Arial-BoldMT"/>
              </a:rPr>
              <a:t>Yield()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用户不可</a:t>
            </a:r>
          </a:p>
          <a:p>
            <a:pPr marL="0" marR="0">
              <a:lnSpc>
                <a:spcPts val="2400"/>
              </a:lnSpc>
              <a:spcBef>
                <a:spcPts val="1681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见，调度点由系统决定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94764" y="3130486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56740" y="3391257"/>
            <a:ext cx="2117080" cy="116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08788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IO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  <a:p>
            <a:pPr marL="0" marR="0">
              <a:lnSpc>
                <a:spcPts val="2681"/>
              </a:lnSpc>
              <a:spcBef>
                <a:spcPts val="12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Schedule…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10639" y="4368736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核心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29789" y="4917149"/>
            <a:ext cx="1082802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77978" y="4917149"/>
            <a:ext cx="1097093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67804" y="5707040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61628" y="5708628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P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44461" y="5708628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10639" y="5873686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硬件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JGLCI+Arial-BoldMT"/>
                <a:cs typeface="HJGLCI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HJGLCI+Arial-BoldMT"/>
                <a:cs typeface="HJGLCI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HJGLCI+Arial-BoldMT"/>
                <a:cs typeface="HJGLCI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56879"/>
            <a:ext cx="12025050" cy="52906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8561" y="5548121"/>
            <a:ext cx="990600" cy="46177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1561" y="5548121"/>
            <a:ext cx="990600" cy="46177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0561" y="5548121"/>
            <a:ext cx="1219200" cy="46177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4561" y="5548121"/>
            <a:ext cx="990600" cy="46177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7561" y="5548121"/>
            <a:ext cx="990600" cy="46177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6450432"/>
            <a:ext cx="3905072" cy="20269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440" y="425291"/>
            <a:ext cx="685406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多进程是操作系统的基本图像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83085" y="1123856"/>
            <a:ext cx="2366771" cy="1529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得到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ax=1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，启</a:t>
            </a:r>
          </a:p>
          <a:p>
            <a:pPr marL="36576" marR="0">
              <a:lnSpc>
                <a:spcPts val="2400"/>
              </a:lnSpc>
              <a:spcBef>
                <a:spcPts val="588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动磁盘写，正</a:t>
            </a:r>
          </a:p>
          <a:p>
            <a:pPr marL="38100" marR="0">
              <a:lnSpc>
                <a:spcPts val="2681"/>
              </a:lnSpc>
              <a:spcBef>
                <a:spcPts val="4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在等待完成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" y="1298872"/>
            <a:ext cx="7224840" cy="87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EUCUPU+Arial-BoldMT"/>
                <a:cs typeface="EUCUPU+Arial-BoldMT"/>
              </a:rPr>
              <a:t>PID:1</a:t>
            </a:r>
            <a:r>
              <a:rPr sz="2800" b="1" spc="5277">
                <a:solidFill>
                  <a:srgbClr val="FF0000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mov …</a:t>
            </a:r>
            <a:r>
              <a:rPr sz="2400" b="1" spc="1528">
                <a:solidFill>
                  <a:srgbClr val="323299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mov [100], ax</a:t>
            </a:r>
            <a:r>
              <a:rPr sz="2400" b="1" spc="1267">
                <a:solidFill>
                  <a:srgbClr val="323299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write</a:t>
            </a:r>
            <a:r>
              <a:rPr sz="2400" b="1" spc="-40">
                <a:solidFill>
                  <a:srgbClr val="323299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ax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50334" y="1729086"/>
            <a:ext cx="1389699" cy="1707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2138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PCB1</a:t>
            </a:r>
          </a:p>
          <a:p>
            <a:pPr marL="0" marR="0">
              <a:lnSpc>
                <a:spcPts val="2681"/>
              </a:lnSpc>
              <a:spcBef>
                <a:spcPts val="1031"/>
              </a:spcBef>
              <a:spcAft>
                <a:spcPct val="0"/>
              </a:spcAft>
            </a:pP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PID=1</a:t>
            </a:r>
          </a:p>
          <a:p>
            <a:pPr marL="121887" marR="0">
              <a:lnSpc>
                <a:spcPts val="2400"/>
              </a:lnSpc>
              <a:spcBef>
                <a:spcPts val="1223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阻塞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96640" y="2077910"/>
            <a:ext cx="1766533" cy="69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EUCUPU+Arial-BoldMT"/>
                <a:cs typeface="EUCUPU+Arial-BoldMT"/>
              </a:rPr>
              <a:t>ffff</a:t>
            </a:r>
            <a:r>
              <a:rPr sz="1800" b="1" spc="701">
                <a:solidFill>
                  <a:srgbClr val="000000"/>
                </a:solidFill>
                <a:latin typeface="EUCUPU+Arial-BoldMT"/>
                <a:cs typeface="EUCUPU+Arial-BoldMT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映射表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8640" y="2231390"/>
            <a:ext cx="95290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EUCUPU+Arial-BoldMT"/>
                <a:cs typeface="EUCUPU+Arial-BoldMT"/>
              </a:rPr>
              <a:t>Stack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852602" y="2581572"/>
            <a:ext cx="1451823" cy="79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UCUPU+Arial-BoldMT"/>
                <a:cs typeface="EUCUPU+Arial-BoldMT"/>
              </a:rPr>
              <a:t>1</a:t>
            </a:r>
            <a:r>
              <a:rPr sz="2400" b="1" spc="3162">
                <a:solidFill>
                  <a:srgbClr val="000000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EUCUPU+Arial-BoldMT"/>
                <a:cs typeface="EUCUPU+Arial-BoldMT"/>
              </a:rPr>
              <a:t>ax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8640" y="3054350"/>
            <a:ext cx="90189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EUCUPU+Arial-BoldMT"/>
                <a:cs typeface="EUCUPU+Arial-BoldMT"/>
              </a:rPr>
              <a:t>Heap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845571" y="3151485"/>
            <a:ext cx="1542984" cy="1353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UCUPU+Arial-BoldMT"/>
                <a:cs typeface="EUCUPU+Arial-BoldMT"/>
              </a:rPr>
              <a:t>1</a:t>
            </a:r>
            <a:r>
              <a:rPr sz="2400" b="1" spc="3218">
                <a:solidFill>
                  <a:srgbClr val="000000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EUCUPU+Arial-BoldMT"/>
                <a:cs typeface="EUCUPU+Arial-BoldMT"/>
              </a:rPr>
              <a:t>bx</a:t>
            </a:r>
          </a:p>
          <a:p>
            <a:pPr marL="662975" marR="0">
              <a:lnSpc>
                <a:spcPts val="2681"/>
              </a:lnSpc>
              <a:spcBef>
                <a:spcPts val="1523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UCUPU+Arial-BoldMT"/>
                <a:cs typeface="EUCUPU+Arial-BoldMT"/>
              </a:rPr>
              <a:t>PC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912006" y="32463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寄存器映像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34667" y="3512759"/>
            <a:ext cx="126992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100:</a:t>
            </a:r>
            <a:r>
              <a:rPr sz="2000" b="1" spc="59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8640" y="3602990"/>
            <a:ext cx="83838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EUCUPU+Arial-BoldMT"/>
                <a:cs typeface="EUCUPU+Arial-BoldMT"/>
              </a:rPr>
              <a:t>Data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259478" y="3737337"/>
            <a:ext cx="1243584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F0C19"/>
                </a:solidFill>
                <a:latin typeface="EUCUPU+Arial-BoldMT"/>
                <a:cs typeface="EUCUPU+Arial-BoldMT"/>
              </a:rPr>
              <a:t>……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34667" y="4046159"/>
            <a:ext cx="217998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[100],</a:t>
            </a:r>
            <a:r>
              <a:rPr sz="2000" b="1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ax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48640" y="4151630"/>
            <a:ext cx="9153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EUCUPU+Arial-BoldMT"/>
                <a:cs typeface="EUCUPU+Arial-BoldMT"/>
              </a:rPr>
              <a:t>Code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596640" y="4444365"/>
            <a:ext cx="85144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EUCUPU+Arial-BoldMT"/>
                <a:cs typeface="EUCUPU+Arial-BoldMT"/>
              </a:rPr>
              <a:t>0000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7852" y="4896212"/>
            <a:ext cx="144106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EUCUPU+Arial-BoldMT"/>
                <a:cs typeface="EUCUPU+Arial-BoldMT"/>
              </a:rPr>
              <a:t>PID:2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35886" y="5630735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代码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32842" y="5613697"/>
            <a:ext cx="477758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323299"/>
                </a:solidFill>
                <a:latin typeface="SimSun"/>
                <a:cs typeface="SimSun"/>
              </a:rPr>
              <a:t>栈</a:t>
            </a:r>
            <a:r>
              <a:rPr sz="2400" spc="4679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PCB</a:t>
            </a:r>
            <a:r>
              <a:rPr sz="2400" b="1" spc="3388">
                <a:solidFill>
                  <a:srgbClr val="323299"/>
                </a:solidFill>
                <a:latin typeface="EUCUPU+Arial-BoldMT"/>
                <a:cs typeface="EUCUPU+Arial-BoldMT"/>
              </a:rPr>
              <a:t> 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现场</a:t>
            </a:r>
            <a:r>
              <a:rPr sz="2400" spc="3275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映射表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97852" y="6102712"/>
            <a:ext cx="144106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EUCUPU+Arial-BoldMT"/>
                <a:cs typeface="EUCUPU+Arial-BoldMT"/>
              </a:rPr>
              <a:t>PID:3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IHHJS+TimesNewRomanPS-BoldMT"/>
                <a:cs typeface="JIHHJS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IHHJS+TimesNewRomanPS-BoldMT"/>
                <a:cs typeface="JIHHJS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IHHJS+TimesNewRomanPS-BoldMT"/>
                <a:cs typeface="JIHHJS+TimesNewRomanPS-BoldMT"/>
              </a:rPr>
              <a:t>Systems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UCUPU+Arial-BoldMT"/>
                <a:cs typeface="EUCUPU+Arial-BoldMT"/>
              </a:rPr>
              <a:t>- 2 -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0327" y="1940052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707" y="247954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707" y="1940052"/>
            <a:ext cx="6275830" cy="372617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4506" y="1726691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2127" y="3148583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04306"/>
            <a:ext cx="823415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是否可以资源不动而切换指令序列</a:t>
            </a:r>
            <a:r>
              <a:rPr sz="3600" b="1">
                <a:solidFill>
                  <a:srgbClr val="000000"/>
                </a:solidFill>
                <a:latin typeface="LUKLEQ+Arial-BoldMT"/>
                <a:cs typeface="LUKLEQ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8015" y="1283316"/>
            <a:ext cx="5427205" cy="92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NJKMTC+Wingdings-Regular"/>
                <a:cs typeface="NJKMTC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进程</a:t>
            </a:r>
            <a:r>
              <a:rPr sz="2800" spc="8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LUKLEQ+Arial-BoldMT"/>
                <a:cs typeface="LUKLEQ+Arial-BoldMT"/>
              </a:rPr>
              <a:t>=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资源</a:t>
            </a:r>
            <a:r>
              <a:rPr sz="2800" spc="9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LUKLEQ+Arial-BoldMT"/>
                <a:cs typeface="LUKLEQ+Arial-BoldMT"/>
              </a:rPr>
              <a:t>+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指令执行序列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60702" y="1644503"/>
            <a:ext cx="408706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线程</a:t>
            </a:r>
            <a:r>
              <a:rPr sz="2400" b="1">
                <a:solidFill>
                  <a:srgbClr val="FF0000"/>
                </a:solidFill>
                <a:latin typeface="LUKLEQ+Arial-BoldMT"/>
                <a:cs typeface="LUKLEQ+Arial-BoldMT"/>
              </a:rPr>
              <a:t>: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保留了并发的优点，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86839" y="1871217"/>
            <a:ext cx="352097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将资源和指令执行分开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25640" y="1863599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线程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60702" y="2170557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避免了进程切换代价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78902" y="2396978"/>
            <a:ext cx="462335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一个资源</a:t>
            </a:r>
            <a:r>
              <a:rPr sz="240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LUKLEQ+Arial-BoldMT"/>
                <a:cs typeface="LUKLEQ+Arial-BoldMT"/>
              </a:rPr>
              <a:t>+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多个指令执行序列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61342" y="2955797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映射表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68640" y="3065315"/>
            <a:ext cx="43587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实质就是映射表不变而</a:t>
            </a:r>
            <a:r>
              <a:rPr sz="2400" b="1">
                <a:solidFill>
                  <a:srgbClr val="FF0000"/>
                </a:solidFill>
                <a:latin typeface="LUKLEQ+Arial-BoldMT"/>
                <a:cs typeface="LUKLEQ+Arial-BoldMT"/>
              </a:rPr>
              <a:t>PC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指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60866" y="3117473"/>
            <a:ext cx="217998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[100],</a:t>
            </a:r>
            <a:r>
              <a:rPr sz="2000" b="1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ax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16226" y="3101598"/>
            <a:ext cx="217998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[100],</a:t>
            </a:r>
            <a:r>
              <a:rPr sz="2000" b="1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ax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20040" y="3235199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168640" y="3591369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针变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14027" y="4528098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寄存器映像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64600" y="4528098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寄存器映像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59202" y="5274223"/>
            <a:ext cx="4118651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进程代码、进程数据、进程资源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BGFNL+TimesNewRomanPS-BoldMT"/>
                <a:cs typeface="MBGFNL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BGFNL+TimesNewRomanPS-BoldMT"/>
                <a:cs typeface="MBGFNL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BGFNL+TimesNewRomanPS-BoldMT"/>
                <a:cs typeface="MBGFNL+TimesNewRomanPS-BoldMT"/>
              </a:rPr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UKLEQ+Arial-BoldMT"/>
                <a:cs typeface="LUKLEQ+Arial-BoldMT"/>
              </a:rPr>
              <a:t>- 3 -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4127" y="2147316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4127" y="324916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27" y="267461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127" y="3817620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4127" y="520293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507" y="5789676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54623" y="1170431"/>
            <a:ext cx="2971800" cy="189128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04019" y="1185672"/>
            <a:ext cx="2971800" cy="19248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66047" y="2147315"/>
            <a:ext cx="495300" cy="76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6240" y="404306"/>
            <a:ext cx="906839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多个执行序列</a:t>
            </a:r>
            <a:r>
              <a:rPr sz="3600" b="1">
                <a:solidFill>
                  <a:srgbClr val="000000"/>
                </a:solidFill>
                <a:latin typeface="GGBSLO+Arial-BoldMT"/>
                <a:cs typeface="GGBSLO+Arial-BoldMT"/>
              </a:rPr>
              <a:t>+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一个地址空间是否实用</a:t>
            </a:r>
            <a:r>
              <a:rPr sz="3600" b="1">
                <a:solidFill>
                  <a:srgbClr val="000000"/>
                </a:solidFill>
                <a:latin typeface="GGBSLO+Arial-BoldMT"/>
                <a:cs typeface="GGBSLO+Arial-BoldMT"/>
              </a:rPr>
              <a:t>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1815" y="1425027"/>
            <a:ext cx="3363321" cy="898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BAUHLP+Wingdings-Regular"/>
                <a:cs typeface="BAUHLP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一个网页浏览器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10639" y="2079180"/>
            <a:ext cx="4930063" cy="128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一个线程用来从服务器接收数据</a:t>
            </a:r>
          </a:p>
          <a:p>
            <a:pPr marL="0" marR="0">
              <a:lnSpc>
                <a:spcPts val="2400"/>
              </a:lnSpc>
              <a:spcBef>
                <a:spcPts val="17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一个线程用来显示文本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10639" y="3166915"/>
            <a:ext cx="516596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一个线程用来处理图片</a:t>
            </a:r>
            <a:r>
              <a:rPr sz="2400" b="1">
                <a:solidFill>
                  <a:srgbClr val="000000"/>
                </a:solidFill>
                <a:latin typeface="GGBSLO+Arial-BoldMT"/>
                <a:cs typeface="GGBSLO+Arial-BoldMT"/>
              </a:rPr>
              <a:t>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如解压缩</a:t>
            </a:r>
            <a:r>
              <a:rPr sz="2400" b="1">
                <a:solidFill>
                  <a:srgbClr val="000000"/>
                </a:solidFill>
                <a:latin typeface="GGBSLO+Arial-BoldMT"/>
                <a:cs typeface="GGBSLO+Arial-BoldMT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10639" y="3749230"/>
            <a:ext cx="352097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一个线程用来显示图片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24840" y="4532929"/>
            <a:ext cx="4744858" cy="925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BAUHLP+Wingdings-Regular"/>
                <a:cs typeface="BAUHLP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这些线程要共享资源吗</a:t>
            </a:r>
            <a:r>
              <a:rPr sz="2800" b="1">
                <a:solidFill>
                  <a:srgbClr val="FF0000"/>
                </a:solidFill>
                <a:latin typeface="GGBSLO+Arial-BoldMT"/>
                <a:cs typeface="GGBSLO+Arial-BoldMT"/>
              </a:rPr>
              <a:t>?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02702" y="5119540"/>
            <a:ext cx="5986881" cy="1363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7937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接收数据放在</a:t>
            </a:r>
            <a:r>
              <a:rPr sz="2400" b="1">
                <a:solidFill>
                  <a:srgbClr val="000000"/>
                </a:solidFill>
                <a:latin typeface="GGBSLO+Arial-BoldMT"/>
                <a:cs typeface="GGBSLO+Arial-BoldMT"/>
              </a:rPr>
              <a:t>100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处，显示时要读</a:t>
            </a:r>
            <a:r>
              <a:rPr sz="2400" b="1">
                <a:solidFill>
                  <a:srgbClr val="000000"/>
                </a:solidFill>
                <a:latin typeface="GGBSLO+Arial-BoldMT"/>
                <a:cs typeface="GGBSLO+Arial-BoldMT"/>
              </a:rPr>
              <a:t>..</a:t>
            </a:r>
          </a:p>
          <a:p>
            <a:pPr marL="0" marR="0">
              <a:lnSpc>
                <a:spcPts val="2400"/>
              </a:lnSpc>
              <a:spcBef>
                <a:spcPts val="222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所有的文本、图片都显示在一个屏幕上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JWGLQ+TimesNewRomanPS-BoldMT"/>
                <a:cs typeface="TJWGLQ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TJWGLQ+TimesNewRomanPS-BoldMT"/>
                <a:cs typeface="TJWGL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JWGLQ+TimesNewRomanPS-BoldMT"/>
                <a:cs typeface="TJWGLQ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GBSLO+Arial-BoldMT"/>
                <a:cs typeface="GGBSLO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GBSLO+Arial-BoldMT"/>
                <a:cs typeface="GGBSLO+Arial-BoldMT"/>
              </a:rPr>
              <a:t>4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GBSLO+Arial-BoldMT"/>
                <a:cs typeface="GGBSLO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0561" y="4834889"/>
            <a:ext cx="5838736" cy="118567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6240" y="404306"/>
            <a:ext cx="527357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开始实现这个浏览器</a:t>
            </a:r>
            <a:r>
              <a:rPr sz="3600" b="1">
                <a:solidFill>
                  <a:srgbClr val="000000"/>
                </a:solidFill>
                <a:latin typeface="KQJUJG+Arial-BoldMT"/>
                <a:cs typeface="KQJUJG+Arial-BoldMT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1478" y="1201916"/>
            <a:ext cx="377863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void WebExplorer()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478" y="1640828"/>
            <a:ext cx="8396740" cy="12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{</a:t>
            </a:r>
            <a:r>
              <a:rPr sz="2400" b="1" spc="1439">
                <a:solidFill>
                  <a:srgbClr val="00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char</a:t>
            </a:r>
            <a:r>
              <a:rPr sz="2400" b="1" spc="-23">
                <a:solidFill>
                  <a:srgbClr val="00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URL[] =</a:t>
            </a:r>
            <a:r>
              <a:rPr sz="2400" b="1" spc="-23">
                <a:solidFill>
                  <a:srgbClr val="00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“http://cms.hit.edu.cn”;</a:t>
            </a:r>
          </a:p>
          <a:p>
            <a:pPr marL="548639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char</a:t>
            </a:r>
            <a:r>
              <a:rPr sz="2400" b="1" spc="-23">
                <a:solidFill>
                  <a:srgbClr val="00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buffer[1000];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0118" y="2518652"/>
            <a:ext cx="8815613" cy="12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TQORMM+CourierNewPS-BoldMT"/>
                <a:cs typeface="TQORMM+CourierNewPS-BoldMT"/>
              </a:rPr>
              <a:t>pthread_create(...,</a:t>
            </a:r>
            <a:r>
              <a:rPr sz="2400" b="1" spc="-10">
                <a:solidFill>
                  <a:srgbClr val="FF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TQORMM+CourierNewPS-BoldMT"/>
                <a:cs typeface="TQORMM+CourierNewPS-BoldMT"/>
              </a:rPr>
              <a:t>GetData,</a:t>
            </a:r>
            <a:r>
              <a:rPr sz="2400" b="1" spc="-23">
                <a:solidFill>
                  <a:srgbClr val="FF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TQORMM+CourierNewPS-BoldMT"/>
                <a:cs typeface="TQORMM+CourierNewPS-BoldMT"/>
              </a:rPr>
              <a:t>URL, buffer);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TQORMM+CourierNewPS-BoldMT"/>
                <a:cs typeface="TQORMM+CourierNewPS-BoldMT"/>
              </a:rPr>
              <a:t>pthread_create(...,</a:t>
            </a:r>
            <a:r>
              <a:rPr sz="2400" b="1" spc="-10">
                <a:solidFill>
                  <a:srgbClr val="FF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TQORMM+CourierNewPS-BoldMT"/>
                <a:cs typeface="TQORMM+CourierNewPS-BoldMT"/>
              </a:rPr>
              <a:t>Show, buffer);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1478" y="3564116"/>
            <a:ext cx="7977871" cy="12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void GetData(char *URL,</a:t>
            </a:r>
            <a:r>
              <a:rPr sz="2400" b="1" spc="-23">
                <a:solidFill>
                  <a:srgbClr val="00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char *p){...};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void Show(char *p){...};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29841" y="4562486"/>
            <a:ext cx="4205184" cy="912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76398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10:05</a:t>
            </a:r>
            <a:r>
              <a:rPr sz="2400" spc="60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10:07</a:t>
            </a:r>
          </a:p>
          <a:p>
            <a:pPr marL="0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连</a:t>
            </a:r>
            <a:r>
              <a:rPr sz="2400">
                <a:solidFill>
                  <a:srgbClr val="323299"/>
                </a:solidFill>
                <a:latin typeface="JPOPVC+Arial-Black"/>
                <a:cs typeface="JPOPVC+Arial-Black"/>
              </a:rPr>
              <a:t>cms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下载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16040" y="4642104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下载图片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1039" y="4753026"/>
            <a:ext cx="1828651" cy="8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323299"/>
                </a:solidFill>
                <a:latin typeface="JPOPVC+Arial-Black"/>
                <a:cs typeface="JPOPVC+Arial-Black"/>
              </a:rPr>
              <a:t>GetData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29841" y="5026979"/>
            <a:ext cx="198729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到文本以后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9639" y="5176742"/>
            <a:ext cx="2184499" cy="17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09600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Create</a:t>
            </a:r>
          </a:p>
          <a:p>
            <a:pPr marL="0" marR="0">
              <a:lnSpc>
                <a:spcPts val="3384"/>
              </a:lnSpc>
              <a:spcBef>
                <a:spcPts val="215"/>
              </a:spcBef>
              <a:spcAft>
                <a:spcPct val="0"/>
              </a:spcAft>
            </a:pPr>
            <a:r>
              <a:rPr sz="2400" spc="-20">
                <a:solidFill>
                  <a:srgbClr val="323299"/>
                </a:solidFill>
                <a:latin typeface="JPOPVC+Arial-Black"/>
                <a:cs typeface="JPOPVC+Arial-Black"/>
              </a:rPr>
              <a:t>Show</a:t>
            </a:r>
          </a:p>
          <a:p>
            <a:pPr marL="762000" marR="0">
              <a:lnSpc>
                <a:spcPts val="300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10:00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49240" y="5252966"/>
            <a:ext cx="1305151" cy="8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Yield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96640" y="5329058"/>
            <a:ext cx="1305151" cy="8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Yield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68040" y="5942373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显示文本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AGCUE+TimesNewRomanPS-BoldMT"/>
                <a:cs typeface="PAGCUE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PAGCUE+TimesNewRomanPS-BoldMT"/>
                <a:cs typeface="PAGCUE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PAGCUE+TimesNewRomanPS-BoldMT"/>
                <a:cs typeface="PAGCUE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QJUJG+Arial-BoldMT"/>
                <a:cs typeface="KQJUJG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KQJUJG+Arial-BoldMT"/>
                <a:cs typeface="KQJUJG+Arial-BoldMT"/>
              </a:rPr>
              <a:t>5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KQJUJG+Arial-BoldMT"/>
                <a:cs typeface="KQJUJG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571505"/>
            <a:ext cx="11535156" cy="346785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88742" y="5113782"/>
            <a:ext cx="3788828" cy="78841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640" y="399734"/>
            <a:ext cx="388658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UHKQMD+Arial-BoldMT"/>
                <a:cs typeface="UHKQMD+Arial-BoldMT"/>
              </a:rPr>
              <a:t>Create?</a:t>
            </a:r>
            <a:r>
              <a:rPr sz="3600" b="1" spc="-20">
                <a:solidFill>
                  <a:srgbClr val="000000"/>
                </a:solidFill>
                <a:latin typeface="UHKQMD+Arial-BoldMT"/>
                <a:cs typeface="UHKQMD+Arial-BoldMT"/>
              </a:rPr>
              <a:t> </a:t>
            </a:r>
            <a:r>
              <a:rPr sz="3600" b="1">
                <a:solidFill>
                  <a:srgbClr val="000000"/>
                </a:solidFill>
                <a:latin typeface="UHKQMD+Arial-BoldMT"/>
                <a:cs typeface="UHKQMD+Arial-BoldMT"/>
              </a:rPr>
              <a:t>Yield?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23194" y="734865"/>
            <a:ext cx="2906267" cy="1501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样子弄明白了，剩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下的就是写程序实</a:t>
            </a:r>
          </a:p>
          <a:p>
            <a:pPr marL="153923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现这个样子了</a:t>
            </a:r>
            <a:r>
              <a:rPr sz="2400" b="1">
                <a:solidFill>
                  <a:srgbClr val="000000"/>
                </a:solidFill>
                <a:latin typeface="UHKQMD+Arial-BoldMT"/>
                <a:cs typeface="UHKQMD+Arial-BoldMT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28807" y="916481"/>
            <a:ext cx="124582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100:A()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38582" y="930769"/>
            <a:ext cx="124582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300:C()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28807" y="1221382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38582" y="1235670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3439" y="1408728"/>
            <a:ext cx="3130701" cy="924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ILAPQI+Wingdings-Regular"/>
                <a:cs typeface="ILAPQI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核心是</a:t>
            </a:r>
            <a:r>
              <a:rPr sz="2800" b="1" spc="-23">
                <a:solidFill>
                  <a:srgbClr val="000000"/>
                </a:solidFill>
                <a:latin typeface="UHKQMD+Arial-BoldMT"/>
                <a:cs typeface="UHKQMD+Arial-BoldMT"/>
              </a:rPr>
              <a:t>Yield…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77738" y="1526283"/>
            <a:ext cx="82053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B();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187513" y="1540570"/>
            <a:ext cx="82053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D();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07748" y="1831184"/>
            <a:ext cx="89103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104: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117523" y="1845471"/>
            <a:ext cx="89103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304: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39239" y="2079180"/>
            <a:ext cx="4577791" cy="12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能切换了就知道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切换时需要是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个什么样子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828807" y="2136084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838582" y="2150372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28807" y="2440985"/>
            <a:ext cx="131301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200:</a:t>
            </a:r>
            <a:r>
              <a:rPr sz="2000" b="1" spc="-25">
                <a:solidFill>
                  <a:srgbClr val="000000"/>
                </a:solidFill>
                <a:latin typeface="UHKQMD+Arial-BoldMT"/>
                <a:cs typeface="UHKQM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B()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838582" y="2455273"/>
            <a:ext cx="131301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400:</a:t>
            </a:r>
            <a:r>
              <a:rPr sz="2000" b="1" spc="-25">
                <a:solidFill>
                  <a:srgbClr val="000000"/>
                </a:solidFill>
                <a:latin typeface="UHKQMD+Arial-BoldMT"/>
                <a:cs typeface="UHKQM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D()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828807" y="2745886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{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838582" y="2760173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{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39239" y="3065315"/>
            <a:ext cx="461109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HKQMD+Arial-BoldMT"/>
                <a:cs typeface="UHKQMD+Arial-BoldMT"/>
              </a:rPr>
              <a:t>Create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就是要制造出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第一次切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828807" y="3050787"/>
            <a:ext cx="1507963" cy="127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7435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Yield();</a:t>
            </a:r>
          </a:p>
          <a:p>
            <a:pPr marL="34893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204: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}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838582" y="3065074"/>
            <a:ext cx="1507963" cy="127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7435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Yield();</a:t>
            </a:r>
          </a:p>
          <a:p>
            <a:pPr marL="34893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404: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}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39239" y="3591369"/>
            <a:ext cx="259994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换时应该的样子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56614" y="4255116"/>
            <a:ext cx="6001973" cy="927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ILAPQI+Wingdings-Regular"/>
                <a:cs typeface="ILAPQI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仔细看</a:t>
            </a:r>
            <a:r>
              <a:rPr sz="2800" b="1" spc="-23">
                <a:solidFill>
                  <a:srgbClr val="000000"/>
                </a:solidFill>
                <a:latin typeface="UHKQMD+Arial-BoldMT"/>
                <a:cs typeface="UHKQMD+Arial-BoldMT"/>
              </a:rPr>
              <a:t>Yield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，就是</a:t>
            </a:r>
            <a:r>
              <a:rPr sz="2800" b="1">
                <a:solidFill>
                  <a:srgbClr val="000000"/>
                </a:solidFill>
                <a:latin typeface="UHKQMD+Arial-BoldMT"/>
                <a:cs typeface="UHKQMD+Arial-BoldMT"/>
              </a:rPr>
              <a:t>100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跳到</a:t>
            </a:r>
            <a:r>
              <a:rPr sz="2800" b="1">
                <a:solidFill>
                  <a:srgbClr val="000000"/>
                </a:solidFill>
                <a:latin typeface="UHKQMD+Arial-BoldMT"/>
                <a:cs typeface="UHKQMD+Arial-BoldMT"/>
              </a:rPr>
              <a:t>300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1639" y="4803955"/>
            <a:ext cx="4523996" cy="975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875922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GGSKWM+Arial-Black"/>
                <a:cs typeface="GGSKWM+Arial-Black"/>
              </a:rPr>
              <a:t>PC=100</a:t>
            </a:r>
          </a:p>
          <a:p>
            <a:pPr marL="0" marR="0">
              <a:lnSpc>
                <a:spcPts val="185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GGSKWM+Arial-Black"/>
                <a:cs typeface="GGSKWM+Arial-Black"/>
              </a:rPr>
              <a:t>GetData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466410" y="5397842"/>
            <a:ext cx="1088785" cy="739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GGSKWM+Arial-Black"/>
                <a:cs typeface="GGSKWM+Arial-Black"/>
              </a:rPr>
              <a:t>Yield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035717" y="5448404"/>
            <a:ext cx="1088784" cy="739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GGSKWM+Arial-Black"/>
                <a:cs typeface="GGSKWM+Arial-Black"/>
              </a:rPr>
              <a:t>Yield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58597" y="5650680"/>
            <a:ext cx="1144524" cy="739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 spc="-10">
                <a:solidFill>
                  <a:srgbClr val="333399"/>
                </a:solidFill>
                <a:latin typeface="GGSKWM+Arial-Black"/>
                <a:cs typeface="GGSKWM+Arial-Black"/>
              </a:rPr>
              <a:t>Show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891118" y="5870599"/>
            <a:ext cx="1440041" cy="739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GGSKWM+Arial-Black"/>
                <a:cs typeface="GGSKWM+Arial-Black"/>
              </a:rPr>
              <a:t>PC=300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IKKUQ+TimesNewRomanPS-BoldMT"/>
                <a:cs typeface="TIKKUQ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TIKKUQ+TimesNewRomanPS-BoldMT"/>
                <a:cs typeface="TIKKU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IKKUQ+TimesNewRomanPS-BoldMT"/>
                <a:cs typeface="TIKKUQ+TimesNewRomanPS-BoldMT"/>
              </a:rPr>
              <a:t>Systems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HKQMD+Arial-BoldMT"/>
                <a:cs typeface="UHKQMD+Arial-BoldMT"/>
              </a:rPr>
              <a:t>- 6 -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9873" y="1297685"/>
            <a:ext cx="2181288" cy="319887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295400"/>
            <a:ext cx="4344161" cy="510616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9927" y="3645408"/>
            <a:ext cx="188976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9927" y="4194047"/>
            <a:ext cx="188976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640" y="404306"/>
            <a:ext cx="580110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两个执行序列与一个栈</a:t>
            </a:r>
            <a:r>
              <a:rPr sz="3600" b="1">
                <a:solidFill>
                  <a:srgbClr val="000000"/>
                </a:solidFill>
                <a:latin typeface="QEOUNO+Arial-BoldMT"/>
                <a:cs typeface="QEOUNO+Arial-BoldMT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00677" y="1278116"/>
            <a:ext cx="5601930" cy="818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void </a:t>
            </a:r>
            <a:r>
              <a:rPr sz="2400" b="1">
                <a:solidFill>
                  <a:srgbClr val="00AFEF"/>
                </a:solidFill>
                <a:latin typeface="FPFANM+CourierNewPS-BoldMT"/>
                <a:cs typeface="FPFANM+CourierNewPS-BoldMT"/>
              </a:rPr>
              <a:t>Yield()</a:t>
            </a:r>
            <a:r>
              <a:rPr sz="2400" b="1" spc="2407">
                <a:solidFill>
                  <a:srgbClr val="00AFEF"/>
                </a:solidFill>
                <a:latin typeface="FPFANM+CourierNewPS-BoldMT"/>
                <a:cs typeface="FPFAN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void </a:t>
            </a: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Yield()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9407" y="1387969"/>
            <a:ext cx="124582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100:A()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61607" y="1386381"/>
            <a:ext cx="124582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300:C()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99407" y="1692870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{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61607" y="1691282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00677" y="1717028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80378" y="1732903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{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78347" y="1997770"/>
            <a:ext cx="891036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998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B();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104: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61607" y="1996183"/>
            <a:ext cx="1313010" cy="1884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4893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D();</a:t>
            </a:r>
          </a:p>
          <a:p>
            <a:pPr marL="27894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304: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}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400:</a:t>
            </a:r>
            <a:r>
              <a:rPr sz="2000" b="1" spc="-25">
                <a:solidFill>
                  <a:srgbClr val="000000"/>
                </a:solidFill>
                <a:latin typeface="QEOUNO+Arial-BoldMT"/>
                <a:cs typeface="QEOUN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D()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{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47793" y="2158423"/>
            <a:ext cx="1801398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找到</a:t>
            </a: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300;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727493" y="2174298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找到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523021" y="2182483"/>
            <a:ext cx="82301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?;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8639" y="2272008"/>
            <a:ext cx="692774" cy="2418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EOUNO+Arial-BoldMT"/>
                <a:cs typeface="QEOUNO+Arial-BoldMT"/>
              </a:rPr>
              <a:t>(1)</a:t>
            </a:r>
          </a:p>
          <a:p>
            <a:pPr marL="0" marR="0">
              <a:lnSpc>
                <a:spcPts val="2238"/>
              </a:lnSpc>
              <a:spcBef>
                <a:spcPts val="11562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EOUNO+Arial-BoldMT"/>
                <a:cs typeface="QEOUNO+Arial-BoldMT"/>
              </a:rPr>
              <a:t>(3)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947378" y="2576909"/>
            <a:ext cx="6927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EOUNO+Arial-BoldMT"/>
                <a:cs typeface="QEOUNO+Arial-BoldMT"/>
              </a:rPr>
              <a:t>(2)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049317" y="2594852"/>
            <a:ext cx="4340055" cy="1257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jmp</a:t>
            </a:r>
            <a:r>
              <a:rPr sz="2400" b="1" spc="-11">
                <a:solidFill>
                  <a:srgbClr val="000000"/>
                </a:solidFill>
                <a:latin typeface="FPFANM+CourierNewPS-BoldMT"/>
                <a:cs typeface="FPFAN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300;</a:t>
            </a:r>
            <a:r>
              <a:rPr sz="2400" b="1" spc="8168">
                <a:solidFill>
                  <a:srgbClr val="000000"/>
                </a:solidFill>
                <a:latin typeface="FPFANM+CourierNewPS-BoldMT"/>
                <a:cs typeface="FPFAN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jmp</a:t>
            </a:r>
            <a:r>
              <a:rPr sz="2400" b="1" spc="-11">
                <a:solidFill>
                  <a:srgbClr val="000000"/>
                </a:solidFill>
                <a:latin typeface="FPFANM+CourierNewPS-BoldMT"/>
                <a:cs typeface="FPFANM+CourierNewPS-BoldMT"/>
              </a:rPr>
              <a:t> ?;</a:t>
            </a:r>
          </a:p>
          <a:p>
            <a:pPr marL="2131059" marR="0">
              <a:lnSpc>
                <a:spcPts val="2718"/>
              </a:lnSpc>
              <a:spcBef>
                <a:spcPts val="862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}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99407" y="2607572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}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99407" y="2912473"/>
            <a:ext cx="1313010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200:</a:t>
            </a:r>
            <a:r>
              <a:rPr sz="2000" b="1" spc="-25">
                <a:solidFill>
                  <a:srgbClr val="000000"/>
                </a:solidFill>
                <a:latin typeface="QEOUNO+Arial-BoldMT"/>
                <a:cs typeface="QEOUN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B()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{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500677" y="3033764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}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99407" y="3522274"/>
            <a:ext cx="1507963" cy="1275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7435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B0F0"/>
                </a:solidFill>
                <a:latin typeface="QEOUNO+Arial-BoldMT"/>
                <a:cs typeface="QEOUNO+Arial-BoldMT"/>
              </a:rPr>
              <a:t>Yield();</a:t>
            </a:r>
          </a:p>
          <a:p>
            <a:pPr marL="34893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204: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EOUNO+Arial-BoldMT"/>
                <a:cs typeface="QEOUNO+Arial-BoldMT"/>
              </a:rPr>
              <a:t>}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835967" y="3520687"/>
            <a:ext cx="1243444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Yield();</a:t>
            </a:r>
          </a:p>
          <a:p>
            <a:pPr marL="74571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404: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806440" y="3582840"/>
            <a:ext cx="3813951" cy="1859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7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BDKKCJ+Arial-BoldItalicMT"/>
                <a:cs typeface="BDKKCJ+Arial-BoldItalicMT"/>
              </a:rPr>
              <a:t>(3)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再往下执行会怎么样</a:t>
            </a:r>
            <a:r>
              <a:rPr sz="2400" b="1" i="1">
                <a:solidFill>
                  <a:srgbClr val="FF0000"/>
                </a:solidFill>
                <a:latin typeface="BDKKCJ+Arial-BoldItalicMT"/>
                <a:cs typeface="BDKKCJ+Arial-BoldItalic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1643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问题怎么解决</a:t>
            </a:r>
            <a:r>
              <a:rPr sz="2400" b="1">
                <a:solidFill>
                  <a:srgbClr val="000000"/>
                </a:solidFill>
                <a:latin typeface="QEOUNO+Arial-BoldMT"/>
                <a:cs typeface="QEOUNO+Arial-Bold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为什么</a:t>
            </a:r>
            <a:r>
              <a:rPr sz="2400" b="1">
                <a:solidFill>
                  <a:srgbClr val="000000"/>
                </a:solidFill>
                <a:latin typeface="QEOUNO+Arial-BoldMT"/>
                <a:cs typeface="QEOUNO+Arial-BoldMT"/>
              </a:rPr>
              <a:t>?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561607" y="4130487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}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260246" y="4365492"/>
            <a:ext cx="10059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104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126646" y="4898892"/>
            <a:ext cx="1005929" cy="1335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104</a:t>
            </a:r>
          </a:p>
          <a:p>
            <a:pPr marL="0" marR="0">
              <a:lnSpc>
                <a:spcPts val="2718"/>
              </a:lnSpc>
              <a:spcBef>
                <a:spcPts val="1481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204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260246" y="4898892"/>
            <a:ext cx="1005929" cy="1335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204</a:t>
            </a:r>
          </a:p>
          <a:p>
            <a:pPr marL="0" marR="0">
              <a:lnSpc>
                <a:spcPts val="2718"/>
              </a:lnSpc>
              <a:spcBef>
                <a:spcPts val="1481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304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005839" y="5248572"/>
            <a:ext cx="98241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EOUNO+Arial-BoldMT"/>
                <a:cs typeface="QEOUNO+Arial-BoldMT"/>
              </a:rPr>
              <a:t>esp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215697" y="5705772"/>
            <a:ext cx="98241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EOUNO+Arial-BoldMT"/>
                <a:cs typeface="QEOUNO+Arial-BoldMT"/>
              </a:rPr>
              <a:t>esp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260246" y="5965692"/>
            <a:ext cx="10059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404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AHPLT+TimesNewRomanPS-BoldMT"/>
                <a:cs typeface="DAHPLT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DAHPLT+TimesNewRomanPS-BoldMT"/>
                <a:cs typeface="DAHPL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DAHPLT+TimesNewRomanPS-BoldMT"/>
                <a:cs typeface="DAHPLT+TimesNewRomanPS-BoldMT"/>
              </a:rPr>
              <a:t>Systems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EOUNO+Arial-BoldMT"/>
                <a:cs typeface="QEOUNO+Arial-BoldMT"/>
              </a:rPr>
              <a:t>- 7 -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073" y="1297685"/>
            <a:ext cx="2181288" cy="319887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961" y="1296161"/>
            <a:ext cx="1828800" cy="31988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600" y="2057400"/>
            <a:ext cx="762000" cy="76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5561" y="1296161"/>
            <a:ext cx="1143000" cy="1066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1295400"/>
            <a:ext cx="76200" cy="24384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800" y="1295400"/>
            <a:ext cx="76200" cy="2362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3886200"/>
            <a:ext cx="76200" cy="6096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8161" y="1296161"/>
            <a:ext cx="1143000" cy="1066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2089403"/>
            <a:ext cx="762000" cy="76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761" y="2667761"/>
            <a:ext cx="1676400" cy="5334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5961" y="2667761"/>
            <a:ext cx="1676400" cy="5334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77526" y="1473708"/>
            <a:ext cx="188976" cy="19202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39" y="4888991"/>
            <a:ext cx="188976" cy="19202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77526" y="2641091"/>
            <a:ext cx="188976" cy="19202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840" y="404306"/>
            <a:ext cx="481279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从一个栈到两个栈</a:t>
            </a:r>
            <a:r>
              <a:rPr sz="3600" b="1">
                <a:solidFill>
                  <a:srgbClr val="000000"/>
                </a:solidFill>
                <a:latin typeface="QPBCPB+Arial-BoldMT"/>
                <a:cs typeface="QPBCPB+Arial-BoldMT"/>
              </a:rPr>
              <a:t>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94607" y="1387969"/>
            <a:ext cx="1245820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100:A()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{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256807" y="1386381"/>
            <a:ext cx="1245820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300:C()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{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165246" y="1393692"/>
            <a:ext cx="3063269" cy="1528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104</a:t>
            </a:r>
            <a:r>
              <a:rPr sz="2400" b="1" spc="10440">
                <a:solidFill>
                  <a:srgbClr val="FF0000"/>
                </a:solidFill>
                <a:latin typeface="DDTDCO+CourierNewPS-BoldMT"/>
                <a:cs typeface="DDTDCO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304</a:t>
            </a:r>
          </a:p>
          <a:p>
            <a:pPr marL="1012850" marR="0">
              <a:lnSpc>
                <a:spcPts val="232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esp</a:t>
            </a:r>
          </a:p>
          <a:p>
            <a:pPr marL="0" marR="0">
              <a:lnSpc>
                <a:spcPts val="1872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204</a:t>
            </a:r>
            <a:r>
              <a:rPr sz="2400" b="1" spc="10440">
                <a:solidFill>
                  <a:srgbClr val="FF0000"/>
                </a:solidFill>
                <a:latin typeface="DDTDCO+CourierNewPS-BoldMT"/>
                <a:cs typeface="DDTDCO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404</a:t>
            </a:r>
          </a:p>
          <a:p>
            <a:pPr marL="936618" marR="0">
              <a:lnSpc>
                <a:spcPts val="172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2000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464040" y="1411140"/>
            <a:ext cx="2666999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5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MNGMQK+Arial-BoldItalicMT"/>
                <a:cs typeface="MNGMQK+Arial-BoldItalicMT"/>
              </a:rPr>
              <a:t>(3)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再往下执行会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怎么样</a:t>
            </a:r>
            <a:r>
              <a:rPr sz="2400" b="1" i="1">
                <a:solidFill>
                  <a:srgbClr val="FF0000"/>
                </a:solidFill>
                <a:latin typeface="MNGMQK+Arial-BoldItalicMT"/>
                <a:cs typeface="MNGMQK+Arial-BoldItalicMT"/>
              </a:rPr>
              <a:t>?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044440" y="1743372"/>
            <a:ext cx="11352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1000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73547" y="1997770"/>
            <a:ext cx="891035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998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B();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104: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535748" y="1996183"/>
            <a:ext cx="891035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998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D();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304: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43839" y="2272008"/>
            <a:ext cx="692774" cy="2418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PBCPB+Arial-BoldMT"/>
                <a:cs typeface="QPBCPB+Arial-BoldMT"/>
              </a:rPr>
              <a:t>(1)</a:t>
            </a:r>
          </a:p>
          <a:p>
            <a:pPr marL="0" marR="0">
              <a:lnSpc>
                <a:spcPts val="2238"/>
              </a:lnSpc>
              <a:spcBef>
                <a:spcPts val="11562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PBCPB+Arial-BoldMT"/>
                <a:cs typeface="QPBCPB+Arial-BoldMT"/>
              </a:rPr>
              <a:t>(3)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642578" y="2576909"/>
            <a:ext cx="6927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PBCPB+Arial-BoldMT"/>
                <a:cs typeface="QPBCPB+Arial-BoldMT"/>
              </a:rPr>
              <a:t>(2)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464040" y="2579540"/>
            <a:ext cx="2811512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MNGMQK+Arial-BoldItalicMT"/>
                <a:cs typeface="MNGMQK+Arial-BoldItalicMT"/>
              </a:rPr>
              <a:t>204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是调用</a:t>
            </a:r>
            <a:r>
              <a:rPr sz="2400" b="1" i="1" spc="-12">
                <a:solidFill>
                  <a:srgbClr val="FF0000"/>
                </a:solidFill>
                <a:latin typeface="MNGMQK+Arial-BoldItalicMT"/>
                <a:cs typeface="MNGMQK+Arial-BoldItalicMT"/>
              </a:rPr>
              <a:t>Yield()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才压栈的</a:t>
            </a:r>
            <a:r>
              <a:rPr sz="2400" b="1" i="1">
                <a:solidFill>
                  <a:srgbClr val="FF0000"/>
                </a:solidFill>
                <a:latin typeface="MNGMQK+Arial-BoldItalicMT"/>
                <a:cs typeface="MNGMQK+Arial-BoldItalicMT"/>
              </a:rPr>
              <a:t>…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94607" y="2607572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}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256807" y="2605984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}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273065" y="2765292"/>
            <a:ext cx="4152644" cy="1299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8249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DDTDCO+CourierNewPS-BoldMT"/>
                <a:cs typeface="DDTDCO+CourierNewPS-BoldMT"/>
              </a:rPr>
              <a:t>esp=1000</a:t>
            </a:r>
            <a:r>
              <a:rPr sz="2400" b="1" spc="2653">
                <a:solidFill>
                  <a:srgbClr val="333399"/>
                </a:solidFill>
                <a:latin typeface="DDTDCO+CourierNewPS-BoldMT"/>
                <a:cs typeface="DDTDCO+CourierNewPS-BoldMT"/>
              </a:rPr>
              <a:t> </a:t>
            </a:r>
            <a:r>
              <a:rPr sz="2400" b="1">
                <a:solidFill>
                  <a:srgbClr val="333399"/>
                </a:solidFill>
                <a:latin typeface="DDTDCO+CourierNewPS-BoldMT"/>
                <a:cs typeface="DDTDCO+CourierNewPS-BoldMT"/>
              </a:rPr>
              <a:t>esp=2000</a:t>
            </a:r>
          </a:p>
          <a:p>
            <a:pPr marL="0" marR="0">
              <a:lnSpc>
                <a:spcPts val="2681"/>
              </a:lnSpc>
              <a:spcBef>
                <a:spcPts val="1446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TCB1</a:t>
            </a:r>
            <a:r>
              <a:rPr sz="2400" b="1" spc="8683">
                <a:solidFill>
                  <a:srgbClr val="000000"/>
                </a:solidFill>
                <a:latin typeface="QPBCPB+Arial-BoldMT"/>
                <a:cs typeface="QPBCPB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TCB2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94607" y="2912473"/>
            <a:ext cx="1313010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200:</a:t>
            </a:r>
            <a:r>
              <a:rPr sz="2000" b="1" spc="-25">
                <a:solidFill>
                  <a:srgbClr val="000000"/>
                </a:solidFill>
                <a:latin typeface="QPBCPB+Arial-BoldMT"/>
                <a:cs typeface="QPBCPB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B()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{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256807" y="2910885"/>
            <a:ext cx="1313010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400:</a:t>
            </a:r>
            <a:r>
              <a:rPr sz="2000" b="1" spc="-25">
                <a:solidFill>
                  <a:srgbClr val="000000"/>
                </a:solidFill>
                <a:latin typeface="QPBCPB+Arial-BoldMT"/>
                <a:cs typeface="QPBCPB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D()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{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168966" y="3522274"/>
            <a:ext cx="12434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Yield();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531167" y="3520687"/>
            <a:ext cx="12434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PBCPB+Arial-BoldMT"/>
                <a:cs typeface="QPBCPB+Arial-BoldMT"/>
              </a:rPr>
              <a:t>Yield();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894607" y="3827174"/>
            <a:ext cx="1239966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4893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204: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PBCPB+Arial-BoldMT"/>
                <a:cs typeface="QPBCPB+Arial-BoldMT"/>
              </a:rPr>
              <a:t>}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256807" y="3825587"/>
            <a:ext cx="1239966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4893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404: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}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443277" y="4581704"/>
            <a:ext cx="4062035" cy="2119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void </a:t>
            </a: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Yield()</a:t>
            </a: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{</a:t>
            </a:r>
          </a:p>
          <a:p>
            <a:pPr marL="54864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TCB1.esp=esp;</a:t>
            </a:r>
          </a:p>
          <a:p>
            <a:pPr marL="548640" marR="0">
              <a:lnSpc>
                <a:spcPts val="2718"/>
              </a:lnSpc>
              <a:spcBef>
                <a:spcPts val="73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esp=TCB2.esp;</a:t>
            </a:r>
          </a:p>
          <a:p>
            <a:pPr marL="548640" marR="0">
              <a:lnSpc>
                <a:spcPts val="2795"/>
              </a:lnSpc>
              <a:spcBef>
                <a:spcPts val="659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jmp</a:t>
            </a:r>
            <a:r>
              <a:rPr sz="2400" b="1" spc="-11">
                <a:solidFill>
                  <a:srgbClr val="000000"/>
                </a:solidFill>
                <a:latin typeface="DDTDCO+CourierNewPS-BoldMT"/>
                <a:cs typeface="DDTDCO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204;</a:t>
            </a:r>
            <a:r>
              <a:rPr sz="4200" baseline="-8980">
                <a:solidFill>
                  <a:srgbClr val="FF0000"/>
                </a:solidFill>
                <a:latin typeface="SimSun"/>
                <a:cs typeface="SimSun"/>
              </a:rPr>
              <a:t>应该去掉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50277" y="4827440"/>
            <a:ext cx="2550515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-17">
                <a:solidFill>
                  <a:srgbClr val="000000"/>
                </a:solidFill>
                <a:latin typeface="QPBCPB+Arial-BoldMT"/>
                <a:cs typeface="QPBCPB+Arial-BoldMT"/>
              </a:rPr>
              <a:t>Yield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切换要先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切换栈，然后</a:t>
            </a: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...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443277" y="6337352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}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UAUCU+TimesNewRomanPS-BoldMT"/>
                <a:cs typeface="MUAUCU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UAUCU+TimesNewRomanPS-BoldMT"/>
                <a:cs typeface="MUAUCU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UAUCU+TimesNewRomanPS-BoldMT"/>
                <a:cs typeface="MUAUCU+TimesNewRomanPS-BoldMT"/>
              </a:rPr>
              <a:t>Systems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PBCPB+Arial-BoldMT"/>
                <a:cs typeface="QPBCPB+Arial-BoldMT"/>
              </a:rPr>
              <a:t>- 8 -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738</Words>
  <Application>Microsoft Office PowerPoint</Application>
  <PresentationFormat>宽屏</PresentationFormat>
  <Paragraphs>307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48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13</vt:i4>
      </vt:variant>
    </vt:vector>
  </HeadingPairs>
  <TitlesOfParts>
    <vt:vector size="74" baseType="lpstr">
      <vt:lpstr>ADTFUD+Arial-Black</vt:lpstr>
      <vt:lpstr>BAUHLP+Wingdings-Regular</vt:lpstr>
      <vt:lpstr>BDKKCJ+Arial-BoldItalicMT</vt:lpstr>
      <vt:lpstr>DAHPLT+TimesNewRomanPS-BoldMT</vt:lpstr>
      <vt:lpstr>DDTDCO+CourierNewPS-BoldMT</vt:lpstr>
      <vt:lpstr>DIVALI+Wingdings-Regular</vt:lpstr>
      <vt:lpstr>EUCUPU+Arial-BoldMT</vt:lpstr>
      <vt:lpstr>FIRUFL+TimesNewRomanPS-BoldMT</vt:lpstr>
      <vt:lpstr>FPFANM+CourierNewPS-BoldMT</vt:lpstr>
      <vt:lpstr>GGBSLO+Arial-BoldMT</vt:lpstr>
      <vt:lpstr>GGSKWM+Arial-Black</vt:lpstr>
      <vt:lpstr>GQMQKE+Arial-BoldMT</vt:lpstr>
      <vt:lpstr>GUWWMS+STHupo</vt:lpstr>
      <vt:lpstr>HJGLCI+Arial-BoldMT</vt:lpstr>
      <vt:lpstr>ILAPQI+Wingdings-Regular</vt:lpstr>
      <vt:lpstr>JDPJQV+CourierNewPS-BoldMT</vt:lpstr>
      <vt:lpstr>JIHHJS+TimesNewRomanPS-BoldMT</vt:lpstr>
      <vt:lpstr>JPOPVC+Arial-Black</vt:lpstr>
      <vt:lpstr>KQJUJG+Arial-BoldMT</vt:lpstr>
      <vt:lpstr>LJQWQK+TimesNewRomanPS-BoldMT</vt:lpstr>
      <vt:lpstr>LUENSA+CourierNewPS-BoldMT</vt:lpstr>
      <vt:lpstr>LUKLEQ+Arial-BoldMT</vt:lpstr>
      <vt:lpstr>MBGFNL+TimesNewRomanPS-BoldMT</vt:lpstr>
      <vt:lpstr>MNGMQK+Arial-BoldItalicMT</vt:lpstr>
      <vt:lpstr>MUAUCU+TimesNewRomanPS-BoldMT</vt:lpstr>
      <vt:lpstr>NJKMTC+Wingdings-Regular</vt:lpstr>
      <vt:lpstr>NLMAQN+TimesNewRomanPS-BoldMT</vt:lpstr>
      <vt:lpstr>NRPDPR+TimesNewRomanPS-BoldMT</vt:lpstr>
      <vt:lpstr>NSGJDK+TimesNewRomanPS-BoldMT</vt:lpstr>
      <vt:lpstr>OVMHDI+CourierNewPS-BoldMT</vt:lpstr>
      <vt:lpstr>PAGCUE+TimesNewRomanPS-BoldMT</vt:lpstr>
      <vt:lpstr>QEOUNO+Arial-BoldMT</vt:lpstr>
      <vt:lpstr>QPBCPB+Arial-BoldMT</vt:lpstr>
      <vt:lpstr>RVLEKI+Arial-Black</vt:lpstr>
      <vt:lpstr>TIKKUQ+TimesNewRomanPS-BoldMT</vt:lpstr>
      <vt:lpstr>TJWGLQ+TimesNewRomanPS-BoldMT</vt:lpstr>
      <vt:lpstr>TQORMM+CourierNewPS-BoldMT</vt:lpstr>
      <vt:lpstr>UCVLTA+Arial-BoldMT</vt:lpstr>
      <vt:lpstr>UHKQMD+Arial-BoldMT</vt:lpstr>
      <vt:lpstr>UJGHCI+Elephant-Regular</vt:lpstr>
      <vt:lpstr>VVQOIS+Arial-BoldMT</vt:lpstr>
      <vt:lpstr>SimHei</vt:lpstr>
      <vt:lpstr>宋体</vt:lpstr>
      <vt:lpstr>宋体</vt:lpstr>
      <vt:lpstr>Arial</vt:lpstr>
      <vt:lpstr>Calibri</vt:lpstr>
      <vt:lpstr>Tahoma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znf</dc:creator>
  <cp:lastModifiedBy>znf</cp:lastModifiedBy>
  <cp:revision>4</cp:revision>
  <cp:lastPrinted>2018-09-08T16:12:24Z</cp:lastPrinted>
  <dcterms:created xsi:type="dcterms:W3CDTF">2018-09-08T08:12:24Z</dcterms:created>
  <dcterms:modified xsi:type="dcterms:W3CDTF">2022-09-27T06:25:17Z</dcterms:modified>
</cp:coreProperties>
</file>