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3" r:id="rId3"/>
    <p:sldMasterId id="2147483665" r:id="rId4"/>
    <p:sldMasterId id="2147483667" r:id="rId5"/>
    <p:sldMasterId id="2147483669" r:id="rId6"/>
    <p:sldMasterId id="2147483671" r:id="rId7"/>
    <p:sldMasterId id="2147483673" r:id="rId8"/>
    <p:sldMasterId id="2147483675" r:id="rId9"/>
    <p:sldMasterId id="2147483677" r:id="rId10"/>
    <p:sldMasterId id="2147483679" r:id="rId11"/>
    <p:sldMasterId id="2147483681" r:id="rId12"/>
    <p:sldMasterId id="2147483683" r:id="rId13"/>
  </p:sldMasterIdLst>
  <p:sldIdLst>
    <p:sldId id="259" r:id="rId14"/>
    <p:sldId id="262" r:id="rId15"/>
    <p:sldId id="265" r:id="rId16"/>
    <p:sldId id="293" r:id="rId17"/>
    <p:sldId id="268" r:id="rId18"/>
    <p:sldId id="271" r:id="rId19"/>
    <p:sldId id="274" r:id="rId20"/>
    <p:sldId id="277" r:id="rId21"/>
    <p:sldId id="280" r:id="rId22"/>
    <p:sldId id="283" r:id="rId23"/>
    <p:sldId id="286" r:id="rId24"/>
    <p:sldId id="289" r:id="rId25"/>
    <p:sldId id="292" r:id="rId26"/>
    <p:sldId id="294" r:id="rId27"/>
  </p:sldIdLst>
  <p:sldSz cx="12192000" cy="6858000"/>
  <p:notesSz cx="6858000" cy="9144000"/>
  <p:custDataLst>
    <p:tags r:id="rId28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1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tags" Target="tags/tag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68564C3-80C5-4BAD-A937-F2CD6598BF00}" type="datetimeFigureOut">
              <a:rPr lang="en-US" smtClean="0" smtId="4294967295"/>
              <a:pPr/>
              <a:t>10/11/2018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pPr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3F9E08-F838-495E-90D6-6E5B6E8EB12C}" type="datetimeFigureOut">
              <a:rPr lang="en-US" smtClean="0" smtId="4294967295"/>
              <a:pPr/>
              <a:t>10/11/2018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pPr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C2F186F-E58F-40E0-9C4F-71722BCFFA80}" type="datetimeFigureOut">
              <a:rPr lang="en-US" smtClean="0" smtId="4294967295"/>
              <a:pPr/>
              <a:t>10/11/2018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pPr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DE9D0B6-4C83-4AAD-81EB-477D320B46BA}" type="datetimeFigureOut">
              <a:rPr lang="en-US" smtClean="0" smtId="4294967295"/>
              <a:pPr/>
              <a:t>10/11/2018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pPr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C8413CE-451D-4B23-AE44-CAB3FB659700}" type="datetimeFigureOut">
              <a:rPr lang="en-US" smtClean="0" smtId="4294967295"/>
              <a:pPr/>
              <a:t>10/11/2018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pPr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968E41A-170C-4620-A685-2E496EB8C256}" type="datetimeFigureOut">
              <a:rPr lang="en-US" smtClean="0" smtId="4294967295"/>
              <a:pPr/>
              <a:t>10/11/2018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pPr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D6C27C2-D1C5-472A-AEA1-9894C99B539F}" type="datetimeFigureOut">
              <a:rPr lang="en-US" smtClean="0" smtId="4294967295"/>
              <a:pPr/>
              <a:t>10/11/2018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pPr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26CCF25C-AB54-4629-8429-3BFFB5468311}" type="datetimeFigureOut">
              <a:rPr lang="en-US" smtClean="0" smtId="4294967295"/>
              <a:pPr/>
              <a:t>10/11/2018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pPr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51ED18B-4FB1-490A-95ED-5DB597F7AC61}" type="datetimeFigureOut">
              <a:rPr lang="en-US" smtClean="0" smtId="4294967295"/>
              <a:pPr/>
              <a:t>10/11/2018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pPr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65FFD00-1723-4ACD-8907-E443CB2572B6}" type="datetimeFigureOut">
              <a:rPr lang="en-US" smtClean="0" smtId="4294967295"/>
              <a:pPr/>
              <a:t>10/11/2018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pPr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613C5EC-0451-4410-8CB8-682BD81D6C6E}" type="datetimeFigureOut">
              <a:rPr lang="en-US" smtClean="0" smtId="4294967295"/>
              <a:pPr/>
              <a:t>10/11/2018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pPr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3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pPr/>
              <a:t>10/11/2018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pPr/>
              <a:t>10/11/2018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pPr/>
              <a:t>10/11/2018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pPr/>
              <a:t>10/11/2018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pPr/>
              <a:t>10/11/2018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pPr/>
              <a:t>10/11/2018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pPr/>
              <a:t>10/11/2018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pPr/>
              <a:t>10/11/2018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pPr/>
              <a:t>10/11/2018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pPr/>
              <a:t>10/11/2018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pPr/>
              <a:t>10/11/2018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pPr/>
              <a:t>10/11/2018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7.jpeg"/><Relationship Id="rId7" Type="http://schemas.openxmlformats.org/officeDocument/2006/relationships/image" Target="../media/image1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0.jpeg"/><Relationship Id="rId5" Type="http://schemas.openxmlformats.org/officeDocument/2006/relationships/image" Target="../media/image8.jpeg"/><Relationship Id="rId4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8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8.jpeg"/><Relationship Id="rId4" Type="http://schemas.openxmlformats.org/officeDocument/2006/relationships/image" Target="../media/image3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7.jpeg"/><Relationship Id="rId7" Type="http://schemas.openxmlformats.org/officeDocument/2006/relationships/image" Target="../media/image20.jpeg"/><Relationship Id="rId12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9.jpeg"/><Relationship Id="rId11" Type="http://schemas.openxmlformats.org/officeDocument/2006/relationships/image" Target="../media/image24.jpeg"/><Relationship Id="rId5" Type="http://schemas.openxmlformats.org/officeDocument/2006/relationships/image" Target="../media/image18.jpeg"/><Relationship Id="rId10" Type="http://schemas.openxmlformats.org/officeDocument/2006/relationships/image" Target="../media/image23.jpeg"/><Relationship Id="rId4" Type="http://schemas.openxmlformats.org/officeDocument/2006/relationships/image" Target="../media/image16.jpeg"/><Relationship Id="rId9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"/>
          <p:cNvSpPr/>
          <p:nvPr/>
        </p:nvSpPr>
        <p:spPr>
          <a:xfrm>
            <a:off x="277859" y="1028701"/>
            <a:ext cx="11507232" cy="36984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7240" y="1362771"/>
            <a:ext cx="12581691" cy="1765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5980"/>
              </a:lnSpc>
              <a:spcBef>
                <a:spcPct val="0"/>
              </a:spcBef>
              <a:spcAft>
                <a:spcPct val="0"/>
              </a:spcAft>
            </a:pPr>
            <a:r>
              <a:rPr sz="4800" spc="14">
                <a:solidFill>
                  <a:srgbClr val="0033CC"/>
                </a:solidFill>
                <a:latin typeface="GUWWMS+STHupo"/>
                <a:cs typeface="GUWWMS+STHupo"/>
              </a:rPr>
              <a:t>操作系统</a:t>
            </a:r>
            <a:r>
              <a:rPr sz="4800" spc="22033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5400" b="1">
                <a:solidFill>
                  <a:srgbClr val="0033CC"/>
                </a:solidFill>
                <a:latin typeface="FIRUFL+TimesNewRomanPS-BoldMT"/>
                <a:cs typeface="FIRUFL+TimesNewRomanPS-BoldMT"/>
              </a:rPr>
              <a:t>Operating Systems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258946" y="2736212"/>
            <a:ext cx="6737602" cy="2217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460"/>
              </a:lnSpc>
              <a:spcBef>
                <a:spcPct val="0"/>
              </a:spcBef>
              <a:spcAft>
                <a:spcPct val="0"/>
              </a:spcAft>
            </a:pPr>
            <a:r>
              <a:rPr sz="6000">
                <a:solidFill>
                  <a:srgbClr val="FF0000"/>
                </a:solidFill>
                <a:latin typeface="ADTFUD+Arial-Black"/>
                <a:cs typeface="ADTFUD+Arial-Black"/>
              </a:rPr>
              <a:t>L10</a:t>
            </a:r>
            <a:r>
              <a:rPr sz="6000" spc="15">
                <a:solidFill>
                  <a:srgbClr val="FF0000"/>
                </a:solidFill>
                <a:latin typeface="ADTFUD+Arial-Black"/>
                <a:cs typeface="ADTFUD+Arial-Black"/>
              </a:rPr>
              <a:t> </a:t>
            </a:r>
            <a:r>
              <a:rPr sz="6000" spc="11">
                <a:solidFill>
                  <a:srgbClr val="FF0000"/>
                </a:solidFill>
                <a:latin typeface="SimHei"/>
                <a:cs typeface="SimHei"/>
              </a:rPr>
              <a:t>用户级线程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762500" y="4264905"/>
            <a:ext cx="4210915" cy="1416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5150"/>
              </a:lnSpc>
              <a:spcBef>
                <a:spcPct val="0"/>
              </a:spcBef>
              <a:spcAft>
                <a:spcPct val="0"/>
              </a:spcAft>
            </a:pPr>
            <a:r>
              <a:rPr sz="4000" spc="-20">
                <a:solidFill>
                  <a:srgbClr val="000000"/>
                </a:solidFill>
                <a:latin typeface="UJGHCI+Elephant-Regular"/>
                <a:cs typeface="UJGHCI+Elephant-Regular"/>
              </a:rPr>
              <a:t>User</a:t>
            </a:r>
            <a:r>
              <a:rPr sz="4000" spc="10">
                <a:solidFill>
                  <a:srgbClr val="000000"/>
                </a:solidFill>
                <a:latin typeface="UJGHCI+Elephant-Regular"/>
                <a:cs typeface="UJGHCI+Elephant-Regular"/>
              </a:rPr>
              <a:t> </a:t>
            </a:r>
            <a:r>
              <a:rPr sz="4000">
                <a:solidFill>
                  <a:srgbClr val="000000"/>
                </a:solidFill>
                <a:latin typeface="UJGHCI+Elephant-Regular"/>
                <a:cs typeface="UJGHCI+Elephant-Regular"/>
              </a:rPr>
              <a:t>Threads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5400" y="1219200"/>
            <a:ext cx="2286000" cy="47244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30623" y="1383791"/>
            <a:ext cx="188976" cy="19202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761" y="1905761"/>
            <a:ext cx="1143000" cy="10668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43800" y="2161032"/>
            <a:ext cx="762000" cy="762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6761" y="1905761"/>
            <a:ext cx="1676400" cy="53340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54990" y="404306"/>
            <a:ext cx="12888268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两个线程的样子：两个</a:t>
            </a:r>
            <a:r>
              <a:rPr sz="3600" b="1">
                <a:solidFill>
                  <a:srgbClr val="000000"/>
                </a:solidFill>
                <a:latin typeface="GQMQKE+Arial-BoldMT"/>
                <a:cs typeface="GQMQKE+Arial-BoldMT"/>
              </a:rPr>
              <a:t>TCB</a:t>
            </a: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、两个栈、切换的</a:t>
            </a:r>
            <a:r>
              <a:rPr sz="3600" b="1">
                <a:solidFill>
                  <a:srgbClr val="000000"/>
                </a:solidFill>
                <a:latin typeface="GQMQKE+Arial-BoldMT"/>
                <a:cs typeface="GQMQKE+Arial-BoldMT"/>
              </a:rPr>
              <a:t>PC</a:t>
            </a: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在栈中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672840" y="1204278"/>
            <a:ext cx="647402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GQMQKE+Arial-BoldMT"/>
                <a:cs typeface="GQMQKE+Arial-BoldMT"/>
              </a:rPr>
              <a:t>ffff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517390" y="1296840"/>
            <a:ext cx="7539685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GQMQKE+Arial-BoldMT"/>
                <a:cs typeface="GQMQKE+Arial-BoldMT"/>
              </a:rPr>
              <a:t>ThreadCreate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的核心就是用程序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做出这三样东西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48640" y="1586208"/>
            <a:ext cx="98918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 spc="-18">
                <a:solidFill>
                  <a:srgbClr val="FF0000"/>
                </a:solidFill>
                <a:latin typeface="GQMQKE+Arial-BoldMT"/>
                <a:cs typeface="GQMQKE+Arial-BoldMT"/>
              </a:rPr>
              <a:t>Yield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679846" y="2003292"/>
            <a:ext cx="3252213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LUENSA+CourierNewPS-BoldMT"/>
                <a:cs typeface="LUENSA+CourierNewPS-BoldMT"/>
              </a:rPr>
              <a:t>100</a:t>
            </a:r>
            <a:r>
              <a:rPr sz="2400" b="1" spc="4740">
                <a:solidFill>
                  <a:srgbClr val="FF0000"/>
                </a:solidFill>
                <a:latin typeface="LUENSA+CourierNewPS-BoldMT"/>
                <a:cs typeface="LUENSA+CourierNewPS-BoldMT"/>
              </a:rPr>
              <a:t> </a:t>
            </a:r>
            <a:r>
              <a:rPr sz="2400" b="1">
                <a:solidFill>
                  <a:srgbClr val="323299"/>
                </a:solidFill>
                <a:latin typeface="LUENSA+CourierNewPS-BoldMT"/>
                <a:cs typeface="LUENSA+CourierNewPS-BoldMT"/>
              </a:rPr>
              <a:t>esp=1000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72440" y="2194878"/>
            <a:ext cx="1080045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333399"/>
                </a:solidFill>
                <a:latin typeface="GQMQKE+Arial-BoldMT"/>
                <a:cs typeface="GQMQKE+Arial-BoldMT"/>
              </a:rPr>
              <a:t>Stack1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416165" y="2291061"/>
            <a:ext cx="113526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GQMQKE+Arial-BoldMT"/>
                <a:cs typeface="GQMQKE+Arial-BoldMT"/>
              </a:rPr>
              <a:t>1000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845065" y="2505372"/>
            <a:ext cx="1253132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GQMQKE+Arial-BoldMT"/>
                <a:cs typeface="GQMQKE+Arial-BoldMT"/>
              </a:rPr>
              <a:t>TCB1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679846" y="2536692"/>
            <a:ext cx="1005929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LUENSA+CourierNewPS-BoldMT"/>
                <a:cs typeface="LUENSA+CourierNewPS-BoldMT"/>
              </a:rPr>
              <a:t>...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72440" y="2743518"/>
            <a:ext cx="1080045" cy="16955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333399"/>
                </a:solidFill>
                <a:latin typeface="GQMQKE+Arial-BoldMT"/>
                <a:cs typeface="GQMQKE+Arial-BoldMT"/>
              </a:rPr>
              <a:t>Stack2</a:t>
            </a:r>
          </a:p>
          <a:p>
            <a:pPr marL="0" marR="0">
              <a:lnSpc>
                <a:spcPts val="2010"/>
              </a:lnSpc>
              <a:spcBef>
                <a:spcPts val="2309"/>
              </a:spcBef>
              <a:spcAft>
                <a:spcPct val="0"/>
              </a:spcAft>
            </a:pPr>
            <a:r>
              <a:rPr sz="1800" b="1">
                <a:solidFill>
                  <a:srgbClr val="333399"/>
                </a:solidFill>
                <a:latin typeface="GQMQKE+Arial-BoldMT"/>
                <a:cs typeface="GQMQKE+Arial-BoldMT"/>
              </a:rPr>
              <a:t>Heap</a:t>
            </a:r>
          </a:p>
          <a:p>
            <a:pPr marL="0" marR="0">
              <a:lnSpc>
                <a:spcPts val="2010"/>
              </a:lnSpc>
              <a:spcBef>
                <a:spcPts val="2359"/>
              </a:spcBef>
              <a:spcAft>
                <a:spcPct val="0"/>
              </a:spcAft>
            </a:pPr>
            <a:r>
              <a:rPr sz="1800" b="1">
                <a:solidFill>
                  <a:srgbClr val="333399"/>
                </a:solidFill>
                <a:latin typeface="GQMQKE+Arial-BoldMT"/>
                <a:cs typeface="GQMQKE+Arial-BoldMT"/>
              </a:rPr>
              <a:t>Data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175176" y="2916472"/>
            <a:ext cx="4199264" cy="12413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LUENSA+CourierNewPS-BoldMT"/>
                <a:cs typeface="LUENSA+CourierNewPS-BoldMT"/>
              </a:rPr>
              <a:t>void ThreadCreate(A)</a:t>
            </a:r>
          </a:p>
          <a:p>
            <a:pPr marL="0" marR="0">
              <a:lnSpc>
                <a:spcPts val="2718"/>
              </a:lnSpc>
              <a:spcBef>
                <a:spcPts val="787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LUENSA+CourierNewPS-BoldMT"/>
                <a:cs typeface="LUENSA+CourierNewPS-BoldMT"/>
              </a:rPr>
              <a:t>{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906696" y="3794296"/>
            <a:ext cx="3778640" cy="2119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LUENSA+CourierNewPS-BoldMT"/>
                <a:cs typeface="LUENSA+CourierNewPS-BoldMT"/>
              </a:rPr>
              <a:t>TCB</a:t>
            </a:r>
            <a:r>
              <a:rPr sz="2400" b="1" spc="-23">
                <a:solidFill>
                  <a:srgbClr val="FF0000"/>
                </a:solidFill>
                <a:latin typeface="LUENSA+CourierNewPS-BoldMT"/>
                <a:cs typeface="LUENSA+CourierNewPS-BoldMT"/>
              </a:rPr>
              <a:t> </a:t>
            </a:r>
            <a:r>
              <a:rPr sz="2400" b="1">
                <a:solidFill>
                  <a:srgbClr val="FF0000"/>
                </a:solidFill>
                <a:latin typeface="LUENSA+CourierNewPS-BoldMT"/>
                <a:cs typeface="LUENSA+CourierNewPS-BoldMT"/>
              </a:rPr>
              <a:t>*tcb=malloc();</a:t>
            </a:r>
          </a:p>
          <a:p>
            <a:pPr marL="0" marR="0">
              <a:lnSpc>
                <a:spcPts val="2718"/>
              </a:lnSpc>
              <a:spcBef>
                <a:spcPts val="787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LUENSA+CourierNewPS-BoldMT"/>
                <a:cs typeface="LUENSA+CourierNewPS-BoldMT"/>
              </a:rPr>
              <a:t>*stack=malloc();</a:t>
            </a:r>
          </a:p>
          <a:p>
            <a:pPr marL="0" marR="0">
              <a:lnSpc>
                <a:spcPts val="2718"/>
              </a:lnSpc>
              <a:spcBef>
                <a:spcPts val="737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LUENSA+CourierNewPS-BoldMT"/>
                <a:cs typeface="LUENSA+CourierNewPS-BoldMT"/>
              </a:rPr>
              <a:t>*stack = A;//100</a:t>
            </a:r>
          </a:p>
          <a:p>
            <a:pPr marL="0" marR="0">
              <a:lnSpc>
                <a:spcPts val="2718"/>
              </a:lnSpc>
              <a:spcBef>
                <a:spcPts val="787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LUENSA+CourierNewPS-BoldMT"/>
                <a:cs typeface="LUENSA+CourierNewPS-BoldMT"/>
              </a:rPr>
              <a:t>tcb.esp=stack;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501139" y="3854072"/>
            <a:ext cx="1379652" cy="11453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109727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100:</a:t>
            </a:r>
            <a:r>
              <a:rPr sz="2000" b="1" spc="594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1</a:t>
            </a:r>
          </a:p>
          <a:p>
            <a:pPr marL="0" marR="0">
              <a:lnSpc>
                <a:spcPts val="2418"/>
              </a:lnSpc>
              <a:spcBef>
                <a:spcPts val="1181"/>
              </a:spcBef>
              <a:spcAft>
                <a:spcPct val="0"/>
              </a:spcAft>
            </a:pPr>
            <a:r>
              <a:rPr sz="2000" b="1">
                <a:solidFill>
                  <a:srgbClr val="009999"/>
                </a:solidFill>
                <a:latin typeface="Tahoma"/>
                <a:cs typeface="Tahoma"/>
              </a:rPr>
              <a:t>A()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720487" y="4311272"/>
            <a:ext cx="782024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E66FF"/>
                </a:solidFill>
                <a:latin typeface="Tahoma"/>
                <a:cs typeface="Tahoma"/>
              </a:rPr>
              <a:t>C()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72440" y="4389438"/>
            <a:ext cx="915349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333399"/>
                </a:solidFill>
                <a:latin typeface="GQMQKE+Arial-BoldMT"/>
                <a:cs typeface="GQMQKE+Arial-BoldMT"/>
              </a:rPr>
              <a:t>Code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459909" y="4707540"/>
            <a:ext cx="539570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9999"/>
                </a:solidFill>
                <a:latin typeface="Tahoma"/>
                <a:cs typeface="Tahoma"/>
              </a:rPr>
              <a:t>{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679257" y="4707540"/>
            <a:ext cx="539570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E66FF"/>
                </a:solidFill>
                <a:latin typeface="Tahoma"/>
                <a:cs typeface="Tahoma"/>
              </a:rPr>
              <a:t>{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758701" y="5103809"/>
            <a:ext cx="880161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9999"/>
                </a:solidFill>
                <a:latin typeface="Tahoma"/>
                <a:cs typeface="Tahoma"/>
              </a:rPr>
              <a:t>B();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978050" y="5103810"/>
            <a:ext cx="897348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E66FF"/>
                </a:solidFill>
                <a:latin typeface="Tahoma"/>
                <a:cs typeface="Tahoma"/>
              </a:rPr>
              <a:t>D();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534734" y="5500079"/>
            <a:ext cx="539570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9999"/>
                </a:solidFill>
                <a:latin typeface="Tahoma"/>
                <a:cs typeface="Tahoma"/>
              </a:rPr>
              <a:t>}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2754083" y="5500079"/>
            <a:ext cx="539570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E66FF"/>
                </a:solidFill>
                <a:latin typeface="Tahoma"/>
                <a:cs typeface="Tahoma"/>
              </a:rPr>
              <a:t>}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3672840" y="5549944"/>
            <a:ext cx="1028145" cy="83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1800" b="1" spc="-11">
                <a:solidFill>
                  <a:srgbClr val="000000"/>
                </a:solidFill>
                <a:latin typeface="GQMQKE+Arial-BoldMT"/>
                <a:cs typeface="GQMQKE+Arial-BoldMT"/>
              </a:rPr>
              <a:t>0000</a:t>
            </a:r>
            <a:r>
              <a:rPr sz="3600" b="1" baseline="84783">
                <a:solidFill>
                  <a:srgbClr val="000000"/>
                </a:solidFill>
                <a:latin typeface="LUENSA+CourierNewPS-BoldMT"/>
                <a:cs typeface="LUENSA+CourierNewPS-BoldMT"/>
              </a:rPr>
              <a:t>}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463039" y="6027610"/>
            <a:ext cx="2293619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两个执行序列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NLMAQN+TimesNewRomanPS-BoldMT"/>
                <a:cs typeface="NLMAQN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NLMAQN+TimesNewRomanPS-BoldMT"/>
                <a:cs typeface="NLMAQN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NLMAQN+TimesNewRomanPS-BoldMT"/>
                <a:cs typeface="NLMAQN+TimesNewRomanPS-BoldMT"/>
              </a:rPr>
              <a:t>Systems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GQMQKE+Arial-BoldMT"/>
                <a:cs typeface="GQMQKE+Arial-BoldMT"/>
              </a:rPr>
              <a:t>-</a:t>
            </a:r>
            <a:r>
              <a:rPr sz="1600" b="1" spc="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GQMQKE+Arial-BoldMT"/>
                <a:cs typeface="GQMQKE+Arial-BoldMT"/>
              </a:rPr>
              <a:t>9</a:t>
            </a:r>
            <a:r>
              <a:rPr sz="1600" b="1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GQMQKE+Arial-BoldMT"/>
                <a:cs typeface="GQMQKE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2107"/>
            <a:ext cx="12153138" cy="340309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1000" y="3581400"/>
            <a:ext cx="7467600" cy="9144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4572000"/>
            <a:ext cx="7696200" cy="1491998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8327" y="6184391"/>
            <a:ext cx="188975" cy="192023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8640" y="404306"/>
            <a:ext cx="6854418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将所有的东西组合在一起</a:t>
            </a:r>
            <a:r>
              <a:rPr sz="3600" b="1">
                <a:solidFill>
                  <a:srgbClr val="000000"/>
                </a:solidFill>
                <a:latin typeface="UCVLTA+Arial-BoldMT"/>
                <a:cs typeface="UCVLTA+Arial-BoldMT"/>
              </a:rPr>
              <a:t>……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1478" y="1201916"/>
            <a:ext cx="8188181" cy="1680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OVMHDI+CourierNewPS-BoldMT"/>
                <a:cs typeface="OVMHDI+CourierNewPS-BoldMT"/>
              </a:rPr>
              <a:t>void </a:t>
            </a:r>
            <a:r>
              <a:rPr sz="2400" b="1">
                <a:solidFill>
                  <a:srgbClr val="FF0000"/>
                </a:solidFill>
                <a:latin typeface="OVMHDI+CourierNewPS-BoldMT"/>
                <a:cs typeface="OVMHDI+CourierNewPS-BoldMT"/>
              </a:rPr>
              <a:t>WebExplorer</a:t>
            </a:r>
            <a:r>
              <a:rPr sz="2400" b="1">
                <a:solidFill>
                  <a:srgbClr val="000000"/>
                </a:solidFill>
                <a:latin typeface="OVMHDI+CourierNewPS-BoldMT"/>
                <a:cs typeface="OVMHDI+CourierNewPS-BoldMT"/>
              </a:rPr>
              <a:t>()//main()</a:t>
            </a:r>
          </a:p>
          <a:p>
            <a:pPr marL="0" marR="0">
              <a:lnSpc>
                <a:spcPts val="2718"/>
              </a:lnSpc>
              <a:spcBef>
                <a:spcPts val="787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OVMHDI+CourierNewPS-BoldMT"/>
                <a:cs typeface="OVMHDI+CourierNewPS-BoldMT"/>
              </a:rPr>
              <a:t>{ </a:t>
            </a:r>
            <a:r>
              <a:rPr sz="2400" b="1">
                <a:solidFill>
                  <a:srgbClr val="FF0000"/>
                </a:solidFill>
                <a:latin typeface="OVMHDI+CourierNewPS-BoldMT"/>
                <a:cs typeface="OVMHDI+CourierNewPS-BoldMT"/>
              </a:rPr>
              <a:t>ThreadCreate</a:t>
            </a:r>
            <a:r>
              <a:rPr sz="2400" b="1">
                <a:solidFill>
                  <a:srgbClr val="000000"/>
                </a:solidFill>
                <a:latin typeface="OVMHDI+CourierNewPS-BoldMT"/>
                <a:cs typeface="OVMHDI+CourierNewPS-BoldMT"/>
              </a:rPr>
              <a:t>(GetData,URL, buffer);...</a:t>
            </a:r>
          </a:p>
          <a:p>
            <a:pPr marL="365760" marR="0">
              <a:lnSpc>
                <a:spcPts val="2718"/>
              </a:lnSpc>
              <a:spcBef>
                <a:spcPts val="737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OVMHDI+CourierNewPS-BoldMT"/>
                <a:cs typeface="OVMHDI+CourierNewPS-BoldMT"/>
              </a:rPr>
              <a:t>while(1)</a:t>
            </a:r>
            <a:r>
              <a:rPr sz="2400" b="1">
                <a:solidFill>
                  <a:srgbClr val="FF0000"/>
                </a:solidFill>
                <a:latin typeface="OVMHDI+CourierNewPS-BoldMT"/>
                <a:cs typeface="OVMHDI+CourierNewPS-BoldMT"/>
              </a:rPr>
              <a:t>Yield</a:t>
            </a:r>
            <a:r>
              <a:rPr sz="2400" b="1">
                <a:solidFill>
                  <a:srgbClr val="000000"/>
                </a:solidFill>
                <a:latin typeface="OVMHDI+CourierNewPS-BoldMT"/>
                <a:cs typeface="OVMHDI+CourierNewPS-BoldMT"/>
              </a:rPr>
              <a:t>(); }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092440" y="1998843"/>
            <a:ext cx="1610914" cy="12954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825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333399"/>
                </a:solidFill>
                <a:latin typeface="RVLEKI+Arial-Black"/>
                <a:cs typeface="RVLEKI+Arial-Black"/>
              </a:rPr>
              <a:t>GetData:</a:t>
            </a:r>
          </a:p>
          <a:p>
            <a:pPr marL="334932" marR="0">
              <a:lnSpc>
                <a:spcPts val="2825"/>
              </a:lnSpc>
              <a:spcBef>
                <a:spcPts val="1598"/>
              </a:spcBef>
              <a:spcAft>
                <a:spcPct val="0"/>
              </a:spcAft>
            </a:pPr>
            <a:r>
              <a:rPr sz="2000">
                <a:solidFill>
                  <a:srgbClr val="333399"/>
                </a:solidFill>
                <a:latin typeface="RVLEKI+Arial-Black"/>
                <a:cs typeface="RVLEKI+Arial-Black"/>
              </a:rPr>
              <a:t>Show: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870440" y="2340156"/>
            <a:ext cx="1977783" cy="7398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825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FF0000"/>
                </a:solidFill>
                <a:latin typeface="RVLEKI+Arial-Black"/>
                <a:cs typeface="RVLEKI+Arial-Black"/>
              </a:rPr>
              <a:t>Yield</a:t>
            </a:r>
            <a:r>
              <a:rPr sz="2000" spc="926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FF0000"/>
                </a:solidFill>
                <a:latin typeface="RVLEKI+Arial-Black"/>
                <a:cs typeface="RVLEKI+Arial-Black"/>
              </a:rPr>
              <a:t>Yield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71478" y="2649716"/>
            <a:ext cx="6926309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OVMHDI+CourierNewPS-BoldMT"/>
                <a:cs typeface="OVMHDI+CourierNewPS-BoldMT"/>
              </a:rPr>
              <a:t>void </a:t>
            </a:r>
            <a:r>
              <a:rPr sz="2400" b="1">
                <a:solidFill>
                  <a:srgbClr val="FF0000"/>
                </a:solidFill>
                <a:latin typeface="OVMHDI+CourierNewPS-BoldMT"/>
                <a:cs typeface="OVMHDI+CourierNewPS-BoldMT"/>
              </a:rPr>
              <a:t>GetData</a:t>
            </a:r>
            <a:r>
              <a:rPr sz="2400" b="1">
                <a:solidFill>
                  <a:srgbClr val="000000"/>
                </a:solidFill>
                <a:latin typeface="OVMHDI+CourierNewPS-BoldMT"/>
                <a:cs typeface="OVMHDI+CourierNewPS-BoldMT"/>
              </a:rPr>
              <a:t>(char *URL,</a:t>
            </a:r>
            <a:r>
              <a:rPr sz="2400" b="1" spc="-23">
                <a:solidFill>
                  <a:srgbClr val="000000"/>
                </a:solidFill>
                <a:latin typeface="OVMHDI+CourierNewPS-BoldMT"/>
                <a:cs typeface="OVMHDI+CourierNewPS-BoldMT"/>
              </a:rPr>
              <a:t> </a:t>
            </a:r>
            <a:r>
              <a:rPr sz="2400" b="1">
                <a:solidFill>
                  <a:srgbClr val="000000"/>
                </a:solidFill>
                <a:latin typeface="OVMHDI+CourierNewPS-BoldMT"/>
                <a:cs typeface="OVMHDI+CourierNewPS-BoldMT"/>
              </a:rPr>
              <a:t>char *p){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37237" y="3091111"/>
            <a:ext cx="5192988" cy="810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连接</a:t>
            </a:r>
            <a:r>
              <a:rPr sz="2400" b="1">
                <a:solidFill>
                  <a:srgbClr val="000000"/>
                </a:solidFill>
                <a:latin typeface="OVMHDI+CourierNewPS-BoldMT"/>
                <a:cs typeface="OVMHDI+CourierNewPS-BoldMT"/>
              </a:rPr>
              <a:t>URL;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下载</a:t>
            </a:r>
            <a:r>
              <a:rPr sz="2400" b="1">
                <a:solidFill>
                  <a:srgbClr val="000000"/>
                </a:solidFill>
                <a:latin typeface="OVMHDI+CourierNewPS-BoldMT"/>
                <a:cs typeface="OVMHDI+CourierNewPS-BoldMT"/>
              </a:rPr>
              <a:t>;</a:t>
            </a:r>
            <a:r>
              <a:rPr sz="2400" b="1" spc="-11">
                <a:solidFill>
                  <a:srgbClr val="000000"/>
                </a:solidFill>
                <a:latin typeface="OVMHDI+CourierNewPS-BoldMT"/>
                <a:cs typeface="OVMHDI+CourierNewPS-BoldMT"/>
              </a:rPr>
              <a:t> </a:t>
            </a:r>
            <a:r>
              <a:rPr sz="2400" b="1">
                <a:solidFill>
                  <a:srgbClr val="FF0000"/>
                </a:solidFill>
                <a:latin typeface="OVMHDI+CourierNewPS-BoldMT"/>
                <a:cs typeface="OVMHDI+CourierNewPS-BoldMT"/>
              </a:rPr>
              <a:t>Yield</a:t>
            </a:r>
            <a:r>
              <a:rPr sz="2400" b="1">
                <a:solidFill>
                  <a:srgbClr val="000000"/>
                </a:solidFill>
                <a:latin typeface="OVMHDI+CourierNewPS-BoldMT"/>
                <a:cs typeface="OVMHDI+CourierNewPS-BoldMT"/>
              </a:rPr>
              <a:t>();...}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321040" y="3217715"/>
            <a:ext cx="3808400" cy="1309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UCVLTA+Arial-BoldMT"/>
                <a:cs typeface="UCVLTA+Arial-BoldMT"/>
              </a:rPr>
              <a:t>GetData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下载到文本时会</a:t>
            </a:r>
          </a:p>
          <a:p>
            <a:pPr marL="0" marR="0">
              <a:lnSpc>
                <a:spcPts val="2681"/>
              </a:lnSpc>
              <a:spcBef>
                <a:spcPts val="130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调用</a:t>
            </a:r>
            <a:r>
              <a:rPr sz="2400" b="1" spc="-10">
                <a:solidFill>
                  <a:srgbClr val="000000"/>
                </a:solidFill>
                <a:latin typeface="UCVLTA+Arial-BoldMT"/>
                <a:cs typeface="UCVLTA+Arial-BoldMT"/>
              </a:rPr>
              <a:t>Yield()…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71478" y="3640316"/>
            <a:ext cx="6088566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OVMHDI+CourierNewPS-BoldMT"/>
                <a:cs typeface="OVMHDI+CourierNewPS-BoldMT"/>
              </a:rPr>
              <a:t>void </a:t>
            </a:r>
            <a:r>
              <a:rPr sz="2400" b="1">
                <a:solidFill>
                  <a:srgbClr val="FF0000"/>
                </a:solidFill>
                <a:latin typeface="OVMHDI+CourierNewPS-BoldMT"/>
                <a:cs typeface="OVMHDI+CourierNewPS-BoldMT"/>
              </a:rPr>
              <a:t>ThreadCreate</a:t>
            </a:r>
            <a:r>
              <a:rPr sz="2400" b="1">
                <a:solidFill>
                  <a:srgbClr val="000000"/>
                </a:solidFill>
                <a:latin typeface="OVMHDI+CourierNewPS-BoldMT"/>
                <a:cs typeface="OVMHDI+CourierNewPS-BoldMT"/>
              </a:rPr>
              <a:t>(func,arg1){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54358" y="4081711"/>
            <a:ext cx="8012919" cy="810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申请栈</a:t>
            </a:r>
            <a:r>
              <a:rPr sz="2400" b="1">
                <a:solidFill>
                  <a:srgbClr val="000000"/>
                </a:solidFill>
                <a:latin typeface="OVMHDI+CourierNewPS-BoldMT"/>
                <a:cs typeface="OVMHDI+CourierNewPS-BoldMT"/>
              </a:rPr>
              <a:t>;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申请</a:t>
            </a:r>
            <a:r>
              <a:rPr sz="2400" b="1">
                <a:solidFill>
                  <a:srgbClr val="000000"/>
                </a:solidFill>
                <a:latin typeface="OVMHDI+CourierNewPS-BoldMT"/>
                <a:cs typeface="OVMHDI+CourierNewPS-BoldMT"/>
              </a:rPr>
              <a:t>TCB;func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等入栈</a:t>
            </a:r>
            <a:r>
              <a:rPr sz="2400" b="1">
                <a:solidFill>
                  <a:srgbClr val="000000"/>
                </a:solidFill>
                <a:latin typeface="OVMHDI+CourierNewPS-BoldMT"/>
                <a:cs typeface="OVMHDI+CourierNewPS-BoldMT"/>
              </a:rPr>
              <a:t>;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关联</a:t>
            </a:r>
            <a:r>
              <a:rPr sz="2400" b="1">
                <a:solidFill>
                  <a:srgbClr val="000000"/>
                </a:solidFill>
                <a:latin typeface="OVMHDI+CourierNewPS-BoldMT"/>
                <a:cs typeface="OVMHDI+CourierNewPS-BoldMT"/>
              </a:rPr>
              <a:t>TCB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与栈</a:t>
            </a:r>
            <a:r>
              <a:rPr sz="2400" b="1">
                <a:solidFill>
                  <a:srgbClr val="000000"/>
                </a:solidFill>
                <a:latin typeface="OVMHDI+CourierNewPS-BoldMT"/>
                <a:cs typeface="OVMHDI+CourierNewPS-BoldMT"/>
              </a:rPr>
              <a:t>;...}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71478" y="4633399"/>
            <a:ext cx="7022701" cy="810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OVMHDI+CourierNewPS-BoldMT"/>
                <a:cs typeface="OVMHDI+CourierNewPS-BoldMT"/>
              </a:rPr>
              <a:t>void</a:t>
            </a:r>
            <a:r>
              <a:rPr sz="2400" b="1" spc="-11">
                <a:solidFill>
                  <a:srgbClr val="000000"/>
                </a:solidFill>
                <a:latin typeface="OVMHDI+CourierNewPS-BoldMT"/>
                <a:cs typeface="OVMHDI+CourierNewPS-BoldMT"/>
              </a:rPr>
              <a:t> </a:t>
            </a:r>
            <a:r>
              <a:rPr sz="2400" b="1">
                <a:solidFill>
                  <a:srgbClr val="FF0000"/>
                </a:solidFill>
                <a:latin typeface="OVMHDI+CourierNewPS-BoldMT"/>
                <a:cs typeface="OVMHDI+CourierNewPS-BoldMT"/>
              </a:rPr>
              <a:t>Yield</a:t>
            </a:r>
            <a:r>
              <a:rPr sz="2400" b="1">
                <a:solidFill>
                  <a:srgbClr val="000000"/>
                </a:solidFill>
                <a:latin typeface="OVMHDI+CourierNewPS-BoldMT"/>
                <a:cs typeface="OVMHDI+CourierNewPS-BoldMT"/>
              </a:rPr>
              <a:t>(){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压入现场</a:t>
            </a:r>
            <a:r>
              <a:rPr sz="2400" b="1">
                <a:solidFill>
                  <a:srgbClr val="000000"/>
                </a:solidFill>
                <a:latin typeface="OVMHDI+CourierNewPS-BoldMT"/>
                <a:cs typeface="OVMHDI+CourierNewPS-BoldMT"/>
              </a:rPr>
              <a:t>;esp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放在当前</a:t>
            </a:r>
            <a:r>
              <a:rPr sz="2400" b="1">
                <a:solidFill>
                  <a:srgbClr val="000000"/>
                </a:solidFill>
                <a:latin typeface="OVMHDI+CourierNewPS-BoldMT"/>
                <a:cs typeface="OVMHDI+CourierNewPS-BoldMT"/>
              </a:rPr>
              <a:t>TCB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14378" y="4999159"/>
            <a:ext cx="7802609" cy="810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中</a:t>
            </a:r>
            <a:r>
              <a:rPr sz="2400" b="1">
                <a:solidFill>
                  <a:srgbClr val="000000"/>
                </a:solidFill>
                <a:latin typeface="OVMHDI+CourierNewPS-BoldMT"/>
                <a:cs typeface="OVMHDI+CourierNewPS-BoldMT"/>
              </a:rPr>
              <a:t>;</a:t>
            </a:r>
            <a:r>
              <a:rPr sz="2400" b="1">
                <a:solidFill>
                  <a:srgbClr val="FF0000"/>
                </a:solidFill>
                <a:latin typeface="OVMHDI+CourierNewPS-BoldMT"/>
                <a:cs typeface="OVMHDI+CourierNewPS-BoldMT"/>
              </a:rPr>
              <a:t>Next</a:t>
            </a:r>
            <a:r>
              <a:rPr sz="2400" b="1">
                <a:solidFill>
                  <a:srgbClr val="000000"/>
                </a:solidFill>
                <a:latin typeface="OVMHDI+CourierNewPS-BoldMT"/>
                <a:cs typeface="OVMHDI+CourierNewPS-BoldMT"/>
              </a:rPr>
              <a:t>();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从下个</a:t>
            </a:r>
            <a:r>
              <a:rPr sz="2400" b="1">
                <a:solidFill>
                  <a:srgbClr val="000000"/>
                </a:solidFill>
                <a:latin typeface="OVMHDI+CourierNewPS-BoldMT"/>
                <a:cs typeface="OVMHDI+CourierNewPS-BoldMT"/>
              </a:rPr>
              <a:t>TCB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取出</a:t>
            </a:r>
            <a:r>
              <a:rPr sz="2400" b="1">
                <a:solidFill>
                  <a:srgbClr val="000000"/>
                </a:solidFill>
                <a:latin typeface="OVMHDI+CourierNewPS-BoldMT"/>
                <a:cs typeface="OVMHDI+CourierNewPS-BoldMT"/>
              </a:rPr>
              <a:t>esp;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弹栈切换线程</a:t>
            </a:r>
            <a:r>
              <a:rPr sz="2400" b="1">
                <a:solidFill>
                  <a:srgbClr val="000000"/>
                </a:solidFill>
                <a:latin typeface="OVMHDI+CourierNewPS-BoldMT"/>
                <a:cs typeface="OVMHDI+CourierNewPS-BoldMT"/>
              </a:rPr>
              <a:t>;}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72420" y="5626908"/>
            <a:ext cx="7708989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调度函数，对系统影响很大，如可优先调度</a:t>
            </a:r>
            <a:r>
              <a:rPr sz="2400" b="1">
                <a:solidFill>
                  <a:srgbClr val="000000"/>
                </a:solidFill>
                <a:latin typeface="UCVLTA+Arial-BoldMT"/>
                <a:cs typeface="UCVLTA+Arial-BoldMT"/>
              </a:rPr>
              <a:t>show!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24846" y="6097440"/>
            <a:ext cx="8701944" cy="7977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UCVLTA+Arial-BoldMT"/>
                <a:cs typeface="UCVLTA+Arial-BoldMT"/>
              </a:rPr>
              <a:t>gcc -o</a:t>
            </a:r>
            <a:r>
              <a:rPr sz="2400" b="1" spc="-14">
                <a:solidFill>
                  <a:srgbClr val="FF0000"/>
                </a:solidFill>
                <a:latin typeface="UCVLTA+Arial-BoldMT"/>
                <a:cs typeface="UCVLTA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UCVLTA+Arial-BoldMT"/>
                <a:cs typeface="UCVLTA+Arial-BoldMT"/>
              </a:rPr>
              <a:t>explorer get.c</a:t>
            </a:r>
            <a:r>
              <a:rPr sz="2400" b="1" spc="-23">
                <a:solidFill>
                  <a:srgbClr val="FF0000"/>
                </a:solidFill>
                <a:latin typeface="UCVLTA+Arial-BoldMT"/>
                <a:cs typeface="UCVLTA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UCVLTA+Arial-BoldMT"/>
                <a:cs typeface="UCVLTA+Arial-BoldMT"/>
              </a:rPr>
              <a:t>yield.c</a:t>
            </a:r>
            <a:r>
              <a:rPr sz="2400" b="1" spc="17">
                <a:solidFill>
                  <a:srgbClr val="FF0000"/>
                </a:solidFill>
                <a:latin typeface="UCVLTA+Arial-BoldMT"/>
                <a:cs typeface="UCVLTA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UCVLTA+Arial-BoldMT"/>
                <a:cs typeface="UCVLTA+Arial-BoldMT"/>
              </a:rPr>
              <a:t>… </a:t>
            </a: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或</a:t>
            </a:r>
            <a:r>
              <a:rPr sz="2400" spc="72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FF0000"/>
                </a:solidFill>
                <a:latin typeface="UCVLTA+Arial-BoldMT"/>
                <a:cs typeface="UCVLTA+Arial-BoldMT"/>
              </a:rPr>
              <a:t>gcc get.c..</a:t>
            </a:r>
            <a:r>
              <a:rPr sz="2400" b="1" spc="-27">
                <a:solidFill>
                  <a:srgbClr val="FF0000"/>
                </a:solidFill>
                <a:latin typeface="UCVLTA+Arial-BoldMT"/>
                <a:cs typeface="UCVLTA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UCVLTA+Arial-BoldMT"/>
                <a:cs typeface="UCVLTA+Arial-BoldMT"/>
              </a:rPr>
              <a:t>-lthread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1590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NSGJDK+TimesNewRomanPS-BoldMT"/>
                <a:cs typeface="NSGJDK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NSGJDK+TimesNewRomanPS-BoldMT"/>
                <a:cs typeface="NSGJDK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NSGJDK+TimesNewRomanPS-BoldMT"/>
                <a:cs typeface="NSGJDK+TimesNewRomanPS-BoldMT"/>
              </a:rPr>
              <a:t>Systems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857366" y="6581798"/>
            <a:ext cx="7809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UCVLTA+Arial-BoldMT"/>
                <a:cs typeface="UCVLTA+Arial-BoldMT"/>
              </a:rPr>
              <a:t>- 10</a:t>
            </a:r>
            <a:r>
              <a:rPr sz="1600" b="1" spc="14">
                <a:solidFill>
                  <a:srgbClr val="000000"/>
                </a:solidFill>
                <a:latin typeface="UCVLTA+Arial-BoldMT"/>
                <a:cs typeface="UCVLTA+Arial-BoldMT"/>
              </a:rPr>
              <a:t> </a:t>
            </a:r>
            <a:r>
              <a:rPr sz="1600" b="1">
                <a:solidFill>
                  <a:srgbClr val="000000"/>
                </a:solidFill>
                <a:latin typeface="UCVLTA+Arial-BoldMT"/>
                <a:cs typeface="UCVLTA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1895" y="1752602"/>
            <a:ext cx="6699502" cy="4573521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62900" y="3236976"/>
            <a:ext cx="3124200" cy="87782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24800" y="1524000"/>
            <a:ext cx="3124200" cy="1391411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0040" y="404306"/>
            <a:ext cx="10216956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为什么说是用户级线程</a:t>
            </a:r>
            <a:r>
              <a:rPr sz="3600" b="1">
                <a:solidFill>
                  <a:srgbClr val="000000"/>
                </a:solidFill>
                <a:latin typeface="VVQOIS+Arial-BoldMT"/>
                <a:cs typeface="VVQOIS+Arial-BoldMT"/>
              </a:rPr>
              <a:t>——Yield</a:t>
            </a: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是用户程序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016092" y="1192298"/>
            <a:ext cx="1359112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66"/>
                </a:solidFill>
                <a:latin typeface="VVQOIS+Arial-BoldMT"/>
                <a:cs typeface="VVQOIS+Arial-BoldMT"/>
              </a:rPr>
              <a:t>GetData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20040" y="1283316"/>
            <a:ext cx="8188147" cy="927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DIVALI+Wingdings-Regular"/>
                <a:cs typeface="DIVALI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如果进程的某个线程进入内核并阻塞，则</a:t>
            </a:r>
            <a:r>
              <a:rPr sz="2800" b="1">
                <a:solidFill>
                  <a:srgbClr val="000000"/>
                </a:solidFill>
                <a:latin typeface="VVQOIS+Arial-BoldMT"/>
                <a:cs typeface="VVQOIS+Arial-BoldMT"/>
              </a:rPr>
              <a:t>…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168640" y="1639129"/>
            <a:ext cx="2527120" cy="67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连接</a:t>
            </a:r>
            <a:r>
              <a:rPr sz="2000" b="1">
                <a:solidFill>
                  <a:srgbClr val="000000"/>
                </a:solidFill>
                <a:latin typeface="JDPJQV+CourierNewPS-BoldMT"/>
                <a:cs typeface="JDPJQV+CourierNewPS-BoldMT"/>
              </a:rPr>
              <a:t>URL</a:t>
            </a: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发起请求</a:t>
            </a:r>
            <a:r>
              <a:rPr sz="2000" b="1">
                <a:solidFill>
                  <a:srgbClr val="000000"/>
                </a:solidFill>
                <a:latin typeface="JDPJQV+CourierNewPS-BoldMT"/>
                <a:cs typeface="JDPJQV+CourierNewPS-BoldMT"/>
              </a:rPr>
              <a:t>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664648" y="1848658"/>
            <a:ext cx="1896665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线程</a:t>
            </a:r>
            <a:r>
              <a:rPr sz="2400" b="1" spc="-17">
                <a:solidFill>
                  <a:srgbClr val="000000"/>
                </a:solidFill>
                <a:latin typeface="VVQOIS+Arial-BoldMT"/>
                <a:cs typeface="VVQOIS+Arial-BoldMT"/>
              </a:rPr>
              <a:t>Yield!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91120" y="1977812"/>
            <a:ext cx="1298447" cy="794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57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进程</a:t>
            </a:r>
            <a:r>
              <a:rPr sz="2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000000"/>
                </a:solidFill>
                <a:latin typeface="NRPDPR+TimesNewRomanPS-BoldMT"/>
                <a:cs typeface="NRPDPR+TimesNewRomanPS-BoldMT"/>
              </a:rPr>
              <a:t>1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429408" y="2054012"/>
            <a:ext cx="1298447" cy="794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57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进程</a:t>
            </a:r>
            <a:r>
              <a:rPr sz="2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000000"/>
                </a:solidFill>
                <a:latin typeface="NRPDPR+TimesNewRomanPS-BoldMT"/>
                <a:cs typeface="NRPDPR+TimesNewRomanPS-BoldMT"/>
              </a:rPr>
              <a:t>2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168640" y="2096329"/>
            <a:ext cx="2167659" cy="67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等待网卡</a:t>
            </a:r>
            <a:r>
              <a:rPr sz="2000" b="1">
                <a:solidFill>
                  <a:srgbClr val="000000"/>
                </a:solidFill>
                <a:latin typeface="JDPJQV+CourierNewPS-BoldMT"/>
                <a:cs typeface="JDPJQV+CourierNewPS-BoldMT"/>
              </a:rPr>
              <a:t>IO...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857178" y="2505736"/>
            <a:ext cx="1082802" cy="6628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19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线程</a:t>
            </a:r>
            <a:r>
              <a:rPr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>
                <a:solidFill>
                  <a:srgbClr val="000000"/>
                </a:solidFill>
                <a:latin typeface="NRPDPR+TimesNewRomanPS-BoldMT"/>
                <a:cs typeface="NRPDPR+TimesNewRomanPS-BoldMT"/>
              </a:rPr>
              <a:t>1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412905" y="2505736"/>
            <a:ext cx="1097093" cy="6628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19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线程</a:t>
            </a:r>
            <a:r>
              <a:rPr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>
                <a:solidFill>
                  <a:srgbClr val="000000"/>
                </a:solidFill>
                <a:latin typeface="NRPDPR+TimesNewRomanPS-BoldMT"/>
                <a:cs typeface="NRPDPR+TimesNewRomanPS-BoldMT"/>
              </a:rPr>
              <a:t>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168640" y="2553529"/>
            <a:ext cx="1403612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FF0000"/>
                </a:solidFill>
                <a:latin typeface="SimSun"/>
                <a:cs typeface="SimSun"/>
              </a:rPr>
              <a:t>进程阻塞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054340" y="2957808"/>
            <a:ext cx="1059646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66"/>
                </a:solidFill>
                <a:latin typeface="VVQOIS+Arial-BoldMT"/>
                <a:cs typeface="VVQOIS+Arial-BoldMT"/>
              </a:rPr>
              <a:t>Show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206740" y="3331412"/>
            <a:ext cx="2325953" cy="67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显示文本和链接</a:t>
            </a:r>
            <a:r>
              <a:rPr sz="2000" b="1">
                <a:solidFill>
                  <a:srgbClr val="000000"/>
                </a:solidFill>
                <a:latin typeface="JDPJQV+CourierNewPS-BoldMT"/>
                <a:cs typeface="JDPJQV+CourierNewPS-BoldMT"/>
              </a:rPr>
              <a:t>;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85165" y="3392423"/>
            <a:ext cx="1084379" cy="1966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用户</a:t>
            </a:r>
          </a:p>
          <a:p>
            <a:pPr marL="16055" marR="0">
              <a:lnSpc>
                <a:spcPts val="2400"/>
              </a:lnSpc>
              <a:spcBef>
                <a:spcPts val="7087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内核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206718" y="3786181"/>
            <a:ext cx="991918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JDPJQV+CourierNewPS-BoldMT"/>
                <a:cs typeface="JDPJQV+CourierNewPS-BoldMT"/>
              </a:rPr>
              <a:t>...;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614324" y="4210858"/>
            <a:ext cx="252466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进程</a:t>
            </a:r>
            <a:r>
              <a:rPr sz="2400" b="1">
                <a:solidFill>
                  <a:srgbClr val="000000"/>
                </a:solidFill>
                <a:latin typeface="VVQOIS+Arial-BoldMT"/>
                <a:cs typeface="VVQOIS+Arial-BoldMT"/>
              </a:rPr>
              <a:t>Schedule!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271396" y="4688549"/>
            <a:ext cx="1082802" cy="6628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19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进程</a:t>
            </a:r>
            <a:r>
              <a:rPr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>
                <a:solidFill>
                  <a:srgbClr val="000000"/>
                </a:solidFill>
                <a:latin typeface="NRPDPR+TimesNewRomanPS-BoldMT"/>
                <a:cs typeface="NRPDPR+TimesNewRomanPS-BoldMT"/>
              </a:rPr>
              <a:t>1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016795" y="4723614"/>
            <a:ext cx="89154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进程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591343" y="4715536"/>
            <a:ext cx="508254" cy="6628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19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NRPDPR+TimesNewRomanPS-BoldMT"/>
                <a:cs typeface="NRPDPR+TimesNewRomanPS-BoldMT"/>
              </a:rPr>
              <a:t>2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111384" y="5935640"/>
            <a:ext cx="643383" cy="794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57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NRPDPR+TimesNewRomanPS-BoldMT"/>
                <a:cs typeface="NRPDPR+TimesNewRomanPS-BoldMT"/>
              </a:rPr>
              <a:t>P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538671" y="5937228"/>
            <a:ext cx="643383" cy="794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57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NRPDPR+TimesNewRomanPS-BoldMT"/>
                <a:cs typeface="NRPDPR+TimesNewRomanPS-BoldMT"/>
              </a:rPr>
              <a:t>P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5749216" y="5937228"/>
            <a:ext cx="643383" cy="794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57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NRPDPR+TimesNewRomanPS-BoldMT"/>
                <a:cs typeface="NRPDPR+TimesNewRomanPS-BoldMT"/>
              </a:rPr>
              <a:t>P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701220" y="6102286"/>
            <a:ext cx="1068323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硬件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91435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NRPDPR+TimesNewRomanPS-BoldMT"/>
                <a:cs typeface="NRPDPR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NRPDPR+TimesNewRomanPS-BoldMT"/>
                <a:cs typeface="NRPDPR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NRPDPR+TimesNewRomanPS-BoldMT"/>
                <a:cs typeface="NRPDPR+TimesNewRomanPS-BoldMT"/>
              </a:rPr>
              <a:t>Systems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5863494" y="6581798"/>
            <a:ext cx="768561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VVQOIS+Arial-BoldMT"/>
                <a:cs typeface="VVQOIS+Arial-BoldMT"/>
              </a:rPr>
              <a:t>-</a:t>
            </a:r>
            <a:r>
              <a:rPr sz="1600" b="1" spc="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 spc="-85">
                <a:solidFill>
                  <a:srgbClr val="000000"/>
                </a:solidFill>
                <a:latin typeface="VVQOIS+Arial-BoldMT"/>
                <a:cs typeface="VVQOIS+Arial-BoldMT"/>
              </a:rPr>
              <a:t>11</a:t>
            </a:r>
            <a:r>
              <a:rPr sz="1600" b="1" spc="1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VVQOIS+Arial-BoldMT"/>
                <a:cs typeface="VVQOIS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8447" y="2144267"/>
            <a:ext cx="6550150" cy="395325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3127" y="1307591"/>
            <a:ext cx="188976" cy="19202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03235" y="1231391"/>
            <a:ext cx="188976" cy="19202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4840" y="425291"/>
            <a:ext cx="12820796" cy="1152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核心级线程</a:t>
            </a:r>
            <a:r>
              <a:rPr sz="3600" spc="384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spc="10">
                <a:solidFill>
                  <a:srgbClr val="FF0000"/>
                </a:solidFill>
                <a:latin typeface="SimSun"/>
                <a:cs typeface="SimSun"/>
              </a:rPr>
              <a:t>核心级线程和用户级线程区别，哪个快？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889144" y="1144576"/>
            <a:ext cx="4266230" cy="1309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HJGLCI+Arial-BoldMT"/>
                <a:cs typeface="HJGLCI+Arial-BoldMT"/>
              </a:rPr>
              <a:t>gcc -o</a:t>
            </a:r>
            <a:r>
              <a:rPr sz="2400" b="1" spc="-14">
                <a:solidFill>
                  <a:srgbClr val="000000"/>
                </a:solidFill>
                <a:latin typeface="HJGLCI+Arial-BoldMT"/>
                <a:cs typeface="HJGLCI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HJGLCI+Arial-BoldMT"/>
                <a:cs typeface="HJGLCI+Arial-BoldMT"/>
              </a:rPr>
              <a:t>explorer </a:t>
            </a:r>
            <a:r>
              <a:rPr sz="2400" b="1" spc="-14">
                <a:solidFill>
                  <a:srgbClr val="000000"/>
                </a:solidFill>
                <a:latin typeface="HJGLCI+Arial-BoldMT"/>
                <a:cs typeface="HJGLCI+Arial-BoldMT"/>
              </a:rPr>
              <a:t>explorer.c</a:t>
            </a:r>
          </a:p>
          <a:p>
            <a:pPr marL="0" marR="0">
              <a:lnSpc>
                <a:spcPts val="2681"/>
              </a:lnSpc>
              <a:spcBef>
                <a:spcPts val="130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HJGLCI+Arial-BoldMT"/>
                <a:cs typeface="HJGLCI+Arial-BoldMT"/>
              </a:rPr>
              <a:t>yield.c …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29639" y="1220640"/>
            <a:ext cx="7187412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HJGLCI+Arial-BoldMT"/>
                <a:cs typeface="HJGLCI+Arial-BoldMT"/>
              </a:rPr>
              <a:t>ThreadCreate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是系统调用，会进入内核，内核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29639" y="1732704"/>
            <a:ext cx="6721805" cy="887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知道</a:t>
            </a:r>
            <a:r>
              <a:rPr sz="2400" b="1">
                <a:solidFill>
                  <a:srgbClr val="FF0000"/>
                </a:solidFill>
                <a:latin typeface="HJGLCI+Arial-BoldMT"/>
                <a:cs typeface="HJGLCI+Arial-BoldMT"/>
              </a:rPr>
              <a:t>TCB</a:t>
            </a:r>
            <a:r>
              <a:rPr sz="2400" b="1" spc="4050">
                <a:solidFill>
                  <a:srgbClr val="FF0000"/>
                </a:solidFill>
                <a:latin typeface="HJGLCI+Arial-BoldMT"/>
                <a:cs typeface="HJGLCI+Arial-BoldMT"/>
              </a:rPr>
              <a:t>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进程</a:t>
            </a:r>
            <a:r>
              <a:rPr sz="2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000000"/>
                </a:solidFill>
                <a:latin typeface="LJQWQK+TimesNewRomanPS-BoldMT"/>
                <a:cs typeface="LJQWQK+TimesNewRomanPS-BoldMT"/>
              </a:rPr>
              <a:t>1</a:t>
            </a:r>
          </a:p>
          <a:p>
            <a:pPr marL="5003800" marR="0">
              <a:lnSpc>
                <a:spcPts val="695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进程</a:t>
            </a:r>
            <a:r>
              <a:rPr sz="2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000000"/>
                </a:solidFill>
                <a:latin typeface="LJQWQK+TimesNewRomanPS-BoldMT"/>
                <a:cs typeface="LJQWQK+TimesNewRomanPS-BoldMT"/>
              </a:rPr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889239" y="2211240"/>
            <a:ext cx="4636345" cy="2312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内核级线程</a:t>
            </a:r>
            <a:r>
              <a:rPr sz="2400" b="1">
                <a:solidFill>
                  <a:srgbClr val="000000"/>
                </a:solidFill>
                <a:latin typeface="HJGLCI+Arial-BoldMT"/>
                <a:cs typeface="HJGLCI+Arial-BoldMT"/>
              </a:rPr>
              <a:t>gcc -o</a:t>
            </a:r>
            <a:r>
              <a:rPr sz="2400" b="1" spc="-14">
                <a:solidFill>
                  <a:srgbClr val="000000"/>
                </a:solidFill>
                <a:latin typeface="HJGLCI+Arial-BoldMT"/>
                <a:cs typeface="HJGLCI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HJGLCI+Arial-BoldMT"/>
                <a:cs typeface="HJGLCI+Arial-BoldMT"/>
              </a:rPr>
              <a:t>explorer</a:t>
            </a:r>
          </a:p>
          <a:p>
            <a:pPr marL="0" marR="0">
              <a:lnSpc>
                <a:spcPts val="2681"/>
              </a:lnSpc>
              <a:spcBef>
                <a:spcPts val="1300"/>
              </a:spcBef>
              <a:spcAft>
                <a:spcPct val="0"/>
              </a:spcAft>
            </a:pPr>
            <a:r>
              <a:rPr sz="2400" b="1" spc="-11">
                <a:solidFill>
                  <a:srgbClr val="000000"/>
                </a:solidFill>
                <a:latin typeface="HJGLCI+Arial-BoldMT"/>
                <a:cs typeface="HJGLCI+Arial-BoldMT"/>
              </a:rPr>
              <a:t>explorer.c…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；</a:t>
            </a:r>
            <a:r>
              <a:rPr sz="2400" b="1">
                <a:solidFill>
                  <a:srgbClr val="000000"/>
                </a:solidFill>
                <a:latin typeface="HJGLCI+Arial-BoldMT"/>
                <a:cs typeface="HJGLCI+Arial-BoldMT"/>
              </a:rPr>
              <a:t>ThreadCreate</a:t>
            </a:r>
          </a:p>
          <a:p>
            <a:pPr marL="0" marR="0">
              <a:lnSpc>
                <a:spcPts val="2681"/>
              </a:lnSpc>
              <a:spcBef>
                <a:spcPts val="130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是系统调用；</a:t>
            </a:r>
            <a:r>
              <a:rPr sz="2400" b="1" spc="-10">
                <a:solidFill>
                  <a:srgbClr val="000000"/>
                </a:solidFill>
                <a:latin typeface="HJGLCI+Arial-BoldMT"/>
                <a:cs typeface="HJGLCI+Arial-BoldMT"/>
              </a:rPr>
              <a:t>Yield()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用户不可</a:t>
            </a:r>
          </a:p>
          <a:p>
            <a:pPr marL="0" marR="0">
              <a:lnSpc>
                <a:spcPts val="2400"/>
              </a:lnSpc>
              <a:spcBef>
                <a:spcPts val="1681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见，调度点由系统决定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94764" y="3130486"/>
            <a:ext cx="1068324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用户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656740" y="3391257"/>
            <a:ext cx="2117080" cy="1160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208788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线程</a:t>
            </a:r>
            <a:r>
              <a:rPr sz="2400" b="1">
                <a:solidFill>
                  <a:srgbClr val="000000"/>
                </a:solidFill>
                <a:latin typeface="HJGLCI+Arial-BoldMT"/>
                <a:cs typeface="HJGLCI+Arial-BoldMT"/>
              </a:rPr>
              <a:t>IO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，</a:t>
            </a:r>
          </a:p>
          <a:p>
            <a:pPr marL="0" marR="0">
              <a:lnSpc>
                <a:spcPts val="2681"/>
              </a:lnSpc>
              <a:spcBef>
                <a:spcPts val="124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HJGLCI+Arial-BoldMT"/>
                <a:cs typeface="HJGLCI+Arial-BoldMT"/>
              </a:rPr>
              <a:t>Schedule…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310639" y="4368736"/>
            <a:ext cx="1068324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核心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129789" y="4917149"/>
            <a:ext cx="1082802" cy="6628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19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线程</a:t>
            </a:r>
            <a:r>
              <a:rPr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>
                <a:solidFill>
                  <a:srgbClr val="000000"/>
                </a:solidFill>
                <a:latin typeface="LJQWQK+TimesNewRomanPS-BoldMT"/>
                <a:cs typeface="LJQWQK+TimesNewRomanPS-BoldMT"/>
              </a:rPr>
              <a:t>1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677978" y="4917149"/>
            <a:ext cx="1097093" cy="6628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19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线程</a:t>
            </a:r>
            <a:r>
              <a:rPr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>
                <a:solidFill>
                  <a:srgbClr val="000000"/>
                </a:solidFill>
                <a:latin typeface="LJQWQK+TimesNewRomanPS-BoldMT"/>
                <a:cs typeface="LJQWQK+TimesNewRomanPS-BoldMT"/>
              </a:rPr>
              <a:t>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667804" y="5707040"/>
            <a:ext cx="643383" cy="794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57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LJQWQK+TimesNewRomanPS-BoldMT"/>
                <a:cs typeface="LJQWQK+TimesNewRomanPS-BoldMT"/>
              </a:rPr>
              <a:t>P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061628" y="5708628"/>
            <a:ext cx="643383" cy="794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57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LJQWQK+TimesNewRomanPS-BoldMT"/>
                <a:cs typeface="LJQWQK+TimesNewRomanPS-BoldMT"/>
              </a:rPr>
              <a:t>P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244461" y="5708628"/>
            <a:ext cx="643383" cy="794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57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LJQWQK+TimesNewRomanPS-BoldMT"/>
                <a:cs typeface="LJQWQK+TimesNewRomanPS-BoldMT"/>
              </a:rPr>
              <a:t>P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310639" y="5873686"/>
            <a:ext cx="1068324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硬件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91590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LJQWQK+TimesNewRomanPS-BoldMT"/>
                <a:cs typeface="LJQWQK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LJQWQK+TimesNewRomanPS-BoldMT"/>
                <a:cs typeface="LJQWQK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LJQWQK+TimesNewRomanPS-BoldMT"/>
                <a:cs typeface="LJQWQK+TimesNewRomanPS-BoldMT"/>
              </a:rPr>
              <a:t>Systems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857366" y="6581798"/>
            <a:ext cx="7809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HJGLCI+Arial-BoldMT"/>
                <a:cs typeface="HJGLCI+Arial-BoldMT"/>
              </a:rPr>
              <a:t>- 12</a:t>
            </a:r>
            <a:r>
              <a:rPr sz="1600" b="1" spc="14">
                <a:solidFill>
                  <a:srgbClr val="000000"/>
                </a:solidFill>
                <a:latin typeface="HJGLCI+Arial-BoldMT"/>
                <a:cs typeface="HJGLCI+Arial-BoldMT"/>
              </a:rPr>
              <a:t> </a:t>
            </a:r>
            <a:r>
              <a:rPr sz="1600" b="1">
                <a:solidFill>
                  <a:srgbClr val="000000"/>
                </a:solidFill>
                <a:latin typeface="HJGLCI+Arial-BoldMT"/>
                <a:cs typeface="HJGLCI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52464" y="714356"/>
            <a:ext cx="10072758" cy="55007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solidFill>
                  <a:schemeClr val="tx1"/>
                </a:solidFill>
              </a:rPr>
              <a:t>2018</a:t>
            </a:r>
            <a:r>
              <a:rPr lang="zh-CN" altLang="en-US" sz="4400" dirty="0" smtClean="0">
                <a:solidFill>
                  <a:schemeClr val="tx1"/>
                </a:solidFill>
              </a:rPr>
              <a:t>年</a:t>
            </a:r>
            <a:r>
              <a:rPr lang="en-US" altLang="zh-CN" sz="4400" dirty="0" smtClean="0">
                <a:solidFill>
                  <a:schemeClr val="tx1"/>
                </a:solidFill>
              </a:rPr>
              <a:t>10</a:t>
            </a:r>
            <a:r>
              <a:rPr lang="zh-CN" altLang="en-US" sz="4400" dirty="0" smtClean="0">
                <a:solidFill>
                  <a:schemeClr val="tx1"/>
                </a:solidFill>
              </a:rPr>
              <a:t>月</a:t>
            </a:r>
            <a:r>
              <a:rPr lang="en-US" altLang="zh-CN" sz="4400" dirty="0" smtClean="0">
                <a:solidFill>
                  <a:schemeClr val="tx1"/>
                </a:solidFill>
              </a:rPr>
              <a:t>11</a:t>
            </a:r>
            <a:r>
              <a:rPr lang="zh-CN" altLang="en-US" sz="4400" dirty="0" smtClean="0">
                <a:solidFill>
                  <a:schemeClr val="tx1"/>
                </a:solidFill>
              </a:rPr>
              <a:t>日      第四次作业  </a:t>
            </a:r>
            <a:endParaRPr lang="en-US" altLang="zh-CN" sz="4400" dirty="0" smtClean="0">
              <a:solidFill>
                <a:schemeClr val="tx1"/>
              </a:solidFill>
            </a:endParaRPr>
          </a:p>
          <a:p>
            <a:pPr algn="ctr"/>
            <a:endParaRPr lang="en-US" altLang="zh-CN" sz="4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4400" dirty="0" smtClean="0">
                <a:solidFill>
                  <a:schemeClr val="tx1"/>
                </a:solidFill>
              </a:rPr>
              <a:t>10</a:t>
            </a:r>
            <a:r>
              <a:rPr lang="zh-CN" altLang="en-US" sz="4400" dirty="0" smtClean="0">
                <a:solidFill>
                  <a:schemeClr val="tx1"/>
                </a:solidFill>
              </a:rPr>
              <a:t>月</a:t>
            </a:r>
            <a:r>
              <a:rPr lang="en-US" altLang="zh-CN" sz="4400" dirty="0" smtClean="0">
                <a:solidFill>
                  <a:schemeClr val="tx1"/>
                </a:solidFill>
              </a:rPr>
              <a:t>17</a:t>
            </a:r>
            <a:r>
              <a:rPr lang="zh-CN" altLang="en-US" sz="4400" dirty="0" smtClean="0">
                <a:solidFill>
                  <a:schemeClr val="tx1"/>
                </a:solidFill>
              </a:rPr>
              <a:t>号晚上</a:t>
            </a:r>
            <a:r>
              <a:rPr lang="en-US" altLang="zh-CN" sz="4400" dirty="0" smtClean="0">
                <a:solidFill>
                  <a:schemeClr val="tx1"/>
                </a:solidFill>
              </a:rPr>
              <a:t>10</a:t>
            </a:r>
            <a:r>
              <a:rPr lang="zh-CN" altLang="en-US" sz="4400" dirty="0" smtClean="0">
                <a:solidFill>
                  <a:schemeClr val="tx1"/>
                </a:solidFill>
              </a:rPr>
              <a:t>点之前提交</a:t>
            </a:r>
            <a:endParaRPr lang="en-US" altLang="zh-CN" sz="4400" dirty="0" smtClean="0">
              <a:solidFill>
                <a:schemeClr val="tx1"/>
              </a:solidFill>
            </a:endParaRPr>
          </a:p>
          <a:p>
            <a:pPr algn="ctr"/>
            <a:endParaRPr lang="en-US" altLang="zh-CN" sz="4400" dirty="0" smtClean="0">
              <a:solidFill>
                <a:schemeClr val="tx1"/>
              </a:solidFill>
            </a:endParaRPr>
          </a:p>
          <a:p>
            <a:pPr marL="742950" indent="-742950">
              <a:buAutoNum type="arabicPlain"/>
            </a:pPr>
            <a:r>
              <a:rPr lang="zh-CN" altLang="en-US" sz="4400" dirty="0" smtClean="0">
                <a:solidFill>
                  <a:schemeClr val="tx1"/>
                </a:solidFill>
              </a:rPr>
              <a:t>什么是进程？进程有哪几种状态？</a:t>
            </a:r>
            <a:endParaRPr lang="en-US" altLang="zh-CN" sz="4400" dirty="0" smtClean="0">
              <a:solidFill>
                <a:schemeClr val="tx1"/>
              </a:solidFill>
            </a:endParaRPr>
          </a:p>
          <a:p>
            <a:pPr marL="742950" indent="-742950">
              <a:buAutoNum type="arabicPlain"/>
            </a:pPr>
            <a:r>
              <a:rPr lang="zh-CN" altLang="en-US" sz="4400" dirty="0" smtClean="0">
                <a:solidFill>
                  <a:schemeClr val="tx1"/>
                </a:solidFill>
              </a:rPr>
              <a:t>什么是</a:t>
            </a:r>
            <a:r>
              <a:rPr lang="zh-CN" altLang="en-US" sz="4400" dirty="0" smtClean="0">
                <a:solidFill>
                  <a:schemeClr val="tx1"/>
                </a:solidFill>
              </a:rPr>
              <a:t>线程？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56879"/>
            <a:ext cx="12025050" cy="529064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48561" y="5548121"/>
            <a:ext cx="990600" cy="46177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91561" y="5548121"/>
            <a:ext cx="990600" cy="46177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20561" y="5548121"/>
            <a:ext cx="1219200" cy="461772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34561" y="5548121"/>
            <a:ext cx="990600" cy="46177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77561" y="5548121"/>
            <a:ext cx="990600" cy="46177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71600" y="6450432"/>
            <a:ext cx="3905072" cy="202691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9440" y="425291"/>
            <a:ext cx="6854069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多进程是操作系统的基本图像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683085" y="1123856"/>
            <a:ext cx="2366771" cy="15292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323299"/>
                </a:solidFill>
                <a:latin typeface="SimSun"/>
                <a:cs typeface="SimSun"/>
              </a:rPr>
              <a:t>得到</a:t>
            </a:r>
            <a:r>
              <a:rPr sz="2400" b="1">
                <a:solidFill>
                  <a:srgbClr val="323299"/>
                </a:solidFill>
                <a:latin typeface="EUCUPU+Arial-BoldMT"/>
                <a:cs typeface="EUCUPU+Arial-BoldMT"/>
              </a:rPr>
              <a:t>ax=1</a:t>
            </a:r>
            <a:r>
              <a:rPr sz="2400" spc="11">
                <a:solidFill>
                  <a:srgbClr val="323299"/>
                </a:solidFill>
                <a:latin typeface="SimSun"/>
                <a:cs typeface="SimSun"/>
              </a:rPr>
              <a:t>，启</a:t>
            </a:r>
          </a:p>
          <a:p>
            <a:pPr marL="36576" marR="0">
              <a:lnSpc>
                <a:spcPts val="2400"/>
              </a:lnSpc>
              <a:spcBef>
                <a:spcPts val="588"/>
              </a:spcBef>
              <a:spcAft>
                <a:spcPct val="0"/>
              </a:spcAft>
            </a:pPr>
            <a:r>
              <a:rPr sz="2400" spc="11">
                <a:solidFill>
                  <a:srgbClr val="323299"/>
                </a:solidFill>
                <a:latin typeface="SimSun"/>
                <a:cs typeface="SimSun"/>
              </a:rPr>
              <a:t>动磁盘写，正</a:t>
            </a:r>
          </a:p>
          <a:p>
            <a:pPr marL="38100" marR="0">
              <a:lnSpc>
                <a:spcPts val="2681"/>
              </a:lnSpc>
              <a:spcBef>
                <a:spcPts val="40"/>
              </a:spcBef>
              <a:spcAft>
                <a:spcPct val="0"/>
              </a:spcAft>
            </a:pPr>
            <a:r>
              <a:rPr sz="2400" spc="11">
                <a:solidFill>
                  <a:srgbClr val="323299"/>
                </a:solidFill>
                <a:latin typeface="SimSun"/>
                <a:cs typeface="SimSun"/>
              </a:rPr>
              <a:t>在等待完成</a:t>
            </a:r>
            <a:r>
              <a:rPr sz="2400" b="1">
                <a:solidFill>
                  <a:srgbClr val="323299"/>
                </a:solidFill>
                <a:latin typeface="EUCUPU+Arial-BoldMT"/>
                <a:cs typeface="EUCUPU+Arial-BoldMT"/>
              </a:rPr>
              <a:t>…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48640" y="1298872"/>
            <a:ext cx="7224840" cy="871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FF0000"/>
                </a:solidFill>
                <a:latin typeface="EUCUPU+Arial-BoldMT"/>
                <a:cs typeface="EUCUPU+Arial-BoldMT"/>
              </a:rPr>
              <a:t>PID:1</a:t>
            </a:r>
            <a:r>
              <a:rPr sz="2800" b="1" spc="5277">
                <a:solidFill>
                  <a:srgbClr val="FF0000"/>
                </a:solidFill>
                <a:latin typeface="EUCUPU+Arial-BoldMT"/>
                <a:cs typeface="EUCUPU+Arial-BoldMT"/>
              </a:rPr>
              <a:t> </a:t>
            </a:r>
            <a:r>
              <a:rPr sz="2400" b="1">
                <a:solidFill>
                  <a:srgbClr val="323299"/>
                </a:solidFill>
                <a:latin typeface="EUCUPU+Arial-BoldMT"/>
                <a:cs typeface="EUCUPU+Arial-BoldMT"/>
              </a:rPr>
              <a:t>mov …</a:t>
            </a:r>
            <a:r>
              <a:rPr sz="2400" b="1" spc="1528">
                <a:solidFill>
                  <a:srgbClr val="323299"/>
                </a:solidFill>
                <a:latin typeface="EUCUPU+Arial-BoldMT"/>
                <a:cs typeface="EUCUPU+Arial-BoldMT"/>
              </a:rPr>
              <a:t> </a:t>
            </a:r>
            <a:r>
              <a:rPr sz="2400" b="1">
                <a:solidFill>
                  <a:srgbClr val="323299"/>
                </a:solidFill>
                <a:latin typeface="EUCUPU+Arial-BoldMT"/>
                <a:cs typeface="EUCUPU+Arial-BoldMT"/>
              </a:rPr>
              <a:t>mov [100], ax</a:t>
            </a:r>
            <a:r>
              <a:rPr sz="2400" b="1" spc="1267">
                <a:solidFill>
                  <a:srgbClr val="323299"/>
                </a:solidFill>
                <a:latin typeface="EUCUPU+Arial-BoldMT"/>
                <a:cs typeface="EUCUPU+Arial-BoldMT"/>
              </a:rPr>
              <a:t> </a:t>
            </a:r>
            <a:r>
              <a:rPr sz="2400" b="1">
                <a:solidFill>
                  <a:srgbClr val="323299"/>
                </a:solidFill>
                <a:latin typeface="EUCUPU+Arial-BoldMT"/>
                <a:cs typeface="EUCUPU+Arial-BoldMT"/>
              </a:rPr>
              <a:t>write</a:t>
            </a:r>
            <a:r>
              <a:rPr sz="2400" b="1" spc="-40">
                <a:solidFill>
                  <a:srgbClr val="323299"/>
                </a:solidFill>
                <a:latin typeface="EUCUPU+Arial-BoldMT"/>
                <a:cs typeface="EUCUPU+Arial-BoldMT"/>
              </a:rPr>
              <a:t> </a:t>
            </a:r>
            <a:r>
              <a:rPr sz="2400" b="1">
                <a:solidFill>
                  <a:srgbClr val="323299"/>
                </a:solidFill>
                <a:latin typeface="EUCUPU+Arial-BoldMT"/>
                <a:cs typeface="EUCUPU+Arial-BoldMT"/>
              </a:rPr>
              <a:t>ax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250334" y="1729086"/>
            <a:ext cx="1389699" cy="1707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12138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323299"/>
                </a:solidFill>
                <a:latin typeface="EUCUPU+Arial-BoldMT"/>
                <a:cs typeface="EUCUPU+Arial-BoldMT"/>
              </a:rPr>
              <a:t>PCB1</a:t>
            </a:r>
          </a:p>
          <a:p>
            <a:pPr marL="0" marR="0">
              <a:lnSpc>
                <a:spcPts val="2681"/>
              </a:lnSpc>
              <a:spcBef>
                <a:spcPts val="1031"/>
              </a:spcBef>
              <a:spcAft>
                <a:spcPct val="0"/>
              </a:spcAft>
            </a:pPr>
            <a:r>
              <a:rPr sz="2400" b="1">
                <a:solidFill>
                  <a:srgbClr val="323299"/>
                </a:solidFill>
                <a:latin typeface="EUCUPU+Arial-BoldMT"/>
                <a:cs typeface="EUCUPU+Arial-BoldMT"/>
              </a:rPr>
              <a:t>PID=1</a:t>
            </a:r>
          </a:p>
          <a:p>
            <a:pPr marL="121887" marR="0">
              <a:lnSpc>
                <a:spcPts val="2400"/>
              </a:lnSpc>
              <a:spcBef>
                <a:spcPts val="1223"/>
              </a:spcBef>
              <a:spcAft>
                <a:spcPct val="0"/>
              </a:spcAft>
            </a:pPr>
            <a:r>
              <a:rPr sz="2400" spc="11">
                <a:solidFill>
                  <a:srgbClr val="323299"/>
                </a:solidFill>
                <a:latin typeface="SimSun"/>
                <a:cs typeface="SimSun"/>
              </a:rPr>
              <a:t>阻塞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596640" y="2077910"/>
            <a:ext cx="1766533" cy="696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EUCUPU+Arial-BoldMT"/>
                <a:cs typeface="EUCUPU+Arial-BoldMT"/>
              </a:rPr>
              <a:t>ffff</a:t>
            </a:r>
            <a:r>
              <a:rPr sz="1800" b="1" spc="701">
                <a:solidFill>
                  <a:srgbClr val="000000"/>
                </a:solidFill>
                <a:latin typeface="EUCUPU+Arial-BoldMT"/>
                <a:cs typeface="EUCUPU+Arial-BoldMT"/>
              </a:rPr>
              <a:t> 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映射表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48640" y="2231390"/>
            <a:ext cx="952909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333399"/>
                </a:solidFill>
                <a:latin typeface="EUCUPU+Arial-BoldMT"/>
                <a:cs typeface="EUCUPU+Arial-BoldMT"/>
              </a:rPr>
              <a:t>Stack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852602" y="2581572"/>
            <a:ext cx="1451823" cy="797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EUCUPU+Arial-BoldMT"/>
                <a:cs typeface="EUCUPU+Arial-BoldMT"/>
              </a:rPr>
              <a:t>1</a:t>
            </a:r>
            <a:r>
              <a:rPr sz="2400" b="1" spc="3162">
                <a:solidFill>
                  <a:srgbClr val="000000"/>
                </a:solidFill>
                <a:latin typeface="EUCUPU+Arial-BoldMT"/>
                <a:cs typeface="EUCUPU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EUCUPU+Arial-BoldMT"/>
                <a:cs typeface="EUCUPU+Arial-BoldMT"/>
              </a:rPr>
              <a:t>ax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48640" y="3054350"/>
            <a:ext cx="901898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333399"/>
                </a:solidFill>
                <a:latin typeface="EUCUPU+Arial-BoldMT"/>
                <a:cs typeface="EUCUPU+Arial-BoldMT"/>
              </a:rPr>
              <a:t>Heap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845571" y="3151485"/>
            <a:ext cx="1542984" cy="1353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EUCUPU+Arial-BoldMT"/>
                <a:cs typeface="EUCUPU+Arial-BoldMT"/>
              </a:rPr>
              <a:t>1</a:t>
            </a:r>
            <a:r>
              <a:rPr sz="2400" b="1" spc="3218">
                <a:solidFill>
                  <a:srgbClr val="000000"/>
                </a:solidFill>
                <a:latin typeface="EUCUPU+Arial-BoldMT"/>
                <a:cs typeface="EUCUPU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EUCUPU+Arial-BoldMT"/>
                <a:cs typeface="EUCUPU+Arial-BoldMT"/>
              </a:rPr>
              <a:t>bx</a:t>
            </a:r>
          </a:p>
          <a:p>
            <a:pPr marL="662975" marR="0">
              <a:lnSpc>
                <a:spcPts val="2681"/>
              </a:lnSpc>
              <a:spcBef>
                <a:spcPts val="1523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EUCUPU+Arial-BoldMT"/>
                <a:cs typeface="EUCUPU+Arial-BoldMT"/>
              </a:rPr>
              <a:t>PC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912006" y="3246310"/>
            <a:ext cx="1987295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323299"/>
                </a:solidFill>
                <a:latin typeface="SimSun"/>
                <a:cs typeface="SimSun"/>
              </a:rPr>
              <a:t>寄存器映像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534667" y="3512759"/>
            <a:ext cx="1269924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100:</a:t>
            </a:r>
            <a:r>
              <a:rPr sz="2000" b="1" spc="594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1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48640" y="3602990"/>
            <a:ext cx="838386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333399"/>
                </a:solidFill>
                <a:latin typeface="EUCUPU+Arial-BoldMT"/>
                <a:cs typeface="EUCUPU+Arial-BoldMT"/>
              </a:rPr>
              <a:t>Data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259478" y="3737337"/>
            <a:ext cx="1243584" cy="930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0F0C19"/>
                </a:solidFill>
                <a:latin typeface="EUCUPU+Arial-BoldMT"/>
                <a:cs typeface="EUCUPU+Arial-BoldMT"/>
              </a:rPr>
              <a:t>……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534667" y="4046159"/>
            <a:ext cx="2179987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mov [100],</a:t>
            </a:r>
            <a:r>
              <a:rPr sz="2000" b="1" spc="1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ax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48640" y="4151630"/>
            <a:ext cx="915349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333399"/>
                </a:solidFill>
                <a:latin typeface="EUCUPU+Arial-BoldMT"/>
                <a:cs typeface="EUCUPU+Arial-BoldMT"/>
              </a:rPr>
              <a:t>Code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3596640" y="4444365"/>
            <a:ext cx="851445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EUCUPU+Arial-BoldMT"/>
                <a:cs typeface="EUCUPU+Arial-BoldMT"/>
              </a:rPr>
              <a:t>0000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97852" y="4896212"/>
            <a:ext cx="1441069" cy="930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FF0000"/>
                </a:solidFill>
                <a:latin typeface="EUCUPU+Arial-BoldMT"/>
                <a:cs typeface="EUCUPU+Arial-BoldMT"/>
              </a:rPr>
              <a:t>PID:2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635886" y="5630735"/>
            <a:ext cx="1068323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323299"/>
                </a:solidFill>
                <a:latin typeface="SimSun"/>
                <a:cs typeface="SimSun"/>
              </a:rPr>
              <a:t>代码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932842" y="5613697"/>
            <a:ext cx="4777587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323299"/>
                </a:solidFill>
                <a:latin typeface="SimSun"/>
                <a:cs typeface="SimSun"/>
              </a:rPr>
              <a:t>栈</a:t>
            </a:r>
            <a:r>
              <a:rPr sz="2400" spc="4679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323299"/>
                </a:solidFill>
                <a:latin typeface="EUCUPU+Arial-BoldMT"/>
                <a:cs typeface="EUCUPU+Arial-BoldMT"/>
              </a:rPr>
              <a:t>PCB</a:t>
            </a:r>
            <a:r>
              <a:rPr sz="2400" b="1" spc="3388">
                <a:solidFill>
                  <a:srgbClr val="323299"/>
                </a:solidFill>
                <a:latin typeface="EUCUPU+Arial-BoldMT"/>
                <a:cs typeface="EUCUPU+Arial-BoldMT"/>
              </a:rPr>
              <a:t> </a:t>
            </a:r>
            <a:r>
              <a:rPr sz="2400" spc="11">
                <a:solidFill>
                  <a:srgbClr val="323299"/>
                </a:solidFill>
                <a:latin typeface="SimSun"/>
                <a:cs typeface="SimSun"/>
              </a:rPr>
              <a:t>现场</a:t>
            </a:r>
            <a:r>
              <a:rPr sz="2400" spc="3275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400" spc="11">
                <a:solidFill>
                  <a:srgbClr val="323299"/>
                </a:solidFill>
                <a:latin typeface="SimSun"/>
                <a:cs typeface="SimSun"/>
              </a:rPr>
              <a:t>映射表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97852" y="6102712"/>
            <a:ext cx="1441069" cy="930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FF0000"/>
                </a:solidFill>
                <a:latin typeface="EUCUPU+Arial-BoldMT"/>
                <a:cs typeface="EUCUPU+Arial-BoldMT"/>
              </a:rPr>
              <a:t>PID:3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JIHHJS+TimesNewRomanPS-BoldMT"/>
                <a:cs typeface="JIHHJS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JIHHJS+TimesNewRomanPS-BoldMT"/>
                <a:cs typeface="JIHHJS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JIHHJS+TimesNewRomanPS-BoldMT"/>
                <a:cs typeface="JIHHJS+TimesNewRomanPS-BoldMT"/>
              </a:rPr>
              <a:t>Systems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EUCUPU+Arial-BoldMT"/>
                <a:cs typeface="EUCUPU+Arial-BoldMT"/>
              </a:rPr>
              <a:t>- 2 -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00327" y="1940052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2707" y="2479547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2707" y="1940052"/>
            <a:ext cx="6275830" cy="372617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74506" y="1726691"/>
            <a:ext cx="188976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82127" y="3148583"/>
            <a:ext cx="188976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9440" y="404306"/>
            <a:ext cx="8234156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是否可以资源不动而切换指令序列</a:t>
            </a:r>
            <a:r>
              <a:rPr sz="3600" b="1">
                <a:solidFill>
                  <a:srgbClr val="000000"/>
                </a:solidFill>
                <a:latin typeface="LUKLEQ+Arial-BoldMT"/>
                <a:cs typeface="LUKLEQ+Arial-BoldMT"/>
              </a:rPr>
              <a:t>?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28015" y="1283316"/>
            <a:ext cx="5427205" cy="925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NJKMTC+Wingdings-Regular"/>
                <a:cs typeface="NJKMTC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进程</a:t>
            </a:r>
            <a:r>
              <a:rPr sz="2800" spc="8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>
                <a:solidFill>
                  <a:srgbClr val="FF0000"/>
                </a:solidFill>
                <a:latin typeface="LUKLEQ+Arial-BoldMT"/>
                <a:cs typeface="LUKLEQ+Arial-BoldMT"/>
              </a:rPr>
              <a:t>= 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资源</a:t>
            </a:r>
            <a:r>
              <a:rPr sz="2800" spc="93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>
                <a:solidFill>
                  <a:srgbClr val="FF0000"/>
                </a:solidFill>
                <a:latin typeface="LUKLEQ+Arial-BoldMT"/>
                <a:cs typeface="LUKLEQ+Arial-BoldMT"/>
              </a:rPr>
              <a:t>+ 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指令执行序列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160702" y="1644503"/>
            <a:ext cx="4087063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线程</a:t>
            </a:r>
            <a:r>
              <a:rPr sz="2400" b="1">
                <a:solidFill>
                  <a:srgbClr val="FF0000"/>
                </a:solidFill>
                <a:latin typeface="LUKLEQ+Arial-BoldMT"/>
                <a:cs typeface="LUKLEQ+Arial-BoldMT"/>
              </a:rPr>
              <a:t>: 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保留了并发的优点，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86839" y="1871217"/>
            <a:ext cx="3520973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将资源和指令执行分开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025640" y="1863599"/>
            <a:ext cx="1068323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线程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160702" y="2170557"/>
            <a:ext cx="3212592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避免了进程切换代价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378902" y="2396978"/>
            <a:ext cx="4623358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一个资源</a:t>
            </a:r>
            <a:r>
              <a:rPr sz="2400" spc="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000000"/>
                </a:solidFill>
                <a:latin typeface="LUKLEQ+Arial-BoldMT"/>
                <a:cs typeface="LUKLEQ+Arial-BoldMT"/>
              </a:rPr>
              <a:t>+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多个指令执行序列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561342" y="2955797"/>
            <a:ext cx="1374647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映射表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168640" y="3065315"/>
            <a:ext cx="435871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实质就是映射表不变而</a:t>
            </a:r>
            <a:r>
              <a:rPr sz="2400" b="1">
                <a:solidFill>
                  <a:srgbClr val="FF0000"/>
                </a:solidFill>
                <a:latin typeface="LUKLEQ+Arial-BoldMT"/>
                <a:cs typeface="LUKLEQ+Arial-BoldMT"/>
              </a:rPr>
              <a:t>PC</a:t>
            </a: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指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660866" y="3117473"/>
            <a:ext cx="2179987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mov [100],</a:t>
            </a:r>
            <a:r>
              <a:rPr sz="2000" b="1" spc="1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ax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116226" y="3101598"/>
            <a:ext cx="2179987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mov [100],</a:t>
            </a:r>
            <a:r>
              <a:rPr sz="2000" b="1" spc="1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ax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20040" y="3235199"/>
            <a:ext cx="1068323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进程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168640" y="3591369"/>
            <a:ext cx="1068323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针变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814027" y="4528098"/>
            <a:ext cx="1659648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寄存器映像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264600" y="4528098"/>
            <a:ext cx="1659648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寄存器映像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959202" y="5274223"/>
            <a:ext cx="4118651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进程代码、进程数据、进程资源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MBGFNL+TimesNewRomanPS-BoldMT"/>
                <a:cs typeface="MBGFNL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MBGFNL+TimesNewRomanPS-BoldMT"/>
                <a:cs typeface="MBGFNL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MBGFNL+TimesNewRomanPS-BoldMT"/>
                <a:cs typeface="MBGFNL+TimesNewRomanPS-BoldMT"/>
              </a:rPr>
              <a:t>Systems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LUKLEQ+Arial-BoldMT"/>
                <a:cs typeface="LUKLEQ+Arial-BoldMT"/>
              </a:rPr>
              <a:t>- 3 -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4127" y="2147316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4127" y="3249167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4127" y="2674619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4127" y="3817620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4127" y="5202935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6507" y="5789676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54623" y="1170431"/>
            <a:ext cx="2971800" cy="189128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04019" y="1185672"/>
            <a:ext cx="2971800" cy="1924811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66047" y="2147315"/>
            <a:ext cx="495300" cy="762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96240" y="404306"/>
            <a:ext cx="9068393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多个执行序列</a:t>
            </a:r>
            <a:r>
              <a:rPr sz="3600" b="1">
                <a:solidFill>
                  <a:srgbClr val="000000"/>
                </a:solidFill>
                <a:latin typeface="GGBSLO+Arial-BoldMT"/>
                <a:cs typeface="GGBSLO+Arial-BoldMT"/>
              </a:rPr>
              <a:t>+</a:t>
            </a: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一个地址空间是否实用</a:t>
            </a:r>
            <a:r>
              <a:rPr sz="3600" b="1">
                <a:solidFill>
                  <a:srgbClr val="000000"/>
                </a:solidFill>
                <a:latin typeface="GGBSLO+Arial-BoldMT"/>
                <a:cs typeface="GGBSLO+Arial-BoldMT"/>
              </a:rPr>
              <a:t>?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51815" y="1425027"/>
            <a:ext cx="3363321" cy="8989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96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200"/>
                </a:solidFill>
                <a:latin typeface="BAUHLP+Wingdings-Regular"/>
                <a:cs typeface="BAUHLP+Wingdings-Regular"/>
              </a:rPr>
              <a:t></a:t>
            </a:r>
            <a:r>
              <a:rPr sz="2500" spc="208">
                <a:solidFill>
                  <a:srgbClr val="9932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一个网页浏览器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310639" y="2079180"/>
            <a:ext cx="4930063" cy="128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一个线程用来从服务器接收数据</a:t>
            </a:r>
          </a:p>
          <a:p>
            <a:pPr marL="0" marR="0">
              <a:lnSpc>
                <a:spcPts val="2400"/>
              </a:lnSpc>
              <a:spcBef>
                <a:spcPts val="170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一个线程用来显示文本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310639" y="3166915"/>
            <a:ext cx="516596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一个线程用来处理图片</a:t>
            </a:r>
            <a:r>
              <a:rPr sz="2400" b="1">
                <a:solidFill>
                  <a:srgbClr val="000000"/>
                </a:solidFill>
                <a:latin typeface="GGBSLO+Arial-BoldMT"/>
                <a:cs typeface="GGBSLO+Arial-BoldMT"/>
              </a:rPr>
              <a:t>(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如解压缩</a:t>
            </a:r>
            <a:r>
              <a:rPr sz="2400" b="1">
                <a:solidFill>
                  <a:srgbClr val="000000"/>
                </a:solidFill>
                <a:latin typeface="GGBSLO+Arial-BoldMT"/>
                <a:cs typeface="GGBSLO+Arial-BoldMT"/>
              </a:rPr>
              <a:t>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310639" y="3749230"/>
            <a:ext cx="3520973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一个线程用来显示图片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24840" y="4532929"/>
            <a:ext cx="4744858" cy="9253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BAUHLP+Wingdings-Regular"/>
                <a:cs typeface="BAUHLP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这些线程要共享资源吗</a:t>
            </a:r>
            <a:r>
              <a:rPr sz="2800" b="1">
                <a:solidFill>
                  <a:srgbClr val="FF0000"/>
                </a:solidFill>
                <a:latin typeface="GGBSLO+Arial-BoldMT"/>
                <a:cs typeface="GGBSLO+Arial-BoldMT"/>
              </a:rPr>
              <a:t>?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302702" y="5119540"/>
            <a:ext cx="5986881" cy="1363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7937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接收数据放在</a:t>
            </a:r>
            <a:r>
              <a:rPr sz="2400" b="1">
                <a:solidFill>
                  <a:srgbClr val="000000"/>
                </a:solidFill>
                <a:latin typeface="GGBSLO+Arial-BoldMT"/>
                <a:cs typeface="GGBSLO+Arial-BoldMT"/>
              </a:rPr>
              <a:t>100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处，显示时要读</a:t>
            </a:r>
            <a:r>
              <a:rPr sz="2400" b="1">
                <a:solidFill>
                  <a:srgbClr val="000000"/>
                </a:solidFill>
                <a:latin typeface="GGBSLO+Arial-BoldMT"/>
                <a:cs typeface="GGBSLO+Arial-BoldMT"/>
              </a:rPr>
              <a:t>..</a:t>
            </a:r>
          </a:p>
          <a:p>
            <a:pPr marL="0" marR="0">
              <a:lnSpc>
                <a:spcPts val="2400"/>
              </a:lnSpc>
              <a:spcBef>
                <a:spcPts val="2225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所有的文本、图片都显示在一个屏幕上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TJWGLQ+TimesNewRomanPS-BoldMT"/>
                <a:cs typeface="TJWGLQ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TJWGLQ+TimesNewRomanPS-BoldMT"/>
                <a:cs typeface="TJWGLQ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TJWGLQ+TimesNewRomanPS-BoldMT"/>
                <a:cs typeface="TJWGLQ+TimesNewRomanPS-BoldMT"/>
              </a:rPr>
              <a:t>Systems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GGBSLO+Arial-BoldMT"/>
                <a:cs typeface="GGBSLO+Arial-BoldMT"/>
              </a:rPr>
              <a:t>-</a:t>
            </a:r>
            <a:r>
              <a:rPr sz="1600" b="1" spc="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GGBSLO+Arial-BoldMT"/>
                <a:cs typeface="GGBSLO+Arial-BoldMT"/>
              </a:rPr>
              <a:t>4</a:t>
            </a:r>
            <a:r>
              <a:rPr sz="1600" b="1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GGBSLO+Arial-BoldMT"/>
                <a:cs typeface="GGBSLO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10561" y="4834889"/>
            <a:ext cx="5838736" cy="118567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6240" y="404306"/>
            <a:ext cx="5273573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开始实现这个浏览器</a:t>
            </a:r>
            <a:r>
              <a:rPr sz="3600" b="1">
                <a:solidFill>
                  <a:srgbClr val="000000"/>
                </a:solidFill>
                <a:latin typeface="KQJUJG+Arial-BoldMT"/>
                <a:cs typeface="KQJUJG+Arial-BoldMT"/>
              </a:rPr>
              <a:t>…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1478" y="1201916"/>
            <a:ext cx="3778639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TQORMM+CourierNewPS-BoldMT"/>
                <a:cs typeface="TQORMM+CourierNewPS-BoldMT"/>
              </a:rPr>
              <a:t>void WebExplorer()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1478" y="1640828"/>
            <a:ext cx="8396740" cy="12413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TQORMM+CourierNewPS-BoldMT"/>
                <a:cs typeface="TQORMM+CourierNewPS-BoldMT"/>
              </a:rPr>
              <a:t>{</a:t>
            </a:r>
            <a:r>
              <a:rPr sz="2400" b="1" spc="1439">
                <a:solidFill>
                  <a:srgbClr val="000000"/>
                </a:solidFill>
                <a:latin typeface="TQORMM+CourierNewPS-BoldMT"/>
                <a:cs typeface="TQORMM+CourierNewPS-BoldMT"/>
              </a:rPr>
              <a:t> </a:t>
            </a:r>
            <a:r>
              <a:rPr sz="2400" b="1">
                <a:solidFill>
                  <a:srgbClr val="000000"/>
                </a:solidFill>
                <a:latin typeface="TQORMM+CourierNewPS-BoldMT"/>
                <a:cs typeface="TQORMM+CourierNewPS-BoldMT"/>
              </a:rPr>
              <a:t>char</a:t>
            </a:r>
            <a:r>
              <a:rPr sz="2400" b="1" spc="-23">
                <a:solidFill>
                  <a:srgbClr val="000000"/>
                </a:solidFill>
                <a:latin typeface="TQORMM+CourierNewPS-BoldMT"/>
                <a:cs typeface="TQORMM+CourierNewPS-BoldMT"/>
              </a:rPr>
              <a:t> </a:t>
            </a:r>
            <a:r>
              <a:rPr sz="2400" b="1">
                <a:solidFill>
                  <a:srgbClr val="000000"/>
                </a:solidFill>
                <a:latin typeface="TQORMM+CourierNewPS-BoldMT"/>
                <a:cs typeface="TQORMM+CourierNewPS-BoldMT"/>
              </a:rPr>
              <a:t>URL[] =</a:t>
            </a:r>
            <a:r>
              <a:rPr sz="2400" b="1" spc="-23">
                <a:solidFill>
                  <a:srgbClr val="000000"/>
                </a:solidFill>
                <a:latin typeface="TQORMM+CourierNewPS-BoldMT"/>
                <a:cs typeface="TQORMM+CourierNewPS-BoldMT"/>
              </a:rPr>
              <a:t> </a:t>
            </a:r>
            <a:r>
              <a:rPr sz="2400" b="1">
                <a:solidFill>
                  <a:srgbClr val="000000"/>
                </a:solidFill>
                <a:latin typeface="TQORMM+CourierNewPS-BoldMT"/>
                <a:cs typeface="TQORMM+CourierNewPS-BoldMT"/>
              </a:rPr>
              <a:t>“http://cms.hit.edu.cn”;</a:t>
            </a:r>
          </a:p>
          <a:p>
            <a:pPr marL="548639" marR="0">
              <a:lnSpc>
                <a:spcPts val="2718"/>
              </a:lnSpc>
              <a:spcBef>
                <a:spcPts val="787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TQORMM+CourierNewPS-BoldMT"/>
                <a:cs typeface="TQORMM+CourierNewPS-BoldMT"/>
              </a:rPr>
              <a:t>char</a:t>
            </a:r>
            <a:r>
              <a:rPr sz="2400" b="1" spc="-23">
                <a:solidFill>
                  <a:srgbClr val="000000"/>
                </a:solidFill>
                <a:latin typeface="TQORMM+CourierNewPS-BoldMT"/>
                <a:cs typeface="TQORMM+CourierNewPS-BoldMT"/>
              </a:rPr>
              <a:t> </a:t>
            </a:r>
            <a:r>
              <a:rPr sz="2400" b="1">
                <a:solidFill>
                  <a:srgbClr val="000000"/>
                </a:solidFill>
                <a:latin typeface="TQORMM+CourierNewPS-BoldMT"/>
                <a:cs typeface="TQORMM+CourierNewPS-BoldMT"/>
              </a:rPr>
              <a:t>buffer[1000];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20118" y="2518652"/>
            <a:ext cx="8815613" cy="12413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TQORMM+CourierNewPS-BoldMT"/>
                <a:cs typeface="TQORMM+CourierNewPS-BoldMT"/>
              </a:rPr>
              <a:t>pthread_create(...,</a:t>
            </a:r>
            <a:r>
              <a:rPr sz="2400" b="1" spc="-10">
                <a:solidFill>
                  <a:srgbClr val="FF0000"/>
                </a:solidFill>
                <a:latin typeface="TQORMM+CourierNewPS-BoldMT"/>
                <a:cs typeface="TQORMM+CourierNewPS-BoldMT"/>
              </a:rPr>
              <a:t> </a:t>
            </a:r>
            <a:r>
              <a:rPr sz="2400" b="1">
                <a:solidFill>
                  <a:srgbClr val="FF0000"/>
                </a:solidFill>
                <a:latin typeface="TQORMM+CourierNewPS-BoldMT"/>
                <a:cs typeface="TQORMM+CourierNewPS-BoldMT"/>
              </a:rPr>
              <a:t>GetData,</a:t>
            </a:r>
            <a:r>
              <a:rPr sz="2400" b="1" spc="-23">
                <a:solidFill>
                  <a:srgbClr val="FF0000"/>
                </a:solidFill>
                <a:latin typeface="TQORMM+CourierNewPS-BoldMT"/>
                <a:cs typeface="TQORMM+CourierNewPS-BoldMT"/>
              </a:rPr>
              <a:t> </a:t>
            </a:r>
            <a:r>
              <a:rPr sz="2400" b="1">
                <a:solidFill>
                  <a:srgbClr val="FF0000"/>
                </a:solidFill>
                <a:latin typeface="TQORMM+CourierNewPS-BoldMT"/>
                <a:cs typeface="TQORMM+CourierNewPS-BoldMT"/>
              </a:rPr>
              <a:t>URL, buffer);</a:t>
            </a:r>
          </a:p>
          <a:p>
            <a:pPr marL="0" marR="0">
              <a:lnSpc>
                <a:spcPts val="2718"/>
              </a:lnSpc>
              <a:spcBef>
                <a:spcPts val="787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TQORMM+CourierNewPS-BoldMT"/>
                <a:cs typeface="TQORMM+CourierNewPS-BoldMT"/>
              </a:rPr>
              <a:t>pthread_create(...,</a:t>
            </a:r>
            <a:r>
              <a:rPr sz="2400" b="1" spc="-10">
                <a:solidFill>
                  <a:srgbClr val="FF0000"/>
                </a:solidFill>
                <a:latin typeface="TQORMM+CourierNewPS-BoldMT"/>
                <a:cs typeface="TQORMM+CourierNewPS-BoldMT"/>
              </a:rPr>
              <a:t> </a:t>
            </a:r>
            <a:r>
              <a:rPr sz="2400" b="1">
                <a:solidFill>
                  <a:srgbClr val="FF0000"/>
                </a:solidFill>
                <a:latin typeface="TQORMM+CourierNewPS-BoldMT"/>
                <a:cs typeface="TQORMM+CourierNewPS-BoldMT"/>
              </a:rPr>
              <a:t>Show, buffer); </a:t>
            </a:r>
            <a:r>
              <a:rPr sz="2400" b="1">
                <a:solidFill>
                  <a:srgbClr val="000000"/>
                </a:solidFill>
                <a:latin typeface="TQORMM+CourierNewPS-BoldMT"/>
                <a:cs typeface="TQORMM+CourierNewPS-BoldMT"/>
              </a:rPr>
              <a:t>}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71478" y="3564116"/>
            <a:ext cx="7977871" cy="12413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TQORMM+CourierNewPS-BoldMT"/>
                <a:cs typeface="TQORMM+CourierNewPS-BoldMT"/>
              </a:rPr>
              <a:t>void GetData(char *URL,</a:t>
            </a:r>
            <a:r>
              <a:rPr sz="2400" b="1" spc="-23">
                <a:solidFill>
                  <a:srgbClr val="000000"/>
                </a:solidFill>
                <a:latin typeface="TQORMM+CourierNewPS-BoldMT"/>
                <a:cs typeface="TQORMM+CourierNewPS-BoldMT"/>
              </a:rPr>
              <a:t> </a:t>
            </a:r>
            <a:r>
              <a:rPr sz="2400" b="1">
                <a:solidFill>
                  <a:srgbClr val="000000"/>
                </a:solidFill>
                <a:latin typeface="TQORMM+CourierNewPS-BoldMT"/>
                <a:cs typeface="TQORMM+CourierNewPS-BoldMT"/>
              </a:rPr>
              <a:t>char *p){...};</a:t>
            </a:r>
          </a:p>
          <a:p>
            <a:pPr marL="0" marR="0">
              <a:lnSpc>
                <a:spcPts val="2718"/>
              </a:lnSpc>
              <a:spcBef>
                <a:spcPts val="787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TQORMM+CourierNewPS-BoldMT"/>
                <a:cs typeface="TQORMM+CourierNewPS-BoldMT"/>
              </a:rPr>
              <a:t>void Show(char *p){...};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529841" y="4562486"/>
            <a:ext cx="4205184" cy="9122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1676398" marR="0">
              <a:lnSpc>
                <a:spcPts val="3384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JPOPVC+Arial-Black"/>
                <a:cs typeface="JPOPVC+Arial-Black"/>
              </a:rPr>
              <a:t>10:05</a:t>
            </a:r>
            <a:r>
              <a:rPr sz="2400" spc="60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FF0000"/>
                </a:solidFill>
                <a:latin typeface="JPOPVC+Arial-Black"/>
                <a:cs typeface="JPOPVC+Arial-Black"/>
              </a:rPr>
              <a:t>10:07</a:t>
            </a:r>
          </a:p>
          <a:p>
            <a:pPr marL="0" marR="0">
              <a:lnSpc>
                <a:spcPts val="3384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323299"/>
                </a:solidFill>
                <a:latin typeface="SimSun"/>
                <a:cs typeface="SimSun"/>
              </a:rPr>
              <a:t>连</a:t>
            </a:r>
            <a:r>
              <a:rPr sz="2400">
                <a:solidFill>
                  <a:srgbClr val="323299"/>
                </a:solidFill>
                <a:latin typeface="JPOPVC+Arial-Black"/>
                <a:cs typeface="JPOPVC+Arial-Black"/>
              </a:rPr>
              <a:t>cms</a:t>
            </a:r>
            <a:r>
              <a:rPr sz="2400" spc="11">
                <a:solidFill>
                  <a:srgbClr val="323299"/>
                </a:solidFill>
                <a:latin typeface="SimSun"/>
                <a:cs typeface="SimSun"/>
              </a:rPr>
              <a:t>下载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416040" y="4642104"/>
            <a:ext cx="1680971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323299"/>
                </a:solidFill>
                <a:latin typeface="SimSun"/>
                <a:cs typeface="SimSun"/>
              </a:rPr>
              <a:t>下载图片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01039" y="4753026"/>
            <a:ext cx="1828651" cy="88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384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323299"/>
                </a:solidFill>
                <a:latin typeface="JPOPVC+Arial-Black"/>
                <a:cs typeface="JPOPVC+Arial-Black"/>
              </a:rPr>
              <a:t>GetData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529841" y="5026979"/>
            <a:ext cx="1987296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323299"/>
                </a:solidFill>
                <a:latin typeface="SimSun"/>
                <a:cs typeface="SimSun"/>
              </a:rPr>
              <a:t>到文本以后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29639" y="5176742"/>
            <a:ext cx="2184499" cy="1725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609600" marR="0">
              <a:lnSpc>
                <a:spcPts val="3384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JPOPVC+Arial-Black"/>
                <a:cs typeface="JPOPVC+Arial-Black"/>
              </a:rPr>
              <a:t>Create</a:t>
            </a:r>
          </a:p>
          <a:p>
            <a:pPr marL="0" marR="0">
              <a:lnSpc>
                <a:spcPts val="3384"/>
              </a:lnSpc>
              <a:spcBef>
                <a:spcPts val="215"/>
              </a:spcBef>
              <a:spcAft>
                <a:spcPct val="0"/>
              </a:spcAft>
            </a:pPr>
            <a:r>
              <a:rPr sz="2400" spc="-20">
                <a:solidFill>
                  <a:srgbClr val="323299"/>
                </a:solidFill>
                <a:latin typeface="JPOPVC+Arial-Black"/>
                <a:cs typeface="JPOPVC+Arial-Black"/>
              </a:rPr>
              <a:t>Show</a:t>
            </a:r>
          </a:p>
          <a:p>
            <a:pPr marL="762000" marR="0">
              <a:lnSpc>
                <a:spcPts val="3002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JPOPVC+Arial-Black"/>
                <a:cs typeface="JPOPVC+Arial-Black"/>
              </a:rPr>
              <a:t>10:00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349240" y="5252966"/>
            <a:ext cx="1305151" cy="88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384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JPOPVC+Arial-Black"/>
                <a:cs typeface="JPOPVC+Arial-Black"/>
              </a:rPr>
              <a:t>Yield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596640" y="5329058"/>
            <a:ext cx="1305151" cy="88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384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JPOPVC+Arial-Black"/>
                <a:cs typeface="JPOPVC+Arial-Black"/>
              </a:rPr>
              <a:t>Yield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368040" y="5942373"/>
            <a:ext cx="1680971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323299"/>
                </a:solidFill>
                <a:latin typeface="SimSun"/>
                <a:cs typeface="SimSun"/>
              </a:rPr>
              <a:t>显示文本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PAGCUE+TimesNewRomanPS-BoldMT"/>
                <a:cs typeface="PAGCUE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PAGCUE+TimesNewRomanPS-BoldMT"/>
                <a:cs typeface="PAGCUE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PAGCUE+TimesNewRomanPS-BoldMT"/>
                <a:cs typeface="PAGCUE+TimesNewRomanPS-BoldMT"/>
              </a:rPr>
              <a:t>Systems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KQJUJG+Arial-BoldMT"/>
                <a:cs typeface="KQJUJG+Arial-BoldMT"/>
              </a:rPr>
              <a:t>-</a:t>
            </a:r>
            <a:r>
              <a:rPr sz="1600" b="1" spc="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KQJUJG+Arial-BoldMT"/>
                <a:cs typeface="KQJUJG+Arial-BoldMT"/>
              </a:rPr>
              <a:t>5</a:t>
            </a:r>
            <a:r>
              <a:rPr sz="1600" b="1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KQJUJG+Arial-BoldMT"/>
                <a:cs typeface="KQJUJG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571505"/>
            <a:ext cx="11535156" cy="346785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88742" y="5113782"/>
            <a:ext cx="3788828" cy="78841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8640" y="399734"/>
            <a:ext cx="3886584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UHKQMD+Arial-BoldMT"/>
                <a:cs typeface="UHKQMD+Arial-BoldMT"/>
              </a:rPr>
              <a:t>Create?</a:t>
            </a:r>
            <a:r>
              <a:rPr sz="3600" b="1" spc="-20">
                <a:solidFill>
                  <a:srgbClr val="000000"/>
                </a:solidFill>
                <a:latin typeface="UHKQMD+Arial-BoldMT"/>
                <a:cs typeface="UHKQMD+Arial-BoldMT"/>
              </a:rPr>
              <a:t> </a:t>
            </a:r>
            <a:r>
              <a:rPr sz="3600" b="1">
                <a:solidFill>
                  <a:srgbClr val="000000"/>
                </a:solidFill>
                <a:latin typeface="UHKQMD+Arial-BoldMT"/>
                <a:cs typeface="UHKQMD+Arial-BoldMT"/>
              </a:rPr>
              <a:t>Yield?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223194" y="734865"/>
            <a:ext cx="2906267" cy="1501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样子弄明白了，剩</a:t>
            </a:r>
          </a:p>
          <a:p>
            <a:pPr marL="0" marR="0">
              <a:lnSpc>
                <a:spcPts val="2400"/>
              </a:lnSpc>
              <a:spcBef>
                <a:spcPts val="479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下的就是写程序实</a:t>
            </a:r>
          </a:p>
          <a:p>
            <a:pPr marL="153923" marR="0">
              <a:lnSpc>
                <a:spcPts val="2681"/>
              </a:lnSpc>
              <a:spcBef>
                <a:spcPts val="9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现这个样子了</a:t>
            </a:r>
            <a:r>
              <a:rPr sz="2400" b="1">
                <a:solidFill>
                  <a:srgbClr val="000000"/>
                </a:solidFill>
                <a:latin typeface="UHKQMD+Arial-BoldMT"/>
                <a:cs typeface="UHKQMD+Arial-BoldMT"/>
              </a:rPr>
              <a:t>…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828807" y="916481"/>
            <a:ext cx="1245820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HKQMD+Arial-BoldMT"/>
                <a:cs typeface="UHKQMD+Arial-BoldMT"/>
              </a:rPr>
              <a:t>100:A()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838582" y="930769"/>
            <a:ext cx="1245820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HKQMD+Arial-BoldMT"/>
                <a:cs typeface="UHKQMD+Arial-BoldMT"/>
              </a:rPr>
              <a:t>300:C()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828807" y="1221382"/>
            <a:ext cx="48004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HKQMD+Arial-BoldMT"/>
                <a:cs typeface="UHKQMD+Arial-BoldMT"/>
              </a:rPr>
              <a:t>{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838582" y="1235670"/>
            <a:ext cx="48004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HKQMD+Arial-BoldMT"/>
                <a:cs typeface="UHKQMD+Arial-BoldMT"/>
              </a:rPr>
              <a:t>{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53439" y="1408728"/>
            <a:ext cx="3130701" cy="924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ILAPQI+Wingdings-Regular"/>
                <a:cs typeface="ILAPQI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核心是</a:t>
            </a:r>
            <a:r>
              <a:rPr sz="2800" b="1" spc="-23">
                <a:solidFill>
                  <a:srgbClr val="000000"/>
                </a:solidFill>
                <a:latin typeface="UHKQMD+Arial-BoldMT"/>
                <a:cs typeface="UHKQMD+Arial-BoldMT"/>
              </a:rPr>
              <a:t>Yield…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77738" y="1526283"/>
            <a:ext cx="820537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HKQMD+Arial-BoldMT"/>
                <a:cs typeface="UHKQMD+Arial-BoldMT"/>
              </a:rPr>
              <a:t>B();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187513" y="1540570"/>
            <a:ext cx="820537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HKQMD+Arial-BoldMT"/>
                <a:cs typeface="UHKQMD+Arial-BoldMT"/>
              </a:rPr>
              <a:t>D();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107748" y="1831184"/>
            <a:ext cx="891035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HKQMD+Arial-BoldMT"/>
                <a:cs typeface="UHKQMD+Arial-BoldMT"/>
              </a:rPr>
              <a:t>104: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0117523" y="1845471"/>
            <a:ext cx="891035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HKQMD+Arial-BoldMT"/>
                <a:cs typeface="UHKQMD+Arial-BoldMT"/>
              </a:rPr>
              <a:t>304: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539239" y="2079180"/>
            <a:ext cx="4577791" cy="1274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能切换了就知道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切换时需要是</a:t>
            </a:r>
          </a:p>
          <a:p>
            <a:pPr marL="0" marR="0">
              <a:lnSpc>
                <a:spcPts val="2400"/>
              </a:lnSpc>
              <a:spcBef>
                <a:spcPts val="1632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个什么样子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828807" y="2136084"/>
            <a:ext cx="48004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HKQMD+Arial-BoldMT"/>
                <a:cs typeface="UHKQMD+Arial-BoldMT"/>
              </a:rPr>
              <a:t>}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838582" y="2150372"/>
            <a:ext cx="48004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HKQMD+Arial-BoldMT"/>
                <a:cs typeface="UHKQMD+Arial-BoldMT"/>
              </a:rPr>
              <a:t>}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828807" y="2440985"/>
            <a:ext cx="1313010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HKQMD+Arial-BoldMT"/>
                <a:cs typeface="UHKQMD+Arial-BoldMT"/>
              </a:rPr>
              <a:t>200:</a:t>
            </a:r>
            <a:r>
              <a:rPr sz="2000" b="1" spc="-25">
                <a:solidFill>
                  <a:srgbClr val="000000"/>
                </a:solidFill>
                <a:latin typeface="UHKQMD+Arial-BoldMT"/>
                <a:cs typeface="UHKQMD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UHKQMD+Arial-BoldMT"/>
                <a:cs typeface="UHKQMD+Arial-BoldMT"/>
              </a:rPr>
              <a:t>B()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838582" y="2455273"/>
            <a:ext cx="1313010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HKQMD+Arial-BoldMT"/>
                <a:cs typeface="UHKQMD+Arial-BoldMT"/>
              </a:rPr>
              <a:t>400:</a:t>
            </a:r>
            <a:r>
              <a:rPr sz="2000" b="1" spc="-25">
                <a:solidFill>
                  <a:srgbClr val="000000"/>
                </a:solidFill>
                <a:latin typeface="UHKQMD+Arial-BoldMT"/>
                <a:cs typeface="UHKQMD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UHKQMD+Arial-BoldMT"/>
                <a:cs typeface="UHKQMD+Arial-BoldMT"/>
              </a:rPr>
              <a:t>D()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7828807" y="2745886"/>
            <a:ext cx="48004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HKQMD+Arial-BoldMT"/>
                <a:cs typeface="UHKQMD+Arial-BoldMT"/>
              </a:rPr>
              <a:t>{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9838582" y="2760173"/>
            <a:ext cx="48004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HKQMD+Arial-BoldMT"/>
                <a:cs typeface="UHKQMD+Arial-BoldMT"/>
              </a:rPr>
              <a:t>{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539239" y="3065315"/>
            <a:ext cx="461109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UHKQMD+Arial-BoldMT"/>
                <a:cs typeface="UHKQMD+Arial-BoldMT"/>
              </a:rPr>
              <a:t>Create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就是要制造出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第一次切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7828807" y="3050787"/>
            <a:ext cx="1507963" cy="1275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274359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HKQMD+Arial-BoldMT"/>
                <a:cs typeface="UHKQMD+Arial-BoldMT"/>
              </a:rPr>
              <a:t>Yield();</a:t>
            </a:r>
          </a:p>
          <a:p>
            <a:pPr marL="348930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HKQMD+Arial-BoldMT"/>
                <a:cs typeface="UHKQMD+Arial-BoldMT"/>
              </a:rPr>
              <a:t>204:</a:t>
            </a:r>
          </a:p>
          <a:p>
            <a:pPr marL="0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HKQMD+Arial-BoldMT"/>
                <a:cs typeface="UHKQMD+Arial-BoldMT"/>
              </a:rPr>
              <a:t>}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838582" y="3065074"/>
            <a:ext cx="1507963" cy="1275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274359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HKQMD+Arial-BoldMT"/>
                <a:cs typeface="UHKQMD+Arial-BoldMT"/>
              </a:rPr>
              <a:t>Yield();</a:t>
            </a:r>
          </a:p>
          <a:p>
            <a:pPr marL="348930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HKQMD+Arial-BoldMT"/>
                <a:cs typeface="UHKQMD+Arial-BoldMT"/>
              </a:rPr>
              <a:t>404:</a:t>
            </a:r>
          </a:p>
          <a:p>
            <a:pPr marL="0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HKQMD+Arial-BoldMT"/>
                <a:cs typeface="UHKQMD+Arial-BoldMT"/>
              </a:rPr>
              <a:t>}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539239" y="3591369"/>
            <a:ext cx="2599944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换时应该的样子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856614" y="4255116"/>
            <a:ext cx="6001973" cy="927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200"/>
                </a:solidFill>
                <a:latin typeface="ILAPQI+Wingdings-Regular"/>
                <a:cs typeface="ILAPQI+Wingdings-Regular"/>
              </a:rPr>
              <a:t></a:t>
            </a:r>
            <a:r>
              <a:rPr sz="2500" spc="208">
                <a:solidFill>
                  <a:srgbClr val="9932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仔细看</a:t>
            </a:r>
            <a:r>
              <a:rPr sz="2800" b="1" spc="-23">
                <a:solidFill>
                  <a:srgbClr val="000000"/>
                </a:solidFill>
                <a:latin typeface="UHKQMD+Arial-BoldMT"/>
                <a:cs typeface="UHKQMD+Arial-BoldMT"/>
              </a:rPr>
              <a:t>Yield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，就是</a:t>
            </a:r>
            <a:r>
              <a:rPr sz="2800" b="1">
                <a:solidFill>
                  <a:srgbClr val="000000"/>
                </a:solidFill>
                <a:latin typeface="UHKQMD+Arial-BoldMT"/>
                <a:cs typeface="UHKQMD+Arial-BoldMT"/>
              </a:rPr>
              <a:t>100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跳到</a:t>
            </a:r>
            <a:r>
              <a:rPr sz="2800" b="1">
                <a:solidFill>
                  <a:srgbClr val="000000"/>
                </a:solidFill>
                <a:latin typeface="UHKQMD+Arial-BoldMT"/>
                <a:cs typeface="UHKQMD+Arial-BoldMT"/>
              </a:rPr>
              <a:t>300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691639" y="4803955"/>
            <a:ext cx="4523996" cy="9755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2875922" marR="0">
              <a:lnSpc>
                <a:spcPts val="2825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FF0000"/>
                </a:solidFill>
                <a:latin typeface="GGSKWM+Arial-Black"/>
                <a:cs typeface="GGSKWM+Arial-Black"/>
              </a:rPr>
              <a:t>PC=100</a:t>
            </a:r>
          </a:p>
          <a:p>
            <a:pPr marL="0" marR="0">
              <a:lnSpc>
                <a:spcPts val="1855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333399"/>
                </a:solidFill>
                <a:latin typeface="GGSKWM+Arial-Black"/>
                <a:cs typeface="GGSKWM+Arial-Black"/>
              </a:rPr>
              <a:t>GetData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466410" y="5397842"/>
            <a:ext cx="1088785" cy="7398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825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FF0000"/>
                </a:solidFill>
                <a:latin typeface="GGSKWM+Arial-Black"/>
                <a:cs typeface="GGSKWM+Arial-Black"/>
              </a:rPr>
              <a:t>Yield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4035717" y="5448404"/>
            <a:ext cx="1088784" cy="7398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825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FF0000"/>
                </a:solidFill>
                <a:latin typeface="GGSKWM+Arial-Black"/>
                <a:cs typeface="GGSKWM+Arial-Black"/>
              </a:rPr>
              <a:t>Yield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858597" y="5650680"/>
            <a:ext cx="1144524" cy="7398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825"/>
              </a:lnSpc>
              <a:spcBef>
                <a:spcPct val="0"/>
              </a:spcBef>
              <a:spcAft>
                <a:spcPct val="0"/>
              </a:spcAft>
            </a:pPr>
            <a:r>
              <a:rPr sz="2000" spc="-10">
                <a:solidFill>
                  <a:srgbClr val="333399"/>
                </a:solidFill>
                <a:latin typeface="GGSKWM+Arial-Black"/>
                <a:cs typeface="GGSKWM+Arial-Black"/>
              </a:rPr>
              <a:t>Show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2891118" y="5870599"/>
            <a:ext cx="1440041" cy="7398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825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FF0000"/>
                </a:solidFill>
                <a:latin typeface="GGSKWM+Arial-Black"/>
                <a:cs typeface="GGSKWM+Arial-Black"/>
              </a:rPr>
              <a:t>PC=300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TIKKUQ+TimesNewRomanPS-BoldMT"/>
                <a:cs typeface="TIKKUQ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TIKKUQ+TimesNewRomanPS-BoldMT"/>
                <a:cs typeface="TIKKUQ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TIKKUQ+TimesNewRomanPS-BoldMT"/>
                <a:cs typeface="TIKKUQ+TimesNewRomanPS-BoldMT"/>
              </a:rPr>
              <a:t>Systems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UHKQMD+Arial-BoldMT"/>
                <a:cs typeface="UHKQMD+Arial-BoldMT"/>
              </a:rPr>
              <a:t>- 6 -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19873" y="1297685"/>
            <a:ext cx="2181288" cy="3198876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1295400"/>
            <a:ext cx="4344161" cy="5106161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19927" y="3645408"/>
            <a:ext cx="188976" cy="192023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9927" y="4194047"/>
            <a:ext cx="188976" cy="192023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8640" y="404306"/>
            <a:ext cx="5801105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两个执行序列与一个栈</a:t>
            </a:r>
            <a:r>
              <a:rPr sz="3600" b="1">
                <a:solidFill>
                  <a:srgbClr val="000000"/>
                </a:solidFill>
                <a:latin typeface="QEOUNO+Arial-BoldMT"/>
                <a:cs typeface="QEOUNO+Arial-BoldMT"/>
              </a:rPr>
              <a:t>…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00677" y="1278116"/>
            <a:ext cx="5601930" cy="818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FPFANM+CourierNewPS-BoldMT"/>
                <a:cs typeface="FPFANM+CourierNewPS-BoldMT"/>
              </a:rPr>
              <a:t>void </a:t>
            </a:r>
            <a:r>
              <a:rPr sz="2400" b="1">
                <a:solidFill>
                  <a:srgbClr val="00AFEF"/>
                </a:solidFill>
                <a:latin typeface="FPFANM+CourierNewPS-BoldMT"/>
                <a:cs typeface="FPFANM+CourierNewPS-BoldMT"/>
              </a:rPr>
              <a:t>Yield()</a:t>
            </a:r>
            <a:r>
              <a:rPr sz="2400" b="1" spc="2407">
                <a:solidFill>
                  <a:srgbClr val="00AFEF"/>
                </a:solidFill>
                <a:latin typeface="FPFANM+CourierNewPS-BoldMT"/>
                <a:cs typeface="FPFANM+CourierNewPS-BoldMT"/>
              </a:rPr>
              <a:t> </a:t>
            </a:r>
            <a:r>
              <a:rPr sz="2400" b="1">
                <a:solidFill>
                  <a:srgbClr val="000000"/>
                </a:solidFill>
                <a:latin typeface="FPFANM+CourierNewPS-BoldMT"/>
                <a:cs typeface="FPFANM+CourierNewPS-BoldMT"/>
              </a:rPr>
              <a:t>void </a:t>
            </a:r>
            <a:r>
              <a:rPr sz="2400" b="1">
                <a:solidFill>
                  <a:srgbClr val="FF0000"/>
                </a:solidFill>
                <a:latin typeface="FPFANM+CourierNewPS-BoldMT"/>
                <a:cs typeface="FPFANM+CourierNewPS-BoldMT"/>
              </a:rPr>
              <a:t>Yield()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9407" y="1387969"/>
            <a:ext cx="1245820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EOUNO+Arial-BoldMT"/>
                <a:cs typeface="QEOUNO+Arial-BoldMT"/>
              </a:rPr>
              <a:t>100:A()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561607" y="1386381"/>
            <a:ext cx="1245820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EOUNO+Arial-BoldMT"/>
                <a:cs typeface="QEOUNO+Arial-BoldMT"/>
              </a:rPr>
              <a:t>300:C()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99407" y="1692870"/>
            <a:ext cx="48004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EOUNO+Arial-BoldMT"/>
                <a:cs typeface="QEOUNO+Arial-BoldMT"/>
              </a:rPr>
              <a:t>{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561607" y="1691282"/>
            <a:ext cx="48004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EOUNO+Arial-BoldMT"/>
                <a:cs typeface="QEOUNO+Arial-BoldMT"/>
              </a:rPr>
              <a:t>{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500677" y="1717028"/>
            <a:ext cx="640109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FPFANM+CourierNewPS-BoldMT"/>
                <a:cs typeface="FPFANM+CourierNewPS-BoldMT"/>
              </a:rPr>
              <a:t>{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180378" y="1732903"/>
            <a:ext cx="640109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FPFANM+CourierNewPS-BoldMT"/>
                <a:cs typeface="FPFANM+CourierNewPS-BoldMT"/>
              </a:rPr>
              <a:t>{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478347" y="1997770"/>
            <a:ext cx="891036" cy="970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69989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EOUNO+Arial-BoldMT"/>
                <a:cs typeface="QEOUNO+Arial-BoldMT"/>
              </a:rPr>
              <a:t>B();</a:t>
            </a:r>
          </a:p>
          <a:p>
            <a:pPr marL="0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EOUNO+Arial-BoldMT"/>
                <a:cs typeface="QEOUNO+Arial-BoldMT"/>
              </a:rPr>
              <a:t>104: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561607" y="1996183"/>
            <a:ext cx="1313010" cy="1884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34893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EOUNO+Arial-BoldMT"/>
                <a:cs typeface="QEOUNO+Arial-BoldMT"/>
              </a:rPr>
              <a:t>D();</a:t>
            </a:r>
          </a:p>
          <a:p>
            <a:pPr marL="278940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EOUNO+Arial-BoldMT"/>
                <a:cs typeface="QEOUNO+Arial-BoldMT"/>
              </a:rPr>
              <a:t>304:</a:t>
            </a:r>
          </a:p>
          <a:p>
            <a:pPr marL="0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EOUNO+Arial-BoldMT"/>
                <a:cs typeface="QEOUNO+Arial-BoldMT"/>
              </a:rPr>
              <a:t>}</a:t>
            </a:r>
          </a:p>
          <a:p>
            <a:pPr marL="0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EOUNO+Arial-BoldMT"/>
                <a:cs typeface="QEOUNO+Arial-BoldMT"/>
              </a:rPr>
              <a:t>400:</a:t>
            </a:r>
            <a:r>
              <a:rPr sz="2000" b="1" spc="-25">
                <a:solidFill>
                  <a:srgbClr val="000000"/>
                </a:solidFill>
                <a:latin typeface="QEOUNO+Arial-BoldMT"/>
                <a:cs typeface="QEOUNO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QEOUNO+Arial-BoldMT"/>
                <a:cs typeface="QEOUNO+Arial-BoldMT"/>
              </a:rPr>
              <a:t>D()</a:t>
            </a:r>
          </a:p>
          <a:p>
            <a:pPr marL="0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EOUNO+Arial-BoldMT"/>
                <a:cs typeface="QEOUNO+Arial-BoldMT"/>
              </a:rPr>
              <a:t>{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047793" y="2158423"/>
            <a:ext cx="1801398" cy="810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找到</a:t>
            </a:r>
            <a:r>
              <a:rPr sz="2400" b="1">
                <a:solidFill>
                  <a:srgbClr val="000000"/>
                </a:solidFill>
                <a:latin typeface="FPFANM+CourierNewPS-BoldMT"/>
                <a:cs typeface="FPFANM+CourierNewPS-BoldMT"/>
              </a:rPr>
              <a:t>300;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727493" y="2174298"/>
            <a:ext cx="1068323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找到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523021" y="2182483"/>
            <a:ext cx="823019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FPFANM+CourierNewPS-BoldMT"/>
                <a:cs typeface="FPFANM+CourierNewPS-BoldMT"/>
              </a:rPr>
              <a:t>?;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48639" y="2272008"/>
            <a:ext cx="692774" cy="2418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QEOUNO+Arial-BoldMT"/>
                <a:cs typeface="QEOUNO+Arial-BoldMT"/>
              </a:rPr>
              <a:t>(1)</a:t>
            </a:r>
          </a:p>
          <a:p>
            <a:pPr marL="0" marR="0">
              <a:lnSpc>
                <a:spcPts val="2238"/>
              </a:lnSpc>
              <a:spcBef>
                <a:spcPts val="11562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QEOUNO+Arial-BoldMT"/>
                <a:cs typeface="QEOUNO+Arial-BoldMT"/>
              </a:rPr>
              <a:t>(3)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947378" y="2576909"/>
            <a:ext cx="69277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QEOUNO+Arial-BoldMT"/>
                <a:cs typeface="QEOUNO+Arial-BoldMT"/>
              </a:rPr>
              <a:t>(2)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049317" y="2594852"/>
            <a:ext cx="4340055" cy="12572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FPFANM+CourierNewPS-BoldMT"/>
                <a:cs typeface="FPFANM+CourierNewPS-BoldMT"/>
              </a:rPr>
              <a:t>jmp</a:t>
            </a:r>
            <a:r>
              <a:rPr sz="2400" b="1" spc="-11">
                <a:solidFill>
                  <a:srgbClr val="000000"/>
                </a:solidFill>
                <a:latin typeface="FPFANM+CourierNewPS-BoldMT"/>
                <a:cs typeface="FPFANM+CourierNewPS-BoldMT"/>
              </a:rPr>
              <a:t> </a:t>
            </a:r>
            <a:r>
              <a:rPr sz="2400" b="1">
                <a:solidFill>
                  <a:srgbClr val="000000"/>
                </a:solidFill>
                <a:latin typeface="FPFANM+CourierNewPS-BoldMT"/>
                <a:cs typeface="FPFANM+CourierNewPS-BoldMT"/>
              </a:rPr>
              <a:t>300;</a:t>
            </a:r>
            <a:r>
              <a:rPr sz="2400" b="1" spc="8168">
                <a:solidFill>
                  <a:srgbClr val="000000"/>
                </a:solidFill>
                <a:latin typeface="FPFANM+CourierNewPS-BoldMT"/>
                <a:cs typeface="FPFANM+CourierNewPS-BoldMT"/>
              </a:rPr>
              <a:t> </a:t>
            </a:r>
            <a:r>
              <a:rPr sz="2400" b="1">
                <a:solidFill>
                  <a:srgbClr val="000000"/>
                </a:solidFill>
                <a:latin typeface="FPFANM+CourierNewPS-BoldMT"/>
                <a:cs typeface="FPFANM+CourierNewPS-BoldMT"/>
              </a:rPr>
              <a:t>jmp</a:t>
            </a:r>
            <a:r>
              <a:rPr sz="2400" b="1" spc="-11">
                <a:solidFill>
                  <a:srgbClr val="000000"/>
                </a:solidFill>
                <a:latin typeface="FPFANM+CourierNewPS-BoldMT"/>
                <a:cs typeface="FPFANM+CourierNewPS-BoldMT"/>
              </a:rPr>
              <a:t> ?;</a:t>
            </a:r>
          </a:p>
          <a:p>
            <a:pPr marL="2131059" marR="0">
              <a:lnSpc>
                <a:spcPts val="2718"/>
              </a:lnSpc>
              <a:spcBef>
                <a:spcPts val="862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FPFANM+CourierNewPS-BoldMT"/>
                <a:cs typeface="FPFANM+CourierNewPS-BoldMT"/>
              </a:rPr>
              <a:t>}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199407" y="2607572"/>
            <a:ext cx="48004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EOUNO+Arial-BoldMT"/>
                <a:cs typeface="QEOUNO+Arial-BoldMT"/>
              </a:rPr>
              <a:t>}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199407" y="2912473"/>
            <a:ext cx="1313010" cy="970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EOUNO+Arial-BoldMT"/>
                <a:cs typeface="QEOUNO+Arial-BoldMT"/>
              </a:rPr>
              <a:t>200:</a:t>
            </a:r>
            <a:r>
              <a:rPr sz="2000" b="1" spc="-25">
                <a:solidFill>
                  <a:srgbClr val="000000"/>
                </a:solidFill>
                <a:latin typeface="QEOUNO+Arial-BoldMT"/>
                <a:cs typeface="QEOUNO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QEOUNO+Arial-BoldMT"/>
                <a:cs typeface="QEOUNO+Arial-BoldMT"/>
              </a:rPr>
              <a:t>B()</a:t>
            </a:r>
          </a:p>
          <a:p>
            <a:pPr marL="0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EOUNO+Arial-BoldMT"/>
                <a:cs typeface="QEOUNO+Arial-BoldMT"/>
              </a:rPr>
              <a:t>{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500677" y="3033764"/>
            <a:ext cx="640109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FPFANM+CourierNewPS-BoldMT"/>
                <a:cs typeface="FPFANM+CourierNewPS-BoldMT"/>
              </a:rPr>
              <a:t>}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199407" y="3522274"/>
            <a:ext cx="1507963" cy="12751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274359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B0F0"/>
                </a:solidFill>
                <a:latin typeface="QEOUNO+Arial-BoldMT"/>
                <a:cs typeface="QEOUNO+Arial-BoldMT"/>
              </a:rPr>
              <a:t>Yield();</a:t>
            </a:r>
          </a:p>
          <a:p>
            <a:pPr marL="348930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EOUNO+Arial-BoldMT"/>
                <a:cs typeface="QEOUNO+Arial-BoldMT"/>
              </a:rPr>
              <a:t>204:</a:t>
            </a:r>
          </a:p>
          <a:p>
            <a:pPr marL="0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QEOUNO+Arial-BoldMT"/>
                <a:cs typeface="QEOUNO+Arial-BoldMT"/>
              </a:rPr>
              <a:t>}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3835967" y="3520687"/>
            <a:ext cx="1243444" cy="970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EOUNO+Arial-BoldMT"/>
                <a:cs typeface="QEOUNO+Arial-BoldMT"/>
              </a:rPr>
              <a:t>Yield();</a:t>
            </a:r>
          </a:p>
          <a:p>
            <a:pPr marL="74571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EOUNO+Arial-BoldMT"/>
                <a:cs typeface="QEOUNO+Arial-BoldMT"/>
              </a:rPr>
              <a:t>404: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806440" y="3582840"/>
            <a:ext cx="3813951" cy="18590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57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 i="1">
                <a:solidFill>
                  <a:srgbClr val="FF0000"/>
                </a:solidFill>
                <a:latin typeface="BDKKCJ+Arial-BoldItalicMT"/>
                <a:cs typeface="BDKKCJ+Arial-BoldItalicMT"/>
              </a:rPr>
              <a:t>(3)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再往下执行会怎么样</a:t>
            </a:r>
            <a:r>
              <a:rPr sz="2400" b="1" i="1">
                <a:solidFill>
                  <a:srgbClr val="FF0000"/>
                </a:solidFill>
                <a:latin typeface="BDKKCJ+Arial-BoldItalicMT"/>
                <a:cs typeface="BDKKCJ+Arial-BoldItalicMT"/>
              </a:rPr>
              <a:t>?</a:t>
            </a:r>
          </a:p>
          <a:p>
            <a:pPr marL="0" marR="0">
              <a:lnSpc>
                <a:spcPts val="2681"/>
              </a:lnSpc>
              <a:spcBef>
                <a:spcPts val="1643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问题怎么解决</a:t>
            </a:r>
            <a:r>
              <a:rPr sz="2400" b="1">
                <a:solidFill>
                  <a:srgbClr val="000000"/>
                </a:solidFill>
                <a:latin typeface="QEOUNO+Arial-BoldMT"/>
                <a:cs typeface="QEOUNO+Arial-BoldMT"/>
              </a:rPr>
              <a:t>?</a:t>
            </a:r>
          </a:p>
          <a:p>
            <a:pPr marL="0" marR="0">
              <a:lnSpc>
                <a:spcPts val="2681"/>
              </a:lnSpc>
              <a:spcBef>
                <a:spcPts val="130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为什么</a:t>
            </a:r>
            <a:r>
              <a:rPr sz="2400" b="1">
                <a:solidFill>
                  <a:srgbClr val="000000"/>
                </a:solidFill>
                <a:latin typeface="QEOUNO+Arial-BoldMT"/>
                <a:cs typeface="QEOUNO+Arial-BoldMT"/>
              </a:rPr>
              <a:t>?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3561607" y="4130487"/>
            <a:ext cx="48004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EOUNO+Arial-BoldMT"/>
                <a:cs typeface="QEOUNO+Arial-BoldMT"/>
              </a:rPr>
              <a:t>}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4260246" y="4365492"/>
            <a:ext cx="1005929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FPFANM+CourierNewPS-BoldMT"/>
                <a:cs typeface="FPFANM+CourierNewPS-BoldMT"/>
              </a:rPr>
              <a:t>104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2126646" y="4898892"/>
            <a:ext cx="1005929" cy="13358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FPFANM+CourierNewPS-BoldMT"/>
                <a:cs typeface="FPFANM+CourierNewPS-BoldMT"/>
              </a:rPr>
              <a:t>104</a:t>
            </a:r>
          </a:p>
          <a:p>
            <a:pPr marL="0" marR="0">
              <a:lnSpc>
                <a:spcPts val="2718"/>
              </a:lnSpc>
              <a:spcBef>
                <a:spcPts val="1481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FPFANM+CourierNewPS-BoldMT"/>
                <a:cs typeface="FPFANM+CourierNewPS-BoldMT"/>
              </a:rPr>
              <a:t>204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4260246" y="4898892"/>
            <a:ext cx="1005929" cy="13358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FPFANM+CourierNewPS-BoldMT"/>
                <a:cs typeface="FPFANM+CourierNewPS-BoldMT"/>
              </a:rPr>
              <a:t>204</a:t>
            </a:r>
          </a:p>
          <a:p>
            <a:pPr marL="0" marR="0">
              <a:lnSpc>
                <a:spcPts val="2718"/>
              </a:lnSpc>
              <a:spcBef>
                <a:spcPts val="1481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FPFANM+CourierNewPS-BoldMT"/>
                <a:cs typeface="FPFANM+CourierNewPS-BoldMT"/>
              </a:rPr>
              <a:t>304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005839" y="5248572"/>
            <a:ext cx="982414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QEOUNO+Arial-BoldMT"/>
                <a:cs typeface="QEOUNO+Arial-BoldMT"/>
              </a:rPr>
              <a:t>esp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3215697" y="5705772"/>
            <a:ext cx="982414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QEOUNO+Arial-BoldMT"/>
                <a:cs typeface="QEOUNO+Arial-BoldMT"/>
              </a:rPr>
              <a:t>esp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4260246" y="5965692"/>
            <a:ext cx="1005929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FPFANM+CourierNewPS-BoldMT"/>
                <a:cs typeface="FPFANM+CourierNewPS-BoldMT"/>
              </a:rPr>
              <a:t>404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DAHPLT+TimesNewRomanPS-BoldMT"/>
                <a:cs typeface="DAHPLT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DAHPLT+TimesNewRomanPS-BoldMT"/>
                <a:cs typeface="DAHPLT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DAHPLT+TimesNewRomanPS-BoldMT"/>
                <a:cs typeface="DAHPLT+TimesNewRomanPS-BoldMT"/>
              </a:rPr>
              <a:t>Systems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QEOUNO+Arial-BoldMT"/>
                <a:cs typeface="QEOUNO+Arial-BoldMT"/>
              </a:rPr>
              <a:t>- 7 -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5073" y="1297685"/>
            <a:ext cx="2181288" cy="3198876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24961" y="1296161"/>
            <a:ext cx="1828800" cy="3198876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86600" y="2057400"/>
            <a:ext cx="762000" cy="762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25561" y="1296161"/>
            <a:ext cx="1143000" cy="10668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" y="1295400"/>
            <a:ext cx="76200" cy="243840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71800" y="1295400"/>
            <a:ext cx="76200" cy="236220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9600" y="3886200"/>
            <a:ext cx="76200" cy="609600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68161" y="1296161"/>
            <a:ext cx="1143000" cy="10668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29200" y="2089403"/>
            <a:ext cx="762000" cy="762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34761" y="2667761"/>
            <a:ext cx="1676400" cy="533400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15961" y="2667761"/>
            <a:ext cx="1676400" cy="533400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77526" y="1473708"/>
            <a:ext cx="188976" cy="192023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2939" y="4888991"/>
            <a:ext cx="188976" cy="192023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77526" y="2641091"/>
            <a:ext cx="188976" cy="192023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24840" y="404306"/>
            <a:ext cx="4812791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从一个栈到两个栈</a:t>
            </a:r>
            <a:r>
              <a:rPr sz="3600" b="1">
                <a:solidFill>
                  <a:srgbClr val="000000"/>
                </a:solidFill>
                <a:latin typeface="QPBCPB+Arial-BoldMT"/>
                <a:cs typeface="QPBCPB+Arial-BoldMT"/>
              </a:rPr>
              <a:t>…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94607" y="1387969"/>
            <a:ext cx="1245820" cy="970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PBCPB+Arial-BoldMT"/>
                <a:cs typeface="QPBCPB+Arial-BoldMT"/>
              </a:rPr>
              <a:t>100:A()</a:t>
            </a:r>
          </a:p>
          <a:p>
            <a:pPr marL="0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PBCPB+Arial-BoldMT"/>
                <a:cs typeface="QPBCPB+Arial-BoldMT"/>
              </a:rPr>
              <a:t>{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256807" y="1386381"/>
            <a:ext cx="1245820" cy="970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PBCPB+Arial-BoldMT"/>
                <a:cs typeface="QPBCPB+Arial-BoldMT"/>
              </a:rPr>
              <a:t>300:C()</a:t>
            </a:r>
          </a:p>
          <a:p>
            <a:pPr marL="0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PBCPB+Arial-BoldMT"/>
                <a:cs typeface="QPBCPB+Arial-BoldMT"/>
              </a:rPr>
              <a:t>{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165246" y="1393692"/>
            <a:ext cx="3063269" cy="15283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DDTDCO+CourierNewPS-BoldMT"/>
                <a:cs typeface="DDTDCO+CourierNewPS-BoldMT"/>
              </a:rPr>
              <a:t>104</a:t>
            </a:r>
            <a:r>
              <a:rPr sz="2400" b="1" spc="10440">
                <a:solidFill>
                  <a:srgbClr val="FF0000"/>
                </a:solidFill>
                <a:latin typeface="DDTDCO+CourierNewPS-BoldMT"/>
                <a:cs typeface="DDTDCO+CourierNewPS-BoldMT"/>
              </a:rPr>
              <a:t> </a:t>
            </a:r>
            <a:r>
              <a:rPr sz="2400" b="1">
                <a:solidFill>
                  <a:srgbClr val="FF0000"/>
                </a:solidFill>
                <a:latin typeface="DDTDCO+CourierNewPS-BoldMT"/>
                <a:cs typeface="DDTDCO+CourierNewPS-BoldMT"/>
              </a:rPr>
              <a:t>304</a:t>
            </a:r>
          </a:p>
          <a:p>
            <a:pPr marL="1012850" marR="0">
              <a:lnSpc>
                <a:spcPts val="2327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QPBCPB+Arial-BoldMT"/>
                <a:cs typeface="QPBCPB+Arial-BoldMT"/>
              </a:rPr>
              <a:t>esp</a:t>
            </a:r>
          </a:p>
          <a:p>
            <a:pPr marL="0" marR="0">
              <a:lnSpc>
                <a:spcPts val="1872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DDTDCO+CourierNewPS-BoldMT"/>
                <a:cs typeface="DDTDCO+CourierNewPS-BoldMT"/>
              </a:rPr>
              <a:t>204</a:t>
            </a:r>
            <a:r>
              <a:rPr sz="2400" b="1" spc="10440">
                <a:solidFill>
                  <a:srgbClr val="FF0000"/>
                </a:solidFill>
                <a:latin typeface="DDTDCO+CourierNewPS-BoldMT"/>
                <a:cs typeface="DDTDCO+CourierNewPS-BoldMT"/>
              </a:rPr>
              <a:t> </a:t>
            </a:r>
            <a:r>
              <a:rPr sz="2400" b="1">
                <a:solidFill>
                  <a:srgbClr val="FF0000"/>
                </a:solidFill>
                <a:latin typeface="DDTDCO+CourierNewPS-BoldMT"/>
                <a:cs typeface="DDTDCO+CourierNewPS-BoldMT"/>
              </a:rPr>
              <a:t>404</a:t>
            </a:r>
          </a:p>
          <a:p>
            <a:pPr marL="936618" marR="0">
              <a:lnSpc>
                <a:spcPts val="1727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QPBCPB+Arial-BoldMT"/>
                <a:cs typeface="QPBCPB+Arial-BoldMT"/>
              </a:rPr>
              <a:t>2000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9464040" y="1411140"/>
            <a:ext cx="2666999" cy="1309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25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 i="1">
                <a:solidFill>
                  <a:srgbClr val="FF0000"/>
                </a:solidFill>
                <a:latin typeface="MNGMQK+Arial-BoldItalicMT"/>
                <a:cs typeface="MNGMQK+Arial-BoldItalicMT"/>
              </a:rPr>
              <a:t>(3)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再往下执行会</a:t>
            </a:r>
          </a:p>
          <a:p>
            <a:pPr marL="0" marR="0">
              <a:lnSpc>
                <a:spcPts val="2681"/>
              </a:lnSpc>
              <a:spcBef>
                <a:spcPts val="130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怎么样</a:t>
            </a:r>
            <a:r>
              <a:rPr sz="2400" b="1" i="1">
                <a:solidFill>
                  <a:srgbClr val="FF0000"/>
                </a:solidFill>
                <a:latin typeface="MNGMQK+Arial-BoldItalicMT"/>
                <a:cs typeface="MNGMQK+Arial-BoldItalicMT"/>
              </a:rPr>
              <a:t>?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044440" y="1743372"/>
            <a:ext cx="113526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QPBCPB+Arial-BoldMT"/>
                <a:cs typeface="QPBCPB+Arial-BoldMT"/>
              </a:rPr>
              <a:t>1000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173547" y="1997770"/>
            <a:ext cx="891035" cy="970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69989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PBCPB+Arial-BoldMT"/>
                <a:cs typeface="QPBCPB+Arial-BoldMT"/>
              </a:rPr>
              <a:t>B();</a:t>
            </a:r>
          </a:p>
          <a:p>
            <a:pPr marL="0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PBCPB+Arial-BoldMT"/>
                <a:cs typeface="QPBCPB+Arial-BoldMT"/>
              </a:rPr>
              <a:t>104: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3535748" y="1996183"/>
            <a:ext cx="891035" cy="970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69989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PBCPB+Arial-BoldMT"/>
                <a:cs typeface="QPBCPB+Arial-BoldMT"/>
              </a:rPr>
              <a:t>D();</a:t>
            </a:r>
          </a:p>
          <a:p>
            <a:pPr marL="0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PBCPB+Arial-BoldMT"/>
                <a:cs typeface="QPBCPB+Arial-BoldMT"/>
              </a:rPr>
              <a:t>304: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43839" y="2272008"/>
            <a:ext cx="692774" cy="2418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QPBCPB+Arial-BoldMT"/>
                <a:cs typeface="QPBCPB+Arial-BoldMT"/>
              </a:rPr>
              <a:t>(1)</a:t>
            </a:r>
          </a:p>
          <a:p>
            <a:pPr marL="0" marR="0">
              <a:lnSpc>
                <a:spcPts val="2238"/>
              </a:lnSpc>
              <a:spcBef>
                <a:spcPts val="11562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QPBCPB+Arial-BoldMT"/>
                <a:cs typeface="QPBCPB+Arial-BoldMT"/>
              </a:rPr>
              <a:t>(3)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642578" y="2576909"/>
            <a:ext cx="69277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QPBCPB+Arial-BoldMT"/>
                <a:cs typeface="QPBCPB+Arial-BoldMT"/>
              </a:rPr>
              <a:t>(2)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9464040" y="2579540"/>
            <a:ext cx="2811512" cy="1309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 i="1">
                <a:solidFill>
                  <a:srgbClr val="FF0000"/>
                </a:solidFill>
                <a:latin typeface="MNGMQK+Arial-BoldItalicMT"/>
                <a:cs typeface="MNGMQK+Arial-BoldItalicMT"/>
              </a:rPr>
              <a:t>204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是调用</a:t>
            </a:r>
            <a:r>
              <a:rPr sz="2400" b="1" i="1" spc="-12">
                <a:solidFill>
                  <a:srgbClr val="FF0000"/>
                </a:solidFill>
                <a:latin typeface="MNGMQK+Arial-BoldItalicMT"/>
                <a:cs typeface="MNGMQK+Arial-BoldItalicMT"/>
              </a:rPr>
              <a:t>Yield()</a:t>
            </a:r>
          </a:p>
          <a:p>
            <a:pPr marL="0" marR="0">
              <a:lnSpc>
                <a:spcPts val="2681"/>
              </a:lnSpc>
              <a:spcBef>
                <a:spcPts val="130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才压栈的</a:t>
            </a:r>
            <a:r>
              <a:rPr sz="2400" b="1" i="1">
                <a:solidFill>
                  <a:srgbClr val="FF0000"/>
                </a:solidFill>
                <a:latin typeface="MNGMQK+Arial-BoldItalicMT"/>
                <a:cs typeface="MNGMQK+Arial-BoldItalicMT"/>
              </a:rPr>
              <a:t>…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894607" y="2607572"/>
            <a:ext cx="48004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PBCPB+Arial-BoldMT"/>
                <a:cs typeface="QPBCPB+Arial-BoldMT"/>
              </a:rPr>
              <a:t>}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3256807" y="2605984"/>
            <a:ext cx="48004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PBCPB+Arial-BoldMT"/>
                <a:cs typeface="QPBCPB+Arial-BoldMT"/>
              </a:rPr>
              <a:t>}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5273065" y="2765292"/>
            <a:ext cx="4152644" cy="12997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168249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333399"/>
                </a:solidFill>
                <a:latin typeface="DDTDCO+CourierNewPS-BoldMT"/>
                <a:cs typeface="DDTDCO+CourierNewPS-BoldMT"/>
              </a:rPr>
              <a:t>esp=1000</a:t>
            </a:r>
            <a:r>
              <a:rPr sz="2400" b="1" spc="2653">
                <a:solidFill>
                  <a:srgbClr val="333399"/>
                </a:solidFill>
                <a:latin typeface="DDTDCO+CourierNewPS-BoldMT"/>
                <a:cs typeface="DDTDCO+CourierNewPS-BoldMT"/>
              </a:rPr>
              <a:t> </a:t>
            </a:r>
            <a:r>
              <a:rPr sz="2400" b="1">
                <a:solidFill>
                  <a:srgbClr val="333399"/>
                </a:solidFill>
                <a:latin typeface="DDTDCO+CourierNewPS-BoldMT"/>
                <a:cs typeface="DDTDCO+CourierNewPS-BoldMT"/>
              </a:rPr>
              <a:t>esp=2000</a:t>
            </a:r>
          </a:p>
          <a:p>
            <a:pPr marL="0" marR="0">
              <a:lnSpc>
                <a:spcPts val="2681"/>
              </a:lnSpc>
              <a:spcBef>
                <a:spcPts val="1446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QPBCPB+Arial-BoldMT"/>
                <a:cs typeface="QPBCPB+Arial-BoldMT"/>
              </a:rPr>
              <a:t>TCB1</a:t>
            </a:r>
            <a:r>
              <a:rPr sz="2400" b="1" spc="8683">
                <a:solidFill>
                  <a:srgbClr val="000000"/>
                </a:solidFill>
                <a:latin typeface="QPBCPB+Arial-BoldMT"/>
                <a:cs typeface="QPBCPB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QPBCPB+Arial-BoldMT"/>
                <a:cs typeface="QPBCPB+Arial-BoldMT"/>
              </a:rPr>
              <a:t>TCB2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894607" y="2912473"/>
            <a:ext cx="1313010" cy="970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PBCPB+Arial-BoldMT"/>
                <a:cs typeface="QPBCPB+Arial-BoldMT"/>
              </a:rPr>
              <a:t>200:</a:t>
            </a:r>
            <a:r>
              <a:rPr sz="2000" b="1" spc="-25">
                <a:solidFill>
                  <a:srgbClr val="000000"/>
                </a:solidFill>
                <a:latin typeface="QPBCPB+Arial-BoldMT"/>
                <a:cs typeface="QPBCPB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QPBCPB+Arial-BoldMT"/>
                <a:cs typeface="QPBCPB+Arial-BoldMT"/>
              </a:rPr>
              <a:t>B()</a:t>
            </a:r>
          </a:p>
          <a:p>
            <a:pPr marL="0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PBCPB+Arial-BoldMT"/>
                <a:cs typeface="QPBCPB+Arial-BoldMT"/>
              </a:rPr>
              <a:t>{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3256807" y="2910885"/>
            <a:ext cx="1313010" cy="970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PBCPB+Arial-BoldMT"/>
                <a:cs typeface="QPBCPB+Arial-BoldMT"/>
              </a:rPr>
              <a:t>400:</a:t>
            </a:r>
            <a:r>
              <a:rPr sz="2000" b="1" spc="-25">
                <a:solidFill>
                  <a:srgbClr val="000000"/>
                </a:solidFill>
                <a:latin typeface="QPBCPB+Arial-BoldMT"/>
                <a:cs typeface="QPBCPB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QPBCPB+Arial-BoldMT"/>
                <a:cs typeface="QPBCPB+Arial-BoldMT"/>
              </a:rPr>
              <a:t>D()</a:t>
            </a:r>
          </a:p>
          <a:p>
            <a:pPr marL="0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PBCPB+Arial-BoldMT"/>
                <a:cs typeface="QPBCPB+Arial-BoldMT"/>
              </a:rPr>
              <a:t>{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168966" y="3522274"/>
            <a:ext cx="124344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PBCPB+Arial-BoldMT"/>
                <a:cs typeface="QPBCPB+Arial-BoldMT"/>
              </a:rPr>
              <a:t>Yield();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3531167" y="3520687"/>
            <a:ext cx="124344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QPBCPB+Arial-BoldMT"/>
                <a:cs typeface="QPBCPB+Arial-BoldMT"/>
              </a:rPr>
              <a:t>Yield();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894607" y="3827174"/>
            <a:ext cx="1239966" cy="970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34893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PBCPB+Arial-BoldMT"/>
                <a:cs typeface="QPBCPB+Arial-BoldMT"/>
              </a:rPr>
              <a:t>204:</a:t>
            </a:r>
          </a:p>
          <a:p>
            <a:pPr marL="0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QPBCPB+Arial-BoldMT"/>
                <a:cs typeface="QPBCPB+Arial-BoldMT"/>
              </a:rPr>
              <a:t>}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3256807" y="3825587"/>
            <a:ext cx="1239966" cy="970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34893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PBCPB+Arial-BoldMT"/>
                <a:cs typeface="QPBCPB+Arial-BoldMT"/>
              </a:rPr>
              <a:t>404:</a:t>
            </a:r>
          </a:p>
          <a:p>
            <a:pPr marL="0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PBCPB+Arial-BoldMT"/>
                <a:cs typeface="QPBCPB+Arial-BoldMT"/>
              </a:rPr>
              <a:t>}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3443277" y="4581704"/>
            <a:ext cx="4062035" cy="2119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DDTDCO+CourierNewPS-BoldMT"/>
                <a:cs typeface="DDTDCO+CourierNewPS-BoldMT"/>
              </a:rPr>
              <a:t>void </a:t>
            </a:r>
            <a:r>
              <a:rPr sz="2400" b="1">
                <a:solidFill>
                  <a:srgbClr val="FF0000"/>
                </a:solidFill>
                <a:latin typeface="DDTDCO+CourierNewPS-BoldMT"/>
                <a:cs typeface="DDTDCO+CourierNewPS-BoldMT"/>
              </a:rPr>
              <a:t>Yield()</a:t>
            </a:r>
            <a:r>
              <a:rPr sz="2400" b="1">
                <a:solidFill>
                  <a:srgbClr val="000000"/>
                </a:solidFill>
                <a:latin typeface="DDTDCO+CourierNewPS-BoldMT"/>
                <a:cs typeface="DDTDCO+CourierNewPS-BoldMT"/>
              </a:rPr>
              <a:t>{</a:t>
            </a:r>
          </a:p>
          <a:p>
            <a:pPr marL="548640" marR="0">
              <a:lnSpc>
                <a:spcPts val="2718"/>
              </a:lnSpc>
              <a:spcBef>
                <a:spcPts val="787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DDTDCO+CourierNewPS-BoldMT"/>
                <a:cs typeface="DDTDCO+CourierNewPS-BoldMT"/>
              </a:rPr>
              <a:t>TCB1.esp=esp;</a:t>
            </a:r>
          </a:p>
          <a:p>
            <a:pPr marL="548640" marR="0">
              <a:lnSpc>
                <a:spcPts val="2718"/>
              </a:lnSpc>
              <a:spcBef>
                <a:spcPts val="737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DDTDCO+CourierNewPS-BoldMT"/>
                <a:cs typeface="DDTDCO+CourierNewPS-BoldMT"/>
              </a:rPr>
              <a:t>esp=TCB2.esp;</a:t>
            </a:r>
          </a:p>
          <a:p>
            <a:pPr marL="548640" marR="0">
              <a:lnSpc>
                <a:spcPts val="2795"/>
              </a:lnSpc>
              <a:spcBef>
                <a:spcPts val="659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DDTDCO+CourierNewPS-BoldMT"/>
                <a:cs typeface="DDTDCO+CourierNewPS-BoldMT"/>
              </a:rPr>
              <a:t>jmp</a:t>
            </a:r>
            <a:r>
              <a:rPr sz="2400" b="1" spc="-11">
                <a:solidFill>
                  <a:srgbClr val="000000"/>
                </a:solidFill>
                <a:latin typeface="DDTDCO+CourierNewPS-BoldMT"/>
                <a:cs typeface="DDTDCO+CourierNewPS-BoldMT"/>
              </a:rPr>
              <a:t> </a:t>
            </a:r>
            <a:r>
              <a:rPr sz="2400" b="1">
                <a:solidFill>
                  <a:srgbClr val="000000"/>
                </a:solidFill>
                <a:latin typeface="DDTDCO+CourierNewPS-BoldMT"/>
                <a:cs typeface="DDTDCO+CourierNewPS-BoldMT"/>
              </a:rPr>
              <a:t>204;</a:t>
            </a:r>
            <a:r>
              <a:rPr sz="4200" baseline="-8980">
                <a:solidFill>
                  <a:srgbClr val="FF0000"/>
                </a:solidFill>
                <a:latin typeface="SimSun"/>
                <a:cs typeface="SimSun"/>
              </a:rPr>
              <a:t>应该去掉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950277" y="4827440"/>
            <a:ext cx="2550515" cy="1309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 spc="-17">
                <a:solidFill>
                  <a:srgbClr val="000000"/>
                </a:solidFill>
                <a:latin typeface="QPBCPB+Arial-BoldMT"/>
                <a:cs typeface="QPBCPB+Arial-BoldMT"/>
              </a:rPr>
              <a:t>Yield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切换要先</a:t>
            </a:r>
          </a:p>
          <a:p>
            <a:pPr marL="0" marR="0">
              <a:lnSpc>
                <a:spcPts val="2681"/>
              </a:lnSpc>
              <a:spcBef>
                <a:spcPts val="130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切换栈，然后</a:t>
            </a:r>
            <a:r>
              <a:rPr sz="2400" b="1">
                <a:solidFill>
                  <a:srgbClr val="000000"/>
                </a:solidFill>
                <a:latin typeface="QPBCPB+Arial-BoldMT"/>
                <a:cs typeface="QPBCPB+Arial-BoldMT"/>
              </a:rPr>
              <a:t>...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3443277" y="6337352"/>
            <a:ext cx="640109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DDTDCO+CourierNewPS-BoldMT"/>
                <a:cs typeface="DDTDCO+CourierNewPS-BoldMT"/>
              </a:rPr>
              <a:t>}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MUAUCU+TimesNewRomanPS-BoldMT"/>
                <a:cs typeface="MUAUCU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MUAUCU+TimesNewRomanPS-BoldMT"/>
                <a:cs typeface="MUAUCU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MUAUCU+TimesNewRomanPS-BoldMT"/>
                <a:cs typeface="MUAUCU+TimesNewRomanPS-BoldMT"/>
              </a:rPr>
              <a:t>Systems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QPBCPB+Arial-BoldMT"/>
                <a:cs typeface="QPBCPB+Arial-BoldMT"/>
              </a:rPr>
              <a:t>- 8 -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10.26"/>
  <p:tag name="AS_TITLE" val="Aspose.Slides for .NET 2.0"/>
  <p:tag name="AS_VERSION" val="16.10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770</Words>
  <Application>Microsoft Office PowerPoint</Application>
  <PresentationFormat>自定义</PresentationFormat>
  <Paragraphs>313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13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Office Theme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user</cp:lastModifiedBy>
  <cp:revision>3</cp:revision>
  <cp:lastPrinted>2018-09-08T16:12:24Z</cp:lastPrinted>
  <dcterms:created xsi:type="dcterms:W3CDTF">2018-09-08T08:12:24Z</dcterms:created>
  <dcterms:modified xsi:type="dcterms:W3CDTF">2018-10-11T11:08:02Z</dcterms:modified>
</cp:coreProperties>
</file>