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GLCVVB+STHupo" panose="02010600030101010101" charset="-122"/>
      <p:regular r:id="rId12"/>
    </p:embeddedFont>
    <p:embeddedFont>
      <p:font typeface="SimHei" panose="02010609060101010101" pitchFamily="49" charset="-122"/>
      <p:regular r:id="rId13"/>
    </p:embeddedFont>
    <p:embeddedFont>
      <p:font typeface="PELAKT+CourierNewPS-BoldMT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EFDDA+SymbolMT" panose="02010600030101010101" charset="2"/>
      <p:regular r:id="rId21"/>
    </p:embeddedFont>
    <p:embeddedFont>
      <p:font typeface="PRGSTD+TimesNewRomanPS-BoldMT" panose="02010600030101010101" charset="0"/>
      <p:regular r:id="rId22"/>
    </p:embeddedFont>
    <p:embeddedFont>
      <p:font typeface="EKBAJM+Arial-BoldMT" panose="02010600030101010101" charset="0"/>
      <p:regular r:id="rId23"/>
    </p:embeddedFont>
    <p:embeddedFont>
      <p:font typeface="QGKEFB+Elephant-Regular" panose="02010600030101010101" charset="0"/>
      <p:regular r:id="rId24"/>
    </p:embeddedFont>
    <p:embeddedFont>
      <p:font typeface="NWDKPI+Arial-Black" panose="02010600030101010101" charset="0"/>
      <p:regular r:id="rId25"/>
    </p:embeddedFont>
    <p:embeddedFont>
      <p:font typeface="JSGVJN+CourierNewPS-BoldItalicMT" panose="02010600030101010101" charset="0"/>
      <p:regular r:id="rId26"/>
    </p:embeddedFont>
    <p:embeddedFont>
      <p:font typeface="WUDUEU+Wingdings-Regular" panose="02010600030101010101" charset="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7523" y="1354834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PRGSTD+TimesNewRomanPS-BoldMT"/>
                <a:cs typeface="PRGSTD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GLCVVB+STHupo"/>
                <a:cs typeface="GLCVVB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8946" y="2736212"/>
            <a:ext cx="6737602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NWDKPI+Arial-Black"/>
                <a:cs typeface="NWDKPI+Arial-Black"/>
              </a:rPr>
              <a:t>L11</a:t>
            </a:r>
            <a:r>
              <a:rPr sz="6000" spc="15" dirty="0">
                <a:solidFill>
                  <a:srgbClr val="FF0000"/>
                </a:solidFill>
                <a:latin typeface="NWDKPI+Arial-Black"/>
                <a:cs typeface="NWDKPI+Arial-Black"/>
              </a:rPr>
              <a:t> </a:t>
            </a:r>
            <a:r>
              <a:rPr sz="6000" spc="11" dirty="0">
                <a:solidFill>
                  <a:srgbClr val="FF0000"/>
                </a:solidFill>
                <a:latin typeface="SimHei"/>
                <a:cs typeface="SimHei"/>
              </a:rPr>
              <a:t>内核级线程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11979" y="4053768"/>
            <a:ext cx="4790471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QGKEFB+Elephant-Regular"/>
                <a:cs typeface="QGKEFB+Elephant-Regular"/>
              </a:rPr>
              <a:t>Kernel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219200"/>
            <a:ext cx="7785100" cy="511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40" y="425291"/>
            <a:ext cx="738142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用户级线程、核心级线程的对比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2239" y="1379410"/>
            <a:ext cx="412562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用户级线程</a:t>
            </a:r>
            <a:r>
              <a:rPr sz="2400" spc="35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核心级线程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44640" y="1393995"/>
            <a:ext cx="216560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+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核心级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5839" y="244621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实现模型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3436810"/>
            <a:ext cx="1680972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利用多核</a:t>
            </a:r>
          </a:p>
          <a:p>
            <a:pPr marL="104775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并发度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91840" y="3436810"/>
            <a:ext cx="76200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差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低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小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无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49240" y="3436810"/>
            <a:ext cx="76200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好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高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大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大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06640" y="3436810"/>
            <a:ext cx="76200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好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高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大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大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78686" y="46560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代价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1894" y="5265610"/>
            <a:ext cx="198729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6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内核改动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用户灵活性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- 10</a:t>
            </a:r>
            <a:r>
              <a:rPr sz="1600" b="1" spc="14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882395"/>
            <a:ext cx="11983974" cy="4757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开始核心级线程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91165" y="582883"/>
            <a:ext cx="801699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SimSun"/>
                <a:cs typeface="SimSun"/>
              </a:rPr>
              <a:t>多核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33665" y="617808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SimSun"/>
                <a:cs typeface="SimSun"/>
              </a:rPr>
              <a:t>多处理器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9177" y="1292012"/>
            <a:ext cx="129844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6240" y="1368212"/>
            <a:ext cx="129844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564" y="26732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9540" y="2934057"/>
            <a:ext cx="2117080" cy="116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88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IO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124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Schedule…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31798" y="2966294"/>
            <a:ext cx="3520973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内核级线程对多核的支</a:t>
            </a:r>
          </a:p>
          <a:p>
            <a:pPr marL="765047" marR="0">
              <a:lnSpc>
                <a:spcPts val="2400"/>
              </a:lnSpc>
              <a:spcBef>
                <a:spcPts val="372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持怎么样？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3439" y="391153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核心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589" y="4459949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0777" y="4459949"/>
            <a:ext cx="109709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9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10604" y="5249840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04428" y="52514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87261" y="52514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53439" y="54164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硬件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56894"/>
            <a:ext cx="11407140" cy="3084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7" y="428243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527" y="4803647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5675375"/>
            <a:ext cx="762000" cy="48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696711"/>
            <a:ext cx="762000" cy="48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040" y="404306"/>
            <a:ext cx="928922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和用户级相比，核心级线程有什么不同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040" y="1359516"/>
            <a:ext cx="9617792" cy="92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WUDUEU+Wingdings-Regular"/>
                <a:cs typeface="WUDUEU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ThreadCreate</a:t>
            </a:r>
            <a:r>
              <a:rPr sz="2800" spc="11" dirty="0">
                <a:solidFill>
                  <a:srgbClr val="000000"/>
                </a:solidFill>
                <a:latin typeface="SimSun"/>
                <a:cs typeface="SimSun"/>
              </a:rPr>
              <a:t>是系统调用，内核管理</a:t>
            </a:r>
            <a:r>
              <a:rPr sz="28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</a:t>
            </a:r>
            <a:r>
              <a:rPr sz="2800" spc="10" dirty="0">
                <a:solidFill>
                  <a:srgbClr val="000000"/>
                </a:solidFill>
                <a:latin typeface="SimSun"/>
                <a:cs typeface="SimSun"/>
              </a:rPr>
              <a:t>，内核负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95038" y="1661381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用户栈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2940" y="1930550"/>
            <a:ext cx="2314541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责切换线程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0040" y="2516185"/>
            <a:ext cx="6450247" cy="96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5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WUDUEU+Wingdings-Regular"/>
                <a:cs typeface="WUDUEU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如何让切换成型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?</a:t>
            </a:r>
            <a:r>
              <a:rPr sz="2800" b="1" spc="31" dirty="0">
                <a:solidFill>
                  <a:srgbClr val="FF0000"/>
                </a:solidFill>
                <a:latin typeface="EKBAJM+Arial-BoldMT"/>
                <a:cs typeface="EKBAJM+Arial-BoldMT"/>
              </a:rPr>
              <a:t> </a:t>
            </a:r>
            <a:r>
              <a:rPr sz="2800" dirty="0">
                <a:solidFill>
                  <a:srgbClr val="FF0000"/>
                </a:solidFill>
                <a:latin typeface="BEFDDA+SymbolMT"/>
                <a:cs typeface="BEFDDA+SymbolMT"/>
              </a:rPr>
              <a:t>−</a:t>
            </a:r>
            <a:r>
              <a:rPr sz="2800" spc="7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内核栈，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TCB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33884" y="2586700"/>
            <a:ext cx="1659648" cy="1120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代码和数据</a:t>
            </a:r>
          </a:p>
          <a:p>
            <a:pPr marL="205768" marR="0">
              <a:lnSpc>
                <a:spcPts val="2004"/>
              </a:lnSpc>
              <a:spcBef>
                <a:spcPts val="1812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内核栈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17275" y="2674827"/>
            <a:ext cx="891542" cy="103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  <a:p>
            <a:pPr marL="0" marR="0">
              <a:lnSpc>
                <a:spcPts val="2004"/>
              </a:lnSpc>
              <a:spcBef>
                <a:spcPts val="1118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内核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2039" y="3166915"/>
            <a:ext cx="805845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用户栈是否还要用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执行的代码仍然在用户态，还要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2039" y="3692969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进行函数调用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50638" y="3864525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线程控制块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2039" y="4252467"/>
            <a:ext cx="528233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一个栈到一套栈；两个栈到两套栈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82039" y="4752828"/>
            <a:ext cx="551572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</a:t>
            </a:r>
            <a:r>
              <a:rPr sz="2400" spc="14" dirty="0">
                <a:solidFill>
                  <a:srgbClr val="000000"/>
                </a:solidFill>
                <a:latin typeface="SimSun"/>
                <a:cs typeface="SimSun"/>
              </a:rPr>
              <a:t>关联内核栈，那用户栈怎么办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88646" y="5185435"/>
            <a:ext cx="1005929" cy="1147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104</a:t>
            </a:r>
          </a:p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204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708046" y="5185435"/>
            <a:ext cx="1005929" cy="1147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304</a:t>
            </a:r>
          </a:p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404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67839" y="5324772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1000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63497" y="5324747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esp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87265" y="5742215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2000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58265" y="6072848"/>
            <a:ext cx="5992874" cy="811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TCB1</a:t>
            </a:r>
            <a:r>
              <a:rPr sz="2400" b="1" spc="1006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323299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esp=1000</a:t>
            </a:r>
            <a:r>
              <a:rPr sz="2400" b="1" spc="728" dirty="0">
                <a:solidFill>
                  <a:srgbClr val="323299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TCB2</a:t>
            </a:r>
            <a:r>
              <a:rPr sz="2400" b="1" spc="1006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323299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esp=2000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1793929"/>
            <a:ext cx="6400800" cy="2855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438400"/>
            <a:ext cx="762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1371600"/>
            <a:ext cx="4724400" cy="2455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240" y="425291"/>
            <a:ext cx="632671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用户栈和内核栈之间的关联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9218" y="1379410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用户栈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4018" y="13794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内核栈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87640" y="1525440"/>
            <a:ext cx="4204781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所有中断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(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时钟、外设、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INT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指令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)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都引起上述切换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11450" y="1898820"/>
            <a:ext cx="1169515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源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SS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源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SP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9290" y="2810172"/>
            <a:ext cx="1693366" cy="125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EFLAGS</a:t>
            </a:r>
          </a:p>
          <a:p>
            <a:pPr marL="252984" marR="0">
              <a:lnSpc>
                <a:spcPts val="2681"/>
              </a:lnSpc>
              <a:spcBef>
                <a:spcPts val="942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源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PC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00340" y="2854178"/>
            <a:ext cx="4460367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中断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硬件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)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又一次帮助了操作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系统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6640" y="3575347"/>
            <a:ext cx="9481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INT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02275" y="3727620"/>
            <a:ext cx="11862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源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CS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80752" y="4224635"/>
            <a:ext cx="11514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IRET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761" y="1143761"/>
            <a:ext cx="7810500" cy="548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5027" y="1522476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404306"/>
            <a:ext cx="766885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仍然是那个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A()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B()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C()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D()…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2198" y="1244614"/>
            <a:ext cx="1673403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100: A()</a:t>
            </a:r>
            <a:r>
              <a:rPr sz="2000" b="1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5894" y="1351002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用</a:t>
            </a:r>
          </a:p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户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11540" y="1428305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认真体会从内核返回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65246" y="15079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9528" y="1656153"/>
            <a:ext cx="880161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B();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11540" y="1926379"/>
            <a:ext cx="341680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KBAJM+Arial-BoldMT"/>
                <a:cs typeface="EKBAJM+Arial-BoldMT"/>
              </a:rPr>
              <a:t>(</a:t>
            </a: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中断返回</a:t>
            </a:r>
            <a:r>
              <a:rPr sz="2400" b="1" dirty="0">
                <a:solidFill>
                  <a:srgbClr val="333399"/>
                </a:solidFill>
                <a:latin typeface="EKBAJM+Arial-BoldMT"/>
                <a:cs typeface="EKBAJM+Arial-BoldMT"/>
              </a:rPr>
              <a:t>)</a:t>
            </a: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时的样子</a:t>
            </a:r>
            <a:r>
              <a:rPr sz="2400" b="1" dirty="0">
                <a:solidFill>
                  <a:srgbClr val="333399"/>
                </a:solidFill>
                <a:latin typeface="EKBAJM+Arial-BoldMT"/>
                <a:cs typeface="EKBAJM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86165" y="2067693"/>
            <a:ext cx="119187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104: 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65246" y="21937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204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62198" y="2479232"/>
            <a:ext cx="1725891" cy="1099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200: B() {</a:t>
            </a:r>
          </a:p>
          <a:p>
            <a:pPr marL="447934" marR="0">
              <a:lnSpc>
                <a:spcPts val="2418"/>
              </a:lnSpc>
              <a:spcBef>
                <a:spcPts val="87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read();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0142" y="3221926"/>
            <a:ext cx="762000" cy="1845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用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户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程</a:t>
            </a:r>
          </a:p>
          <a:p>
            <a:pPr marL="0" marR="0">
              <a:lnSpc>
                <a:spcPts val="2400"/>
              </a:lnSpc>
              <a:spcBef>
                <a:spcPts val="322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序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90893" y="3222492"/>
            <a:ext cx="1554658" cy="186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SS: SP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EFLAGS</a:t>
            </a:r>
          </a:p>
          <a:p>
            <a:pPr marL="274353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304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11340" y="3302312"/>
            <a:ext cx="119187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204: 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75894" y="3408402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核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61943" y="3713851"/>
            <a:ext cx="2070690" cy="1099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300: read() {</a:t>
            </a:r>
          </a:p>
          <a:p>
            <a:pPr marL="447933" marR="0">
              <a:lnSpc>
                <a:spcPts val="2418"/>
              </a:lnSpc>
              <a:spcBef>
                <a:spcPts val="87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0x80;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11085" y="4536930"/>
            <a:ext cx="119187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304: 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55130" y="4822692"/>
            <a:ext cx="82301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87118" y="4948470"/>
            <a:ext cx="2353508" cy="1099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system_call:</a:t>
            </a:r>
          </a:p>
          <a:p>
            <a:pPr marL="223967" marR="0">
              <a:lnSpc>
                <a:spcPts val="2418"/>
              </a:lnSpc>
              <a:spcBef>
                <a:spcPts val="87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call</a:t>
            </a:r>
            <a:r>
              <a:rPr sz="2000" b="1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sys_read;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80142" y="5050726"/>
            <a:ext cx="762000" cy="1127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核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73775" y="5356092"/>
            <a:ext cx="118883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1000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80142" y="5771548"/>
            <a:ext cx="1971333" cy="109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程</a:t>
            </a:r>
            <a:r>
              <a:rPr sz="2400" spc="335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1000:</a:t>
            </a:r>
          </a:p>
          <a:p>
            <a:pPr marL="0" marR="0">
              <a:lnSpc>
                <a:spcPts val="2400"/>
              </a:lnSpc>
              <a:spcBef>
                <a:spcPts val="372"/>
              </a:spcBef>
              <a:spcAft>
                <a:spcPts val="0"/>
              </a:spcAft>
            </a:pP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序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7118" y="6183088"/>
            <a:ext cx="322217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2000: sys_read(){</a:t>
            </a:r>
            <a:r>
              <a:rPr sz="2000" b="1" spc="175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2228"/>
            <a:ext cx="11822429" cy="3619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8431" y="5013959"/>
            <a:ext cx="6525766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404306"/>
            <a:ext cx="717102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开始内核中的切换：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switch_to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2291" y="1123438"/>
            <a:ext cx="3862730" cy="190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switch_to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: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仍然是通过</a:t>
            </a:r>
          </a:p>
          <a:p>
            <a:pPr marL="34290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找到内核栈指针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  <a:p>
            <a:pPr marL="34290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然后通过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ret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切到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某个</a:t>
            </a:r>
          </a:p>
          <a:p>
            <a:pPr marL="34290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内核程序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最后再用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577" y="1149520"/>
            <a:ext cx="3040727" cy="818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S</a:t>
            </a:r>
            <a:r>
              <a:rPr sz="2400" b="1" spc="4611" dirty="0">
                <a:solidFill>
                  <a:srgbClr val="FF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SS: SP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5644" y="1351002"/>
            <a:ext cx="6355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8040" y="1517820"/>
            <a:ext cx="125603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05644" y="1602456"/>
            <a:ext cx="635508" cy="887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核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19393" y="1619117"/>
            <a:ext cx="1554658" cy="2939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SS: SP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EFLAGS</a:t>
            </a:r>
          </a:p>
          <a:p>
            <a:pPr marL="91472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PC=??</a:t>
            </a:r>
          </a:p>
          <a:p>
            <a:pPr marL="91472" marR="0">
              <a:lnSpc>
                <a:spcPts val="2718"/>
              </a:lnSpc>
              <a:spcBef>
                <a:spcPts val="1506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CS=??</a:t>
            </a:r>
          </a:p>
          <a:p>
            <a:pPr marL="182881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????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23795" y="1698492"/>
            <a:ext cx="1554658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EFLAGS</a:t>
            </a:r>
          </a:p>
          <a:p>
            <a:pPr marL="274351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304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32994" y="1732002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核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85191" y="2586477"/>
            <a:ext cx="320801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CS:PC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切到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88030" y="2765292"/>
            <a:ext cx="82301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CS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66965" y="2975635"/>
            <a:ext cx="1724687" cy="145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81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esp</a:t>
            </a:r>
          </a:p>
          <a:p>
            <a:pPr marL="473132" marR="0">
              <a:lnSpc>
                <a:spcPts val="2681"/>
              </a:lnSpc>
              <a:spcBef>
                <a:spcPts val="39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TCB2</a:t>
            </a:r>
          </a:p>
          <a:p>
            <a:pPr marL="0" marR="0">
              <a:lnSpc>
                <a:spcPts val="226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esp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06675" y="3298692"/>
            <a:ext cx="1188839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1000</a:t>
            </a:r>
          </a:p>
          <a:p>
            <a:pPr marL="91471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???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82039" y="3572172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23299"/>
                </a:solidFill>
                <a:latin typeface="EKBAJM+Arial-BoldMT"/>
                <a:cs typeface="EKBAJM+Arial-BoldMT"/>
              </a:rPr>
              <a:t>esp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97" y="4244049"/>
            <a:ext cx="1555119" cy="1192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249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23299"/>
                </a:solidFill>
                <a:highlight>
                  <a:srgbClr val="000000"/>
                </a:highlight>
                <a:latin typeface="PELAKT+CourierNewPS-BoldMT"/>
                <a:cs typeface="PELAKT+CourierNewPS-BoldMT"/>
              </a:rPr>
              <a:t>esp</a:t>
            </a:r>
          </a:p>
          <a:p>
            <a:pPr marL="0" marR="0">
              <a:lnSpc>
                <a:spcPts val="2681"/>
              </a:lnSpc>
              <a:spcBef>
                <a:spcPts val="60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TCB1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06202" y="4288135"/>
            <a:ext cx="140995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switch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466" y="5074724"/>
            <a:ext cx="6961361" cy="1176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sys_read(){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启动磁盘读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将自己变成阻塞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  <a:p>
            <a:pPr marL="34290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找到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next;switch_to(cur,</a:t>
            </a:r>
            <a:r>
              <a:rPr sz="2400" b="1" spc="-36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next);}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- 6 -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5823" y="1385316"/>
            <a:ext cx="188976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761" y="3810000"/>
            <a:ext cx="3276599" cy="2515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761" y="1371600"/>
            <a:ext cx="3276599" cy="2210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5823" y="1967484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20961" y="1296161"/>
            <a:ext cx="1600200" cy="160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823" y="250697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823" y="4279391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5823" y="4812791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040" y="404306"/>
            <a:ext cx="769233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回答上面的问号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??,</a:t>
            </a:r>
            <a:r>
              <a:rPr sz="3600" b="1" spc="18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???, ????…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06240" y="1249215"/>
            <a:ext cx="48336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???:</a:t>
            </a:r>
            <a:r>
              <a:rPr sz="2400" b="1" spc="-11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sys_read</a:t>
            </a:r>
            <a:r>
              <a:rPr sz="2400" spc="14" dirty="0">
                <a:solidFill>
                  <a:srgbClr val="000000"/>
                </a:solidFill>
                <a:latin typeface="SimSun"/>
                <a:cs typeface="SimSun"/>
              </a:rPr>
              <a:t>函数的某个地方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72294" y="1286821"/>
            <a:ext cx="1554658" cy="2083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SS: SP</a:t>
            </a:r>
          </a:p>
          <a:p>
            <a:pPr marL="0" marR="0">
              <a:lnSpc>
                <a:spcPts val="251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EFLAGS</a:t>
            </a:r>
          </a:p>
          <a:p>
            <a:pPr marL="91471" marR="0">
              <a:lnSpc>
                <a:spcPts val="251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PC=??</a:t>
            </a:r>
          </a:p>
          <a:p>
            <a:pPr marL="91471" marR="0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CS=??</a:t>
            </a:r>
          </a:p>
          <a:p>
            <a:pPr marL="182878" marR="0">
              <a:lnSpc>
                <a:spcPts val="251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????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8798" y="1439647"/>
            <a:ext cx="3185851" cy="752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100: A()</a:t>
            </a:r>
            <a:r>
              <a:rPr sz="2000" b="1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  <a:r>
              <a:rPr sz="2000" b="1" spc="-177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S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27590" y="1851187"/>
            <a:ext cx="63550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06240" y="1830240"/>
            <a:ext cx="454799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??: interrupt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之前的某个地方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986" y="2262727"/>
            <a:ext cx="152992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0x80;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06263" y="2369927"/>
            <a:ext cx="502993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???:</a:t>
            </a:r>
            <a:r>
              <a:rPr sz="2400" b="1" spc="-11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sys_xxx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函数中的某个地方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27590" y="2674266"/>
            <a:ext cx="63550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68140" y="3035916"/>
            <a:ext cx="5013950" cy="148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最关键的地方来了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:</a:t>
            </a:r>
            <a:r>
              <a:rPr sz="2800" b="1" spc="43" dirty="0">
                <a:solidFill>
                  <a:srgbClr val="FF0000"/>
                </a:solidFill>
                <a:latin typeface="EKBAJM+Arial-BoldMT"/>
                <a:cs typeface="EKBAJM+Arial-Bold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T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创建时</a:t>
            </a:r>
          </a:p>
          <a:p>
            <a:pPr marL="0" marR="0">
              <a:lnSpc>
                <a:spcPts val="3123"/>
              </a:lnSpc>
              <a:spcBef>
                <a:spcPts val="1294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如何填写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??</a:t>
            </a:r>
            <a:r>
              <a:rPr sz="2800" b="1" spc="36" dirty="0">
                <a:solidFill>
                  <a:srgbClr val="FF0000"/>
                </a:solidFill>
                <a:latin typeface="EKBAJM+Arial-BoldMT"/>
                <a:cs typeface="EKBAJM+Arial-BoldMT"/>
              </a:rPr>
              <a:t> </a:t>
            </a:r>
            <a:r>
              <a:rPr sz="28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, ????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4227" y="3069679"/>
            <a:ext cx="3921441" cy="741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2000: sys_read(){</a:t>
            </a:r>
            <a:r>
              <a:rPr sz="2000" b="1" spc="175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  <a:r>
              <a:rPr sz="2000" b="1" spc="232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993300"/>
                </a:solidFill>
                <a:latin typeface="WUDUEU+Wingdings-Regular"/>
                <a:cs typeface="WUDUEU+Wingdings-Regular"/>
              </a:rPr>
              <a:t>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8798" y="3880020"/>
            <a:ext cx="3254202" cy="1115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500: C()</a:t>
            </a:r>
            <a:r>
              <a:rPr sz="2000" b="1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  <a:r>
              <a:rPr sz="2000" b="1" spc="457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T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代码</a:t>
            </a:r>
          </a:p>
          <a:p>
            <a:pPr marL="447934" marR="0">
              <a:lnSpc>
                <a:spcPts val="2418"/>
              </a:lnSpc>
              <a:spcBef>
                <a:spcPts val="82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06240" y="4192440"/>
            <a:ext cx="46759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</a:t>
            </a:r>
            <a:r>
              <a:rPr sz="2400" b="1" spc="1804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500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，函数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C()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的开始地址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53973" y="4704434"/>
            <a:ext cx="161961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interrupt: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06240" y="4725840"/>
            <a:ext cx="3212592" cy="113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????</a:t>
            </a:r>
          </a:p>
          <a:p>
            <a:pPr marL="0" marR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一段能完成第二级返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53972" y="5115973"/>
            <a:ext cx="2241270" cy="1099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967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call</a:t>
            </a:r>
            <a:r>
              <a:rPr sz="2000" b="1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sys_xxx;</a:t>
            </a:r>
          </a:p>
          <a:p>
            <a:pPr marL="0" marR="0">
              <a:lnSpc>
                <a:spcPts val="2418"/>
              </a:lnSpc>
              <a:spcBef>
                <a:spcPts val="87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3000: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206240" y="5607494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回的代码，一段包含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53972" y="5939052"/>
            <a:ext cx="3094563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4000: sys_xxx(){</a:t>
            </a:r>
            <a:r>
              <a:rPr sz="2000" b="1" spc="175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06240" y="6105568"/>
            <a:ext cx="21564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iret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的代码</a:t>
            </a: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…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609601"/>
            <a:ext cx="12192000" cy="4648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5334000"/>
            <a:ext cx="3962400" cy="1295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240" y="404306"/>
            <a:ext cx="664182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内核线程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switch_to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的五段论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5378" y="717789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第一级切换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678" y="1204399"/>
            <a:ext cx="8929529" cy="168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中断入口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:(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进入切换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)</a:t>
            </a:r>
            <a:r>
              <a:rPr sz="2400" b="1" spc="6744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switch_to:(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内核栈切换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)</a:t>
            </a:r>
          </a:p>
          <a:p>
            <a:pPr marL="182878" marR="0">
              <a:lnSpc>
                <a:spcPts val="2718"/>
              </a:lnSpc>
              <a:spcBef>
                <a:spcPts val="65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push ds;... pusha;</a:t>
            </a:r>
            <a:r>
              <a:rPr sz="2400" b="1" spc="4493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TCB[cur].esp=%esp;</a:t>
            </a:r>
          </a:p>
          <a:p>
            <a:pPr marL="182878" marR="0">
              <a:lnSpc>
                <a:spcPts val="2718"/>
              </a:lnSpc>
              <a:spcBef>
                <a:spcPts val="82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mov</a:t>
            </a:r>
            <a:r>
              <a:rPr sz="2400" b="1" spc="-1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ds,</a:t>
            </a:r>
            <a:r>
              <a:rPr sz="2400" b="1" spc="-1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内核段号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 ...</a:t>
            </a:r>
            <a:r>
              <a:rPr sz="2400" b="1" spc="2015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%esp=TCB[next].esp;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43877" y="1242499"/>
            <a:ext cx="4574320" cy="2566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T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非同一进程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:(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地址切换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)</a:t>
            </a:r>
          </a:p>
          <a:p>
            <a:pPr marL="182879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要首先切换地址映射表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  <a:p>
            <a:pPr marL="182879" marR="0">
              <a:lnSpc>
                <a:spcPts val="2718"/>
              </a:lnSpc>
              <a:spcBef>
                <a:spcPts val="60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TCB[cur].ldtr=%ldtr</a:t>
            </a:r>
          </a:p>
          <a:p>
            <a:pPr marL="182879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%ldtr=TCB[next].ldtr</a:t>
            </a:r>
          </a:p>
          <a:p>
            <a:pPr marL="182879" marR="0">
              <a:lnSpc>
                <a:spcPts val="2718"/>
              </a:lnSpc>
              <a:spcBef>
                <a:spcPts val="82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//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内存管理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678" y="2521135"/>
            <a:ext cx="2776727" cy="12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78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call</a:t>
            </a:r>
            <a:r>
              <a:rPr sz="2400" b="1" spc="-1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中断处理</a:t>
            </a:r>
          </a:p>
          <a:p>
            <a:pPr marL="0" marR="0">
              <a:lnSpc>
                <a:spcPts val="2718"/>
              </a:lnSpc>
              <a:spcBef>
                <a:spcPts val="653"/>
              </a:spcBef>
              <a:spcAft>
                <a:spcPts val="0"/>
              </a:spcAft>
            </a:pPr>
            <a:r>
              <a:rPr sz="2400" b="1" i="1" strike="sngStrike" dirty="0">
                <a:solidFill>
                  <a:srgbClr val="000000"/>
                </a:solidFill>
                <a:latin typeface="JSGVJN+CourierNewPS-BoldItalicMT"/>
                <a:cs typeface="JSGVJN+CourierNewPS-BoldItalicMT"/>
              </a:rPr>
              <a:t>??: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88157" y="251865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ret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5277" y="3033199"/>
            <a:ext cx="3801423" cy="1677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中断出口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:(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第二级切换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)</a:t>
            </a:r>
          </a:p>
          <a:p>
            <a:pPr marL="182879" marR="0">
              <a:lnSpc>
                <a:spcPts val="2718"/>
              </a:lnSpc>
              <a:spcBef>
                <a:spcPts val="65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popa;...; pop</a:t>
            </a:r>
            <a:r>
              <a:rPr sz="2400" b="1" spc="-1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ds;</a:t>
            </a:r>
          </a:p>
          <a:p>
            <a:pPr marL="182879" marR="0">
              <a:lnSpc>
                <a:spcPts val="2718"/>
              </a:lnSpc>
              <a:spcBef>
                <a:spcPts val="737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iret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6678" y="3490399"/>
            <a:ext cx="3943382" cy="1677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中断处理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:(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引发切换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)</a:t>
            </a:r>
          </a:p>
          <a:p>
            <a:pPr marL="182879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启动磁盘读或时钟中断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  <a:p>
            <a:pPr marL="182878" marR="0">
              <a:lnSpc>
                <a:spcPts val="2718"/>
              </a:lnSpc>
              <a:spcBef>
                <a:spcPts val="603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schedule();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6677" y="4804653"/>
            <a:ext cx="1554658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}//ret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6678" y="5392916"/>
            <a:ext cx="3778639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schedule: 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next=..;</a:t>
            </a:r>
          </a:p>
          <a:p>
            <a:pPr marL="182879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call switch_to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59" y="6270741"/>
            <a:ext cx="2021824" cy="917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19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}//ret</a:t>
            </a:r>
          </a:p>
          <a:p>
            <a:pPr marL="0" marR="0">
              <a:lnSpc>
                <a:spcPts val="1767"/>
              </a:lnSpc>
              <a:spcBef>
                <a:spcPts val="115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- 8 -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7754" y="1168908"/>
            <a:ext cx="4114799" cy="870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168908"/>
            <a:ext cx="8382761" cy="5384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" y="404306"/>
            <a:ext cx="740122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ThreadCreate!</a:t>
            </a:r>
            <a:r>
              <a:rPr sz="3600" b="1" spc="-23" dirty="0">
                <a:solidFill>
                  <a:srgbClr val="000000"/>
                </a:solidFill>
                <a:latin typeface="EKBAJM+Arial-BoldMT"/>
                <a:cs typeface="EKBAJM+Arial-BoldMT"/>
              </a:rPr>
              <a:t> 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做成那个样子</a:t>
            </a:r>
            <a:r>
              <a:rPr sz="3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2671" y="1221911"/>
            <a:ext cx="1668822" cy="1099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500: C()</a:t>
            </a:r>
            <a:r>
              <a:rPr sz="2000" b="1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{</a:t>
            </a:r>
          </a:p>
          <a:p>
            <a:pPr marL="447934" marR="0">
              <a:lnSpc>
                <a:spcPts val="2418"/>
              </a:lnSpc>
              <a:spcBef>
                <a:spcPts val="87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8839" y="1238420"/>
            <a:ext cx="18669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spc="8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代码</a:t>
            </a:r>
          </a:p>
          <a:p>
            <a:pPr marL="612648" marR="0">
              <a:lnSpc>
                <a:spcPts val="2681"/>
              </a:lnSpc>
              <a:spcBef>
                <a:spcPts val="5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EKBAJM+Arial-BoldMT"/>
                <a:cs typeface="EKBAJM+Arial-BoldMT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1194" y="1351002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用</a:t>
            </a:r>
          </a:p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户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74618" y="1358074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参数等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5278" y="2192516"/>
            <a:ext cx="4619888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void 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ThreadCreate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(...)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86195" y="2993892"/>
            <a:ext cx="1554658" cy="186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SS: SP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EFLAGS</a:t>
            </a:r>
          </a:p>
          <a:p>
            <a:pPr marL="274351" marR="0">
              <a:lnSpc>
                <a:spcPts val="2718"/>
              </a:lnSpc>
              <a:spcBef>
                <a:spcPts val="148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500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1038" y="3070340"/>
            <a:ext cx="5037006" cy="21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 tcb=get_free_page();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*krlstack = ...;</a:t>
            </a:r>
          </a:p>
          <a:p>
            <a:pPr marL="0" marR="0">
              <a:lnSpc>
                <a:spcPts val="2718"/>
              </a:lnSpc>
              <a:spcBef>
                <a:spcPts val="82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*userstack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传入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填写两个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stack;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71194" y="3179802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内</a:t>
            </a:r>
          </a:p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核</a:t>
            </a:r>
          </a:p>
          <a:p>
            <a:pPr marL="0" marR="0">
              <a:lnSpc>
                <a:spcPts val="198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50431" y="4594092"/>
            <a:ext cx="82301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CS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1038" y="4825989"/>
            <a:ext cx="3575885" cy="1252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tcb.esp=krlstack;</a:t>
            </a:r>
          </a:p>
          <a:p>
            <a:pPr marL="0" marR="0">
              <a:lnSpc>
                <a:spcPts val="2718"/>
              </a:lnSpc>
              <a:spcBef>
                <a:spcPts val="87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tcb.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状态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=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就绪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39078" y="5058912"/>
            <a:ext cx="2648742" cy="116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popa; </a:t>
            </a:r>
            <a:r>
              <a:rPr sz="2400" b="1" spc="-1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pop</a:t>
            </a:r>
            <a:r>
              <a:rPr sz="2400" b="1" spc="1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ds</a:t>
            </a:r>
          </a:p>
          <a:p>
            <a:pPr marL="821436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b="1" dirty="0">
                <a:solidFill>
                  <a:srgbClr val="FF0000"/>
                </a:solidFill>
                <a:latin typeface="PELAKT+CourierNewPS-BoldMT"/>
                <a:cs typeface="PELAKT+CourierNewPS-BoldMT"/>
              </a:rPr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1038" y="5706295"/>
            <a:ext cx="1801396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tcb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入队</a:t>
            </a: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37781" y="5891974"/>
            <a:ext cx="2046733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strike="sngStrike" dirty="0">
                <a:solidFill>
                  <a:srgbClr val="000000"/>
                </a:solidFill>
                <a:latin typeface="JSGVJN+CourierNewPS-BoldItalicMT"/>
                <a:cs typeface="JSGVJN+CourierNewPS-BoldItalicMT"/>
              </a:rPr>
              <a:t>?</a:t>
            </a:r>
            <a:r>
              <a:rPr sz="2400" b="1" i="1" strike="sngStrike" spc="8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中断出口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5277" y="6142725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ELAKT+CourierNewPS-BoldMT"/>
                <a:cs typeface="PELAKT+CourierNewPS-BoldMT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PRGSTD+TimesNewRomanPS-BoldMT"/>
                <a:cs typeface="PRGSTD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EKBAJM+Arial-BoldMT"/>
                <a:cs typeface="EKBAJM+Arial-BoldMT"/>
              </a:rPr>
              <a:t>- 9 -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宽屏</PresentationFormat>
  <Paragraphs>247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GLCVVB+STHupo</vt:lpstr>
      <vt:lpstr>SimHei</vt:lpstr>
      <vt:lpstr>PELAKT+CourierNewPS-BoldMT</vt:lpstr>
      <vt:lpstr>Times New Roman</vt:lpstr>
      <vt:lpstr>Tahoma</vt:lpstr>
      <vt:lpstr>Calibri</vt:lpstr>
      <vt:lpstr>BEFDDA+SymbolMT</vt:lpstr>
      <vt:lpstr>PRGSTD+TimesNewRomanPS-BoldMT</vt:lpstr>
      <vt:lpstr>SimSun</vt:lpstr>
      <vt:lpstr>EKBAJM+Arial-BoldMT</vt:lpstr>
      <vt:lpstr>QGKEFB+Elephant-Regular</vt:lpstr>
      <vt:lpstr>NWDKPI+Arial-Black</vt:lpstr>
      <vt:lpstr>JSGVJN+CourierNewPS-BoldItalicMT</vt:lpstr>
      <vt:lpstr>WUDUEU+Wingdings-Regular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2018-09-08T08:27:35Z</dcterms:modified>
</cp:coreProperties>
</file>