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</p:sldMasterIdLst>
  <p:sldIdLst>
    <p:sldId id="259" r:id="rId14"/>
    <p:sldId id="262" r:id="rId15"/>
    <p:sldId id="265" r:id="rId16"/>
    <p:sldId id="268" r:id="rId17"/>
    <p:sldId id="271" r:id="rId18"/>
    <p:sldId id="274" r:id="rId19"/>
    <p:sldId id="277" r:id="rId20"/>
    <p:sldId id="280" r:id="rId21"/>
    <p:sldId id="283" r:id="rId22"/>
    <p:sldId id="286" r:id="rId23"/>
    <p:sldId id="289" r:id="rId24"/>
    <p:sldId id="292" r:id="rId25"/>
  </p:sldIdLst>
  <p:sldSz cx="12192000" cy="6858000"/>
  <p:notesSz cx="6858000" cy="9144000"/>
  <p:custDataLst>
    <p:tags r:id="rId26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B00338-29A6-4AB2-B185-D1DD6687EDC3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8E195B-52F3-4D0A-B87A-4110368C04E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5FCE9E-D07C-424E-BA41-50C8821CEDF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10747F-14DB-405F-9E64-B1E380ACEA1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64FF56-6275-4027-9542-8958AB62DD1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383FAC-7382-4DC8-BFEF-1CF6DE06139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D6EC5F5-CBF3-4366-AC51-DEEBFE5AC89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2F71B18-9B2B-4298-B9A3-709E0240A2F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2AA632-F66D-4E6D-A937-391ADD40339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050164-D5A4-4652-9A09-CB088731AAD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2A97FB-C407-4397-92AD-FD7D18724E2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7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99136" y="1296096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CJQRJC+TimesNewRomanPS-BoldMT"/>
                <a:cs typeface="CJQRJC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40" y="1432382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OWGRKA+STHupo"/>
                <a:cs typeface="OWGRKA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7654" y="2736212"/>
            <a:ext cx="7752588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CCQVEQ+Arial-Black"/>
                <a:cs typeface="CCQVEQ+Arial-Black"/>
              </a:rPr>
              <a:t>L14</a:t>
            </a:r>
            <a:r>
              <a:rPr sz="6000" spc="15">
                <a:solidFill>
                  <a:srgbClr val="FF0000"/>
                </a:solidFill>
                <a:latin typeface="CCQVEQ+Arial-Black"/>
                <a:cs typeface="CCQVEQ+Arial-Black"/>
              </a:rPr>
              <a:t> </a:t>
            </a:r>
            <a:r>
              <a:rPr sz="6000">
                <a:solidFill>
                  <a:srgbClr val="FF0000"/>
                </a:solidFill>
                <a:latin typeface="CCQVEQ+Arial-Black"/>
                <a:cs typeface="CCQVEQ+Arial-Black"/>
              </a:rPr>
              <a:t>CPU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调度策略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84712" y="3979155"/>
            <a:ext cx="4970631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HINGBO+Elephant-Regular"/>
                <a:cs typeface="HINGBO+Elephant-Regular"/>
              </a:rPr>
              <a:t>CPU</a:t>
            </a:r>
            <a:r>
              <a:rPr sz="4000" spc="-31">
                <a:solidFill>
                  <a:srgbClr val="000000"/>
                </a:solidFill>
                <a:latin typeface="HINGBO+Elephant-Regular"/>
                <a:cs typeface="HINGBO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HINGBO+Elephant-Regular"/>
                <a:cs typeface="HINGBO+Elephant-Regular"/>
              </a:rPr>
              <a:t>Scheduling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6383" y="2727959"/>
            <a:ext cx="20421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383" y="3299459"/>
            <a:ext cx="20421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4398264"/>
            <a:ext cx="3247644" cy="8092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0605" y="4420361"/>
            <a:ext cx="665532" cy="66553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6051" y="5399532"/>
            <a:ext cx="3654551" cy="69646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6383" y="5591555"/>
            <a:ext cx="20421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" y="404306"/>
            <a:ext cx="928922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响应时间和周转时间同时存在，怎么办</a:t>
            </a:r>
            <a:r>
              <a:rPr sz="3600" b="1">
                <a:solidFill>
                  <a:srgbClr val="000000"/>
                </a:solidFill>
                <a:latin typeface="PFDARU+Arial-BoldMT"/>
                <a:cs typeface="PFDARU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240" y="1408728"/>
            <a:ext cx="12805376" cy="148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AQANLO+Wingdings-Regular"/>
                <a:cs typeface="AQANL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 spc="-15">
                <a:solidFill>
                  <a:srgbClr val="000000"/>
                </a:solidFill>
                <a:latin typeface="PFDARU+Arial-BoldMT"/>
                <a:cs typeface="PFDARU+Arial-BoldMT"/>
              </a:rPr>
              <a:t>Word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很关心响应时间，而</a:t>
            </a:r>
            <a:r>
              <a:rPr sz="2800" b="1">
                <a:solidFill>
                  <a:srgbClr val="000000"/>
                </a:solidFill>
                <a:latin typeface="PFDARU+Arial-BoldMT"/>
                <a:cs typeface="PFDARU+Arial-BoldMT"/>
              </a:rPr>
              <a:t>gcc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更关心周转时间，两类任务同时存在怎</a:t>
            </a:r>
          </a:p>
          <a:p>
            <a:pPr marL="342900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么办</a:t>
            </a:r>
            <a:r>
              <a:rPr sz="2800" b="1">
                <a:solidFill>
                  <a:srgbClr val="000000"/>
                </a:solidFill>
                <a:latin typeface="PFDARU+Arial-BoldMT"/>
                <a:cs typeface="PFDARU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2039" y="2630340"/>
            <a:ext cx="831638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一个调度算法让多种类型的任务同时都满意，怎么办</a:t>
            </a:r>
            <a:r>
              <a:rPr sz="2400" b="1">
                <a:solidFill>
                  <a:srgbClr val="000000"/>
                </a:solidFill>
                <a:latin typeface="PFDARU+Arial-BoldMT"/>
                <a:cs typeface="PFDARU+Arial-BoldMT"/>
              </a:rPr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2039" y="3201840"/>
            <a:ext cx="1192644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直观想法</a:t>
            </a:r>
            <a:r>
              <a:rPr sz="2400" b="1">
                <a:solidFill>
                  <a:srgbClr val="FF0000"/>
                </a:solidFill>
                <a:latin typeface="PFDARU+Arial-BoldMT"/>
                <a:cs typeface="PFDARU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定义前台任务和后台任务两队列，前台</a:t>
            </a:r>
            <a:r>
              <a:rPr sz="2400" b="1">
                <a:solidFill>
                  <a:srgbClr val="000000"/>
                </a:solidFill>
                <a:latin typeface="PFDARU+Arial-BoldMT"/>
                <a:cs typeface="PFDARU+Arial-BoldMT"/>
              </a:rPr>
              <a:t>RR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，后台</a:t>
            </a:r>
            <a:r>
              <a:rPr sz="2400" b="1">
                <a:solidFill>
                  <a:srgbClr val="000000"/>
                </a:solidFill>
                <a:latin typeface="PFDARU+Arial-BoldMT"/>
                <a:cs typeface="PFDARU+Arial-BoldMT"/>
              </a:rPr>
              <a:t>SJF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，只有前台任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2039" y="3727894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务没有时才调度后台任务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11065" y="4334172"/>
            <a:ext cx="89743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FDARU+Arial-BoldMT"/>
                <a:cs typeface="PFDARU+Arial-BoldMT"/>
              </a:rPr>
              <a:t>RR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82665" y="440836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优先级调度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39747" y="4475900"/>
            <a:ext cx="1403613" cy="103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前台任务</a:t>
            </a:r>
          </a:p>
          <a:p>
            <a:pPr marL="0" marR="0">
              <a:lnSpc>
                <a:spcPts val="2004"/>
              </a:lnSpc>
              <a:spcBef>
                <a:spcPts val="1158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后台任务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39867" y="4867572"/>
            <a:ext cx="10161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FDARU+Arial-BoldMT"/>
                <a:cs typeface="PFDARU+Arial-BoldMT"/>
              </a:rPr>
              <a:t>SJF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82039" y="5537053"/>
            <a:ext cx="757152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但是这会产生很多问题</a:t>
            </a:r>
            <a:r>
              <a:rPr sz="2400" b="1">
                <a:solidFill>
                  <a:srgbClr val="000000"/>
                </a:solidFill>
                <a:latin typeface="PFDARU+Arial-BoldMT"/>
                <a:cs typeface="PFDARU+Arial-BoldMT"/>
              </a:rPr>
              <a:t>?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想一想会出现什么问题</a:t>
            </a:r>
            <a:r>
              <a:rPr sz="2400" b="1" u="sng">
                <a:solidFill>
                  <a:srgbClr val="000000"/>
                </a:solidFill>
                <a:latin typeface="PFDARU+Arial-BoldMT"/>
                <a:cs typeface="PFDARU+Arial-BoldMT"/>
              </a:rPr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CSCIA+TimesNewRomanPS-BoldMT"/>
                <a:cs typeface="FCSCI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FCSCIA+TimesNewRomanPS-BoldMT"/>
                <a:cs typeface="FCSCI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CSCIA+TimesNewRomanPS-BoldMT"/>
                <a:cs typeface="FCSCIA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FDARU+Arial-BoldMT"/>
                <a:cs typeface="PFDARU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PFDARU+Arial-BoldMT"/>
                <a:cs typeface="PFDAR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PFDARU+Arial-BoldMT"/>
                <a:cs typeface="PFDAR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350264"/>
            <a:ext cx="3247644" cy="8092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4205" y="1372361"/>
            <a:ext cx="665532" cy="66553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983" y="3279647"/>
            <a:ext cx="20421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983" y="4346447"/>
            <a:ext cx="20421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983" y="2657855"/>
            <a:ext cx="20421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4487" y="1231394"/>
            <a:ext cx="5534012" cy="131224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39" y="5426963"/>
            <a:ext cx="5492495" cy="696467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440" y="404306"/>
            <a:ext cx="527357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如果一直有前台任务</a:t>
            </a:r>
            <a:r>
              <a:rPr sz="3600" b="1">
                <a:solidFill>
                  <a:srgbClr val="000000"/>
                </a:solidFill>
                <a:latin typeface="SCCVDK+Arial-BoldMT"/>
                <a:cs typeface="SCCVDK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34664" y="1286172"/>
            <a:ext cx="89743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SCCVDK+Arial-BoldMT"/>
                <a:cs typeface="SCCVDK+Arial-BoldMT"/>
              </a:rPr>
              <a:t>RR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06265" y="1360360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优先级调度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04848" y="1347915"/>
            <a:ext cx="4830222" cy="125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一个故事</a:t>
            </a:r>
            <a:r>
              <a:rPr sz="2000" b="1">
                <a:solidFill>
                  <a:srgbClr val="FF0000"/>
                </a:solidFill>
                <a:latin typeface="SCCVDK+Arial-BoldMT"/>
                <a:cs typeface="SCCVDK+Arial-BoldMT"/>
              </a:rPr>
              <a:t>:</a:t>
            </a:r>
            <a:r>
              <a:rPr sz="2000" b="1" spc="-20">
                <a:solidFill>
                  <a:srgbClr val="FF0000"/>
                </a:solidFill>
                <a:latin typeface="SCCVDK+Arial-BoldMT"/>
                <a:cs typeface="SCCVDK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CCVDK+Arial-BoldMT"/>
                <a:cs typeface="SCCVDK+Arial-BoldMT"/>
              </a:rPr>
              <a:t>1973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年关闭的</a:t>
            </a:r>
            <a:r>
              <a:rPr sz="2000" b="1">
                <a:solidFill>
                  <a:srgbClr val="000000"/>
                </a:solidFill>
                <a:latin typeface="SCCVDK+Arial-BoldMT"/>
                <a:cs typeface="SCCVDK+Arial-BoldMT"/>
              </a:rPr>
              <a:t>MIT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>
                <a:solidFill>
                  <a:srgbClr val="000000"/>
                </a:solidFill>
                <a:latin typeface="SCCVDK+Arial-BoldMT"/>
                <a:cs typeface="SCCVDK+Arial-BoldMT"/>
              </a:rPr>
              <a:t>IBM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CVDK+Arial-BoldMT"/>
                <a:cs typeface="SCCVDK+Arial-BoldMT"/>
              </a:rPr>
              <a:t>7094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时，发现有一个进程在</a:t>
            </a:r>
            <a:r>
              <a:rPr sz="2000" b="1">
                <a:solidFill>
                  <a:srgbClr val="000000"/>
                </a:solidFill>
                <a:latin typeface="SCCVDK+Arial-BoldMT"/>
                <a:cs typeface="SCCVDK+Arial-BoldMT"/>
              </a:rPr>
              <a:t>1967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年提</a:t>
            </a:r>
          </a:p>
          <a:p>
            <a:pPr marL="50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交但一直未运行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3347" y="1427900"/>
            <a:ext cx="1403613" cy="103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前台任务</a:t>
            </a:r>
          </a:p>
          <a:p>
            <a:pPr marL="0" marR="0">
              <a:lnSpc>
                <a:spcPts val="2004"/>
              </a:lnSpc>
              <a:spcBef>
                <a:spcPts val="1158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后台任务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63467" y="1819572"/>
            <a:ext cx="10161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SCCVDK+Arial-BoldMT"/>
                <a:cs typeface="SCCVDK+Arial-BoldMT"/>
              </a:rPr>
              <a:t>SJF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9639" y="2593530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后台任务可能一直得不到运行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9639" y="3201840"/>
            <a:ext cx="11794997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后台任务优先级动态升高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，但后台任务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SJF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调度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一旦执行，前台的响应时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间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9639" y="4268640"/>
            <a:ext cx="7196175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前后台任务都用时间片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，但又退化为了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RR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，后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台任务的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SJF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如何体现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?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前台任务如何照顾</a:t>
            </a:r>
            <a:r>
              <a:rPr sz="2400" b="1">
                <a:solidFill>
                  <a:srgbClr val="000000"/>
                </a:solidFill>
                <a:latin typeface="SCCVDK+Arial-BoldMT"/>
                <a:cs typeface="SCCVDK+Arial-BoldMT"/>
              </a:rPr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29639" y="5564040"/>
            <a:ext cx="585047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问题：分析到此处了，我们该怎么办</a:t>
            </a:r>
            <a:r>
              <a:rPr sz="2400" b="1" u="sng">
                <a:solidFill>
                  <a:srgbClr val="000000"/>
                </a:solidFill>
                <a:latin typeface="SCCVDK+Arial-BoldMT"/>
                <a:cs typeface="SCCVDK+Arial-BoldMT"/>
              </a:rPr>
              <a:t>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QEPID+TimesNewRomanPS-BoldMT"/>
                <a:cs typeface="IQEPI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IQEPID+TimesNewRomanPS-BoldMT"/>
                <a:cs typeface="IQEPI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QEPID+TimesNewRomanPS-BoldMT"/>
                <a:cs typeface="IQEPID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CCVDK+Arial-BoldMT"/>
                <a:cs typeface="SCCVDK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SCCVDK+Arial-BoldMT"/>
                <a:cs typeface="SCCVDK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SCCVDK+Arial-BoldMT"/>
                <a:cs typeface="SCCVDK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SCCVDK+Arial-BoldMT"/>
                <a:cs typeface="SCCVDK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914144"/>
            <a:ext cx="20421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8783" y="3133344"/>
            <a:ext cx="20421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783" y="4358639"/>
            <a:ext cx="20421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2039" y="404306"/>
            <a:ext cx="389534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还有很多问题</a:t>
            </a:r>
            <a:r>
              <a:rPr sz="3600" b="1">
                <a:solidFill>
                  <a:srgbClr val="000000"/>
                </a:solidFill>
                <a:latin typeface="PUDIUV+Arial-BoldMT"/>
                <a:cs typeface="PUDIUV+Arial-BoldMT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4439" y="1831530"/>
            <a:ext cx="774824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我们怎么知道哪些是前台任务，哪些是后台任务，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4439" y="2329604"/>
            <a:ext cx="30574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fork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时告诉我们吗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4439" y="3036740"/>
            <a:ext cx="7475133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gcc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就一点不需要交互吗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 Ctrl+C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按键怎么工作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word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就不会执行一段批处理吗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</a:t>
            </a:r>
            <a:r>
              <a:rPr sz="2400" b="1" spc="-33">
                <a:solidFill>
                  <a:srgbClr val="000000"/>
                </a:solidFill>
                <a:latin typeface="PUDIUV+Arial-BoldMT"/>
                <a:cs typeface="PUDIU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Ctrl+F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按键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4439" y="4284515"/>
            <a:ext cx="7292568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SJF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中的短作业优先如何体现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如何判断作业的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这是未来的信息</a:t>
            </a:r>
            <a:r>
              <a:rPr sz="2400" b="1">
                <a:solidFill>
                  <a:srgbClr val="000000"/>
                </a:solidFill>
                <a:latin typeface="PUDIUV+Arial-BoldMT"/>
                <a:cs typeface="PUDIUV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WQAOQ+TimesNewRomanPS-BoldMT"/>
                <a:cs typeface="VWQAO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VWQAOQ+TimesNewRomanPS-BoldMT"/>
                <a:cs typeface="VWQAO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WQAOQ+TimesNewRomanPS-BoldMT"/>
                <a:cs typeface="VWQAOQ+TimesNewRomanPS-BoldMT"/>
              </a:rPr>
              <a:t>Systems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UDIUV+Arial-BoldMT"/>
                <a:cs typeface="PUDIUV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PUDIUV+Arial-BoldMT"/>
                <a:cs typeface="PUDIUV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PUDIUV+Arial-BoldMT"/>
                <a:cs typeface="PUDIUV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5037"/>
            <a:ext cx="10700002" cy="12091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1295400"/>
            <a:ext cx="8961373" cy="50497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532948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多进程图像与</a:t>
            </a:r>
            <a:r>
              <a:rPr sz="3600" b="1">
                <a:solidFill>
                  <a:srgbClr val="000000"/>
                </a:solidFill>
                <a:latin typeface="SVEDLW+Arial-BoldMT"/>
                <a:cs typeface="SVEDLW+Arial-BoldMT"/>
              </a:rPr>
              <a:t>CPU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调度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" y="1362372"/>
            <a:ext cx="7224840" cy="87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SVEDLW+Arial-BoldMT"/>
                <a:cs typeface="SVEDLW+Arial-BoldMT"/>
              </a:rPr>
              <a:t>PID:1</a:t>
            </a:r>
            <a:r>
              <a:rPr sz="2800" b="1" spc="5277">
                <a:solidFill>
                  <a:srgbClr val="FF0000"/>
                </a:solidFill>
                <a:latin typeface="SVEDLW+Arial-BoldMT"/>
                <a:cs typeface="SVEDL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mov …</a:t>
            </a:r>
            <a:r>
              <a:rPr sz="2400" b="1" spc="1528">
                <a:solidFill>
                  <a:srgbClr val="FF0000"/>
                </a:solidFill>
                <a:latin typeface="SVEDLW+Arial-BoldMT"/>
                <a:cs typeface="SVEDL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mov [100], ax</a:t>
            </a:r>
            <a:r>
              <a:rPr sz="2400" b="1" spc="1267">
                <a:solidFill>
                  <a:srgbClr val="FF0000"/>
                </a:solidFill>
                <a:latin typeface="SVEDLW+Arial-BoldMT"/>
                <a:cs typeface="SVEDL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write</a:t>
            </a:r>
            <a:r>
              <a:rPr sz="2400" b="1" spc="-40">
                <a:solidFill>
                  <a:srgbClr val="FF0000"/>
                </a:solidFill>
                <a:latin typeface="SVEDLW+Arial-BoldMT"/>
                <a:cs typeface="SVEDL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76794" y="1670708"/>
            <a:ext cx="1245004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323299"/>
                </a:solidFill>
                <a:latin typeface="SimSun"/>
                <a:cs typeface="SimSun"/>
              </a:rPr>
              <a:t>阻塞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5886" y="2250949"/>
            <a:ext cx="3146425" cy="190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代码</a:t>
            </a:r>
          </a:p>
          <a:p>
            <a:pPr marL="0" marR="0">
              <a:lnSpc>
                <a:spcPts val="2400"/>
              </a:lnSpc>
              <a:spcBef>
                <a:spcPts val="2025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现场</a:t>
            </a:r>
            <a:r>
              <a:rPr sz="2400" spc="3275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映射表</a:t>
            </a:r>
          </a:p>
          <a:p>
            <a:pPr marL="1655953" marR="0">
              <a:lnSpc>
                <a:spcPts val="2681"/>
              </a:lnSpc>
              <a:spcBef>
                <a:spcPts val="1719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read 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32842" y="2233911"/>
            <a:ext cx="207479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323299"/>
                </a:solidFill>
                <a:latin typeface="SimSun"/>
                <a:cs typeface="SimSun"/>
              </a:rPr>
              <a:t>栈</a:t>
            </a:r>
            <a:r>
              <a:rPr sz="2400" spc="4679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SVEDLW+Arial-BoldMT"/>
                <a:cs typeface="SVEDLW+Arial-BoldMT"/>
              </a:rPr>
              <a:t>PCB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68812" y="2495038"/>
            <a:ext cx="2599944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这两个进程，应</a:t>
            </a:r>
          </a:p>
          <a:p>
            <a:pPr marL="59435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该选择哪一个</a:t>
            </a:r>
            <a:r>
              <a:rPr sz="2400" b="1">
                <a:solidFill>
                  <a:srgbClr val="000000"/>
                </a:solidFill>
                <a:latin typeface="SVEDLW+Arial-BoldMT"/>
                <a:cs typeface="SVEDLW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4052" y="3437300"/>
            <a:ext cx="144106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SVEDLW+Arial-BoldMT"/>
                <a:cs typeface="SVEDLW+Arial-BoldMT"/>
              </a:rPr>
              <a:t>PID:2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68440" y="3424872"/>
            <a:ext cx="2418632" cy="1064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79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FF0000"/>
                </a:solidFill>
                <a:latin typeface="SVEDLW+Arial-BoldMT"/>
                <a:cs typeface="SVEDLW+Arial-BoldMT"/>
              </a:rPr>
              <a:t>Schedule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35886" y="4200397"/>
            <a:ext cx="3713029" cy="1926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代码</a:t>
            </a:r>
          </a:p>
          <a:p>
            <a:pPr marL="0" marR="0">
              <a:lnSpc>
                <a:spcPts val="2400"/>
              </a:lnSpc>
              <a:spcBef>
                <a:spcPts val="2175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现场</a:t>
            </a:r>
            <a:r>
              <a:rPr sz="2400" spc="3275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映射表</a:t>
            </a:r>
          </a:p>
          <a:p>
            <a:pPr marL="1655953" marR="0">
              <a:lnSpc>
                <a:spcPts val="2681"/>
              </a:lnSpc>
              <a:spcBef>
                <a:spcPts val="1744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time</a:t>
            </a:r>
            <a:r>
              <a:rPr sz="2400" b="1" spc="-14">
                <a:solidFill>
                  <a:srgbClr val="FF0000"/>
                </a:solidFill>
                <a:latin typeface="SVEDLW+Arial-BoldMT"/>
                <a:cs typeface="SVEDL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out</a:t>
            </a:r>
            <a:r>
              <a:rPr sz="2400" b="1" spc="-11">
                <a:solidFill>
                  <a:srgbClr val="FF0000"/>
                </a:solidFill>
                <a:latin typeface="SVEDLW+Arial-BoldMT"/>
                <a:cs typeface="SVEDL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SVEDLW+Arial-BoldMT"/>
                <a:cs typeface="SVEDLW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32842" y="4183360"/>
            <a:ext cx="207479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323299"/>
                </a:solidFill>
                <a:latin typeface="SimSun"/>
                <a:cs typeface="SimSun"/>
              </a:rPr>
              <a:t>栈</a:t>
            </a:r>
            <a:r>
              <a:rPr sz="2400" spc="4679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SVEDLW+Arial-BoldMT"/>
                <a:cs typeface="SVEDLW+Arial-BoldMT"/>
              </a:rPr>
              <a:t>PCB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4052" y="5342300"/>
            <a:ext cx="144106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SVEDLW+Arial-BoldMT"/>
                <a:cs typeface="SVEDLW+Arial-BoldMT"/>
              </a:rPr>
              <a:t>PID:3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04110" y="5948660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23299"/>
                </a:solidFill>
                <a:latin typeface="SVEDLW+Arial-BoldMT"/>
                <a:cs typeface="SVEDLW+Arial-BoldMT"/>
              </a:rPr>
              <a:t>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99510" y="5948660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23299"/>
                </a:solidFill>
                <a:latin typeface="SVEDLW+Arial-BoldMT"/>
                <a:cs typeface="SVEDLW+Arial-BoldMT"/>
              </a:rPr>
              <a:t>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OVQCE+TimesNewRomanPS-BoldMT"/>
                <a:cs typeface="IOVQC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IOVQCE+TimesNewRomanPS-BoldMT"/>
                <a:cs typeface="IOVQC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OVQCE+TimesNewRomanPS-BoldMT"/>
                <a:cs typeface="IOVQCE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VEDLW+Arial-BoldMT"/>
                <a:cs typeface="SVEDLW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5037"/>
            <a:ext cx="10700002" cy="12091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507" y="3817620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127" y="191261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252831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452932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127" y="521512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9949" y="5715002"/>
            <a:ext cx="3075000" cy="914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04306"/>
            <a:ext cx="726207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JVJLLB+Arial-BoldMT"/>
                <a:cs typeface="JVJLLB+Arial-BoldMT"/>
              </a:rPr>
              <a:t>CPU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调度</a:t>
            </a:r>
            <a:r>
              <a:rPr sz="3600" b="1">
                <a:solidFill>
                  <a:srgbClr val="000000"/>
                </a:solidFill>
                <a:latin typeface="JVJLLB+Arial-BoldMT"/>
                <a:cs typeface="JVJLLB+Arial-BoldMT"/>
              </a:rPr>
              <a:t>(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进程调度</a:t>
            </a:r>
            <a:r>
              <a:rPr sz="3600" b="1">
                <a:solidFill>
                  <a:srgbClr val="000000"/>
                </a:solidFill>
                <a:latin typeface="JVJLLB+Arial-BoldMT"/>
                <a:cs typeface="JVJLLB+Arial-BoldMT"/>
              </a:rPr>
              <a:t>)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的直观想法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1207116"/>
            <a:ext cx="1891868" cy="92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MRIQMB+Wingdings-Regular"/>
                <a:cs typeface="MRIQMB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JVJLLB+Arial-BoldMT"/>
                <a:cs typeface="JVJLLB+Arial-BoldMT"/>
              </a:rPr>
              <a:t>FIFO?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0639" y="1830240"/>
            <a:ext cx="7105039" cy="1413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谁先进入，先调度谁</a:t>
            </a:r>
            <a:r>
              <a:rPr sz="2400" b="1">
                <a:solidFill>
                  <a:srgbClr val="000000"/>
                </a:solidFill>
                <a:latin typeface="JVJLLB+Arial-BoldMT"/>
                <a:cs typeface="JVJLLB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简单有效</a:t>
            </a:r>
            <a:r>
              <a:rPr sz="2400" spc="3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银行、食堂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一个只简单询问业务的人该怎么办</a:t>
            </a:r>
            <a:r>
              <a:rPr sz="2400" b="1">
                <a:solidFill>
                  <a:srgbClr val="000000"/>
                </a:solidFill>
                <a:latin typeface="JVJLLB+Arial-BoldMT"/>
                <a:cs typeface="JVJLLB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3085128"/>
            <a:ext cx="2327825" cy="92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MRIQMB+Wingdings-Regular"/>
                <a:cs typeface="MRIQMB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JVJLLB+Arial-BoldMT"/>
                <a:cs typeface="JVJLLB+Arial-BoldMT"/>
              </a:rPr>
              <a:t>Priority?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2702" y="3602926"/>
            <a:ext cx="7504414" cy="889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157537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但你怎么知道这个任务将</a:t>
            </a:r>
          </a:p>
          <a:p>
            <a:pPr marL="0" marR="0">
              <a:lnSpc>
                <a:spcPts val="100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任务短可以适当优先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60240" y="3940980"/>
            <a:ext cx="34003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来会执行多长时间呢</a:t>
            </a:r>
            <a:r>
              <a:rPr sz="2400" b="1">
                <a:solidFill>
                  <a:srgbClr val="FF0000"/>
                </a:solidFill>
                <a:latin typeface="JVJLLB+Arial-BoldMT"/>
                <a:cs typeface="JVJLLB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0639" y="4446440"/>
            <a:ext cx="444138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这人的询问越来越长怎么办</a:t>
            </a:r>
            <a:r>
              <a:rPr sz="2400" b="1">
                <a:solidFill>
                  <a:srgbClr val="000000"/>
                </a:solidFill>
                <a:latin typeface="JVJLLB+Arial-BoldMT"/>
                <a:cs typeface="JVJLLB+Arial-BoldMT"/>
              </a:rPr>
              <a:t>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5127180"/>
            <a:ext cx="739597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那如果一个银行业务很长是因为客户需要填写一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10639" y="5625254"/>
            <a:ext cx="373683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个很长的表，该怎么办</a:t>
            </a:r>
            <a:r>
              <a:rPr sz="2400" b="1">
                <a:solidFill>
                  <a:srgbClr val="000000"/>
                </a:solidFill>
                <a:latin typeface="JVJLLB+Arial-BoldMT"/>
                <a:cs typeface="JVJLLB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43124" y="5857363"/>
            <a:ext cx="2599944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应该还有很多这</a:t>
            </a:r>
          </a:p>
          <a:p>
            <a:pPr marL="306323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样的询问</a:t>
            </a:r>
            <a:r>
              <a:rPr sz="2400" b="1">
                <a:solidFill>
                  <a:srgbClr val="000000"/>
                </a:solidFill>
                <a:latin typeface="JVJLLB+Arial-BoldMT"/>
                <a:cs typeface="JVJLLB+Arial-BoldMT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SBQVT+TimesNewRomanPS-BoldMT"/>
                <a:cs typeface="PSBQV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SBQVT+TimesNewRomanPS-BoldMT"/>
                <a:cs typeface="PSBQV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SBQVT+TimesNewRomanPS-BoldMT"/>
                <a:cs typeface="PSBQVT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VJLLB+Arial-BoldMT"/>
                <a:cs typeface="JVJLLB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507" y="203301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507" y="263651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507" y="383895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5061203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127" y="444245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840" y="404306"/>
            <a:ext cx="82341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面对诸多场景，如何设计调度算法</a:t>
            </a:r>
            <a:r>
              <a:rPr sz="3600" b="1">
                <a:solidFill>
                  <a:srgbClr val="000000"/>
                </a:solidFill>
                <a:latin typeface="WVTLTV+Arial-BoldMT"/>
                <a:cs typeface="WVTLTV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0" y="1283316"/>
            <a:ext cx="5565075" cy="92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IIRNFC+Wingdings-Regular"/>
                <a:cs typeface="IIRNF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我们的算法应该让什么更好</a:t>
            </a:r>
            <a:r>
              <a:rPr sz="2800" b="1">
                <a:solidFill>
                  <a:srgbClr val="FF0000"/>
                </a:solidFill>
                <a:latin typeface="WVTLTV+Arial-BoldMT"/>
                <a:cs typeface="WVTLTV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639" y="1939778"/>
            <a:ext cx="8330107" cy="140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面对客户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银行调度算法的设计目标应该是</a:t>
            </a:r>
            <a:r>
              <a:rPr sz="2400" spc="19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用户满意</a:t>
            </a:r>
          </a:p>
          <a:p>
            <a:pPr marL="0" marR="0">
              <a:lnSpc>
                <a:spcPts val="2681"/>
              </a:lnSpc>
              <a:spcBef>
                <a:spcPts val="20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面对进程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: 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调度的目标应该是</a:t>
            </a:r>
            <a:r>
              <a:rPr sz="2400" spc="29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进程满意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4840" y="3132753"/>
            <a:ext cx="8633307" cy="2650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IIRNFC+Wingdings-Regular"/>
                <a:cs typeface="IIRNFC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那怎么才能让进程满意呢</a:t>
            </a:r>
            <a:r>
              <a:rPr sz="2800" b="1">
                <a:solidFill>
                  <a:srgbClr val="FF0000"/>
                </a:solidFill>
                <a:latin typeface="WVTLTV+Arial-BoldMT"/>
                <a:cs typeface="WVTLTV+Arial-BoldMT"/>
              </a:rPr>
              <a:t>?</a:t>
            </a:r>
            <a:r>
              <a:rPr sz="2800" b="1" spc="2323">
                <a:solidFill>
                  <a:srgbClr val="FF0000"/>
                </a:solidFill>
                <a:latin typeface="WVTLTV+Arial-BoldMT"/>
                <a:cs typeface="WVTLTV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时间</a:t>
            </a:r>
            <a:r>
              <a:rPr sz="2400" b="1">
                <a:solidFill>
                  <a:srgbClr val="FF0000"/>
                </a:solidFill>
                <a:latin typeface="WVTLTV+Arial-BoldMT"/>
                <a:cs typeface="WVTLTV+Arial-BoldMT"/>
              </a:rPr>
              <a:t>…</a:t>
            </a:r>
          </a:p>
          <a:p>
            <a:pPr marL="677862" marR="0">
              <a:lnSpc>
                <a:spcPts val="2681"/>
              </a:lnSpc>
              <a:spcBef>
                <a:spcPts val="186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尽快结束任务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周转时间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从任务进入到任务结束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)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短</a:t>
            </a:r>
          </a:p>
          <a:p>
            <a:pPr marL="685799" marR="0">
              <a:lnSpc>
                <a:spcPts val="2681"/>
              </a:lnSpc>
              <a:spcBef>
                <a:spcPts val="20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用户操作尽快响应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响应时间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从操作发生到响应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)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短</a:t>
            </a:r>
          </a:p>
          <a:p>
            <a:pPr marL="685799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系统内耗时间少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吞吐量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完成的任务量</a:t>
            </a:r>
            <a:r>
              <a:rPr sz="2400" b="1">
                <a:solidFill>
                  <a:srgbClr val="000000"/>
                </a:solidFill>
                <a:latin typeface="WVTLTV+Arial-BoldMT"/>
                <a:cs typeface="WVTLTV+Arial-BoldMT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4840" y="5550516"/>
            <a:ext cx="7205259" cy="1483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IIRNFC+Wingdings-Regular"/>
                <a:cs typeface="IIRNFC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总原则</a:t>
            </a:r>
            <a:r>
              <a:rPr sz="2800" b="1">
                <a:solidFill>
                  <a:srgbClr val="FF0000"/>
                </a:solidFill>
                <a:latin typeface="WVTLTV+Arial-BoldMT"/>
                <a:cs typeface="WVTLTV+Arial-BoldMT"/>
              </a:rPr>
              <a:t>:</a:t>
            </a:r>
            <a:r>
              <a:rPr sz="2800" b="1" spc="18">
                <a:solidFill>
                  <a:srgbClr val="FF0000"/>
                </a:solidFill>
                <a:latin typeface="WVTLTV+Arial-BoldMT"/>
                <a:cs typeface="WVTLTV+Arial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系统专注于任务执行，又能合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理调配任务</a:t>
            </a:r>
            <a:r>
              <a:rPr sz="2800" b="1">
                <a:solidFill>
                  <a:srgbClr val="FF0000"/>
                </a:solidFill>
                <a:latin typeface="WVTLTV+Arial-BoldMT"/>
                <a:cs typeface="WVTLTV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QCENF+TimesNewRomanPS-BoldMT"/>
                <a:cs typeface="NQCENF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QCENF+TimesNewRomanPS-BoldMT"/>
                <a:cs typeface="NQCEN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QCENF+TimesNewRomanPS-BoldMT"/>
                <a:cs typeface="NQCENF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VTLTV+Arial-BoldMT"/>
                <a:cs typeface="WVTLTV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2"/>
            <a:ext cx="10700002" cy="8070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3375" y="20010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830" y="4297679"/>
            <a:ext cx="8349995" cy="23240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375" y="32202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040" y="404306"/>
            <a:ext cx="905217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如何做到合理</a:t>
            </a:r>
            <a:r>
              <a:rPr sz="3600" b="1">
                <a:solidFill>
                  <a:srgbClr val="000000"/>
                </a:solidFill>
                <a:latin typeface="SUBHDG+Arial-BoldMT"/>
                <a:cs typeface="SUBHDG+Arial-BoldMT"/>
              </a:rPr>
              <a:t>?</a:t>
            </a:r>
            <a:r>
              <a:rPr sz="3600" b="1" spc="1001">
                <a:solidFill>
                  <a:srgbClr val="000000"/>
                </a:solidFill>
                <a:latin typeface="SUBHDG+Arial-BoldMT"/>
                <a:cs typeface="SUBHDG+Arial-BoldMT"/>
              </a:rPr>
              <a:t> </a:t>
            </a:r>
            <a:r>
              <a:rPr sz="3600" spc="11">
                <a:solidFill>
                  <a:srgbClr val="FF0000"/>
                </a:solidFill>
                <a:latin typeface="SimSun"/>
                <a:cs typeface="SimSun"/>
              </a:rPr>
              <a:t>需要折中，需要综合</a:t>
            </a:r>
            <a:r>
              <a:rPr sz="3600" b="1">
                <a:solidFill>
                  <a:srgbClr val="FF0000"/>
                </a:solidFill>
                <a:latin typeface="SUBHDG+Arial-BoldMT"/>
                <a:cs typeface="SUBHDG+Arial-BoldMT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18947" y="1162393"/>
            <a:ext cx="352097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这样的矛盾还有很多</a:t>
            </a:r>
            <a:r>
              <a:rPr sz="2400" b="1">
                <a:solidFill>
                  <a:srgbClr val="333399"/>
                </a:solidFill>
                <a:latin typeface="SUBHDG+Arial-BoldMT"/>
                <a:cs typeface="SUBHDG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2152" y="1283316"/>
            <a:ext cx="6134099" cy="92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CFQDMP+Wingdings-Regular"/>
                <a:cs typeface="CFQDMP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吞吐量和响应时间之间有矛盾</a:t>
            </a:r>
            <a:r>
              <a:rPr sz="2800" b="1">
                <a:solidFill>
                  <a:srgbClr val="FF0000"/>
                </a:solidFill>
                <a:latin typeface="SUBHDG+Arial-BoldMT"/>
                <a:cs typeface="SUBHDG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90014" y="1875930"/>
            <a:ext cx="7732471" cy="830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响应时间小</a:t>
            </a:r>
            <a:r>
              <a:rPr sz="2400">
                <a:solidFill>
                  <a:srgbClr val="000000"/>
                </a:solidFill>
                <a:latin typeface="ANUDED+SymbolMT"/>
                <a:cs typeface="ANUDED+SymbolMT"/>
              </a:rPr>
              <a:t>⇒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切换次数多</a:t>
            </a:r>
            <a:r>
              <a:rPr sz="2400">
                <a:solidFill>
                  <a:srgbClr val="000000"/>
                </a:solidFill>
                <a:latin typeface="ANUDED+SymbolMT"/>
                <a:cs typeface="ANUDED+SymbolMT"/>
              </a:rPr>
              <a:t>⇒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系统内耗大</a:t>
            </a:r>
            <a:r>
              <a:rPr sz="2400">
                <a:solidFill>
                  <a:srgbClr val="000000"/>
                </a:solidFill>
                <a:latin typeface="ANUDED+SymbolMT"/>
                <a:cs typeface="ANUDED+SymbolMT"/>
              </a:rPr>
              <a:t>⇒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吞吐量小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2152" y="2502516"/>
            <a:ext cx="6956069" cy="92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CFQDMP+Wingdings-Regular"/>
                <a:cs typeface="CFQDMP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前台任务和后台任务的关注点不同</a:t>
            </a:r>
            <a:r>
              <a:rPr sz="2800" b="1">
                <a:solidFill>
                  <a:srgbClr val="FF0000"/>
                </a:solidFill>
                <a:latin typeface="SUBHDG+Arial-BoldMT"/>
                <a:cs typeface="SUBHDG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90014" y="3139630"/>
            <a:ext cx="739597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前台任务关注响应时间，后台任务关注周转时间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2152" y="3721716"/>
            <a:ext cx="8659799" cy="927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CFQDMP+Wingdings-Regular"/>
                <a:cs typeface="CFQDMP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SUBHDG+Arial-BoldMT"/>
                <a:cs typeface="SUBHDG+Arial-BoldMT"/>
              </a:rPr>
              <a:t>IO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约束型任务和</a:t>
            </a:r>
            <a:r>
              <a:rPr sz="2800" b="1">
                <a:solidFill>
                  <a:srgbClr val="FF0000"/>
                </a:solidFill>
                <a:latin typeface="SUBHDG+Arial-BoldMT"/>
                <a:cs typeface="SUBHDG+Arial-BoldMT"/>
              </a:rPr>
              <a:t>CPU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约束型任务有各自的特点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01306" y="4125173"/>
            <a:ext cx="635508" cy="886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频</a:t>
            </a:r>
          </a:p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率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1708" y="4146973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频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90602" y="4344840"/>
            <a:ext cx="18976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UBHDG+Arial-BoldMT"/>
                <a:cs typeface="SUBHDG+Arial-BoldMT"/>
              </a:rPr>
              <a:t>I/O-bound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1708" y="4398427"/>
            <a:ext cx="2389852" cy="820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3000" spc="40" baseline="26188">
                <a:solidFill>
                  <a:srgbClr val="FF0000"/>
                </a:solidFill>
                <a:latin typeface="SimSun"/>
                <a:cs typeface="SimSun"/>
              </a:rPr>
              <a:t>率</a:t>
            </a:r>
            <a:r>
              <a:rPr sz="2400" b="1">
                <a:solidFill>
                  <a:srgbClr val="000000"/>
                </a:solidFill>
                <a:latin typeface="SUBHDG+Arial-BoldMT"/>
                <a:cs typeface="SUBHDG+Arial-BoldMT"/>
              </a:rPr>
              <a:t>CPU-bound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98152" y="5448092"/>
            <a:ext cx="17436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SUBHDG+Arial-BoldMT"/>
                <a:cs typeface="SUBHDG+Arial-BoldMT"/>
              </a:rPr>
              <a:t>CPU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区间长度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405052" y="5441620"/>
            <a:ext cx="17436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SUBHDG+Arial-BoldMT"/>
                <a:cs typeface="SUBHDG+Arial-BoldMT"/>
              </a:rPr>
              <a:t>CPU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区间长度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56987" y="5875210"/>
            <a:ext cx="5282336" cy="114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99"/>
                </a:solidFill>
                <a:latin typeface="SimSun"/>
                <a:cs typeface="SimSun"/>
              </a:rPr>
              <a:t>折中和综合让操作系统变得复杂，</a:t>
            </a:r>
          </a:p>
          <a:p>
            <a:pPr marL="153923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1">
                <a:solidFill>
                  <a:srgbClr val="000099"/>
                </a:solidFill>
                <a:latin typeface="SimSun"/>
                <a:cs typeface="SimSun"/>
              </a:rPr>
              <a:t>但有效的系统又要求尽量简单</a:t>
            </a:r>
            <a:r>
              <a:rPr sz="2400" b="1">
                <a:solidFill>
                  <a:srgbClr val="000099"/>
                </a:solidFill>
                <a:latin typeface="SUBHDG+Arial-BoldMT"/>
                <a:cs typeface="SUBHDG+Arial-BoldMT"/>
              </a:rPr>
              <a:t>…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MAUGK+TimesNewRomanPS-BoldMT"/>
                <a:cs typeface="LMAUG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MAUGK+TimesNewRomanPS-BoldMT"/>
                <a:cs typeface="LMAUG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MAUGK+TimesNewRomanPS-BoldMT"/>
                <a:cs typeface="LMAUGK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UBHDG+Arial-BoldMT"/>
                <a:cs typeface="SUBHDG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130" y="2772878"/>
            <a:ext cx="6004864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1">
                <a:solidFill>
                  <a:srgbClr val="FF0000"/>
                </a:solidFill>
                <a:latin typeface="SimHei"/>
                <a:cs typeface="SimHei"/>
              </a:rPr>
              <a:t>各种</a:t>
            </a:r>
            <a:r>
              <a:rPr sz="4800">
                <a:solidFill>
                  <a:srgbClr val="FF0000"/>
                </a:solidFill>
                <a:latin typeface="MKTJGI+Arial-Black"/>
                <a:cs typeface="MKTJGI+Arial-Black"/>
              </a:rPr>
              <a:t>CPU</a:t>
            </a: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调度算法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MROJM+TimesNewRomanPS-BoldMT"/>
                <a:cs typeface="OMROJM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MROJM+TimesNewRomanPS-BoldMT"/>
                <a:cs typeface="OMROJ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MROJM+TimesNewRomanPS-BoldMT"/>
                <a:cs typeface="OMROJM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WEIGV+Arial-BoldMT"/>
                <a:cs typeface="EWEIGV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WEIGV+Arial-BoldMT"/>
                <a:cs typeface="EWEIGV+Arial-BoldMT"/>
              </a:rPr>
              <a:t>6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WEIGV+Arial-BoldMT"/>
                <a:cs typeface="EWEIGV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27403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954" y="4011929"/>
            <a:ext cx="6096508" cy="60350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954" y="4649726"/>
            <a:ext cx="7537195" cy="120167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439" y="399734"/>
            <a:ext cx="794769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LAQGMV+Arial-BoldMT"/>
                <a:cs typeface="LAQGMV+Arial-BoldMT"/>
              </a:rPr>
              <a:t>First Come, First</a:t>
            </a:r>
            <a:r>
              <a:rPr sz="3600" b="1" spc="10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LAQGMV+Arial-BoldMT"/>
                <a:cs typeface="LAQGMV+Arial-BoldMT"/>
              </a:rPr>
              <a:t>Served</a:t>
            </a:r>
            <a:r>
              <a:rPr sz="3600" b="1" spc="-18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LAQGMV+Arial-BoldMT"/>
                <a:cs typeface="LAQGMV+Arial-BoldMT"/>
              </a:rPr>
              <a:t>(FCFS)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0914" y="1150810"/>
            <a:ext cx="5085784" cy="802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任务</a:t>
            </a:r>
            <a:r>
              <a:rPr sz="2400" spc="29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到达时</a:t>
            </a:r>
            <a:r>
              <a:rPr sz="2400" spc="36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区间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(ms)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37714" y="1516570"/>
            <a:ext cx="1483076" cy="239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3600" spc="-325" baseline="28999">
                <a:solidFill>
                  <a:srgbClr val="000000"/>
                </a:solidFill>
                <a:latin typeface="SimSun"/>
                <a:cs typeface="SimSun"/>
              </a:rPr>
              <a:t>间</a:t>
            </a: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0.001</a:t>
            </a:r>
          </a:p>
          <a:p>
            <a:pPr marL="263525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0.002</a:t>
            </a:r>
          </a:p>
          <a:p>
            <a:pPr marL="263525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0.003</a:t>
            </a:r>
          </a:p>
          <a:p>
            <a:pPr marL="263525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0.004</a:t>
            </a:r>
          </a:p>
          <a:p>
            <a:pPr marL="263525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0.005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5765" y="1590972"/>
            <a:ext cx="796230" cy="2321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10</a:t>
            </a:r>
          </a:p>
          <a:p>
            <a:pPr marL="0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29</a:t>
            </a:r>
          </a:p>
          <a:p>
            <a:pPr marL="93662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3</a:t>
            </a:r>
          </a:p>
          <a:p>
            <a:pPr marL="93662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7</a:t>
            </a:r>
          </a:p>
          <a:p>
            <a:pPr marL="0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12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1539" y="1610022"/>
            <a:ext cx="772657" cy="1593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26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1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2</a:t>
            </a:r>
          </a:p>
          <a:p>
            <a:pPr marL="0" marR="0">
              <a:lnSpc>
                <a:spcPts val="2681"/>
              </a:lnSpc>
              <a:spcBef>
                <a:spcPts val="3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22758" y="2710417"/>
            <a:ext cx="4571184" cy="116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18033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平均周转时间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:</a:t>
            </a:r>
          </a:p>
          <a:p>
            <a:pPr marL="0" marR="0">
              <a:lnSpc>
                <a:spcPts val="2681"/>
              </a:lnSpc>
              <a:spcBef>
                <a:spcPts val="1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(10+39+42+49+61)</a:t>
            </a:r>
            <a:r>
              <a:rPr sz="2400" b="1" spc="34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/</a:t>
            </a:r>
            <a:r>
              <a:rPr sz="2400" b="1" spc="-14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5 = 40.2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1577" y="2733972"/>
            <a:ext cx="6604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94269" y="290108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LAQGMV+Arial-BoldMT"/>
                <a:cs typeface="LAQGMV+Arial-BoldMT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91628" y="3067424"/>
            <a:ext cx="772568" cy="85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474">
                <a:solidFill>
                  <a:srgbClr val="FF0000"/>
                </a:solidFill>
                <a:latin typeface="LAQGMV+Arial-BoldMT"/>
                <a:cs typeface="LAQGMV+Arial-BoldMT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5075" y="406986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16212" y="406986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78275" y="4069796"/>
            <a:ext cx="1567957" cy="850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spc="3995">
                <a:solidFill>
                  <a:srgbClr val="FF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68948" y="406929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499">
                <a:solidFill>
                  <a:srgbClr val="FF0000"/>
                </a:solidFill>
                <a:latin typeface="LAQGMV+Arial-BoldMT"/>
                <a:cs typeface="LAQGMV+Arial-BoldMT"/>
              </a:rPr>
              <a:t>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80966" y="4236979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LAQGMV+Arial-BoldMT"/>
                <a:cs typeface="LAQGMV+Arial-BoldMT"/>
              </a:rPr>
              <a:t>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1750" y="4562658"/>
            <a:ext cx="626715" cy="2029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0</a:t>
            </a:r>
          </a:p>
          <a:p>
            <a:pPr marL="0" marR="0">
              <a:lnSpc>
                <a:spcPts val="2681"/>
              </a:lnSpc>
              <a:spcBef>
                <a:spcPts val="70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35075" y="4562658"/>
            <a:ext cx="1687019" cy="160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4292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10</a:t>
            </a:r>
          </a:p>
          <a:p>
            <a:pPr marL="0" marR="0">
              <a:lnSpc>
                <a:spcPts val="2681"/>
              </a:lnSpc>
              <a:spcBef>
                <a:spcPts val="3233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spc="4931">
                <a:solidFill>
                  <a:srgbClr val="FF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06800" y="4562658"/>
            <a:ext cx="23960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39</a:t>
            </a:r>
            <a:r>
              <a:rPr sz="2400" b="1" spc="1468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42</a:t>
            </a:r>
            <a:r>
              <a:rPr sz="2400" b="1" spc="4468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49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654800" y="4562658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61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110412" y="4792150"/>
            <a:ext cx="1562355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7243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平均周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转时间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478212" y="5313770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73574" y="5313892"/>
            <a:ext cx="772657" cy="850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459">
                <a:solidFill>
                  <a:srgbClr val="FF0000"/>
                </a:solidFill>
                <a:latin typeface="LAQGMV+Arial-BoldMT"/>
                <a:cs typeface="LAQGMV+Arial-BoldMT"/>
              </a:rPr>
              <a:t>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069012" y="5313770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AQGMV+Arial-BoldMT"/>
                <a:cs typeface="LAQGMV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LAQGMV+Arial-BoldMT"/>
                <a:cs typeface="LAQGMV+Arial-BoldMT"/>
              </a:rPr>
              <a:t>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437766" y="548088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LAQGMV+Arial-BoldMT"/>
                <a:cs typeface="LAQGMV+Arial-BoldMT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778000" y="5794562"/>
            <a:ext cx="147215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10</a:t>
            </a:r>
            <a:r>
              <a:rPr sz="2400" b="1" spc="1994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13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16400" y="5794562"/>
            <a:ext cx="17864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42</a:t>
            </a:r>
            <a:r>
              <a:rPr sz="2400" b="1" spc="4468">
                <a:solidFill>
                  <a:srgbClr val="000000"/>
                </a:solidFill>
                <a:latin typeface="LAQGMV+Arial-BoldMT"/>
                <a:cs typeface="LAQGM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49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654800" y="5794562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AQGMV+Arial-BoldMT"/>
                <a:cs typeface="LAQGMV+Arial-BoldMT"/>
              </a:rPr>
              <a:t>61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BJFGQ+TimesNewRomanPS-BoldMT"/>
                <a:cs typeface="QBJFG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QBJFGQ+TimesNewRomanPS-BoldMT"/>
                <a:cs typeface="QBJFG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QBJFGQ+TimesNewRomanPS-BoldMT"/>
                <a:cs typeface="QBJFGQ+TimesNewRomanPS-BoldMT"/>
              </a:rPr>
              <a:t>Systems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AQGMV+Arial-BoldMT"/>
                <a:cs typeface="LAQGMV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754" y="1180338"/>
            <a:ext cx="6096508" cy="16596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954" y="3954017"/>
            <a:ext cx="6096508" cy="63093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" y="3313176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732" y="5012743"/>
            <a:ext cx="2802889" cy="69311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2735" y="1546859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952" y="390018"/>
            <a:ext cx="860806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如何缩短周转时间</a:t>
            </a:r>
            <a:r>
              <a:rPr sz="3600" b="1">
                <a:solidFill>
                  <a:srgbClr val="000000"/>
                </a:solidFill>
                <a:latin typeface="HGMJAR+Arial-BoldMT"/>
                <a:cs typeface="HGMJAR+Arial-BoldMT"/>
              </a:rPr>
              <a:t>? </a:t>
            </a:r>
            <a:r>
              <a:rPr sz="3600" b="1">
                <a:solidFill>
                  <a:srgbClr val="FF0000"/>
                </a:solidFill>
                <a:latin typeface="HGMJAR+Arial-BoldMT"/>
                <a:cs typeface="HGMJAR+Arial-BoldMT"/>
              </a:rPr>
              <a:t>SJF: </a:t>
            </a:r>
            <a:r>
              <a:rPr sz="3600" spc="10">
                <a:solidFill>
                  <a:srgbClr val="FF0000"/>
                </a:solidFill>
                <a:latin typeface="SimSun"/>
                <a:cs typeface="SimSun"/>
              </a:rPr>
              <a:t>短作业优先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8875" y="123776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40012" y="123776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02075" y="1237696"/>
            <a:ext cx="1567957" cy="85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spc="3995">
                <a:solidFill>
                  <a:srgbClr val="FF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92748" y="123719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04766" y="1404879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98740" y="1454003"/>
            <a:ext cx="45620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如果调度结果是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…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028935" y="1621114"/>
            <a:ext cx="716232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GMJAR+Arial-BoldMT"/>
                <a:cs typeface="HGMJAR+Arial-BoldMT"/>
              </a:rPr>
              <a:t>1</a:t>
            </a:r>
            <a:r>
              <a:rPr sz="1600" b="1" spc="1018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931143" y="1621114"/>
            <a:ext cx="428612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5487" y="1730558"/>
            <a:ext cx="626778" cy="1858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3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0</a:t>
            </a:r>
          </a:p>
          <a:p>
            <a:pPr marL="0" marR="0">
              <a:lnSpc>
                <a:spcPts val="2681"/>
              </a:lnSpc>
              <a:spcBef>
                <a:spcPts val="56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01800" y="1730558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30600" y="1730558"/>
            <a:ext cx="23960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39</a:t>
            </a:r>
            <a:r>
              <a:rPr sz="2400" b="1" spc="1468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42</a:t>
            </a:r>
            <a:r>
              <a:rPr sz="2400" b="1" spc="4468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49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78600" y="1730558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61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98740" y="1966067"/>
            <a:ext cx="270296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平均周转时间为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58811" y="2272947"/>
            <a:ext cx="16870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spc="4931">
                <a:solidFill>
                  <a:srgbClr val="FF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401950" y="227294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97310" y="2273003"/>
            <a:ext cx="772659" cy="85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481">
                <a:solidFill>
                  <a:srgbClr val="FF0000"/>
                </a:solidFill>
                <a:latin typeface="HGMJAR+Arial-BoldMT"/>
                <a:cs typeface="HGMJAR+Arial-BoldMT"/>
              </a:rPr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92750" y="2272947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5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61503" y="2440059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98740" y="2478131"/>
            <a:ext cx="422866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+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+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+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+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+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9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+</a:t>
            </a:r>
            <a:r>
              <a:rPr sz="2400" b="1" spc="-15">
                <a:solidFill>
                  <a:srgbClr val="FF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…. =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884668" y="264524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361680" y="264524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838692" y="264524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315704" y="264524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792716" y="264524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269728" y="264524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01736" y="2791773"/>
            <a:ext cx="147215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10</a:t>
            </a:r>
            <a:r>
              <a:rPr sz="2400" b="1" spc="1994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13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140136" y="2791773"/>
            <a:ext cx="17864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42</a:t>
            </a:r>
            <a:r>
              <a:rPr sz="2400" b="1" spc="4468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49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78536" y="2791773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61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698740" y="2959685"/>
            <a:ext cx="4572827" cy="1340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7">
                <a:solidFill>
                  <a:srgbClr val="FF0000"/>
                </a:solidFill>
                <a:latin typeface="VFKWLM+SymbolMT"/>
                <a:cs typeface="VFKWLM+SymbolMT"/>
              </a:rPr>
              <a:t>∑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(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n+1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-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i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)</a:t>
            </a:r>
            <a:r>
              <a:rPr sz="2400" b="1" i="1">
                <a:solidFill>
                  <a:srgbClr val="FF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baseline="-24500">
                <a:solidFill>
                  <a:srgbClr val="FF0000"/>
                </a:solidFill>
                <a:latin typeface="UBJTPS+Arial-BoldItalicMT"/>
                <a:cs typeface="UBJTPS+Arial-BoldItalicMT"/>
              </a:rPr>
              <a:t>i</a:t>
            </a:r>
          </a:p>
          <a:p>
            <a:pPr marL="0" marR="0">
              <a:lnSpc>
                <a:spcPts val="2681"/>
              </a:lnSpc>
              <a:spcBef>
                <a:spcPts val="135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如果存在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i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&lt;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j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而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-1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&gt;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-1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，交换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  <a:r>
              <a:rPr sz="2400" b="1" i="1" spc="-1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,</a:t>
            </a:r>
            <a:r>
              <a:rPr sz="24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p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29639" y="3201840"/>
            <a:ext cx="671245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提前的完成时间较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拖后的完成时间要小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32332" y="336895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GMJAR+Arial-BoldMT"/>
                <a:cs typeface="HGMJAR+Arial-BoldMT"/>
              </a:rPr>
              <a:t>3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898391" y="336895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765283" y="3669370"/>
            <a:ext cx="36111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i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185907" y="3669370"/>
            <a:ext cx="36111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j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347195" y="3669370"/>
            <a:ext cx="68877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i</a:t>
            </a:r>
            <a:r>
              <a:rPr sz="1600" b="1" i="1" spc="17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i="1">
                <a:solidFill>
                  <a:srgbClr val="000000"/>
                </a:solidFill>
                <a:latin typeface="UBJTPS+Arial-BoldItalicMT"/>
                <a:cs typeface="UBJTPS+Arial-BoldItalicMT"/>
              </a:rPr>
              <a:t>j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30275" y="4021192"/>
            <a:ext cx="1567957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spc="3995">
                <a:solidFill>
                  <a:srgbClr val="FF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4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68612" y="4021192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054551" y="4021196"/>
            <a:ext cx="772543" cy="850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498">
                <a:solidFill>
                  <a:srgbClr val="FF0000"/>
                </a:solidFill>
                <a:latin typeface="HGMJAR+Arial-BoldMT"/>
                <a:cs typeface="HGMJAR+Arial-BoldMT"/>
              </a:rPr>
              <a:t>5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069012" y="4021192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GMJAR+Arial-BoldMT"/>
                <a:cs typeface="HGMJAR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HGMJAR+Arial-BoldMT"/>
                <a:cs typeface="HGMJAR+Arial-BoldMT"/>
              </a:rPr>
              <a:t>2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698740" y="4014323"/>
            <a:ext cx="18686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会怎么样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?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32966" y="418830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HGMJAR+Arial-BoldMT"/>
                <a:cs typeface="HGMJAR+Arial-BoldMT"/>
              </a:rPr>
              <a:t>3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701764" y="4537223"/>
            <a:ext cx="11774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0</a:t>
            </a:r>
            <a:r>
              <a:rPr sz="2400" b="1" spc="2335">
                <a:solidFill>
                  <a:srgbClr val="000000"/>
                </a:solidFill>
                <a:latin typeface="HGMJAR+Arial-BoldMT"/>
                <a:cs typeface="HGMJA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3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159000" y="4537223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10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378200" y="4537223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20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4673600" y="4537223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32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6654813" y="4537223"/>
            <a:ext cx="7962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61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051653" y="5324004"/>
            <a:ext cx="248132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平均周转时间</a:t>
            </a:r>
            <a:r>
              <a:rPr sz="2400" b="1">
                <a:solidFill>
                  <a:srgbClr val="000000"/>
                </a:solidFill>
                <a:latin typeface="HGMJAR+Arial-BoldMT"/>
                <a:cs typeface="HGMJAR+Arial-BoldMT"/>
              </a:rPr>
              <a:t>?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VVUCB+TimesNewRomanPS-BoldMT"/>
                <a:cs typeface="LVVUCB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VVUCB+TimesNewRomanPS-BoldMT"/>
                <a:cs typeface="LVVUC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VVUCB+TimesNewRomanPS-BoldMT"/>
                <a:cs typeface="LVVUCB+TimesNewRomanPS-BoldMT"/>
              </a:rPr>
              <a:t>Systems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GMJAR+Arial-BoldMT"/>
                <a:cs typeface="HGMJAR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656846"/>
            <a:ext cx="10700002" cy="12702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2999" y="2115311"/>
            <a:ext cx="1219572" cy="126143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353" y="3487673"/>
            <a:ext cx="6096508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907" y="2144267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527" y="4882895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527" y="5416295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240" y="404306"/>
            <a:ext cx="463486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响应时间该怎么办</a:t>
            </a:r>
            <a:r>
              <a:rPr sz="3600" b="1">
                <a:solidFill>
                  <a:srgbClr val="000000"/>
                </a:solidFill>
                <a:latin typeface="IFKIOI+Arial-BoldMT"/>
                <a:cs typeface="IFKIOI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79984" y="753283"/>
            <a:ext cx="26090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用户的操作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82675" y="92039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FKIOI+Arial-BoldMT"/>
                <a:cs typeface="IFKIOI+Arial-BoldMT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6175" y="1363960"/>
            <a:ext cx="1567957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3995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IFKIOI+Arial-BoldMT"/>
                <a:cs typeface="IFKIOI+Arial-BoldMT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84512" y="1363960"/>
            <a:ext cx="772621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IFKIOI+Arial-BoldMT"/>
                <a:cs typeface="IFKIOI+Arial-Bold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0375" y="1363960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IFKIOI+Arial-BoldMT"/>
                <a:cs typeface="IFKIOI+Arial-BoldMT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70575" y="1362372"/>
            <a:ext cx="772619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baseline="-24500">
                <a:solidFill>
                  <a:srgbClr val="FF0000"/>
                </a:solidFill>
                <a:latin typeface="IFKIOI+Arial-BoldMT"/>
                <a:cs typeface="IFKIOI+Arial-BoldMT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48866" y="1531071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97128" y="1681778"/>
            <a:ext cx="4123390" cy="1482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EBTKUU+Wingdings-Regular"/>
                <a:cs typeface="EBTKUU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如果</a:t>
            </a:r>
            <a:r>
              <a:rPr sz="2800" b="1">
                <a:solidFill>
                  <a:srgbClr val="000000"/>
                </a:solidFill>
                <a:latin typeface="IFKIOI+Arial-BoldMT"/>
                <a:cs typeface="IFKIOI+Arial-BoldMT"/>
              </a:rPr>
              <a:t>CPU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更快，时间</a:t>
            </a:r>
          </a:p>
          <a:p>
            <a:pPr marL="342900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片会怎么样</a:t>
            </a:r>
            <a:r>
              <a:rPr sz="2800" b="1">
                <a:solidFill>
                  <a:srgbClr val="000000"/>
                </a:solidFill>
                <a:latin typeface="IFKIOI+Arial-BoldMT"/>
                <a:cs typeface="IFKIOI+Arial-BoldMT"/>
              </a:rPr>
              <a:t>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74102" y="2058840"/>
            <a:ext cx="348234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如何解决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开动脑筋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6240" y="2761278"/>
            <a:ext cx="4923851" cy="9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EBTKUU+Wingdings-Regular"/>
                <a:cs typeface="EBTKUU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IFKIOI+Arial-BoldMT"/>
                <a:cs typeface="IFKIOI+Arial-BoldMT"/>
              </a:rPr>
              <a:t>RR:</a:t>
            </a:r>
            <a:r>
              <a:rPr sz="2800" b="1" spc="23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按时间片来轮转调度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68412" y="3629322"/>
            <a:ext cx="624192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4331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3131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3132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4670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4520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3206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  <a:r>
              <a:rPr sz="2400" b="1" spc="2270">
                <a:solidFill>
                  <a:srgbClr val="FF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71104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09304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95104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80904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61966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23979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119304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695567" y="379643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IFKIOI+Arial-BoldMT"/>
                <a:cs typeface="IFKIOI+Arial-Bold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54075" y="4315122"/>
            <a:ext cx="72354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0</a:t>
            </a:r>
            <a:r>
              <a:rPr sz="2400" b="1" spc="3997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10</a:t>
            </a:r>
            <a:r>
              <a:rPr sz="2400" b="1" spc="3268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20</a:t>
            </a:r>
            <a:r>
              <a:rPr sz="2400" b="1" spc="2069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23</a:t>
            </a:r>
            <a:r>
              <a:rPr sz="2400" b="1" spc="1881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30</a:t>
            </a:r>
            <a:r>
              <a:rPr sz="2400" b="1" spc="4056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40</a:t>
            </a:r>
            <a:r>
              <a:rPr sz="2400" b="1" spc="3868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50</a:t>
            </a:r>
            <a:r>
              <a:rPr sz="2400" b="1" spc="-255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52</a:t>
            </a:r>
            <a:r>
              <a:rPr sz="2400" b="1" spc="2669">
                <a:solidFill>
                  <a:srgbClr val="000000"/>
                </a:solidFill>
                <a:latin typeface="IFKIOI+Arial-BoldMT"/>
                <a:cs typeface="IFKIO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61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82039" y="4789340"/>
            <a:ext cx="71190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时间片大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响应时间太长；时间片小</a:t>
            </a:r>
            <a:r>
              <a:rPr sz="2400" b="1">
                <a:solidFill>
                  <a:srgbClr val="000000"/>
                </a:solidFill>
                <a:latin typeface="IFKIOI+Arial-BoldMT"/>
                <a:cs typeface="IFKIOI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吞吐量小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082039" y="5322740"/>
            <a:ext cx="737774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折衷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时间片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10-100ms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，切换时间</a:t>
            </a:r>
            <a:r>
              <a:rPr sz="2400" b="1">
                <a:solidFill>
                  <a:srgbClr val="FF0000"/>
                </a:solidFill>
                <a:latin typeface="IFKIOI+Arial-BoldMT"/>
                <a:cs typeface="IFKIOI+Arial-BoldMT"/>
              </a:rPr>
              <a:t>0.1-1ms(1%)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SRPCN+TimesNewRomanPS-BoldMT"/>
                <a:cs typeface="WSRPC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WSRPCN+TimesNewRomanPS-BoldMT"/>
                <a:cs typeface="WSRPC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SRPCN+TimesNewRomanPS-BoldMT"/>
                <a:cs typeface="WSRPCN+TimesNewRomanPS-BoldMT"/>
              </a:rPr>
              <a:t>Systems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FKIOI+Arial-BoldMT"/>
                <a:cs typeface="IFKIOI+Arial-BoldMT"/>
              </a:rPr>
              <a:t>- 9 -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592</Words>
  <Application>Microsoft Office PowerPoint</Application>
  <PresentationFormat>宽屏</PresentationFormat>
  <Paragraphs>232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65" baseType="lpstr">
      <vt:lpstr>ANUDED+SymbolMT</vt:lpstr>
      <vt:lpstr>AQANLO+Wingdings-Regular</vt:lpstr>
      <vt:lpstr>CCQVEQ+Arial-Black</vt:lpstr>
      <vt:lpstr>CFQDMP+Wingdings-Regular</vt:lpstr>
      <vt:lpstr>CJQRJC+TimesNewRomanPS-BoldMT</vt:lpstr>
      <vt:lpstr>EBTKUU+Wingdings-Regular</vt:lpstr>
      <vt:lpstr>EWEIGV+Arial-BoldMT</vt:lpstr>
      <vt:lpstr>FCSCIA+TimesNewRomanPS-BoldMT</vt:lpstr>
      <vt:lpstr>HGMJAR+Arial-BoldMT</vt:lpstr>
      <vt:lpstr>HINGBO+Elephant-Regular</vt:lpstr>
      <vt:lpstr>IFKIOI+Arial-BoldMT</vt:lpstr>
      <vt:lpstr>IIRNFC+Wingdings-Regular</vt:lpstr>
      <vt:lpstr>IOVQCE+TimesNewRomanPS-BoldMT</vt:lpstr>
      <vt:lpstr>IQEPID+TimesNewRomanPS-BoldMT</vt:lpstr>
      <vt:lpstr>JVJLLB+Arial-BoldMT</vt:lpstr>
      <vt:lpstr>LAQGMV+Arial-BoldMT</vt:lpstr>
      <vt:lpstr>LMAUGK+TimesNewRomanPS-BoldMT</vt:lpstr>
      <vt:lpstr>LVVUCB+TimesNewRomanPS-BoldMT</vt:lpstr>
      <vt:lpstr>MKTJGI+Arial-Black</vt:lpstr>
      <vt:lpstr>MRIQMB+Wingdings-Regular</vt:lpstr>
      <vt:lpstr>NQCENF+TimesNewRomanPS-BoldMT</vt:lpstr>
      <vt:lpstr>OMROJM+TimesNewRomanPS-BoldMT</vt:lpstr>
      <vt:lpstr>OWGRKA+STHupo</vt:lpstr>
      <vt:lpstr>PFDARU+Arial-BoldMT</vt:lpstr>
      <vt:lpstr>PSBQVT+TimesNewRomanPS-BoldMT</vt:lpstr>
      <vt:lpstr>PUDIUV+Arial-BoldMT</vt:lpstr>
      <vt:lpstr>QBJFGQ+TimesNewRomanPS-BoldMT</vt:lpstr>
      <vt:lpstr>SCCVDK+Arial-BoldMT</vt:lpstr>
      <vt:lpstr>SUBHDG+Arial-BoldMT</vt:lpstr>
      <vt:lpstr>SVEDLW+Arial-BoldMT</vt:lpstr>
      <vt:lpstr>UBJTPS+Arial-BoldItalicMT</vt:lpstr>
      <vt:lpstr>VFKWLM+SymbolMT</vt:lpstr>
      <vt:lpstr>VWQAOQ+TimesNewRomanPS-BoldMT</vt:lpstr>
      <vt:lpstr>WSRPCN+TimesNewRomanPS-BoldMT</vt:lpstr>
      <vt:lpstr>WVTLTV+Arial-BoldMT</vt:lpstr>
      <vt:lpstr>SimHei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2018-09-08T16:13:13Z</cp:lastPrinted>
  <dcterms:created xsi:type="dcterms:W3CDTF">2018-09-08T08:13:13Z</dcterms:created>
  <dcterms:modified xsi:type="dcterms:W3CDTF">2018-09-08T08:30:25Z</dcterms:modified>
</cp:coreProperties>
</file>