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embeddedFontLst>
    <p:embeddedFont>
      <p:font typeface="RDKRWK+Elephant-Regular" panose="02010600030101010101" charset="0"/>
      <p:regular r:id="rId7"/>
    </p:embeddedFont>
    <p:embeddedFont>
      <p:font typeface="SimHei" panose="02010609060101010101" pitchFamily="49" charset="-122"/>
      <p:regular r:id="rId8"/>
    </p:embeddedFont>
    <p:embeddedFont>
      <p:font typeface="FQKTQM+TimesNewRomanPS-BoldMT" panose="02010600030101010101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VICMUM+Arial-BoldMT" panose="02010600030101010101" charset="0"/>
      <p:regular r:id="rId14"/>
    </p:embeddedFont>
    <p:embeddedFont>
      <p:font typeface="SNBUBD+SymbolMT" panose="02010600030101010101" charset="2"/>
      <p:regular r:id="rId15"/>
    </p:embeddedFont>
    <p:embeddedFont>
      <p:font typeface="MMOKQN+Wingdings-Regular" panose="02010600030101010101" charset="2"/>
      <p:regular r:id="rId16"/>
    </p:embeddedFont>
    <p:embeddedFont>
      <p:font typeface="LLNOLH+CourierNewPS-BoldMT"/>
      <p:regular r:id="rId17"/>
    </p:embeddedFont>
    <p:embeddedFont>
      <p:font typeface="TGKGIP+Arial-Black" panose="02010600030101010101" charset="0"/>
      <p:regular r:id="rId18"/>
    </p:embeddedFont>
    <p:embeddedFont>
      <p:font typeface="PLRLUW+STHupo" panose="02010600030101010101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3723" y="1361184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0033CC"/>
                </a:solidFill>
                <a:latin typeface="FQKTQM+TimesNewRomanPS-BoldMT"/>
                <a:cs typeface="FQKTQM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6740" y="1483182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ts val="0"/>
              </a:spcBef>
              <a:spcAft>
                <a:spcPts val="0"/>
              </a:spcAft>
            </a:pPr>
            <a:r>
              <a:rPr sz="4800" spc="14" dirty="0">
                <a:solidFill>
                  <a:srgbClr val="0033CC"/>
                </a:solidFill>
                <a:latin typeface="PLRLUW+STHupo"/>
                <a:cs typeface="PLRLUW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6143" y="2675887"/>
            <a:ext cx="12511810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0000"/>
                </a:solidFill>
                <a:latin typeface="TGKGIP+Arial-Black"/>
                <a:cs typeface="TGKGIP+Arial-Black"/>
              </a:rPr>
              <a:t>L15</a:t>
            </a:r>
            <a:r>
              <a:rPr sz="6000" spc="15" dirty="0">
                <a:solidFill>
                  <a:srgbClr val="FF0000"/>
                </a:solidFill>
                <a:latin typeface="TGKGIP+Arial-Black"/>
                <a:cs typeface="TGKGIP+Arial-Black"/>
              </a:rPr>
              <a:t> </a:t>
            </a:r>
            <a:r>
              <a:rPr sz="6000" spc="11" dirty="0">
                <a:solidFill>
                  <a:srgbClr val="FF0000"/>
                </a:solidFill>
                <a:latin typeface="SimHei"/>
                <a:cs typeface="SimHei"/>
              </a:rPr>
              <a:t>一个实际的</a:t>
            </a:r>
            <a:r>
              <a:rPr sz="6000" spc="-12" dirty="0">
                <a:solidFill>
                  <a:srgbClr val="FF0000"/>
                </a:solidFill>
                <a:latin typeface="TGKGIP+Arial-Black"/>
                <a:cs typeface="TGKGIP+Arial-Black"/>
              </a:rPr>
              <a:t>schedule</a:t>
            </a:r>
            <a:r>
              <a:rPr sz="6000" spc="36" dirty="0">
                <a:solidFill>
                  <a:srgbClr val="FF0000"/>
                </a:solidFill>
                <a:latin typeface="SimHei"/>
                <a:cs typeface="SimHei"/>
              </a:rPr>
              <a:t>函数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40223" y="3942134"/>
            <a:ext cx="4590287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RDKRWK+Elephant-Regular"/>
                <a:cs typeface="RDKRWK+Elephant-Regular"/>
              </a:rPr>
              <a:t>schedule(</a:t>
            </a:r>
            <a:r>
              <a:rPr sz="4000" spc="-25" dirty="0">
                <a:solidFill>
                  <a:srgbClr val="000000"/>
                </a:solidFill>
                <a:latin typeface="RDKRWK+Elephant-Regular"/>
                <a:cs typeface="RDKRWK+Elephant-Regular"/>
              </a:rPr>
              <a:t> </a:t>
            </a:r>
            <a:r>
              <a:rPr sz="4000" spc="20" dirty="0">
                <a:solidFill>
                  <a:srgbClr val="000000"/>
                </a:solidFill>
                <a:latin typeface="RDKRWK+Elephant-Regular"/>
                <a:cs typeface="RDKRWK+Elephant-Regular"/>
              </a:rPr>
              <a:t>)</a:t>
            </a:r>
            <a:r>
              <a:rPr sz="4000" dirty="0">
                <a:solidFill>
                  <a:srgbClr val="000000"/>
                </a:solidFill>
                <a:latin typeface="SimSun"/>
                <a:cs typeface="SimSun"/>
              </a:rPr>
              <a:t>函数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478" y="404306"/>
            <a:ext cx="8475572" cy="2608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1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Linux</a:t>
            </a:r>
            <a:r>
              <a:rPr sz="3600" b="1" spc="10" dirty="0">
                <a:solidFill>
                  <a:srgbClr val="000000"/>
                </a:solidFill>
                <a:latin typeface="VICMUM+Arial-BoldMT"/>
                <a:cs typeface="VICMUM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0.11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的调度函数</a:t>
            </a:r>
            <a:r>
              <a:rPr sz="3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schedule()</a:t>
            </a:r>
          </a:p>
          <a:p>
            <a:pPr marL="0" marR="0">
              <a:lnSpc>
                <a:spcPts val="2718"/>
              </a:lnSpc>
              <a:spcBef>
                <a:spcPts val="1488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void</a:t>
            </a:r>
            <a:r>
              <a:rPr sz="2400" b="1" spc="-1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Schedule(void)</a:t>
            </a:r>
            <a:r>
              <a:rPr sz="2400" b="1" spc="1403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//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在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kernel/sched.c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中</a:t>
            </a:r>
          </a:p>
          <a:p>
            <a:pPr marL="0" marR="0">
              <a:lnSpc>
                <a:spcPts val="2718"/>
              </a:lnSpc>
              <a:spcBef>
                <a:spcPts val="1459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{ while(1) </a:t>
            </a: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{ 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c=-1; next=0; i=NR_TASKS;</a:t>
            </a:r>
          </a:p>
          <a:p>
            <a:pPr marL="731519" marR="0">
              <a:lnSpc>
                <a:spcPts val="2718"/>
              </a:lnSpc>
              <a:spcBef>
                <a:spcPts val="1407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p=&amp;task[NR_TASKS];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2998" y="2683752"/>
            <a:ext cx="12383905" cy="1332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while(--i)</a:t>
            </a:r>
            <a:r>
              <a:rPr sz="2400" b="1" dirty="0">
                <a:solidFill>
                  <a:srgbClr val="333399"/>
                </a:solidFill>
                <a:latin typeface="LLNOLH+CourierNewPS-BoldMT"/>
                <a:cs typeface="LLNOLH+CourierNewPS-BoldMT"/>
              </a:rPr>
              <a:t>{</a:t>
            </a:r>
            <a:r>
              <a:rPr sz="2400" b="1" spc="-23" dirty="0">
                <a:solidFill>
                  <a:srgbClr val="333399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if((*p-&gt;state </a:t>
            </a:r>
            <a:r>
              <a:rPr sz="2400" b="1" spc="-1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==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 TASK_RUNNING&amp;&amp;(*p)-&gt;counter&gt;c)</a:t>
            </a:r>
          </a:p>
          <a:p>
            <a:pPr marL="365760" marR="0">
              <a:lnSpc>
                <a:spcPts val="2718"/>
              </a:lnSpc>
              <a:spcBef>
                <a:spcPts val="1457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c=(*p)-&gt;counter, next=i;</a:t>
            </a:r>
            <a:r>
              <a:rPr sz="2400" b="1" spc="-10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323299"/>
                </a:solidFill>
                <a:latin typeface="LLNOLH+CourierNewPS-BoldMT"/>
                <a:cs typeface="LLNOLH+CourierNewPS-BoldMT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1474" y="3742367"/>
            <a:ext cx="7362118" cy="2395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if(c)</a:t>
            </a:r>
            <a:r>
              <a:rPr sz="2400" b="1" spc="-1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break;</a:t>
            </a:r>
            <a:r>
              <a:rPr sz="2400" b="1" spc="-23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//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找到了最大的</a:t>
            </a: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counter</a:t>
            </a:r>
          </a:p>
          <a:p>
            <a:pPr marL="1522" marR="0">
              <a:lnSpc>
                <a:spcPts val="2718"/>
              </a:lnSpc>
              <a:spcBef>
                <a:spcPts val="1409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for(p=&amp;LAST_TASK;p&gt;&amp;FIRST_TASK;--p)</a:t>
            </a:r>
          </a:p>
          <a:p>
            <a:pPr marL="548638" marR="0">
              <a:lnSpc>
                <a:spcPts val="2718"/>
              </a:lnSpc>
              <a:spcBef>
                <a:spcPts val="1457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(*p)-&gt;counter=((*p)-&gt;counter&gt;&gt;1)</a:t>
            </a:r>
          </a:p>
          <a:p>
            <a:pPr marL="2921507" marR="0">
              <a:lnSpc>
                <a:spcPts val="2718"/>
              </a:lnSpc>
              <a:spcBef>
                <a:spcPts val="1457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+(*p)-&gt;priority; 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5877" y="5865865"/>
            <a:ext cx="3575885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323299"/>
                </a:solidFill>
                <a:latin typeface="LLNOLH+CourierNewPS-BoldMT"/>
                <a:cs typeface="LLNOLH+CourierNewPS-BoldMT"/>
              </a:rPr>
              <a:t>switch_to(next);}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Systems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019" y="1269491"/>
            <a:ext cx="8153398" cy="1778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19" y="3200400"/>
            <a:ext cx="8153398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19" y="4648200"/>
            <a:ext cx="7383778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783" y="5814059"/>
            <a:ext cx="204216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640" y="404306"/>
            <a:ext cx="541167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counter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的作用</a:t>
            </a:r>
            <a:r>
              <a:rPr sz="3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: </a:t>
            </a: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时间片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1816" y="1299395"/>
            <a:ext cx="8475572" cy="1609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void</a:t>
            </a:r>
            <a:r>
              <a:rPr sz="2400" b="1" spc="-1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do_timer(...)</a:t>
            </a:r>
            <a:r>
              <a:rPr sz="2400" b="1" spc="2844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//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在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kernel/sched.c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中</a:t>
            </a:r>
          </a:p>
          <a:p>
            <a:pPr marL="0" marR="0">
              <a:lnSpc>
                <a:spcPts val="2718"/>
              </a:lnSpc>
              <a:spcBef>
                <a:spcPts val="40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{</a:t>
            </a:r>
            <a:r>
              <a:rPr sz="2400" b="1" spc="1439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if((--current-&gt;counter&gt;0) return;</a:t>
            </a:r>
          </a:p>
          <a:p>
            <a:pPr marL="548640" marR="0">
              <a:lnSpc>
                <a:spcPts val="2718"/>
              </a:lnSpc>
              <a:spcBef>
                <a:spcPts val="499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current-&gt;counter=0;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0456" y="2508492"/>
            <a:ext cx="283009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schedule();</a:t>
            </a:r>
            <a:r>
              <a:rPr sz="2400" b="1" spc="-10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1816" y="3229795"/>
            <a:ext cx="9106510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_timer_interrupt:</a:t>
            </a:r>
            <a:r>
              <a:rPr sz="2400" b="1" spc="-47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//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在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kernel/system_call.s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中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7576" y="3634220"/>
            <a:ext cx="10059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...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7576" y="4036557"/>
            <a:ext cx="301297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call</a:t>
            </a:r>
            <a:r>
              <a:rPr sz="2400" b="1" spc="-1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_do_timer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31816" y="4679684"/>
            <a:ext cx="483019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void </a:t>
            </a: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sched_init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(void) 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97575" y="5082020"/>
            <a:ext cx="797611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set_intr_gate(0x20, &amp;timer_interrupt);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3405" y="5716384"/>
            <a:ext cx="797612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counter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是典型的时间片，所以是轮转调度，保证了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59" y="6242494"/>
            <a:ext cx="2021824" cy="946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198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响应</a:t>
            </a:r>
          </a:p>
          <a:p>
            <a:pPr marL="0" marR="0">
              <a:lnSpc>
                <a:spcPts val="1767"/>
              </a:lnSpc>
              <a:spcBef>
                <a:spcPts val="223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Systems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- 3 -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819" y="1219200"/>
            <a:ext cx="11193778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583" y="2468879"/>
            <a:ext cx="204216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" y="2979420"/>
            <a:ext cx="11186159" cy="1226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204" y="4503420"/>
            <a:ext cx="204215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977" y="404306"/>
            <a:ext cx="699602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counter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的另一个作用</a:t>
            </a:r>
            <a:r>
              <a:rPr sz="3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: </a:t>
            </a: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优先级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5616" y="1250684"/>
            <a:ext cx="12383906" cy="1300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while(--i)</a:t>
            </a:r>
            <a:r>
              <a:rPr sz="2400" b="1" dirty="0">
                <a:solidFill>
                  <a:srgbClr val="323299"/>
                </a:solidFill>
                <a:latin typeface="LLNOLH+CourierNewPS-BoldMT"/>
                <a:cs typeface="LLNOLH+CourierNewPS-BoldMT"/>
              </a:rPr>
              <a:t>{ </a:t>
            </a: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if((*p-&gt;state == TASK_RUNNING&amp;&amp;(*p)-&gt;counter&gt;c)</a:t>
            </a:r>
          </a:p>
          <a:p>
            <a:pPr marL="1097279" marR="0">
              <a:lnSpc>
                <a:spcPts val="2718"/>
              </a:lnSpc>
              <a:spcBef>
                <a:spcPts val="1205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c=(*p)-&gt;counter, next=i;</a:t>
            </a:r>
            <a:r>
              <a:rPr sz="2400" b="1" spc="-10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 </a:t>
            </a:r>
            <a:r>
              <a:rPr sz="2400" b="1" dirty="0">
                <a:solidFill>
                  <a:srgbClr val="323299"/>
                </a:solidFill>
                <a:latin typeface="LLNOLH+CourierNewPS-BoldMT"/>
                <a:cs typeface="LLNOLH+CourierNewPS-BoldMT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7240" y="2371578"/>
            <a:ext cx="785164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找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counter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最大的任务调度，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counter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表示了优先级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3553" y="3107235"/>
            <a:ext cx="7362118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LLNOLH+CourierNewPS-BoldMT"/>
                <a:cs typeface="LLNOLH+CourierNewPS-BoldMT"/>
              </a:rPr>
              <a:t>for(p=&amp;LAST_TASK;p&gt;&amp;FIRST_TASK;--p)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9313" y="3637588"/>
            <a:ext cx="10494603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LLNOLH+CourierNewPS-BoldMT"/>
                <a:cs typeface="LLNOLH+CourierNewPS-BoldMT"/>
              </a:rPr>
              <a:t>(*p)-&gt;counter=((*p)-&gt;counter&gt;&gt;1)+(*p)-&gt;priority; 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5144" y="4430447"/>
            <a:ext cx="551021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counter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代表的优先级可以动态调整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85177" y="4946503"/>
            <a:ext cx="8668653" cy="130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阻塞的进程再就绪以后优先级高于非阻塞进程，为什么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1331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进程为什么会阻塞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?</a:t>
            </a:r>
            <a:r>
              <a:rPr sz="2400" b="1" spc="663" dirty="0">
                <a:solidFill>
                  <a:srgbClr val="000000"/>
                </a:solidFill>
                <a:latin typeface="VICMUM+Arial-BoldMT"/>
                <a:cs typeface="VICMUM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I/O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，正是前台进程的特征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Systems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- 4 -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1190730" y="5410200"/>
            <a:ext cx="1001267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6383" y="1444752"/>
            <a:ext cx="20421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6383" y="3875532"/>
            <a:ext cx="20421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1096" y="1143000"/>
            <a:ext cx="2714244" cy="830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383" y="2191511"/>
            <a:ext cx="20421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6383" y="3265932"/>
            <a:ext cx="20421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840" y="404306"/>
            <a:ext cx="465368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counter</a:t>
            </a: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作用的整理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12790" y="1179462"/>
            <a:ext cx="4413779" cy="1193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c(t) = c(t-1)/2</a:t>
            </a:r>
            <a:r>
              <a:rPr sz="2400" b="1" spc="-23" dirty="0">
                <a:solidFill>
                  <a:srgbClr val="000000"/>
                </a:solidFill>
                <a:latin typeface="VICMUM+Arial-BoldMT"/>
                <a:cs typeface="VICMUM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+ p</a:t>
            </a:r>
            <a:r>
              <a:rPr sz="2400" b="1" spc="2178" dirty="0">
                <a:solidFill>
                  <a:srgbClr val="000000"/>
                </a:solidFill>
                <a:latin typeface="VICMUM+Arial-BoldMT"/>
                <a:cs typeface="VICMUM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ICMUM+Arial-BoldMT"/>
                <a:cs typeface="VICMUM+Arial-BoldMT"/>
              </a:rPr>
              <a:t>c(</a:t>
            </a:r>
            <a:r>
              <a:rPr sz="2400" spc="17" dirty="0">
                <a:solidFill>
                  <a:srgbClr val="FF0000"/>
                </a:solidFill>
                <a:latin typeface="SNBUBD+SymbolMT"/>
                <a:cs typeface="SNBUBD+SymbolMT"/>
              </a:rPr>
              <a:t>∞</a:t>
            </a:r>
            <a:r>
              <a:rPr sz="2400" b="1" dirty="0">
                <a:solidFill>
                  <a:srgbClr val="FF0000"/>
                </a:solidFill>
                <a:latin typeface="VICMUM+Arial-BoldMT"/>
                <a:cs typeface="VICMUM+Arial-BoldMT"/>
              </a:rPr>
              <a:t>)</a:t>
            </a:r>
            <a:r>
              <a:rPr sz="2400" b="1" spc="-14" dirty="0">
                <a:solidFill>
                  <a:srgbClr val="FF0000"/>
                </a:solidFill>
                <a:latin typeface="VICMUM+Arial-BoldMT"/>
                <a:cs typeface="VICMUM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ICMUM+Arial-BoldMT"/>
                <a:cs typeface="VICMUM+Arial-BoldMT"/>
              </a:rPr>
              <a:t>= ?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c(0) = 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2039" y="1373040"/>
            <a:ext cx="445335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VICMUM+Arial-BoldMT"/>
                <a:cs typeface="VICMUM+Arial-BoldMT"/>
              </a:rPr>
              <a:t>counter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保证了响应时间的界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2039" y="2117578"/>
            <a:ext cx="12213869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经过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IO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以后，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counter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就会变大；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IO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时间越长，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counter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越大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(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为什么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?)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，照顾了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IO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进程，变相的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照顾了前台进程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2039" y="3201840"/>
            <a:ext cx="7623809" cy="1407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后台进程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一直按照</a:t>
            </a:r>
            <a:r>
              <a:rPr sz="24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counter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轮转，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近似了</a:t>
            </a:r>
            <a:r>
              <a:rPr sz="2400" b="1" dirty="0">
                <a:solidFill>
                  <a:srgbClr val="FF0000"/>
                </a:solidFill>
                <a:latin typeface="VICMUM+Arial-BoldMT"/>
                <a:cs typeface="VICMUM+Arial-BoldMT"/>
              </a:rPr>
              <a:t>SJF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调度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每个进程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只用维护一个</a:t>
            </a:r>
            <a:r>
              <a:rPr sz="2400" b="1" dirty="0">
                <a:solidFill>
                  <a:srgbClr val="FF0000"/>
                </a:solidFill>
                <a:latin typeface="VICMUM+Arial-BoldMT"/>
                <a:cs typeface="VICMUM+Arial-BoldMT"/>
              </a:rPr>
              <a:t>counter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变量，简单、高效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7240" y="4539775"/>
            <a:ext cx="6146213" cy="2142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300"/>
                </a:solidFill>
                <a:latin typeface="MMOKQN+Wingdings-Regular"/>
                <a:cs typeface="MMOKQN+Wingdings-Regular"/>
              </a:rPr>
              <a:t></a:t>
            </a:r>
            <a:r>
              <a:rPr sz="2500" spc="208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GKGIP+Arial-Black"/>
                <a:cs typeface="TGKGIP+Arial-Black"/>
              </a:rPr>
              <a:t>CPU</a:t>
            </a:r>
            <a:r>
              <a:rPr sz="2800" spc="20" dirty="0">
                <a:solidFill>
                  <a:srgbClr val="000000"/>
                </a:solidFill>
                <a:latin typeface="SimHei"/>
                <a:cs typeface="SimHei"/>
              </a:rPr>
              <a:t>调度</a:t>
            </a:r>
            <a:r>
              <a:rPr sz="2800" dirty="0">
                <a:solidFill>
                  <a:srgbClr val="000000"/>
                </a:solidFill>
                <a:latin typeface="TGKGIP+Arial-Black"/>
                <a:cs typeface="TGKGIP+Arial-Black"/>
              </a:rPr>
              <a:t>:</a:t>
            </a:r>
            <a:r>
              <a:rPr sz="2800" spc="18" dirty="0">
                <a:solidFill>
                  <a:srgbClr val="000000"/>
                </a:solidFill>
                <a:latin typeface="TGKGIP+Arial-Black"/>
                <a:cs typeface="TGKGIP+Arial-Black"/>
              </a:rPr>
              <a:t> </a:t>
            </a:r>
            <a:r>
              <a:rPr sz="2800" spc="18" dirty="0">
                <a:solidFill>
                  <a:srgbClr val="000000"/>
                </a:solidFill>
                <a:latin typeface="SimHei"/>
                <a:cs typeface="SimHei"/>
              </a:rPr>
              <a:t>一个简单的算法折中</a:t>
            </a:r>
          </a:p>
          <a:p>
            <a:pPr marL="342899" marR="0">
              <a:lnSpc>
                <a:spcPts val="2795"/>
              </a:lnSpc>
              <a:spcBef>
                <a:spcPts val="1572"/>
              </a:spcBef>
              <a:spcAft>
                <a:spcPts val="0"/>
              </a:spcAft>
            </a:pPr>
            <a:r>
              <a:rPr sz="2800" spc="10" dirty="0">
                <a:solidFill>
                  <a:srgbClr val="000000"/>
                </a:solidFill>
                <a:latin typeface="SimHei"/>
                <a:cs typeface="SimHei"/>
              </a:rPr>
              <a:t>了大多数任务的需求，这就是实</a:t>
            </a:r>
          </a:p>
          <a:p>
            <a:pPr marL="342899" marR="0">
              <a:lnSpc>
                <a:spcPts val="3942"/>
              </a:lnSpc>
              <a:spcBef>
                <a:spcPts val="475"/>
              </a:spcBef>
              <a:spcAft>
                <a:spcPts val="0"/>
              </a:spcAft>
            </a:pPr>
            <a:r>
              <a:rPr sz="2800" spc="20" dirty="0">
                <a:solidFill>
                  <a:srgbClr val="000000"/>
                </a:solidFill>
                <a:latin typeface="SimHei"/>
                <a:cs typeface="SimHei"/>
              </a:rPr>
              <a:t>际工作的</a:t>
            </a:r>
            <a:r>
              <a:rPr sz="2800" spc="-11" dirty="0">
                <a:solidFill>
                  <a:srgbClr val="000000"/>
                </a:solidFill>
                <a:latin typeface="TGKGIP+Arial-Black"/>
                <a:cs typeface="TGKGIP+Arial-Black"/>
              </a:rPr>
              <a:t>schedule</a:t>
            </a:r>
            <a:r>
              <a:rPr sz="2800" spc="20" dirty="0">
                <a:solidFill>
                  <a:srgbClr val="000000"/>
                </a:solidFill>
                <a:latin typeface="SimHei"/>
                <a:cs typeface="SimHei"/>
              </a:rPr>
              <a:t>函数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FQKTQM+TimesNewRomanPS-BoldMT"/>
                <a:cs typeface="FQKTQM+TimesNewRomanPS-BoldMT"/>
              </a:rPr>
              <a:t>Systems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ICMUM+Arial-BoldMT"/>
                <a:cs typeface="VICMUM+Arial-BoldMT"/>
              </a:rPr>
              <a:t>- 5 -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</Words>
  <Application>Microsoft Office PowerPoint</Application>
  <PresentationFormat>宽屏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RDKRWK+Elephant-Regular</vt:lpstr>
      <vt:lpstr>SimHei</vt:lpstr>
      <vt:lpstr>FQKTQM+TimesNewRomanPS-BoldMT</vt:lpstr>
      <vt:lpstr>Times New Roman</vt:lpstr>
      <vt:lpstr>Calibri</vt:lpstr>
      <vt:lpstr>SimSun</vt:lpstr>
      <vt:lpstr>VICMUM+Arial-BoldMT</vt:lpstr>
      <vt:lpstr>SNBUBD+SymbolMT</vt:lpstr>
      <vt:lpstr>MMOKQN+Wingdings-Regular</vt:lpstr>
      <vt:lpstr>LLNOLH+CourierNewPS-BoldMT</vt:lpstr>
      <vt:lpstr>TGKGIP+Arial-Black</vt:lpstr>
      <vt:lpstr>PLRLUW+STHupo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李 想</cp:lastModifiedBy>
  <cp:revision>2</cp:revision>
  <dcterms:modified xsi:type="dcterms:W3CDTF">2018-09-08T08:30:52Z</dcterms:modified>
</cp:coreProperties>
</file>