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embeddedFontLst>
    <p:embeddedFont>
      <p:font typeface="BVRQIQ+STHupo" panose="02010600030101010101" charset="-122"/>
      <p:regular r:id="rId12"/>
    </p:embeddedFont>
    <p:embeddedFont>
      <p:font typeface="SimHei" panose="02010609060101010101" pitchFamily="49" charset="-122"/>
      <p:regular r:id="rId13"/>
    </p:embeddedFont>
    <p:embeddedFont>
      <p:font typeface="IQREMS+TimesNewRomanPS-BoldMT" panose="02010600030101010101" charset="0"/>
      <p:regular r:id="rId14"/>
    </p:embeddedFont>
    <p:embeddedFont>
      <p:font typeface="LINFKS+Elephant-Regular" panose="02010600030101010101" charset="0"/>
      <p:regular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NPAMN+CourierNewPS-BoldMT" panose="02010600030101010101" charset="0"/>
      <p:regular r:id="rId22"/>
    </p:embeddedFont>
    <p:embeddedFont>
      <p:font typeface="DKBGTB+Arial-BoldItalicMT"/>
      <p:regular r:id="rId23"/>
    </p:embeddedFont>
    <p:embeddedFont>
      <p:font typeface="GOVWQJ+Arial-BoldMT" panose="02010600030101010101" charset="0"/>
      <p:regular r:id="rId24"/>
    </p:embeddedFont>
    <p:embeddedFont>
      <p:font typeface="JIVUCA+SymbolMT" panose="02010600030101010101" charset="2"/>
      <p:regular r:id="rId25"/>
    </p:embeddedFont>
    <p:embeddedFont>
      <p:font typeface="EILICB+Wingdings-Regular" panose="02010600030101010101" charset="2"/>
      <p:regular r:id="rId26"/>
    </p:embeddedFont>
    <p:embeddedFont>
      <p:font typeface="VGIEHN+Arial-Black" panose="02010600030101010101" charset="0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3723" y="1354834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0033CC"/>
                </a:solidFill>
                <a:latin typeface="IQREMS+TimesNewRomanPS-BoldMT"/>
                <a:cs typeface="IQREMS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ts val="0"/>
              </a:spcBef>
              <a:spcAft>
                <a:spcPts val="0"/>
              </a:spcAft>
            </a:pPr>
            <a:r>
              <a:rPr sz="4800" spc="14" dirty="0">
                <a:solidFill>
                  <a:srgbClr val="0033CC"/>
                </a:solidFill>
                <a:latin typeface="BVRQIQ+STHupo"/>
                <a:cs typeface="BVRQIQ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49475" y="2629850"/>
            <a:ext cx="9073210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0000"/>
                </a:solidFill>
                <a:latin typeface="VGIEHN+Arial-Black"/>
                <a:cs typeface="VGIEHN+Arial-Black"/>
              </a:rPr>
              <a:t>L16</a:t>
            </a:r>
            <a:r>
              <a:rPr sz="6000" spc="15" dirty="0">
                <a:solidFill>
                  <a:srgbClr val="FF0000"/>
                </a:solidFill>
                <a:latin typeface="VGIEHN+Arial-Black"/>
                <a:cs typeface="VGIEHN+Arial-Black"/>
              </a:rPr>
              <a:t> </a:t>
            </a:r>
            <a:r>
              <a:rPr sz="6000" spc="17" dirty="0">
                <a:solidFill>
                  <a:srgbClr val="FF0000"/>
                </a:solidFill>
                <a:latin typeface="SimHei"/>
                <a:cs typeface="SimHei"/>
              </a:rPr>
              <a:t>进程同步与信号量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8241" y="3885493"/>
            <a:ext cx="7809362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5" dirty="0">
                <a:solidFill>
                  <a:srgbClr val="000000"/>
                </a:solidFill>
                <a:latin typeface="LINFKS+Elephant-Regular"/>
                <a:cs typeface="LINFKS+Elephant-Regular"/>
              </a:rPr>
              <a:t>Processes</a:t>
            </a:r>
            <a:r>
              <a:rPr sz="4000" dirty="0">
                <a:solidFill>
                  <a:srgbClr val="000000"/>
                </a:solidFill>
                <a:latin typeface="LINFKS+Elephant-Regular"/>
                <a:cs typeface="LINFKS+Elephant-Regular"/>
              </a:rPr>
              <a:t> Synchronization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54678" y="4495093"/>
            <a:ext cx="4824981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LINFKS+Elephant-Regular"/>
                <a:cs typeface="LINFKS+Elephant-Regular"/>
              </a:rPr>
              <a:t>and</a:t>
            </a:r>
            <a:r>
              <a:rPr sz="4000" spc="993" dirty="0">
                <a:solidFill>
                  <a:srgbClr val="000000"/>
                </a:solidFill>
                <a:latin typeface="LINFKS+Elephant-Regular"/>
                <a:cs typeface="LINFKS+Elephant-Regular"/>
              </a:rPr>
              <a:t> </a:t>
            </a:r>
            <a:r>
              <a:rPr sz="4000" dirty="0">
                <a:solidFill>
                  <a:srgbClr val="000000"/>
                </a:solidFill>
                <a:latin typeface="LINFKS+Elephant-Regular"/>
                <a:cs typeface="LINFKS+Elephant-Regular"/>
              </a:rPr>
              <a:t>Semaphore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982221"/>
            <a:ext cx="10700002" cy="1379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2378205"/>
            <a:ext cx="9582404" cy="1279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733800"/>
            <a:ext cx="3886200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3733800"/>
            <a:ext cx="3962400" cy="266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840" y="358541"/>
            <a:ext cx="7146401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1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用信号量解生产者</a:t>
            </a:r>
            <a:r>
              <a:rPr sz="3600" spc="15" dirty="0">
                <a:solidFill>
                  <a:srgbClr val="000000"/>
                </a:solidFill>
                <a:latin typeface="JIVUCA+SymbolMT"/>
                <a:cs typeface="JIVUCA+SymbolMT"/>
              </a:rPr>
              <a:t>−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消费者问题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47116" y="1107947"/>
            <a:ext cx="3549598" cy="215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用文件定义共享缓冲区</a:t>
            </a:r>
          </a:p>
          <a:p>
            <a:pPr marL="24891" marR="0">
              <a:lnSpc>
                <a:spcPts val="2400"/>
              </a:lnSpc>
              <a:spcBef>
                <a:spcPts val="8562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信号量的定义和初始化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1477" y="1201916"/>
            <a:ext cx="7071775" cy="1617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int fd</a:t>
            </a:r>
            <a:r>
              <a:rPr sz="2400" b="1" spc="-1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=</a:t>
            </a:r>
            <a:r>
              <a:rPr sz="2400" b="1" spc="-1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open(“buffer.txt”);</a:t>
            </a:r>
          </a:p>
          <a:p>
            <a:pPr marL="1" marR="0">
              <a:lnSpc>
                <a:spcPts val="2718"/>
              </a:lnSpc>
              <a:spcBef>
                <a:spcPts val="58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write(fd,</a:t>
            </a:r>
            <a:r>
              <a:rPr sz="2400" b="1" spc="-23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0,</a:t>
            </a:r>
            <a:r>
              <a:rPr sz="2400" b="1" spc="-1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sizeof(int));</a:t>
            </a:r>
            <a:r>
              <a:rPr sz="2400" b="1" spc="-36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//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写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in</a:t>
            </a:r>
          </a:p>
          <a:p>
            <a:pPr marL="0" marR="0">
              <a:lnSpc>
                <a:spcPts val="2718"/>
              </a:lnSpc>
              <a:spcBef>
                <a:spcPts val="449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write(fd,</a:t>
            </a:r>
            <a:r>
              <a:rPr sz="2400" b="1" spc="-23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0,</a:t>
            </a:r>
            <a:r>
              <a:rPr sz="2400" b="1" spc="-1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sizeof(int));</a:t>
            </a:r>
            <a:r>
              <a:rPr sz="2400" b="1" spc="-36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//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写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out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1478" y="2497316"/>
            <a:ext cx="398895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semaphore full</a:t>
            </a:r>
            <a:r>
              <a:rPr sz="2400" b="1" spc="-1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=</a:t>
            </a:r>
            <a:r>
              <a:rPr sz="2400" b="1" spc="-1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0;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1478" y="2899652"/>
            <a:ext cx="6298878" cy="1204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semaphore empty</a:t>
            </a:r>
            <a:r>
              <a:rPr sz="2400" b="1" spc="-23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= BUFFER_SIZE;</a:t>
            </a:r>
          </a:p>
          <a:p>
            <a:pPr marL="0" marR="0">
              <a:lnSpc>
                <a:spcPts val="2718"/>
              </a:lnSpc>
              <a:spcBef>
                <a:spcPts val="499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semaphore mutex</a:t>
            </a:r>
            <a:r>
              <a:rPr sz="2400" b="1" spc="-23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= 1;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388" y="3792716"/>
            <a:ext cx="7164665" cy="802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Producer(item)</a:t>
            </a:r>
            <a:r>
              <a:rPr sz="2400" b="1" spc="-10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{</a:t>
            </a:r>
            <a:r>
              <a:rPr sz="2400" b="1" spc="7355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Consumer() 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4500" y="4158477"/>
            <a:ext cx="210338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P(empty);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83102" y="4158476"/>
            <a:ext cx="1920478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P(full);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83102" y="4524237"/>
            <a:ext cx="210338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P(mutex);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74396" y="4560813"/>
            <a:ext cx="210338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P(mutex);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67989" y="4892479"/>
            <a:ext cx="4569061" cy="1531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111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读入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out;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从文件中的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out</a:t>
            </a:r>
          </a:p>
          <a:p>
            <a:pPr marL="0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位置读出到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item;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打印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item;</a:t>
            </a:r>
          </a:p>
          <a:p>
            <a:pPr marL="515111" marR="0">
              <a:lnSpc>
                <a:spcPts val="2718"/>
              </a:lnSpc>
              <a:spcBef>
                <a:spcPts val="77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V(mutex);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29390" y="4929055"/>
            <a:ext cx="4176444" cy="117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11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读入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in;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item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写入到</a:t>
            </a:r>
          </a:p>
          <a:p>
            <a:pPr marL="0" marR="0">
              <a:lnSpc>
                <a:spcPts val="2718"/>
              </a:lnSpc>
              <a:spcBef>
                <a:spcPts val="16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in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的位置上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78029" y="5658093"/>
            <a:ext cx="210338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V(mutex);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083100" y="5987277"/>
            <a:ext cx="246586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V(empty);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44501" y="6023852"/>
            <a:ext cx="228298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8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V(full);</a:t>
            </a:r>
            <a:r>
              <a:rPr sz="2400" b="1" spc="-10" dirty="0">
                <a:solidFill>
                  <a:srgbClr val="333399"/>
                </a:solidFill>
                <a:latin typeface="ENPAMN+CourierNewPS-BoldMT"/>
                <a:cs typeface="ENPAMN+CourierNewPS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- 10</a:t>
            </a:r>
            <a:r>
              <a:rPr sz="1600" b="1" spc="14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0700764" cy="3243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" y="3429000"/>
            <a:ext cx="5817350" cy="2641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9161" y="3966770"/>
            <a:ext cx="1079500" cy="2495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843614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进程合作：多进程共同完成一个任务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040" y="1213020"/>
            <a:ext cx="134051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实例</a:t>
            </a:r>
            <a:r>
              <a:rPr sz="24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1: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5439" y="1261935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司机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0640" y="1261935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售票员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5439" y="1610657"/>
            <a:ext cx="2407920" cy="1876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while</a:t>
            </a:r>
            <a:r>
              <a:rPr sz="2400" b="1" spc="-37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(true){</a:t>
            </a:r>
          </a:p>
          <a:p>
            <a:pPr marL="420624" marR="0">
              <a:lnSpc>
                <a:spcPts val="2400"/>
              </a:lnSpc>
              <a:spcBef>
                <a:spcPts val="504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启动车辆；</a:t>
            </a:r>
          </a:p>
          <a:p>
            <a:pPr marL="420624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正常运行；</a:t>
            </a:r>
          </a:p>
          <a:p>
            <a:pPr marL="420624" marR="0">
              <a:lnSpc>
                <a:spcPts val="2400"/>
              </a:lnSpc>
              <a:spcBef>
                <a:spcPts val="429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到站停车；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20640" y="1610657"/>
            <a:ext cx="2200399" cy="1510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while</a:t>
            </a:r>
            <a:r>
              <a:rPr sz="2400" b="1" spc="-37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(true){</a:t>
            </a:r>
          </a:p>
          <a:p>
            <a:pPr marL="420623" marR="0">
              <a:lnSpc>
                <a:spcPts val="2400"/>
              </a:lnSpc>
              <a:spcBef>
                <a:spcPts val="504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关门；</a:t>
            </a:r>
          </a:p>
          <a:p>
            <a:pPr marL="420623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售票；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41264" y="2710985"/>
            <a:ext cx="14947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开门；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112162" y="3491208"/>
            <a:ext cx="12053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out</a:t>
            </a:r>
            <a:r>
              <a:rPr sz="2000" b="1" spc="-11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= 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06363" y="35130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打印队列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0540" y="3727620"/>
            <a:ext cx="264871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实例</a:t>
            </a:r>
            <a:r>
              <a:rPr sz="24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2: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文档打印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172902" y="3998785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打印进程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92322" y="4396083"/>
            <a:ext cx="1576625" cy="1185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m.doc</a:t>
            </a:r>
            <a:r>
              <a:rPr sz="2000" b="1" spc="1418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4</a:t>
            </a:r>
          </a:p>
          <a:p>
            <a:pPr marL="0" marR="0">
              <a:lnSpc>
                <a:spcPts val="2681"/>
              </a:lnSpc>
              <a:spcBef>
                <a:spcPts val="79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prog.c</a:t>
            </a:r>
            <a:r>
              <a:rPr sz="2000" b="1" spc="1310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640" y="4441126"/>
            <a:ext cx="3873245" cy="1867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问题：如果进程之间完全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不知道对方的存在，则可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能会产生怎样的错误</a:t>
            </a:r>
            <a:r>
              <a:rPr sz="24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生活常识是怎么办的</a:t>
            </a:r>
            <a:r>
              <a:rPr sz="24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97475" y="4786608"/>
            <a:ext cx="103436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in =</a:t>
            </a:r>
            <a:r>
              <a:rPr sz="2000" b="1" spc="-20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406640" y="5248268"/>
            <a:ext cx="626715" cy="125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6</a:t>
            </a:r>
          </a:p>
          <a:p>
            <a:pPr marL="0" marR="0">
              <a:lnSpc>
                <a:spcPts val="2681"/>
              </a:lnSpc>
              <a:spcBef>
                <a:spcPts val="91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06240" y="5294185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用户进程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53282" y="5275558"/>
            <a:ext cx="104535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GOVWQJ+Arial-BoldMT"/>
                <a:cs typeface="GOVWQJ+Arial-BoldMT"/>
              </a:rPr>
              <a:t>w.pdf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00" y="1295400"/>
            <a:ext cx="6865111" cy="1476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581400"/>
            <a:ext cx="4343400" cy="2250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3581400"/>
            <a:ext cx="4343400" cy="22509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358541"/>
            <a:ext cx="8201466" cy="1245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1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从纸上到实际：生产者</a:t>
            </a:r>
            <a:r>
              <a:rPr sz="3600" spc="15" dirty="0">
                <a:solidFill>
                  <a:srgbClr val="000000"/>
                </a:solidFill>
                <a:latin typeface="JIVUCA+SymbolMT"/>
                <a:cs typeface="JIVUCA+SymbolMT"/>
              </a:rPr>
              <a:t>−</a:t>
            </a: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消费者实例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39" y="1355346"/>
            <a:ext cx="3634411" cy="178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#define</a:t>
            </a:r>
            <a:r>
              <a:rPr sz="20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BUFFER_SIZE</a:t>
            </a:r>
            <a:r>
              <a:rPr sz="2000" spc="-3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10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typedef</a:t>
            </a:r>
            <a:r>
              <a:rPr sz="2000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struct {</a:t>
            </a:r>
            <a:r>
              <a:rPr sz="2000" spc="632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. . . } item;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item buffer[BUFFER_SIZE];</a:t>
            </a:r>
          </a:p>
          <a:p>
            <a:pPr marL="0" marR="0">
              <a:lnSpc>
                <a:spcPts val="2418"/>
              </a:lnSpc>
              <a:spcBef>
                <a:spcPts val="46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int</a:t>
            </a:r>
            <a:r>
              <a:rPr sz="2000" spc="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in = out</a:t>
            </a:r>
            <a:r>
              <a:rPr sz="2000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= counter = 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2440" y="1379410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共享数据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65469" y="1819846"/>
            <a:ext cx="2906267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注意：这些都是用</a:t>
            </a:r>
          </a:p>
          <a:p>
            <a:pPr marL="562355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户态程序</a:t>
            </a:r>
            <a:r>
              <a:rPr sz="24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6240" y="32082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生产者进程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5840" y="3208210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消费者进程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6240" y="3777872"/>
            <a:ext cx="213813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000" b="1" spc="-2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(true) 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15840" y="3777872"/>
            <a:ext cx="213813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000" b="1" spc="-2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(true) 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0207" y="4082772"/>
            <a:ext cx="7933899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while(counter==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BUFFER_SIZE)</a:t>
            </a:r>
            <a:r>
              <a:rPr sz="2000" b="1" spc="93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while(counter==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93570" y="4387672"/>
            <a:ext cx="47345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38599" y="4387672"/>
            <a:ext cx="473457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0207" y="4692573"/>
            <a:ext cx="2652046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buffer[in]</a:t>
            </a:r>
            <a:r>
              <a:rPr sz="2000" b="1" spc="-3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= item;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65236" y="4692573"/>
            <a:ext cx="2842673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item = buffer[out];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0207" y="4997474"/>
            <a:ext cx="9896401" cy="993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in = (in + 1) % BUFFER_SIZE;</a:t>
            </a:r>
            <a:r>
              <a:rPr sz="2000" b="1" spc="300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out</a:t>
            </a:r>
            <a:r>
              <a:rPr sz="2000" b="1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= (out + 1) % BUFFER_SIZE;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counter++;</a:t>
            </a:r>
            <a:r>
              <a:rPr sz="2000" b="1" spc="218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counter--;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6240" y="5607275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15840" y="5607275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048000"/>
            <a:ext cx="4343400" cy="3201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3048000"/>
            <a:ext cx="4343400" cy="3124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440" y="404306"/>
            <a:ext cx="82341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找到哪些地方要停，什么时候再走</a:t>
            </a:r>
            <a:r>
              <a:rPr sz="3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240" y="1375814"/>
            <a:ext cx="10238975" cy="903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EILICB+Wingdings-Regular"/>
                <a:cs typeface="EILICB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需要让“进程走走停停”来保证多进程合作的合理有序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6328" y="2064408"/>
            <a:ext cx="3027565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这就是进程同步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0040" y="26748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生产者进程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39640" y="2674810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消费者进程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0040" y="3244471"/>
            <a:ext cx="2138135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000" b="1" spc="-2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(true) 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39640" y="3244471"/>
            <a:ext cx="213813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</a:t>
            </a:r>
            <a:r>
              <a:rPr sz="2000" b="1" spc="-23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(true) 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4007" y="3549372"/>
            <a:ext cx="7933899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while(counter==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BUFFER_SIZE)</a:t>
            </a:r>
            <a:r>
              <a:rPr sz="2000" b="1" spc="939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while(counter==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0)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1747" y="3898582"/>
            <a:ext cx="3629052" cy="76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缓存区满，生产者要停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62371" y="3907726"/>
            <a:ext cx="3629052" cy="764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缓存区空，消费者要停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4092" y="4219950"/>
            <a:ext cx="2652046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buffer[in]</a:t>
            </a:r>
            <a:r>
              <a:rPr sz="2000" b="1" spc="-3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= item;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88990" y="4219932"/>
            <a:ext cx="2842674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item = buffer[out];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4092" y="4524833"/>
            <a:ext cx="9893031" cy="993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in = (in + 1) % BUFFER_SIZE;</a:t>
            </a:r>
            <a:r>
              <a:rPr sz="2000" b="1" spc="300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out</a:t>
            </a:r>
            <a:r>
              <a:rPr sz="2000" b="1" spc="-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= (out</a:t>
            </a:r>
            <a:r>
              <a:rPr sz="2000" b="1" spc="-1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+ 1) % BUFFER_SIZE;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counter++;</a:t>
            </a:r>
            <a:r>
              <a:rPr sz="2000" b="1" spc="21874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counter--;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0125" y="5134652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39594" y="5134634"/>
            <a:ext cx="539570" cy="68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72396" y="5439346"/>
            <a:ext cx="1988819" cy="1135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发信号让生</a:t>
            </a:r>
          </a:p>
          <a:p>
            <a:pPr marL="1523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产者再走</a:t>
            </a:r>
            <a:r>
              <a:rPr sz="24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…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28996" y="5515546"/>
            <a:ext cx="1988819" cy="1135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发信号让消</a:t>
            </a:r>
          </a:p>
          <a:p>
            <a:pPr marL="1524" marR="0">
              <a:lnSpc>
                <a:spcPts val="2681"/>
              </a:lnSpc>
              <a:spcBef>
                <a:spcPts val="90"/>
              </a:spcBef>
              <a:spcAft>
                <a:spcPts val="0"/>
              </a:spcAft>
            </a:pP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费者再走</a:t>
            </a:r>
            <a:r>
              <a:rPr sz="24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…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1379220"/>
            <a:ext cx="8610600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127" y="3528059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" y="3985259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127" y="4526279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27" y="5489447"/>
            <a:ext cx="188976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3859" y="5858255"/>
            <a:ext cx="2825495" cy="80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40" y="425291"/>
            <a:ext cx="685406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只发信号还不能解决全部问题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63239" y="1150810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生产者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0440" y="1150810"/>
            <a:ext cx="137464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66"/>
                </a:solidFill>
                <a:latin typeface="SimSun"/>
                <a:cs typeface="SimSun"/>
              </a:rPr>
              <a:t>消费者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39239" y="1441932"/>
            <a:ext cx="189994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while</a:t>
            </a:r>
            <a:r>
              <a:rPr sz="2000" b="1" spc="-55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(true)</a:t>
            </a:r>
            <a:r>
              <a:rPr sz="2000" b="1" spc="-38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06440" y="1441932"/>
            <a:ext cx="189994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while</a:t>
            </a:r>
            <a:r>
              <a:rPr sz="2000" b="1" spc="-55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(true)</a:t>
            </a:r>
            <a:r>
              <a:rPr sz="2000" b="1" spc="-38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7936" y="1746833"/>
            <a:ext cx="4463759" cy="188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if(counter==</a:t>
            </a:r>
            <a:r>
              <a:rPr sz="2000" b="1" spc="-43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BUFFER_SIZE)</a:t>
            </a:r>
          </a:p>
          <a:p>
            <a:pPr marL="559408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sleep();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…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counter</a:t>
            </a:r>
            <a:r>
              <a:rPr sz="2000" b="1" spc="-15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=</a:t>
            </a:r>
            <a:r>
              <a:rPr sz="2000" b="1" spc="-20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counter</a:t>
            </a:r>
            <a:r>
              <a:rPr sz="2000" b="1" spc="-15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+ 1;</a:t>
            </a:r>
          </a:p>
          <a:p>
            <a:pPr marL="1527" marR="0">
              <a:lnSpc>
                <a:spcPts val="2238"/>
              </a:lnSpc>
              <a:spcBef>
                <a:spcPts val="235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if(counter</a:t>
            </a:r>
            <a:r>
              <a:rPr sz="2000" b="1" spc="-15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==1)</a:t>
            </a:r>
            <a:r>
              <a:rPr sz="2000" b="1" spc="-41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wakeup(</a:t>
            </a:r>
            <a:r>
              <a:rPr sz="2000" spc="11" dirty="0">
                <a:solidFill>
                  <a:srgbClr val="FF0000"/>
                </a:solidFill>
                <a:latin typeface="SimSun"/>
                <a:cs typeface="SimSun"/>
              </a:rPr>
              <a:t>消费者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);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15136" y="1746833"/>
            <a:ext cx="4205581" cy="188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if(counter==</a:t>
            </a:r>
            <a:r>
              <a:rPr sz="2000" b="1" spc="-44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0)</a:t>
            </a:r>
            <a:r>
              <a:rPr sz="2000" b="1" spc="-15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sleep();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…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counter</a:t>
            </a:r>
            <a:r>
              <a:rPr sz="2000" b="1" spc="-18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=</a:t>
            </a:r>
            <a:r>
              <a:rPr sz="2000" b="1" spc="-20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counter –</a:t>
            </a:r>
            <a:r>
              <a:rPr sz="2000" b="1" spc="-12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1;</a:t>
            </a:r>
          </a:p>
          <a:p>
            <a:pPr marL="0" marR="0">
              <a:lnSpc>
                <a:spcPts val="2238"/>
              </a:lnSpc>
              <a:spcBef>
                <a:spcPts val="161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if(counter</a:t>
            </a:r>
            <a:r>
              <a:rPr sz="2000" b="1" spc="-40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==</a:t>
            </a:r>
            <a:r>
              <a:rPr sz="2000" b="1" spc="-28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BUFFER_SIZE-1)</a:t>
            </a:r>
          </a:p>
          <a:p>
            <a:pPr marL="419174" marR="0">
              <a:lnSpc>
                <a:spcPts val="2238"/>
              </a:lnSpc>
              <a:spcBef>
                <a:spcPts val="235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wakeup(</a:t>
            </a:r>
            <a:r>
              <a:rPr sz="2000" spc="11" dirty="0">
                <a:solidFill>
                  <a:srgbClr val="FF0000"/>
                </a:solidFill>
                <a:latin typeface="SimSun"/>
                <a:cs typeface="SimSun"/>
              </a:rPr>
              <a:t>生产者</a:t>
            </a:r>
            <a:r>
              <a:rPr sz="20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);</a:t>
            </a:r>
            <a:r>
              <a:rPr sz="2000" b="1" spc="-50" dirty="0">
                <a:solidFill>
                  <a:srgbClr val="FF0000"/>
                </a:solidFill>
                <a:latin typeface="GOVWQJ+Arial-BoldMT"/>
                <a:cs typeface="GOVWQJ+Arial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68240" y="2146958"/>
            <a:ext cx="1245004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AF50"/>
                </a:solidFill>
                <a:latin typeface="SimSun"/>
                <a:cs typeface="SimSun"/>
              </a:rPr>
              <a:t>信号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9639" y="3451776"/>
            <a:ext cx="849514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(1)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缓冲区满以后生产者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</a:t>
            </a:r>
            <a:r>
              <a:rPr sz="2400" b="1" spc="216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生产一个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item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放入，会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sleep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46447" y="36188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29639" y="3928026"/>
            <a:ext cx="743832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(2)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又一个生产者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</a:t>
            </a:r>
            <a:r>
              <a:rPr sz="2400" b="1" spc="216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生产一个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item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放入，会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sleep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27476" y="409513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29639" y="4455076"/>
            <a:ext cx="8896197" cy="123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(3) 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消费者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1</a:t>
            </a:r>
            <a:r>
              <a:rPr sz="2400" spc="15" dirty="0">
                <a:solidFill>
                  <a:srgbClr val="000000"/>
                </a:solidFill>
                <a:latin typeface="SimSun"/>
                <a:cs typeface="SimSun"/>
              </a:rPr>
              <a:t>次循环，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counter==BUFFER_SIZE-1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发信号给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</a:t>
            </a:r>
            <a:r>
              <a:rPr sz="2400" b="1" spc="216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</a:t>
            </a:r>
            <a:r>
              <a:rPr sz="2400" b="1" spc="888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wakeup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57627" y="506110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979420" y="506110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29639" y="5432976"/>
            <a:ext cx="8697455" cy="1236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(4)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消费者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再执行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counter==BUFFER_SIZE-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</a:t>
            </a:r>
            <a:r>
              <a:rPr sz="2400" b="1" spc="216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不能被唤醒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434840" y="6016400"/>
            <a:ext cx="2890000" cy="90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u="sng" dirty="0">
                <a:solidFill>
                  <a:srgbClr val="000000"/>
                </a:solidFill>
                <a:latin typeface="SimSun"/>
                <a:cs typeface="SimSun"/>
              </a:rPr>
              <a:t>问题：怎么办</a:t>
            </a:r>
            <a:r>
              <a:rPr sz="28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?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07819" y="603900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2505455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927" y="2985516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927" y="3534155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927" y="4139183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927" y="4733544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927" y="5362955"/>
            <a:ext cx="188975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2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0" dirty="0">
                <a:solidFill>
                  <a:srgbClr val="000000"/>
                </a:solidFill>
                <a:latin typeface="SimSun"/>
                <a:cs typeface="SimSun"/>
              </a:rPr>
              <a:t>从信号到信号量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2440" y="1207116"/>
            <a:ext cx="5154966" cy="1527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300"/>
                </a:solidFill>
                <a:latin typeface="EILICB+Wingdings-Regular"/>
                <a:cs typeface="EILICB+Wingdings-Regular"/>
              </a:rPr>
              <a:t></a:t>
            </a:r>
            <a:r>
              <a:rPr sz="2500" spc="208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不只是等待信号、发信号</a:t>
            </a: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?</a:t>
            </a:r>
          </a:p>
          <a:p>
            <a:pPr marL="0" marR="0">
              <a:lnSpc>
                <a:spcPts val="2796"/>
              </a:lnSpc>
              <a:spcBef>
                <a:spcPts val="2003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EILICB+Wingdings-Regular"/>
                <a:cs typeface="EILICB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还应该能记录一些信息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87315" y="1194035"/>
            <a:ext cx="3147960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SimSun"/>
                <a:cs typeface="SimSun"/>
              </a:rPr>
              <a:t>对应睡眠和唤醒</a:t>
            </a:r>
            <a:r>
              <a:rPr sz="28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4439" y="2411964"/>
            <a:ext cx="582914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能记录有“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个进程等待”就可以了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4439" y="2910439"/>
            <a:ext cx="84265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(1)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缓冲区满，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216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888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sleep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，记录下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个进程等待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25952" y="307755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60391" y="3077550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34439" y="3477176"/>
            <a:ext cx="67615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(2) P</a:t>
            </a:r>
            <a:r>
              <a:rPr sz="2400" b="1" i="1" spc="216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执行，</a:t>
            </a:r>
            <a:r>
              <a:rPr sz="2400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876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sleep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，记录下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个进程等待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94332" y="36442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14116" y="36442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34439" y="4067726"/>
            <a:ext cx="8030412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(3) 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次循环，发现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个进程等待，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wakeup</a:t>
            </a:r>
            <a:r>
              <a:rPr sz="2400" b="1" i="1" spc="28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dirty="0">
                <a:solidFill>
                  <a:srgbClr val="000000"/>
                </a:solidFill>
                <a:latin typeface="SimSun"/>
                <a:cs typeface="SimSun"/>
              </a:rPr>
              <a:t>个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(4) 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再执行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次循环，发现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?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个进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程等待，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再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34439" y="5305976"/>
            <a:ext cx="785194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(5) 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再执行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怎么办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?</a:t>
            </a:r>
            <a:r>
              <a:rPr sz="2400" b="1" i="1" spc="15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此时再来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216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怎么办</a:t>
            </a:r>
            <a:r>
              <a:rPr sz="24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844283" y="54730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FF0000"/>
                </a:solidFill>
                <a:latin typeface="DKBGTB+Arial-BoldItalicMT"/>
                <a:cs typeface="DKBGTB+Arial-BoldItalicMT"/>
              </a:rPr>
              <a:t>3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34439" y="5812009"/>
            <a:ext cx="7334630" cy="1163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什么是信号量</a:t>
            </a:r>
            <a:r>
              <a:rPr sz="2400" b="1" dirty="0">
                <a:solidFill>
                  <a:srgbClr val="333399"/>
                </a:solidFill>
                <a:latin typeface="GOVWQJ+Arial-BoldMT"/>
                <a:cs typeface="GOVWQJ+Arial-BoldMT"/>
              </a:rPr>
              <a:t>?</a:t>
            </a:r>
            <a:r>
              <a:rPr sz="2400" b="1" spc="663" dirty="0">
                <a:solidFill>
                  <a:srgbClr val="333399"/>
                </a:solidFill>
                <a:latin typeface="GOVWQJ+Arial-BoldMT"/>
                <a:cs typeface="GOVWQJ+Arial-BoldMT"/>
              </a:rPr>
              <a:t> </a:t>
            </a: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记录一些信息</a:t>
            </a:r>
            <a:r>
              <a:rPr sz="2400" b="1" dirty="0">
                <a:solidFill>
                  <a:srgbClr val="333399"/>
                </a:solidFill>
                <a:latin typeface="GOVWQJ+Arial-BoldMT"/>
                <a:cs typeface="GOVWQJ+Arial-BoldMT"/>
              </a:rPr>
              <a:t>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量</a:t>
            </a:r>
            <a:r>
              <a:rPr sz="2400" b="1" dirty="0">
                <a:solidFill>
                  <a:srgbClr val="333399"/>
                </a:solidFill>
                <a:latin typeface="GOVWQJ+Arial-BoldMT"/>
                <a:cs typeface="GOVWQJ+Arial-BoldMT"/>
              </a:rPr>
              <a:t>)</a:t>
            </a: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，并根据这个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spc="11" dirty="0">
                <a:solidFill>
                  <a:srgbClr val="333399"/>
                </a:solidFill>
                <a:latin typeface="SimSun"/>
                <a:cs typeface="SimSun"/>
              </a:rPr>
              <a:t>信息决定睡眠还是唤醒</a:t>
            </a:r>
            <a:r>
              <a:rPr sz="2400" b="1" dirty="0">
                <a:solidFill>
                  <a:srgbClr val="333399"/>
                </a:solidFill>
                <a:latin typeface="GOVWQJ+Arial-BoldMT"/>
                <a:cs typeface="GOVWQJ+Arial-BoldMT"/>
              </a:rPr>
              <a:t>(</a:t>
            </a:r>
            <a:r>
              <a:rPr sz="2400" spc="11" dirty="0">
                <a:solidFill>
                  <a:srgbClr val="FF0000"/>
                </a:solidFill>
                <a:latin typeface="SimSun"/>
                <a:cs typeface="SimSun"/>
              </a:rPr>
              <a:t>信号</a:t>
            </a:r>
            <a:r>
              <a:rPr sz="2400" b="1" dirty="0">
                <a:solidFill>
                  <a:srgbClr val="333399"/>
                </a:solidFill>
                <a:latin typeface="GOVWQJ+Arial-BoldMT"/>
                <a:cs typeface="GOVWQJ+Arial-BoldMT"/>
              </a:rPr>
              <a:t>)</a:t>
            </a:r>
            <a:r>
              <a:rPr sz="2400" dirty="0">
                <a:solidFill>
                  <a:srgbClr val="333399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- 6 -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1781555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727" y="2404872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727" y="305561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727" y="3706367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727" y="433577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727" y="4945379"/>
            <a:ext cx="188976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3079" y="4030219"/>
            <a:ext cx="1885632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9279" y="1530859"/>
            <a:ext cx="1885632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639" y="404306"/>
            <a:ext cx="4506467" cy="170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信号量开始工作</a:t>
            </a:r>
            <a:r>
              <a:rPr sz="3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…</a:t>
            </a:r>
          </a:p>
          <a:p>
            <a:pPr marL="0" marR="0">
              <a:lnSpc>
                <a:spcPts val="3123"/>
              </a:lnSpc>
              <a:spcBef>
                <a:spcPts val="1679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初始时</a:t>
            </a:r>
            <a:r>
              <a:rPr sz="2800" spc="9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47818" y="1600370"/>
            <a:ext cx="1944880" cy="3296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什么含义</a:t>
            </a:r>
            <a:r>
              <a:rPr sz="2400" b="1" dirty="0">
                <a:solidFill>
                  <a:srgbClr val="323299"/>
                </a:solidFill>
                <a:latin typeface="GOVWQJ+Arial-BoldMT"/>
                <a:cs typeface="GOVWQJ+Arial-BoldMT"/>
              </a:rPr>
              <a:t>?</a:t>
            </a:r>
          </a:p>
          <a:p>
            <a:pPr marL="0" marR="0">
              <a:lnSpc>
                <a:spcPts val="2681"/>
              </a:lnSpc>
              <a:spcBef>
                <a:spcPts val="16993"/>
              </a:spcBef>
              <a:spcAft>
                <a:spcPts val="0"/>
              </a:spcAft>
            </a:pP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什么含义</a:t>
            </a:r>
            <a:r>
              <a:rPr sz="2400" b="1" dirty="0">
                <a:solidFill>
                  <a:srgbClr val="323299"/>
                </a:solidFill>
                <a:latin typeface="GOVWQJ+Arial-BoldMT"/>
                <a:cs typeface="GOVWQJ+Arial-BoldMT"/>
              </a:rPr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06440" y="1676762"/>
            <a:ext cx="1966960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-1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40" y="1705526"/>
            <a:ext cx="506355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(1)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缓冲区满，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216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执行，</a:t>
            </a: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888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 </a:t>
            </a: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sleep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68751" y="187263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03191" y="187263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87039" y="2315126"/>
            <a:ext cx="163550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876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 </a:t>
            </a: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sleep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06440" y="2321287"/>
            <a:ext cx="1966960" cy="1498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-2</a:t>
            </a:r>
          </a:p>
          <a:p>
            <a:pPr marL="0" marR="0">
              <a:lnSpc>
                <a:spcPts val="3123"/>
              </a:lnSpc>
              <a:spcBef>
                <a:spcPts val="1351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-1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7240" y="2348464"/>
            <a:ext cx="214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(2) P</a:t>
            </a:r>
            <a:r>
              <a:rPr sz="2400" b="1" i="1" spc="216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执行，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89732" y="248223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437132" y="2515575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7240" y="2966001"/>
            <a:ext cx="5250733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(3) 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</a:t>
            </a:r>
            <a:r>
              <a:rPr sz="2400" spc="22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wakeup P</a:t>
            </a:r>
            <a:r>
              <a:rPr sz="2400" b="1" i="1" baseline="-18250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06440" y="3575412"/>
            <a:ext cx="1848360" cy="213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0</a:t>
            </a:r>
          </a:p>
          <a:p>
            <a:pPr marL="0" marR="0">
              <a:lnSpc>
                <a:spcPts val="3123"/>
              </a:lnSpc>
              <a:spcBef>
                <a:spcPts val="1601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1</a:t>
            </a:r>
          </a:p>
          <a:p>
            <a:pPr marL="0" marR="0">
              <a:lnSpc>
                <a:spcPts val="3123"/>
              </a:lnSpc>
              <a:spcBef>
                <a:spcPts val="1676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sem = 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825240" y="3629576"/>
            <a:ext cx="1975055" cy="85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wakeup P</a:t>
            </a:r>
            <a:r>
              <a:rPr sz="2400" b="1" i="1" baseline="-24499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7240" y="3650215"/>
            <a:ext cx="3445764" cy="1426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(4) 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再执行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</a:t>
            </a:r>
          </a:p>
          <a:p>
            <a:pPr marL="0" marR="0">
              <a:lnSpc>
                <a:spcPts val="2681"/>
              </a:lnSpc>
              <a:spcBef>
                <a:spcPts val="2218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(5) C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再执行</a:t>
            </a: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1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次循环，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77240" y="4888465"/>
            <a:ext cx="4320158" cy="79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(6) P</a:t>
            </a:r>
            <a:r>
              <a:rPr sz="2400" b="1" i="1" spc="216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执行，</a:t>
            </a:r>
            <a:r>
              <a:rPr sz="2400" spc="28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P</a:t>
            </a:r>
            <a:r>
              <a:rPr sz="2400" b="1" i="1" spc="876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 </a:t>
            </a: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继续执行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437132" y="5055575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000000"/>
                </a:solidFill>
                <a:latin typeface="DKBGTB+Arial-BoldItalicMT"/>
                <a:cs typeface="DKBGTB+Arial-BoldItalicMT"/>
              </a:rPr>
              <a:t>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13532" y="505716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1" dirty="0">
                <a:solidFill>
                  <a:srgbClr val="323299"/>
                </a:solidFill>
                <a:latin typeface="DKBGTB+Arial-BoldItalicMT"/>
                <a:cs typeface="DKBGTB+Arial-BoldItalicMT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72440" y="5474316"/>
            <a:ext cx="8702261" cy="148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993200"/>
                </a:solidFill>
                <a:latin typeface="EILICB+Wingdings-Regular"/>
                <a:cs typeface="EILICB+Wingdings-Regular"/>
              </a:rPr>
              <a:t></a:t>
            </a:r>
            <a:r>
              <a:rPr sz="2500" spc="208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总结一下：这个整数什么时候</a:t>
            </a: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-1?</a:t>
            </a:r>
            <a:r>
              <a:rPr sz="2800" spc="14" dirty="0">
                <a:solidFill>
                  <a:srgbClr val="FF0000"/>
                </a:solidFill>
                <a:latin typeface="SimSun"/>
                <a:cs typeface="SimSun"/>
              </a:rPr>
              <a:t>什么时候</a:t>
            </a: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+1?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什么时候睡眠</a:t>
            </a: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?</a:t>
            </a:r>
            <a:r>
              <a:rPr sz="2800" spc="10" dirty="0">
                <a:solidFill>
                  <a:srgbClr val="FF0000"/>
                </a:solidFill>
                <a:latin typeface="SimSun"/>
                <a:cs typeface="SimSun"/>
              </a:rPr>
              <a:t>什么时候唤醒</a:t>
            </a:r>
            <a:r>
              <a:rPr sz="2800" b="1" dirty="0">
                <a:solidFill>
                  <a:srgbClr val="FF0000"/>
                </a:solidFill>
                <a:latin typeface="GOVWQJ+Arial-BoldMT"/>
                <a:cs typeface="GOVWQJ+Arial-BoldMT"/>
              </a:rPr>
              <a:t>?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- 7 -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4439" y="1977800"/>
            <a:ext cx="8842188" cy="135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800" u="sng" dirty="0">
                <a:solidFill>
                  <a:srgbClr val="000000"/>
                </a:solidFill>
                <a:latin typeface="SimSun"/>
                <a:cs typeface="SimSun"/>
              </a:rPr>
              <a:t>问题：一种资源的数量是</a:t>
            </a:r>
            <a:r>
              <a:rPr sz="28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8</a:t>
            </a:r>
            <a:r>
              <a:rPr sz="2800" u="sng" spc="10" dirty="0">
                <a:solidFill>
                  <a:srgbClr val="000000"/>
                </a:solidFill>
                <a:latin typeface="SimSun"/>
                <a:cs typeface="SimSun"/>
              </a:rPr>
              <a:t>，这个资源对应的信号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u="sng" dirty="0">
                <a:solidFill>
                  <a:srgbClr val="000000"/>
                </a:solidFill>
                <a:latin typeface="SimSun"/>
                <a:cs typeface="SimSun"/>
              </a:rPr>
              <a:t>量的当前值是</a:t>
            </a:r>
            <a:r>
              <a:rPr sz="28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  <a:r>
              <a:rPr sz="2800" u="sng" dirty="0">
                <a:solidFill>
                  <a:srgbClr val="000000"/>
                </a:solidFill>
                <a:latin typeface="SimSun"/>
                <a:cs typeface="SimSun"/>
              </a:rPr>
              <a:t>，说明</a:t>
            </a:r>
            <a:r>
              <a:rPr sz="28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:(</a:t>
            </a:r>
            <a:r>
              <a:rPr sz="2800" b="1" u="sng" spc="893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8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639" y="3108178"/>
            <a:ext cx="4162425" cy="133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A.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有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个进程等待这个资源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B.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有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2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个资源可以使用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1639" y="4174978"/>
            <a:ext cx="4162425" cy="133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C.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有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6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个进程等待这个资源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D. 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有</a:t>
            </a:r>
            <a:r>
              <a:rPr sz="24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6</a:t>
            </a:r>
            <a:r>
              <a:rPr sz="2400" spc="11" dirty="0">
                <a:solidFill>
                  <a:srgbClr val="000000"/>
                </a:solidFill>
                <a:latin typeface="SimSun"/>
                <a:cs typeface="SimSun"/>
              </a:rPr>
              <a:t>个资源可以使用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- 8 -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2286000"/>
            <a:ext cx="7862315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040" y="404306"/>
            <a:ext cx="732411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什么是信号量</a:t>
            </a:r>
            <a:r>
              <a:rPr sz="3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? </a:t>
            </a:r>
            <a:r>
              <a:rPr sz="3600" spc="11" dirty="0">
                <a:solidFill>
                  <a:srgbClr val="000000"/>
                </a:solidFill>
                <a:latin typeface="SimSun"/>
                <a:cs typeface="SimSun"/>
              </a:rPr>
              <a:t>信号量的定义</a:t>
            </a:r>
            <a:r>
              <a:rPr sz="3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240" y="1345608"/>
            <a:ext cx="10773232" cy="127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993200"/>
                </a:solidFill>
                <a:latin typeface="EILICB+Wingdings-Regular"/>
                <a:cs typeface="EILICB+Wingdings-Regular"/>
              </a:rPr>
              <a:t></a:t>
            </a:r>
            <a:r>
              <a:rPr sz="2150" spc="557" dirty="0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信号量</a:t>
            </a:r>
            <a:r>
              <a:rPr sz="2400" b="1" dirty="0">
                <a:solidFill>
                  <a:srgbClr val="323299"/>
                </a:solidFill>
                <a:latin typeface="GOVWQJ+Arial-BoldMT"/>
                <a:cs typeface="GOVWQJ+Arial-BoldMT"/>
              </a:rPr>
              <a:t>: 1965</a:t>
            </a: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年，由荷兰学者</a:t>
            </a:r>
            <a:r>
              <a:rPr sz="2400" b="1" dirty="0">
                <a:solidFill>
                  <a:srgbClr val="323299"/>
                </a:solidFill>
                <a:latin typeface="GOVWQJ+Arial-BoldMT"/>
                <a:cs typeface="GOVWQJ+Arial-BoldMT"/>
              </a:rPr>
              <a:t>Dijkstra</a:t>
            </a: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提出的一种特殊整型变量，量</a:t>
            </a:r>
          </a:p>
          <a:p>
            <a:pPr marL="342900" marR="0">
              <a:lnSpc>
                <a:spcPts val="2681"/>
              </a:lnSpc>
              <a:spcBef>
                <a:spcPts val="1012"/>
              </a:spcBef>
              <a:spcAft>
                <a:spcPts val="0"/>
              </a:spcAft>
            </a:pP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用来记录，信号用来</a:t>
            </a:r>
            <a:r>
              <a:rPr sz="2400" b="1" dirty="0">
                <a:solidFill>
                  <a:srgbClr val="323299"/>
                </a:solidFill>
                <a:latin typeface="GOVWQJ+Arial-BoldMT"/>
                <a:cs typeface="GOVWQJ+Arial-BoldMT"/>
              </a:rPr>
              <a:t>sleep</a:t>
            </a:r>
            <a:r>
              <a:rPr sz="2400" spc="11" dirty="0">
                <a:solidFill>
                  <a:srgbClr val="323299"/>
                </a:solidFill>
                <a:latin typeface="SimSun"/>
                <a:cs typeface="SimSun"/>
              </a:rPr>
              <a:t>和</a:t>
            </a:r>
            <a:r>
              <a:rPr sz="2400" b="1" dirty="0">
                <a:solidFill>
                  <a:srgbClr val="323299"/>
                </a:solidFill>
                <a:latin typeface="GOVWQJ+Arial-BoldMT"/>
                <a:cs typeface="GOVWQJ+Arial-BoldMT"/>
              </a:rPr>
              <a:t>wakeup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2478" y="2342589"/>
            <a:ext cx="2820484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struct semaphore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72077" y="2342589"/>
            <a:ext cx="2515582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P(semaphore s)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5300" y="3074046"/>
            <a:ext cx="6792428" cy="67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int value; 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记录资源个数</a:t>
            </a:r>
            <a:r>
              <a:rPr sz="2000" spc="63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ENPAMN+CourierNewPS-BoldMT"/>
                <a:cs typeface="ENPAMN+CourierNewPS-BoldMT"/>
              </a:rPr>
              <a:t>s.value--;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15154" y="3378946"/>
            <a:ext cx="2980724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if(s.value &lt; 0) 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5378" y="3439870"/>
            <a:ext cx="205823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PCB *queue;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81878" y="3744674"/>
            <a:ext cx="2980724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sleep(s.queue); 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9652" y="3807939"/>
            <a:ext cx="4176518" cy="676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记录等待在该信号量上的进程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72332" y="4110402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2478" y="4171389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2478" y="4539459"/>
            <a:ext cx="4681203" cy="1041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P(semaphore s);</a:t>
            </a:r>
            <a:r>
              <a:rPr sz="2000" b="1" spc="240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消费资源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V(semaphore s);</a:t>
            </a:r>
            <a:r>
              <a:rPr sz="2000" b="1" spc="240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 </a:t>
            </a:r>
            <a:r>
              <a:rPr sz="2000" b="1" dirty="0">
                <a:solidFill>
                  <a:srgbClr val="000000"/>
                </a:solidFill>
                <a:latin typeface="ENPAMN+CourierNewPS-BoldMT"/>
                <a:cs typeface="ENPAMN+CourierNewPS-BoldMT"/>
              </a:rPr>
              <a:t>//</a:t>
            </a:r>
            <a:r>
              <a:rPr sz="2000" spc="15" dirty="0">
                <a:solidFill>
                  <a:srgbClr val="000000"/>
                </a:solidFill>
                <a:latin typeface="SimSun"/>
                <a:cs typeface="SimSun"/>
              </a:rPr>
              <a:t>产生资源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96840" y="4774608"/>
            <a:ext cx="369477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问题：写出</a:t>
            </a:r>
            <a:r>
              <a:rPr sz="24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V(s</a:t>
            </a:r>
            <a:r>
              <a:rPr sz="2400" b="1" u="sng" spc="200" dirty="0">
                <a:solidFill>
                  <a:srgbClr val="000000"/>
                </a:solidFill>
                <a:latin typeface="GOVWQJ+Arial-BoldMT"/>
                <a:cs typeface="GOVWQJ+Arial-BoldMT"/>
              </a:rPr>
              <a:t> </a:t>
            </a:r>
            <a:r>
              <a:rPr sz="2400" u="sng" spc="11" dirty="0">
                <a:solidFill>
                  <a:srgbClr val="000000"/>
                </a:solidFill>
                <a:latin typeface="SimSun"/>
                <a:cs typeface="SimSun"/>
              </a:rPr>
              <a:t>的代码</a:t>
            </a:r>
            <a:r>
              <a:rPr sz="2400" b="1" u="sng" dirty="0">
                <a:solidFill>
                  <a:srgbClr val="000000"/>
                </a:solidFill>
                <a:latin typeface="GOVWQJ+Arial-BoldMT"/>
                <a:cs typeface="GOVWQJ+Arial-BoldMT"/>
              </a:rPr>
              <a:t>?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7240" y="5517198"/>
            <a:ext cx="495600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</a:t>
            </a:r>
            <a:r>
              <a:rPr sz="1800" spc="11" dirty="0">
                <a:solidFill>
                  <a:srgbClr val="000000"/>
                </a:solidFill>
                <a:latin typeface="SimSun"/>
                <a:cs typeface="SimSun"/>
              </a:rPr>
              <a:t>的名称来源于荷兰语的</a:t>
            </a:r>
            <a:r>
              <a:rPr sz="18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proberen</a:t>
            </a:r>
            <a:r>
              <a:rPr sz="1800" spc="11" dirty="0">
                <a:solidFill>
                  <a:srgbClr val="000000"/>
                </a:solidFill>
                <a:latin typeface="SimSun"/>
                <a:cs typeface="SimSun"/>
              </a:rPr>
              <a:t>，即</a:t>
            </a:r>
            <a:r>
              <a:rPr sz="18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test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7240" y="5898198"/>
            <a:ext cx="5432185" cy="59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V</a:t>
            </a:r>
            <a:r>
              <a:rPr sz="1800" spc="11" dirty="0">
                <a:solidFill>
                  <a:srgbClr val="000000"/>
                </a:solidFill>
                <a:latin typeface="SimSun"/>
                <a:cs typeface="SimSun"/>
              </a:rPr>
              <a:t>的名称也来源于荷兰语</a:t>
            </a:r>
            <a:r>
              <a:rPr sz="18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verhogen(increment)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Operating</a:t>
            </a:r>
            <a:r>
              <a:rPr sz="1600" b="1" spc="37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 </a:t>
            </a:r>
            <a:r>
              <a:rPr sz="1600" b="1" dirty="0">
                <a:solidFill>
                  <a:srgbClr val="000000"/>
                </a:solidFill>
                <a:latin typeface="IQREMS+TimesNewRomanPS-BoldMT"/>
                <a:cs typeface="IQREMS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GOVWQJ+Arial-BoldMT"/>
                <a:cs typeface="GOVWQJ+Arial-BoldMT"/>
              </a:rPr>
              <a:t>- 9 -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811</Words>
  <Application>Microsoft Office PowerPoint</Application>
  <PresentationFormat>宽屏</PresentationFormat>
  <Paragraphs>209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BVRQIQ+STHupo</vt:lpstr>
      <vt:lpstr>SimHei</vt:lpstr>
      <vt:lpstr>Times New Roman</vt:lpstr>
      <vt:lpstr>IQREMS+TimesNewRomanPS-BoldMT</vt:lpstr>
      <vt:lpstr>LINFKS+Elephant-Regular</vt:lpstr>
      <vt:lpstr>Tahoma</vt:lpstr>
      <vt:lpstr>Calibri</vt:lpstr>
      <vt:lpstr>ENPAMN+CourierNewPS-BoldMT</vt:lpstr>
      <vt:lpstr>DKBGTB+Arial-BoldItalicMT</vt:lpstr>
      <vt:lpstr>SimSun</vt:lpstr>
      <vt:lpstr>GOVWQJ+Arial-BoldMT</vt:lpstr>
      <vt:lpstr>JIVUCA+SymbolMT</vt:lpstr>
      <vt:lpstr>EILICB+Wingdings-Regular</vt:lpstr>
      <vt:lpstr>VGIEHN+Arial-Black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李 想</cp:lastModifiedBy>
  <cp:revision>2</cp:revision>
  <dcterms:modified xsi:type="dcterms:W3CDTF">2018-09-08T08:31:23Z</dcterms:modified>
</cp:coreProperties>
</file>