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slideLayouts/slideLayout14.xml" ContentType="application/vnd.openxmlformats-officedocument.presentationml.slideLayout+xml"/>
  <Override PartName="/ppt/theme/theme4.xml" ContentType="application/vnd.openxmlformats-officedocument.theme+xml"/>
  <Override PartName="/ppt/slideLayouts/slideLayout15.xml" ContentType="application/vnd.openxmlformats-officedocument.presentationml.slideLayout+xml"/>
  <Override PartName="/ppt/theme/theme5.xml" ContentType="application/vnd.openxmlformats-officedocument.theme+xml"/>
  <Override PartName="/ppt/slideLayouts/slideLayout16.xml" ContentType="application/vnd.openxmlformats-officedocument.presentationml.slideLayout+xml"/>
  <Override PartName="/ppt/theme/theme6.xml" ContentType="application/vnd.openxmlformats-officedocument.theme+xml"/>
  <Override PartName="/ppt/slideLayouts/slideLayout17.xml" ContentType="application/vnd.openxmlformats-officedocument.presentationml.slideLayout+xml"/>
  <Override PartName="/ppt/theme/theme7.xml" ContentType="application/vnd.openxmlformats-officedocument.theme+xml"/>
  <Override PartName="/ppt/slideLayouts/slideLayout18.xml" ContentType="application/vnd.openxmlformats-officedocument.presentationml.slideLayout+xml"/>
  <Override PartName="/ppt/theme/theme8.xml" ContentType="application/vnd.openxmlformats-officedocument.theme+xml"/>
  <Override PartName="/ppt/slideLayouts/slideLayout19.xml" ContentType="application/vnd.openxmlformats-officedocument.presentationml.slideLayout+xml"/>
  <Override PartName="/ppt/theme/theme9.xml" ContentType="application/vnd.openxmlformats-officedocument.theme+xml"/>
  <Override PartName="/ppt/slideLayouts/slideLayout20.xml" ContentType="application/vnd.openxmlformats-officedocument.presentationml.slideLayout+xml"/>
  <Override PartName="/ppt/theme/theme10.xml" ContentType="application/vnd.openxmlformats-officedocument.theme+xml"/>
  <Override PartName="/ppt/slideLayouts/slideLayout21.xml" ContentType="application/vnd.openxmlformats-officedocument.presentationml.slideLayout+xml"/>
  <Override PartName="/ppt/theme/theme11.xml" ContentType="application/vnd.openxmlformats-officedocument.theme+xml"/>
  <Override PartName="/ppt/slideLayouts/slideLayout22.xml" ContentType="application/vnd.openxmlformats-officedocument.presentationml.slideLayout+xml"/>
  <Override PartName="/ppt/theme/theme12.xml" ContentType="application/vnd.openxmlformats-officedocument.theme+xml"/>
  <Override PartName="/ppt/slideLayouts/slideLayout23.xml" ContentType="application/vnd.openxmlformats-officedocument.presentationml.slideLayout+xml"/>
  <Override PartName="/ppt/theme/theme13.xml" ContentType="application/vnd.openxmlformats-officedocument.theme+xml"/>
  <Override PartName="/ppt/slideLayouts/slideLayout24.xml" ContentType="application/vnd.openxmlformats-officedocument.presentationml.slideLayout+xml"/>
  <Override PartName="/ppt/theme/theme14.xml" ContentType="application/vnd.openxmlformats-officedocument.theme+xml"/>
  <Override PartName="/ppt/slideLayouts/slideLayout25.xml" ContentType="application/vnd.openxmlformats-officedocument.presentationml.slideLayout+xml"/>
  <Override PartName="/ppt/theme/theme15.xml" ContentType="application/vnd.openxmlformats-officedocument.theme+xml"/>
  <Override PartName="/ppt/slideLayouts/slideLayout26.xml" ContentType="application/vnd.openxmlformats-officedocument.presentationml.slideLayout+xml"/>
  <Override PartName="/ppt/theme/theme16.xml" ContentType="application/vnd.openxmlformats-officedocument.theme+xml"/>
  <Override PartName="/ppt/slideLayouts/slideLayout27.xml" ContentType="application/vnd.openxmlformats-officedocument.presentationml.slideLayout+xml"/>
  <Override PartName="/ppt/theme/theme17.xml" ContentType="application/vnd.openxmlformats-officedocument.theme+xml"/>
  <Override PartName="/ppt/slideLayouts/slideLayout28.xml" ContentType="application/vnd.openxmlformats-officedocument.presentationml.slideLayout+xml"/>
  <Override PartName="/ppt/theme/theme18.xml" ContentType="application/vnd.openxmlformats-officedocument.theme+xml"/>
  <Override PartName="/ppt/slideLayouts/slideLayout29.xml" ContentType="application/vnd.openxmlformats-officedocument.presentationml.slideLayout+xml"/>
  <Override PartName="/ppt/theme/theme19.xml" ContentType="application/vnd.openxmlformats-officedocument.theme+xml"/>
  <Override PartName="/ppt/slideLayouts/slideLayout30.xml" ContentType="application/vnd.openxmlformats-officedocument.presentationml.slideLayout+xml"/>
  <Override PartName="/ppt/theme/theme20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  <p:sldMasterId id="2147483663" r:id="rId3"/>
    <p:sldMasterId id="2147483665" r:id="rId4"/>
    <p:sldMasterId id="2147483667" r:id="rId5"/>
    <p:sldMasterId id="2147483669" r:id="rId6"/>
    <p:sldMasterId id="2147483671" r:id="rId7"/>
    <p:sldMasterId id="2147483673" r:id="rId8"/>
    <p:sldMasterId id="2147483675" r:id="rId9"/>
    <p:sldMasterId id="2147483677" r:id="rId10"/>
    <p:sldMasterId id="2147483679" r:id="rId11"/>
    <p:sldMasterId id="2147483681" r:id="rId12"/>
    <p:sldMasterId id="2147483683" r:id="rId13"/>
    <p:sldMasterId id="2147483685" r:id="rId14"/>
    <p:sldMasterId id="2147483687" r:id="rId15"/>
    <p:sldMasterId id="2147483689" r:id="rId16"/>
    <p:sldMasterId id="2147483691" r:id="rId17"/>
    <p:sldMasterId id="2147483693" r:id="rId18"/>
    <p:sldMasterId id="2147483695" r:id="rId19"/>
    <p:sldMasterId id="2147483697" r:id="rId20"/>
  </p:sldMasterIdLst>
  <p:sldIdLst>
    <p:sldId id="259" r:id="rId21"/>
    <p:sldId id="262" r:id="rId22"/>
    <p:sldId id="265" r:id="rId23"/>
    <p:sldId id="268" r:id="rId24"/>
    <p:sldId id="271" r:id="rId25"/>
    <p:sldId id="274" r:id="rId26"/>
    <p:sldId id="277" r:id="rId27"/>
    <p:sldId id="280" r:id="rId28"/>
    <p:sldId id="283" r:id="rId29"/>
    <p:sldId id="286" r:id="rId30"/>
    <p:sldId id="289" r:id="rId31"/>
    <p:sldId id="292" r:id="rId32"/>
    <p:sldId id="295" r:id="rId33"/>
    <p:sldId id="298" r:id="rId34"/>
    <p:sldId id="301" r:id="rId35"/>
    <p:sldId id="304" r:id="rId36"/>
    <p:sldId id="307" r:id="rId37"/>
    <p:sldId id="310" r:id="rId38"/>
    <p:sldId id="313" r:id="rId39"/>
  </p:sldIdLst>
  <p:sldSz cx="12192000" cy="6858000"/>
  <p:notesSz cx="6858000" cy="9144000"/>
  <p:custDataLst>
    <p:tags r:id="rId40"/>
  </p:custDataLst>
  <p:defaultTextStyle>
    <a:defPPr>
      <a:defRPr lang="en-US" smtId="4294967295"/>
    </a:defPPr>
    <a:lvl1pPr marL="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72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26" Type="http://schemas.openxmlformats.org/officeDocument/2006/relationships/slide" Target="slides/slide6.xml"/><Relationship Id="rId39" Type="http://schemas.openxmlformats.org/officeDocument/2006/relationships/slide" Target="slides/slide19.xml"/><Relationship Id="rId21" Type="http://schemas.openxmlformats.org/officeDocument/2006/relationships/slide" Target="slides/slide1.xml"/><Relationship Id="rId34" Type="http://schemas.openxmlformats.org/officeDocument/2006/relationships/slide" Target="slides/slide14.xml"/><Relationship Id="rId42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0" Type="http://schemas.openxmlformats.org/officeDocument/2006/relationships/slideMaster" Target="slideMasters/slideMaster20.xml"/><Relationship Id="rId29" Type="http://schemas.openxmlformats.org/officeDocument/2006/relationships/slide" Target="slides/slide9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4.xml"/><Relationship Id="rId32" Type="http://schemas.openxmlformats.org/officeDocument/2006/relationships/slide" Target="slides/slide12.xml"/><Relationship Id="rId37" Type="http://schemas.openxmlformats.org/officeDocument/2006/relationships/slide" Target="slides/slide17.xml"/><Relationship Id="rId40" Type="http://schemas.openxmlformats.org/officeDocument/2006/relationships/tags" Target="tags/tag1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" Target="slides/slide3.xml"/><Relationship Id="rId28" Type="http://schemas.openxmlformats.org/officeDocument/2006/relationships/slide" Target="slides/slide8.xml"/><Relationship Id="rId36" Type="http://schemas.openxmlformats.org/officeDocument/2006/relationships/slide" Target="slides/slide16.xml"/><Relationship Id="rId10" Type="http://schemas.openxmlformats.org/officeDocument/2006/relationships/slideMaster" Target="slideMasters/slideMaster10.xml"/><Relationship Id="rId19" Type="http://schemas.openxmlformats.org/officeDocument/2006/relationships/slideMaster" Target="slideMasters/slideMaster19.xml"/><Relationship Id="rId31" Type="http://schemas.openxmlformats.org/officeDocument/2006/relationships/slide" Target="slides/slide11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2.xml"/><Relationship Id="rId27" Type="http://schemas.openxmlformats.org/officeDocument/2006/relationships/slide" Target="slides/slide7.xml"/><Relationship Id="rId30" Type="http://schemas.openxmlformats.org/officeDocument/2006/relationships/slide" Target="slides/slide10.xml"/><Relationship Id="rId35" Type="http://schemas.openxmlformats.org/officeDocument/2006/relationships/slide" Target="slides/slide15.xml"/><Relationship Id="rId43" Type="http://schemas.openxmlformats.org/officeDocument/2006/relationships/theme" Target="theme/theme1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" Target="slides/slide5.xml"/><Relationship Id="rId33" Type="http://schemas.openxmlformats.org/officeDocument/2006/relationships/slide" Target="slides/slide13.xml"/><Relationship Id="rId38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 smtId="4294967295"/>
              <a:t>Click to edit Master subtitle style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88FA614-E8CE-441F-B4EE-67D76600D77A}" type="datetimeFigureOut">
              <a:rPr lang="en-US" smtClean="0" smtId="4294967295"/>
              <a:t>9/8/2018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0873B9E-B1A7-4D72-AA39-052609DD0E2E}" type="datetimeFigureOut">
              <a:rPr lang="en-US" smtClean="0" smtId="4294967295"/>
              <a:t>9/8/2018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29CC16C-85A9-47E5-9CD4-A40EAEBF5799}" type="datetimeFigureOut">
              <a:rPr lang="en-US" smtClean="0" smtId="4294967295"/>
              <a:t>9/8/2018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302B286-A8C4-4327-B235-F288EB3CE82B}" type="datetimeFigureOut">
              <a:rPr lang="en-US" smtClean="0" smtId="4294967295"/>
              <a:t>9/8/2018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 smtId="4294967295"/>
            </a:lvl1pPr>
          </a:lstStyle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 smtId="4294967295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 smtId="4294967295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 smtId="4294967295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BCDCB2A-4F02-4F53-8F56-7F5B27DBBE04}" type="datetimeFigureOut">
              <a:rPr lang="en-US" smtClean="0" smtId="4294967295"/>
              <a:t>9/8/2018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  <a:lvl6pPr>
              <a:defRPr sz="1800" smtId="4294967295"/>
            </a:lvl6pPr>
            <a:lvl7pPr>
              <a:defRPr sz="1800" smtId="4294967295"/>
            </a:lvl7pPr>
            <a:lvl8pPr>
              <a:defRPr sz="1800" smtId="4294967295"/>
            </a:lvl8pPr>
            <a:lvl9pPr>
              <a:defRPr sz="18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  <a:lvl6pPr>
              <a:defRPr sz="1800" smtId="4294967295"/>
            </a:lvl6pPr>
            <a:lvl7pPr>
              <a:defRPr sz="1800" smtId="4294967295"/>
            </a:lvl7pPr>
            <a:lvl8pPr>
              <a:defRPr sz="1800" smtId="4294967295"/>
            </a:lvl8pPr>
            <a:lvl9pPr>
              <a:defRPr sz="18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5BF09208-FE15-4D02-8B7D-F674B077E425}" type="datetimeFigureOut">
              <a:rPr lang="en-US" smtClean="0" smtId="4294967295"/>
              <a:t>9/8/2018</a:t>
            </a:fld>
            <a:endParaRPr lang="en-US" smtId="4294967295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 smtId="4294967295"/>
            </a:lvl1pPr>
            <a:lvl2pPr marL="457200" indent="0">
              <a:buNone/>
              <a:defRPr sz="2000" b="1" smtId="4294967295"/>
            </a:lvl2pPr>
            <a:lvl3pPr marL="914400" indent="0">
              <a:buNone/>
              <a:defRPr sz="1800" b="1" smtId="4294967295"/>
            </a:lvl3pPr>
            <a:lvl4pPr marL="1371600" indent="0">
              <a:buNone/>
              <a:defRPr sz="1600" b="1" smtId="4294967295"/>
            </a:lvl4pPr>
            <a:lvl5pPr marL="1828800" indent="0">
              <a:buNone/>
              <a:defRPr sz="1600" b="1" smtId="4294967295"/>
            </a:lvl5pPr>
            <a:lvl6pPr marL="2286000" indent="0">
              <a:buNone/>
              <a:defRPr sz="1600" b="1" smtId="4294967295"/>
            </a:lvl6pPr>
            <a:lvl7pPr marL="2743200" indent="0">
              <a:buNone/>
              <a:defRPr sz="1600" b="1" smtId="4294967295"/>
            </a:lvl7pPr>
            <a:lvl8pPr marL="3200400" indent="0">
              <a:buNone/>
              <a:defRPr sz="1600" b="1" smtId="4294967295"/>
            </a:lvl8pPr>
            <a:lvl9pPr marL="3657600" indent="0">
              <a:buNone/>
              <a:defRPr sz="1600" b="1" smtId="4294967295"/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 smtId="4294967295"/>
            </a:lvl1pPr>
            <a:lvl2pPr>
              <a:defRPr sz="2000" smtId="4294967295"/>
            </a:lvl2pPr>
            <a:lvl3pPr>
              <a:defRPr sz="1800" smtId="4294967295"/>
            </a:lvl3pPr>
            <a:lvl4pPr>
              <a:defRPr sz="1600" smtId="4294967295"/>
            </a:lvl4pPr>
            <a:lvl5pPr>
              <a:defRPr sz="1600" smtId="4294967295"/>
            </a:lvl5pPr>
            <a:lvl6pPr>
              <a:defRPr sz="1600" smtId="4294967295"/>
            </a:lvl6pPr>
            <a:lvl7pPr>
              <a:defRPr sz="1600" smtId="4294967295"/>
            </a:lvl7pPr>
            <a:lvl8pPr>
              <a:defRPr sz="1600" smtId="4294967295"/>
            </a:lvl8pPr>
            <a:lvl9pPr>
              <a:defRPr sz="16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 smtId="4294967295"/>
            </a:lvl1pPr>
            <a:lvl2pPr marL="457200" indent="0">
              <a:buNone/>
              <a:defRPr sz="2000" b="1" smtId="4294967295"/>
            </a:lvl2pPr>
            <a:lvl3pPr marL="914400" indent="0">
              <a:buNone/>
              <a:defRPr sz="1800" b="1" smtId="4294967295"/>
            </a:lvl3pPr>
            <a:lvl4pPr marL="1371600" indent="0">
              <a:buNone/>
              <a:defRPr sz="1600" b="1" smtId="4294967295"/>
            </a:lvl4pPr>
            <a:lvl5pPr marL="1828800" indent="0">
              <a:buNone/>
              <a:defRPr sz="1600" b="1" smtId="4294967295"/>
            </a:lvl5pPr>
            <a:lvl6pPr marL="2286000" indent="0">
              <a:buNone/>
              <a:defRPr sz="1600" b="1" smtId="4294967295"/>
            </a:lvl6pPr>
            <a:lvl7pPr marL="2743200" indent="0">
              <a:buNone/>
              <a:defRPr sz="1600" b="1" smtId="4294967295"/>
            </a:lvl7pPr>
            <a:lvl8pPr marL="3200400" indent="0">
              <a:buNone/>
              <a:defRPr sz="1600" b="1" smtId="4294967295"/>
            </a:lvl8pPr>
            <a:lvl9pPr marL="3657600" indent="0">
              <a:buNone/>
              <a:defRPr sz="1600" b="1" smtId="4294967295"/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 smtId="4294967295"/>
            </a:lvl1pPr>
            <a:lvl2pPr>
              <a:defRPr sz="2000" smtId="4294967295"/>
            </a:lvl2pPr>
            <a:lvl3pPr>
              <a:defRPr sz="1800" smtId="4294967295"/>
            </a:lvl3pPr>
            <a:lvl4pPr>
              <a:defRPr sz="1600" smtId="4294967295"/>
            </a:lvl4pPr>
            <a:lvl5pPr>
              <a:defRPr sz="1600" smtId="4294967295"/>
            </a:lvl5pPr>
            <a:lvl6pPr>
              <a:defRPr sz="1600" smtId="4294967295"/>
            </a:lvl6pPr>
            <a:lvl7pPr>
              <a:defRPr sz="1600" smtId="4294967295"/>
            </a:lvl7pPr>
            <a:lvl8pPr>
              <a:defRPr sz="1600" smtId="4294967295"/>
            </a:lvl8pPr>
            <a:lvl9pPr>
              <a:defRPr sz="16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6B0C8E0C-D5AF-4BE0-AEB6-0E90E1167A9B}" type="datetimeFigureOut">
              <a:rPr lang="en-US" smtClean="0" smtId="4294967295"/>
              <a:t>9/8/2018</a:t>
            </a:fld>
            <a:endParaRPr lang="en-US" smtId="4294967295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D9819EF8-EB39-4497-B2AD-1A35D3B22D7C}" type="datetimeFigureOut">
              <a:rPr lang="en-US" smtClean="0" smtId="4294967295"/>
              <a:t>9/8/2018</a:t>
            </a:fld>
            <a:endParaRPr lang="en-US" smtId="4294967295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5579ADD4-8A64-4B9C-9690-4965244C2BD5}" type="datetimeFigureOut">
              <a:rPr lang="en-US" smtClean="0" smtId="4294967295"/>
              <a:t>9/8/2018</a:t>
            </a:fld>
            <a:endParaRPr lang="en-US" smtId="4294967295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 smtId="4294967295"/>
            </a:lvl1pPr>
          </a:lstStyle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 smtId="4294967295"/>
            </a:lvl1pPr>
            <a:lvl2pPr>
              <a:defRPr sz="2800" smtId="4294967295"/>
            </a:lvl2pPr>
            <a:lvl3pPr>
              <a:defRPr sz="2400" smtId="4294967295"/>
            </a:lvl3pPr>
            <a:lvl4pPr>
              <a:defRPr sz="2000" smtId="4294967295"/>
            </a:lvl4pPr>
            <a:lvl5pPr>
              <a:defRPr sz="2000" smtId="4294967295"/>
            </a:lvl5pPr>
            <a:lvl6pPr>
              <a:defRPr sz="2000" smtId="4294967295"/>
            </a:lvl6pPr>
            <a:lvl7pPr>
              <a:defRPr sz="2000" smtId="4294967295"/>
            </a:lvl7pPr>
            <a:lvl8pPr>
              <a:defRPr sz="2000" smtId="4294967295"/>
            </a:lvl8pPr>
            <a:lvl9pPr>
              <a:defRPr sz="20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 smtId="4294967295"/>
            </a:lvl1pPr>
            <a:lvl2pPr marL="457200" indent="0">
              <a:buNone/>
              <a:defRPr sz="1200" smtId="4294967295"/>
            </a:lvl2pPr>
            <a:lvl3pPr marL="914400" indent="0">
              <a:buNone/>
              <a:defRPr sz="1000" smtId="4294967295"/>
            </a:lvl3pPr>
            <a:lvl4pPr marL="1371600" indent="0">
              <a:buNone/>
              <a:defRPr sz="900" smtId="4294967295"/>
            </a:lvl4pPr>
            <a:lvl5pPr marL="1828800" indent="0">
              <a:buNone/>
              <a:defRPr sz="900" smtId="4294967295"/>
            </a:lvl5pPr>
            <a:lvl6pPr marL="2286000" indent="0">
              <a:buNone/>
              <a:defRPr sz="900" smtId="4294967295"/>
            </a:lvl6pPr>
            <a:lvl7pPr marL="2743200" indent="0">
              <a:buNone/>
              <a:defRPr sz="900" smtId="4294967295"/>
            </a:lvl7pPr>
            <a:lvl8pPr marL="3200400" indent="0">
              <a:buNone/>
              <a:defRPr sz="900" smtId="4294967295"/>
            </a:lvl8pPr>
            <a:lvl9pPr marL="3657600" indent="0">
              <a:buNone/>
              <a:defRPr sz="900" smtId="4294967295"/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60C1FFCD-B60F-4EB5-87F8-5A6230DDDD37}" type="datetimeFigureOut">
              <a:rPr lang="en-US" smtClean="0" smtId="4294967295"/>
              <a:t>9/8/2018</a:t>
            </a:fld>
            <a:endParaRPr lang="en-US" smtId="4294967295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 smtId="4294967295"/>
            </a:lvl1pPr>
          </a:lstStyle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 smtId="4294967295"/>
            </a:lvl1pPr>
            <a:lvl2pPr marL="457200" indent="0">
              <a:buNone/>
              <a:defRPr sz="2800" smtId="4294967295"/>
            </a:lvl2pPr>
            <a:lvl3pPr marL="914400" indent="0">
              <a:buNone/>
              <a:defRPr sz="2400" smtId="4294967295"/>
            </a:lvl3pPr>
            <a:lvl4pPr marL="1371600" indent="0">
              <a:buNone/>
              <a:defRPr sz="2000" smtId="4294967295"/>
            </a:lvl4pPr>
            <a:lvl5pPr marL="1828800" indent="0">
              <a:buNone/>
              <a:defRPr sz="2000" smtId="4294967295"/>
            </a:lvl5pPr>
            <a:lvl6pPr marL="2286000" indent="0">
              <a:buNone/>
              <a:defRPr sz="2000" smtId="4294967295"/>
            </a:lvl6pPr>
            <a:lvl7pPr marL="2743200" indent="0">
              <a:buNone/>
              <a:defRPr sz="2000" smtId="4294967295"/>
            </a:lvl7pPr>
            <a:lvl8pPr marL="3200400" indent="0">
              <a:buNone/>
              <a:defRPr sz="2000" smtId="4294967295"/>
            </a:lvl8pPr>
            <a:lvl9pPr marL="3657600" indent="0">
              <a:buNone/>
              <a:defRPr sz="2000" smtId="4294967295"/>
            </a:lvl9pPr>
          </a:lstStyle>
          <a:p>
            <a:endParaRPr lang="en-US" smtId="4294967295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 smtId="4294967295"/>
            </a:lvl1pPr>
            <a:lvl2pPr marL="457200" indent="0">
              <a:buNone/>
              <a:defRPr sz="1200" smtId="4294967295"/>
            </a:lvl2pPr>
            <a:lvl3pPr marL="914400" indent="0">
              <a:buNone/>
              <a:defRPr sz="1000" smtId="4294967295"/>
            </a:lvl3pPr>
            <a:lvl4pPr marL="1371600" indent="0">
              <a:buNone/>
              <a:defRPr sz="900" smtId="4294967295"/>
            </a:lvl4pPr>
            <a:lvl5pPr marL="1828800" indent="0">
              <a:buNone/>
              <a:defRPr sz="900" smtId="4294967295"/>
            </a:lvl5pPr>
            <a:lvl6pPr marL="2286000" indent="0">
              <a:buNone/>
              <a:defRPr sz="900" smtId="4294967295"/>
            </a:lvl6pPr>
            <a:lvl7pPr marL="2743200" indent="0">
              <a:buNone/>
              <a:defRPr sz="900" smtId="4294967295"/>
            </a:lvl7pPr>
            <a:lvl8pPr marL="3200400" indent="0">
              <a:buNone/>
              <a:defRPr sz="900" smtId="4294967295"/>
            </a:lvl8pPr>
            <a:lvl9pPr marL="3657600" indent="0">
              <a:buNone/>
              <a:defRPr sz="900" smtId="4294967295"/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8118D2A2-6114-4319-BF65-0D59524B5B6B}" type="datetimeFigureOut">
              <a:rPr lang="en-US" smtClean="0" smtId="4294967295"/>
              <a:t>9/8/2018</a:t>
            </a:fld>
            <a:endParaRPr lang="en-US" smtId="4294967295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20.xml"/></Relationships>
</file>

<file path=ppt/slideMasters/_rels/slideMaster1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21.xml"/></Relationships>
</file>

<file path=ppt/slideMasters/_rels/slideMaster12.xml.rels><?xml version="1.0" encoding="UTF-8" standalone="yes"?>
<Relationships xmlns="http://schemas.openxmlformats.org/package/2006/relationships"><Relationship Id="rId2" Type="http://schemas.openxmlformats.org/officeDocument/2006/relationships/theme" Target="../theme/theme12.xml"/><Relationship Id="rId1" Type="http://schemas.openxmlformats.org/officeDocument/2006/relationships/slideLayout" Target="../slideLayouts/slideLayout22.xml"/></Relationships>
</file>

<file path=ppt/slideMasters/_rels/slideMaster13.xml.rels><?xml version="1.0" encoding="UTF-8" standalone="yes"?>
<Relationships xmlns="http://schemas.openxmlformats.org/package/2006/relationships"><Relationship Id="rId2" Type="http://schemas.openxmlformats.org/officeDocument/2006/relationships/theme" Target="../theme/theme13.xml"/><Relationship Id="rId1" Type="http://schemas.openxmlformats.org/officeDocument/2006/relationships/slideLayout" Target="../slideLayouts/slideLayout23.xml"/></Relationships>
</file>

<file path=ppt/slideMasters/_rels/slideMaster14.xml.rels><?xml version="1.0" encoding="UTF-8" standalone="yes"?>
<Relationships xmlns="http://schemas.openxmlformats.org/package/2006/relationships"><Relationship Id="rId2" Type="http://schemas.openxmlformats.org/officeDocument/2006/relationships/theme" Target="../theme/theme14.xml"/><Relationship Id="rId1" Type="http://schemas.openxmlformats.org/officeDocument/2006/relationships/slideLayout" Target="../slideLayouts/slideLayout24.xml"/></Relationships>
</file>

<file path=ppt/slideMasters/_rels/slideMaster15.xml.rels><?xml version="1.0" encoding="UTF-8" standalone="yes"?>
<Relationships xmlns="http://schemas.openxmlformats.org/package/2006/relationships"><Relationship Id="rId2" Type="http://schemas.openxmlformats.org/officeDocument/2006/relationships/theme" Target="../theme/theme15.xml"/><Relationship Id="rId1" Type="http://schemas.openxmlformats.org/officeDocument/2006/relationships/slideLayout" Target="../slideLayouts/slideLayout25.xml"/></Relationships>
</file>

<file path=ppt/slideMasters/_rels/slideMaster16.xml.rels><?xml version="1.0" encoding="UTF-8" standalone="yes"?>
<Relationships xmlns="http://schemas.openxmlformats.org/package/2006/relationships"><Relationship Id="rId2" Type="http://schemas.openxmlformats.org/officeDocument/2006/relationships/theme" Target="../theme/theme16.xml"/><Relationship Id="rId1" Type="http://schemas.openxmlformats.org/officeDocument/2006/relationships/slideLayout" Target="../slideLayouts/slideLayout26.xml"/></Relationships>
</file>

<file path=ppt/slideMasters/_rels/slideMaster17.xml.rels><?xml version="1.0" encoding="UTF-8" standalone="yes"?>
<Relationships xmlns="http://schemas.openxmlformats.org/package/2006/relationships"><Relationship Id="rId2" Type="http://schemas.openxmlformats.org/officeDocument/2006/relationships/theme" Target="../theme/theme17.xml"/><Relationship Id="rId1" Type="http://schemas.openxmlformats.org/officeDocument/2006/relationships/slideLayout" Target="../slideLayouts/slideLayout27.xml"/></Relationships>
</file>

<file path=ppt/slideMasters/_rels/slideMaster18.xml.rels><?xml version="1.0" encoding="UTF-8" standalone="yes"?>
<Relationships xmlns="http://schemas.openxmlformats.org/package/2006/relationships"><Relationship Id="rId2" Type="http://schemas.openxmlformats.org/officeDocument/2006/relationships/theme" Target="../theme/theme18.xml"/><Relationship Id="rId1" Type="http://schemas.openxmlformats.org/officeDocument/2006/relationships/slideLayout" Target="../slideLayouts/slideLayout28.xml"/></Relationships>
</file>

<file path=ppt/slideMasters/_rels/slideMaster19.xml.rels><?xml version="1.0" encoding="UTF-8" standalone="yes"?>
<Relationships xmlns="http://schemas.openxmlformats.org/package/2006/relationships"><Relationship Id="rId2" Type="http://schemas.openxmlformats.org/officeDocument/2006/relationships/theme" Target="../theme/theme19.xml"/><Relationship Id="rId1" Type="http://schemas.openxmlformats.org/officeDocument/2006/relationships/slideLayout" Target="../slideLayouts/slideLayout2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_rels/slideMaster20.xml.rels><?xml version="1.0" encoding="UTF-8" standalone="yes"?>
<Relationships xmlns="http://schemas.openxmlformats.org/package/2006/relationships"><Relationship Id="rId2" Type="http://schemas.openxmlformats.org/officeDocument/2006/relationships/theme" Target="../theme/theme20.xml"/><Relationship Id="rId1" Type="http://schemas.openxmlformats.org/officeDocument/2006/relationships/slideLayout" Target="../slideLayouts/slideLayout30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5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16.xml"/></Relationships>
</file>

<file path=ppt/slideMasters/_rels/slideMaster7.xml.rels><?xml version="1.0" encoding="UTF-8" standalone="yes"?>
<Relationships xmlns="http://schemas.openxmlformats.org/package/2006/relationships"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17.xml"/></Relationships>
</file>

<file path=ppt/slideMasters/_rels/slideMaster8.xml.rels><?xml version="1.0" encoding="UTF-8" standalone="yes"?>
<Relationships xmlns="http://schemas.openxmlformats.org/package/2006/relationships"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18.xml"/></Relationships>
</file>

<file path=ppt/slideMasters/_rels/slideMaster9.xml.rels><?xml version="1.0" encoding="UTF-8" standalone="yes"?>
<Relationships xmlns="http://schemas.openxmlformats.org/package/2006/relationships"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ctr" defTabSz="914400" rtl="0" eaLnBrk="1" latinLnBrk="0" hangingPunct="1">
        <a:spcBef>
          <a:spcPct val="0"/>
        </a:spcBef>
        <a:buNone/>
        <a:defRPr sz="4400" kern="1200" smtId="4294967295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 smtId="4294967295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 smtId="4294967295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 smtId="4294967295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 smtId="4294967295"/>
      </a:defPPr>
      <a:lvl1pPr marL="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1D8BD707-D9CF-40AE-B4C6-C98DA3205C09}" type="datetimeFigureOut">
              <a:rPr lang="en-US"/>
              <a:t>9/8/2018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1D8BD707-D9CF-40AE-B4C6-C98DA3205C09}" type="datetimeFigureOut">
              <a:rPr lang="en-US"/>
              <a:t>9/8/2018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1D8BD707-D9CF-40AE-B4C6-C98DA3205C09}" type="datetimeFigureOut">
              <a:rPr lang="en-US"/>
              <a:t>9/8/2018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1D8BD707-D9CF-40AE-B4C6-C98DA3205C09}" type="datetimeFigureOut">
              <a:rPr lang="en-US"/>
              <a:t>9/8/2018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1D8BD707-D9CF-40AE-B4C6-C98DA3205C09}" type="datetimeFigureOut">
              <a:rPr lang="en-US"/>
              <a:t>9/8/2018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1D8BD707-D9CF-40AE-B4C6-C98DA3205C09}" type="datetimeFigureOut">
              <a:rPr lang="en-US"/>
              <a:t>9/8/2018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1D8BD707-D9CF-40AE-B4C6-C98DA3205C09}" type="datetimeFigureOut">
              <a:rPr lang="en-US"/>
              <a:t>9/8/2018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1D8BD707-D9CF-40AE-B4C6-C98DA3205C09}" type="datetimeFigureOut">
              <a:rPr lang="en-US"/>
              <a:t>9/8/2018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1D8BD707-D9CF-40AE-B4C6-C98DA3205C09}" type="datetimeFigureOut">
              <a:rPr lang="en-US"/>
              <a:t>9/8/2018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1D8BD707-D9CF-40AE-B4C6-C98DA3205C09}" type="datetimeFigureOut">
              <a:rPr lang="en-US"/>
              <a:t>9/8/2018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1D8BD707-D9CF-40AE-B4C6-C98DA3205C09}" type="datetimeFigureOut">
              <a:rPr lang="en-US"/>
              <a:t>9/8/2018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1D8BD707-D9CF-40AE-B4C6-C98DA3205C09}" type="datetimeFigureOut">
              <a:rPr lang="en-US"/>
              <a:t>9/8/2018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1D8BD707-D9CF-40AE-B4C6-C98DA3205C09}" type="datetimeFigureOut">
              <a:rPr lang="en-US"/>
              <a:t>9/8/2018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1D8BD707-D9CF-40AE-B4C6-C98DA3205C09}" type="datetimeFigureOut">
              <a:rPr lang="en-US"/>
              <a:t>9/8/2018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1D8BD707-D9CF-40AE-B4C6-C98DA3205C09}" type="datetimeFigureOut">
              <a:rPr lang="en-US"/>
              <a:t>9/8/2018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1D8BD707-D9CF-40AE-B4C6-C98DA3205C09}" type="datetimeFigureOut">
              <a:rPr lang="en-US"/>
              <a:t>9/8/2018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1D8BD707-D9CF-40AE-B4C6-C98DA3205C09}" type="datetimeFigureOut">
              <a:rPr lang="en-US"/>
              <a:t>9/8/2018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1D8BD707-D9CF-40AE-B4C6-C98DA3205C09}" type="datetimeFigureOut">
              <a:rPr lang="en-US"/>
              <a:t>9/8/2018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1D8BD707-D9CF-40AE-B4C6-C98DA3205C09}" type="datetimeFigureOut">
              <a:rPr lang="en-US"/>
              <a:t>9/8/2018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2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7.jpeg"/><Relationship Id="rId5" Type="http://schemas.openxmlformats.org/officeDocument/2006/relationships/image" Target="../media/image24.jpeg"/><Relationship Id="rId4" Type="http://schemas.openxmlformats.org/officeDocument/2006/relationships/image" Target="../media/image23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27.jpeg"/><Relationship Id="rId4" Type="http://schemas.openxmlformats.org/officeDocument/2006/relationships/image" Target="../media/image26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7.jpeg"/><Relationship Id="rId4" Type="http://schemas.openxmlformats.org/officeDocument/2006/relationships/image" Target="../media/image28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30.jpeg"/><Relationship Id="rId5" Type="http://schemas.openxmlformats.org/officeDocument/2006/relationships/image" Target="../media/image29.jpeg"/><Relationship Id="rId4" Type="http://schemas.openxmlformats.org/officeDocument/2006/relationships/image" Target="../media/image7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7.xml"/><Relationship Id="rId5" Type="http://schemas.openxmlformats.org/officeDocument/2006/relationships/image" Target="../media/image7.jpeg"/><Relationship Id="rId4" Type="http://schemas.openxmlformats.org/officeDocument/2006/relationships/image" Target="../media/image31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9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33.jpeg"/><Relationship Id="rId5" Type="http://schemas.openxmlformats.org/officeDocument/2006/relationships/image" Target="../media/image7.jpeg"/><Relationship Id="rId4" Type="http://schemas.openxmlformats.org/officeDocument/2006/relationships/image" Target="../media/image32.jpe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jpeg"/><Relationship Id="rId13" Type="http://schemas.openxmlformats.org/officeDocument/2006/relationships/image" Target="../media/image41.jpe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12" Type="http://schemas.openxmlformats.org/officeDocument/2006/relationships/image" Target="../media/image40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0.xml"/><Relationship Id="rId6" Type="http://schemas.openxmlformats.org/officeDocument/2006/relationships/image" Target="../media/image35.jpeg"/><Relationship Id="rId11" Type="http://schemas.openxmlformats.org/officeDocument/2006/relationships/image" Target="../media/image39.jpeg"/><Relationship Id="rId5" Type="http://schemas.openxmlformats.org/officeDocument/2006/relationships/image" Target="../media/image9.jpeg"/><Relationship Id="rId10" Type="http://schemas.openxmlformats.org/officeDocument/2006/relationships/image" Target="../media/image38.jpeg"/><Relationship Id="rId4" Type="http://schemas.openxmlformats.org/officeDocument/2006/relationships/image" Target="../media/image34.jpeg"/><Relationship Id="rId9" Type="http://schemas.openxmlformats.org/officeDocument/2006/relationships/image" Target="../media/image37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image" Target="../media/image3.jpeg"/><Relationship Id="rId7" Type="http://schemas.openxmlformats.org/officeDocument/2006/relationships/image" Target="../media/image1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jpeg"/><Relationship Id="rId9" Type="http://schemas.openxmlformats.org/officeDocument/2006/relationships/image" Target="../media/image1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7.jpeg"/><Relationship Id="rId4" Type="http://schemas.openxmlformats.org/officeDocument/2006/relationships/image" Target="../media/image17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7.jpeg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"/>
          <p:cNvSpPr/>
          <p:nvPr/>
        </p:nvSpPr>
        <p:spPr>
          <a:xfrm>
            <a:off x="277859" y="1028701"/>
            <a:ext cx="11507232" cy="369844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173723" y="1321496"/>
            <a:ext cx="6572817" cy="17881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5980"/>
              </a:lnSpc>
              <a:spcBef>
                <a:spcPct val="0"/>
              </a:spcBef>
              <a:spcAft>
                <a:spcPct val="0"/>
              </a:spcAft>
            </a:pPr>
            <a:r>
              <a:rPr sz="5400" b="1">
                <a:solidFill>
                  <a:srgbClr val="0033CC"/>
                </a:solidFill>
                <a:latin typeface="IKOCKC+TimesNewRomanPS-BoldMT"/>
                <a:cs typeface="IKOCKC+TimesNewRomanPS-BoldMT"/>
              </a:rPr>
              <a:t>Operating Systems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853439" y="1483182"/>
            <a:ext cx="3358286" cy="15428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4948"/>
              </a:lnSpc>
              <a:spcBef>
                <a:spcPct val="0"/>
              </a:spcBef>
              <a:spcAft>
                <a:spcPct val="0"/>
              </a:spcAft>
            </a:pPr>
            <a:r>
              <a:rPr sz="4800" spc="14">
                <a:solidFill>
                  <a:srgbClr val="0033CC"/>
                </a:solidFill>
                <a:latin typeface="STHupo"/>
                <a:cs typeface="STHupo"/>
              </a:rPr>
              <a:t>操作系统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073275" y="2736212"/>
            <a:ext cx="9073210" cy="22175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8460"/>
              </a:lnSpc>
              <a:spcBef>
                <a:spcPct val="0"/>
              </a:spcBef>
              <a:spcAft>
                <a:spcPct val="0"/>
              </a:spcAft>
            </a:pPr>
            <a:r>
              <a:rPr sz="6000">
                <a:solidFill>
                  <a:srgbClr val="FF0000"/>
                </a:solidFill>
                <a:latin typeface="ICPHRB+Arial-Black"/>
                <a:cs typeface="ICPHRB+Arial-Black"/>
              </a:rPr>
              <a:t>L17</a:t>
            </a:r>
            <a:r>
              <a:rPr sz="6000" spc="15">
                <a:solidFill>
                  <a:srgbClr val="FF0000"/>
                </a:solidFill>
                <a:latin typeface="ICPHRB+Arial-Black"/>
                <a:cs typeface="ICPHRB+Arial-Black"/>
              </a:rPr>
              <a:t> </a:t>
            </a:r>
            <a:r>
              <a:rPr sz="6000" spc="17">
                <a:solidFill>
                  <a:srgbClr val="FF0000"/>
                </a:solidFill>
                <a:latin typeface="SimHei"/>
                <a:cs typeface="SimHei"/>
              </a:rPr>
              <a:t>信号量临界区保护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4463796" y="4206168"/>
            <a:ext cx="4738199" cy="14161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5150"/>
              </a:lnSpc>
              <a:spcBef>
                <a:spcPct val="0"/>
              </a:spcBef>
              <a:spcAft>
                <a:spcPct val="0"/>
              </a:spcAft>
            </a:pPr>
            <a:r>
              <a:rPr sz="4000">
                <a:solidFill>
                  <a:srgbClr val="000000"/>
                </a:solidFill>
                <a:latin typeface="FIIFGH+Elephant-Regular"/>
                <a:cs typeface="FIIFGH+Elephant-Regular"/>
              </a:rPr>
              <a:t>Critical</a:t>
            </a:r>
            <a:r>
              <a:rPr sz="4000" spc="-23">
                <a:solidFill>
                  <a:srgbClr val="000000"/>
                </a:solidFill>
                <a:latin typeface="FIIFGH+Elephant-Regular"/>
                <a:cs typeface="FIIFGH+Elephant-Regular"/>
              </a:rPr>
              <a:t> </a:t>
            </a:r>
            <a:r>
              <a:rPr sz="4000">
                <a:solidFill>
                  <a:srgbClr val="000000"/>
                </a:solidFill>
                <a:latin typeface="FIIFGH+Elephant-Regular"/>
                <a:cs typeface="FIIFGH+Elephant-Regular"/>
              </a:rPr>
              <a:t>Section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bject 1"/>
          <p:cNvSpPr/>
          <p:nvPr/>
        </p:nvSpPr>
        <p:spPr>
          <a:xfrm>
            <a:off x="11190732" y="5562600"/>
            <a:ext cx="1001267" cy="12954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761" y="1066800"/>
            <a:ext cx="10700002" cy="25146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24000" y="3657600"/>
            <a:ext cx="2895600" cy="259080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953000" y="3657600"/>
            <a:ext cx="2895600" cy="259080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99440" y="358541"/>
            <a:ext cx="7965216" cy="12459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4410"/>
              </a:lnSpc>
              <a:spcBef>
                <a:spcPct val="0"/>
              </a:spcBef>
              <a:spcAft>
                <a:spcPct val="0"/>
              </a:spcAft>
            </a:pPr>
            <a:r>
              <a:rPr sz="3600" spc="10">
                <a:solidFill>
                  <a:srgbClr val="000000"/>
                </a:solidFill>
                <a:latin typeface="SimSun"/>
                <a:cs typeface="SimSun"/>
              </a:rPr>
              <a:t>进入临界区的又一个尝试</a:t>
            </a:r>
            <a:r>
              <a:rPr sz="3600" spc="12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600">
                <a:solidFill>
                  <a:srgbClr val="000000"/>
                </a:solidFill>
                <a:latin typeface="OGPEKK+SymbolMT"/>
                <a:cs typeface="OGPEKK+SymbolMT"/>
              </a:rPr>
              <a:t>−</a:t>
            </a:r>
            <a:r>
              <a:rPr sz="3600" spc="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600" spc="10">
                <a:solidFill>
                  <a:srgbClr val="000000"/>
                </a:solidFill>
                <a:latin typeface="SimSun"/>
                <a:cs typeface="SimSun"/>
              </a:rPr>
              <a:t>标记法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463036" y="1240726"/>
            <a:ext cx="3446382" cy="17346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1466757" marR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FF0000"/>
                </a:solidFill>
                <a:latin typeface="SimSun"/>
                <a:cs typeface="SimSun"/>
              </a:rPr>
              <a:t>计算机考虑</a:t>
            </a:r>
          </a:p>
          <a:p>
            <a:pPr marL="1466757" marR="0">
              <a:lnSpc>
                <a:spcPts val="2400"/>
              </a:lnSpc>
              <a:spcBef>
                <a:spcPts val="372"/>
              </a:spcBef>
              <a:spcAft>
                <a:spcPct val="0"/>
              </a:spcAft>
            </a:pPr>
            <a:r>
              <a:rPr sz="2400" spc="11">
                <a:solidFill>
                  <a:srgbClr val="FF0000"/>
                </a:solidFill>
                <a:latin typeface="SimSun"/>
                <a:cs typeface="SimSun"/>
              </a:rPr>
              <a:t>问题的方式</a:t>
            </a:r>
          </a:p>
          <a:p>
            <a:pPr marL="0" marR="0">
              <a:lnSpc>
                <a:spcPts val="2270"/>
              </a:lnSpc>
              <a:spcBef>
                <a:spcPts val="201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IGSUNK+CourierNewPS-BoldMT"/>
                <a:cs typeface="IGSUNK+CourierNewPS-BoldMT"/>
              </a:rPr>
              <a:t>leave Note;</a:t>
            </a:r>
          </a:p>
          <a:p>
            <a:pPr marL="0" marR="0">
              <a:lnSpc>
                <a:spcPts val="2270"/>
              </a:lnSpc>
              <a:spcBef>
                <a:spcPts val="13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IGSUNK+CourierNewPS-BoldMT"/>
                <a:cs typeface="IGSUNK+CourierNewPS-BoldMT"/>
              </a:rPr>
              <a:t>buy milk;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01040" y="1353264"/>
            <a:ext cx="2363133" cy="974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70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IGSUNK+CourierNewPS-BoldMT"/>
                <a:cs typeface="IGSUNK+CourierNewPS-BoldMT"/>
              </a:rPr>
              <a:t>if(noMilk){</a:t>
            </a:r>
          </a:p>
          <a:p>
            <a:pPr marL="304900" marR="0">
              <a:lnSpc>
                <a:spcPts val="2270"/>
              </a:lnSpc>
              <a:spcBef>
                <a:spcPts val="13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IGSUNK+CourierNewPS-BoldMT"/>
                <a:cs typeface="IGSUNK+CourierNewPS-BoldMT"/>
              </a:rPr>
              <a:t>if(noNote){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968240" y="1353264"/>
            <a:ext cx="2515329" cy="18889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70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IGSUNK+CourierNewPS-BoldMT"/>
                <a:cs typeface="IGSUNK+CourierNewPS-BoldMT"/>
              </a:rPr>
              <a:t>leave Note;</a:t>
            </a:r>
          </a:p>
          <a:p>
            <a:pPr marL="0" marR="0">
              <a:lnSpc>
                <a:spcPts val="2270"/>
              </a:lnSpc>
              <a:spcBef>
                <a:spcPts val="13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IGSUNK+CourierNewPS-BoldMT"/>
                <a:cs typeface="IGSUNK+CourierNewPS-BoldMT"/>
              </a:rPr>
              <a:t>if(noMilk){</a:t>
            </a:r>
          </a:p>
          <a:p>
            <a:pPr marL="304900" marR="0">
              <a:lnSpc>
                <a:spcPts val="2270"/>
              </a:lnSpc>
              <a:spcBef>
                <a:spcPts val="13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IGSUNK+CourierNewPS-BoldMT"/>
                <a:cs typeface="IGSUNK+CourierNewPS-BoldMT"/>
              </a:rPr>
              <a:t>if(noNote){</a:t>
            </a:r>
          </a:p>
          <a:p>
            <a:pPr marL="761997" marR="0">
              <a:lnSpc>
                <a:spcPts val="2270"/>
              </a:lnSpc>
              <a:spcBef>
                <a:spcPts val="13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IGSUNK+CourierNewPS-BoldMT"/>
                <a:cs typeface="IGSUNK+CourierNewPS-BoldMT"/>
              </a:rPr>
              <a:t>buy milk;</a:t>
            </a:r>
          </a:p>
          <a:p>
            <a:pPr marL="457096" marR="0">
              <a:lnSpc>
                <a:spcPts val="2270"/>
              </a:lnSpc>
              <a:spcBef>
                <a:spcPts val="13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IGSUNK+CourierNewPS-BoldMT"/>
                <a:cs typeface="IGSUNK+CourierNewPS-BoldMT"/>
              </a:rPr>
              <a:t>}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463036" y="2572868"/>
            <a:ext cx="2210683" cy="6693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70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IGSUNK+CourierNewPS-BoldMT"/>
                <a:cs typeface="IGSUNK+CourierNewPS-BoldMT"/>
              </a:rPr>
              <a:t>remove note;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158136" y="2877768"/>
            <a:ext cx="533729" cy="6693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70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IGSUNK+CourierNewPS-BoldMT"/>
                <a:cs typeface="IGSUNK+CourierNewPS-BoldMT"/>
              </a:rPr>
              <a:t>}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4968240" y="2877768"/>
            <a:ext cx="533729" cy="6693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70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IGSUNK+CourierNewPS-BoldMT"/>
                <a:cs typeface="IGSUNK+CourierNewPS-BoldMT"/>
              </a:rPr>
              <a:t>}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701039" y="3182669"/>
            <a:ext cx="533729" cy="6693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70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IGSUNK+CourierNewPS-BoldMT"/>
                <a:cs typeface="IGSUNK+CourierNewPS-BoldMT"/>
              </a:rPr>
              <a:t>}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4968240" y="3182669"/>
            <a:ext cx="2210682" cy="6693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70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IGSUNK+CourierNewPS-BoldMT"/>
                <a:cs typeface="IGSUNK+CourierNewPS-BoldMT"/>
              </a:rPr>
              <a:t>remove note;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767839" y="3853160"/>
            <a:ext cx="2605432" cy="18410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FF0000"/>
                </a:solidFill>
                <a:latin typeface="PEQTCF+Arial-BoldMT"/>
                <a:cs typeface="PEQTCF+Arial-BoldMT"/>
              </a:rPr>
              <a:t>flag[0]</a:t>
            </a:r>
            <a:r>
              <a:rPr sz="2400" b="1" spc="-15">
                <a:solidFill>
                  <a:srgbClr val="FF0000"/>
                </a:solidFill>
                <a:latin typeface="PEQTCF+Arial-BoldMT"/>
                <a:cs typeface="PEQTCF+Arial-BoldMT"/>
              </a:rPr>
              <a:t> </a:t>
            </a:r>
            <a:r>
              <a:rPr sz="2400" b="1">
                <a:solidFill>
                  <a:srgbClr val="FF0000"/>
                </a:solidFill>
                <a:latin typeface="PEQTCF+Arial-BoldMT"/>
                <a:cs typeface="PEQTCF+Arial-BoldMT"/>
              </a:rPr>
              <a:t>= true;</a:t>
            </a:r>
          </a:p>
          <a:p>
            <a:pPr marL="0" marR="0">
              <a:lnSpc>
                <a:spcPts val="2681"/>
              </a:lnSpc>
              <a:spcBef>
                <a:spcPts val="1638"/>
              </a:spcBef>
              <a:spcAft>
                <a:spcPct val="0"/>
              </a:spcAft>
            </a:pPr>
            <a:r>
              <a:rPr sz="2400" b="1">
                <a:solidFill>
                  <a:srgbClr val="FF0000"/>
                </a:solidFill>
                <a:latin typeface="PEQTCF+Arial-BoldMT"/>
                <a:cs typeface="PEQTCF+Arial-BoldMT"/>
              </a:rPr>
              <a:t>while</a:t>
            </a:r>
            <a:r>
              <a:rPr sz="2400" b="1" spc="-37">
                <a:solidFill>
                  <a:srgbClr val="FF0000"/>
                </a:solidFill>
                <a:latin typeface="PEQTCF+Arial-BoldMT"/>
                <a:cs typeface="PEQTCF+Arial-BoldMT"/>
              </a:rPr>
              <a:t> </a:t>
            </a:r>
            <a:r>
              <a:rPr sz="2400" b="1">
                <a:solidFill>
                  <a:srgbClr val="FF0000"/>
                </a:solidFill>
                <a:latin typeface="PEQTCF+Arial-BoldMT"/>
                <a:cs typeface="PEQTCF+Arial-BoldMT"/>
              </a:rPr>
              <a:t>(flag[1])</a:t>
            </a:r>
            <a:r>
              <a:rPr sz="2400" b="1" spc="-15">
                <a:solidFill>
                  <a:srgbClr val="FF0000"/>
                </a:solidFill>
                <a:latin typeface="PEQTCF+Arial-BoldMT"/>
                <a:cs typeface="PEQTCF+Arial-BoldMT"/>
              </a:rPr>
              <a:t> </a:t>
            </a:r>
            <a:r>
              <a:rPr sz="2400" b="1">
                <a:solidFill>
                  <a:srgbClr val="FF0000"/>
                </a:solidFill>
                <a:latin typeface="PEQTCF+Arial-BoldMT"/>
                <a:cs typeface="PEQTCF+Arial-BoldMT"/>
              </a:rPr>
              <a:t>;</a:t>
            </a:r>
          </a:p>
          <a:p>
            <a:pPr marL="439578" marR="0">
              <a:lnSpc>
                <a:spcPts val="2400"/>
              </a:lnSpc>
              <a:spcBef>
                <a:spcPts val="1666"/>
              </a:spcBef>
              <a:spcAft>
                <a:spcPct val="0"/>
              </a:spcAft>
            </a:pP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临界区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5196840" y="3853160"/>
            <a:ext cx="2605433" cy="18410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FF0000"/>
                </a:solidFill>
                <a:latin typeface="PEQTCF+Arial-BoldMT"/>
                <a:cs typeface="PEQTCF+Arial-BoldMT"/>
              </a:rPr>
              <a:t>flag[1]</a:t>
            </a:r>
            <a:r>
              <a:rPr sz="2400" b="1" spc="-15">
                <a:solidFill>
                  <a:srgbClr val="FF0000"/>
                </a:solidFill>
                <a:latin typeface="PEQTCF+Arial-BoldMT"/>
                <a:cs typeface="PEQTCF+Arial-BoldMT"/>
              </a:rPr>
              <a:t> </a:t>
            </a:r>
            <a:r>
              <a:rPr sz="2400" b="1">
                <a:solidFill>
                  <a:srgbClr val="FF0000"/>
                </a:solidFill>
                <a:latin typeface="PEQTCF+Arial-BoldMT"/>
                <a:cs typeface="PEQTCF+Arial-BoldMT"/>
              </a:rPr>
              <a:t>= true;</a:t>
            </a:r>
          </a:p>
          <a:p>
            <a:pPr marL="0" marR="0">
              <a:lnSpc>
                <a:spcPts val="2681"/>
              </a:lnSpc>
              <a:spcBef>
                <a:spcPts val="1638"/>
              </a:spcBef>
              <a:spcAft>
                <a:spcPct val="0"/>
              </a:spcAft>
            </a:pPr>
            <a:r>
              <a:rPr sz="2400" b="1">
                <a:solidFill>
                  <a:srgbClr val="FF0000"/>
                </a:solidFill>
                <a:latin typeface="PEQTCF+Arial-BoldMT"/>
                <a:cs typeface="PEQTCF+Arial-BoldMT"/>
              </a:rPr>
              <a:t>while</a:t>
            </a:r>
            <a:r>
              <a:rPr sz="2400" b="1" spc="-37">
                <a:solidFill>
                  <a:srgbClr val="FF0000"/>
                </a:solidFill>
                <a:latin typeface="PEQTCF+Arial-BoldMT"/>
                <a:cs typeface="PEQTCF+Arial-BoldMT"/>
              </a:rPr>
              <a:t> </a:t>
            </a:r>
            <a:r>
              <a:rPr sz="2400" b="1">
                <a:solidFill>
                  <a:srgbClr val="FF0000"/>
                </a:solidFill>
                <a:latin typeface="PEQTCF+Arial-BoldMT"/>
                <a:cs typeface="PEQTCF+Arial-BoldMT"/>
              </a:rPr>
              <a:t>(flag[0])</a:t>
            </a:r>
            <a:r>
              <a:rPr sz="2400" b="1" spc="-15">
                <a:solidFill>
                  <a:srgbClr val="FF0000"/>
                </a:solidFill>
                <a:latin typeface="PEQTCF+Arial-BoldMT"/>
                <a:cs typeface="PEQTCF+Arial-BoldMT"/>
              </a:rPr>
              <a:t> </a:t>
            </a:r>
            <a:r>
              <a:rPr sz="2400" b="1">
                <a:solidFill>
                  <a:srgbClr val="FF0000"/>
                </a:solidFill>
                <a:latin typeface="PEQTCF+Arial-BoldMT"/>
                <a:cs typeface="PEQTCF+Arial-BoldMT"/>
              </a:rPr>
              <a:t>;</a:t>
            </a:r>
          </a:p>
          <a:p>
            <a:pPr marL="439578" marR="0">
              <a:lnSpc>
                <a:spcPts val="2400"/>
              </a:lnSpc>
              <a:spcBef>
                <a:spcPts val="1666"/>
              </a:spcBef>
              <a:spcAft>
                <a:spcPct val="0"/>
              </a:spcAft>
            </a:pP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临界区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1767839" y="5467647"/>
            <a:ext cx="2513992" cy="11695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FF0000"/>
                </a:solidFill>
                <a:latin typeface="PEQTCF+Arial-BoldMT"/>
                <a:cs typeface="PEQTCF+Arial-BoldMT"/>
              </a:rPr>
              <a:t>flag[0]</a:t>
            </a:r>
            <a:r>
              <a:rPr sz="2400" b="1" spc="-15">
                <a:solidFill>
                  <a:srgbClr val="FF0000"/>
                </a:solidFill>
                <a:latin typeface="PEQTCF+Arial-BoldMT"/>
                <a:cs typeface="PEQTCF+Arial-BoldMT"/>
              </a:rPr>
              <a:t> </a:t>
            </a:r>
            <a:r>
              <a:rPr sz="2400" b="1">
                <a:solidFill>
                  <a:srgbClr val="FF0000"/>
                </a:solidFill>
                <a:latin typeface="PEQTCF+Arial-BoldMT"/>
                <a:cs typeface="PEQTCF+Arial-BoldMT"/>
              </a:rPr>
              <a:t>= false;</a:t>
            </a:r>
          </a:p>
          <a:p>
            <a:pPr marL="439578" marR="0">
              <a:lnSpc>
                <a:spcPts val="2400"/>
              </a:lnSpc>
              <a:spcBef>
                <a:spcPts val="698"/>
              </a:spcBef>
              <a:spcAft>
                <a:spcPct val="0"/>
              </a:spcAft>
            </a:pP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剩余区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5196840" y="5467647"/>
            <a:ext cx="2513992" cy="11695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FF0000"/>
                </a:solidFill>
                <a:latin typeface="PEQTCF+Arial-BoldMT"/>
                <a:cs typeface="PEQTCF+Arial-BoldMT"/>
              </a:rPr>
              <a:t>flag[1]</a:t>
            </a:r>
            <a:r>
              <a:rPr sz="2400" b="1" spc="-15">
                <a:solidFill>
                  <a:srgbClr val="FF0000"/>
                </a:solidFill>
                <a:latin typeface="PEQTCF+Arial-BoldMT"/>
                <a:cs typeface="PEQTCF+Arial-BoldMT"/>
              </a:rPr>
              <a:t> </a:t>
            </a:r>
            <a:r>
              <a:rPr sz="2400" b="1">
                <a:solidFill>
                  <a:srgbClr val="FF0000"/>
                </a:solidFill>
                <a:latin typeface="PEQTCF+Arial-BoldMT"/>
                <a:cs typeface="PEQTCF+Arial-BoldMT"/>
              </a:rPr>
              <a:t>= false;</a:t>
            </a:r>
          </a:p>
          <a:p>
            <a:pPr marL="439578" marR="0">
              <a:lnSpc>
                <a:spcPts val="2400"/>
              </a:lnSpc>
              <a:spcBef>
                <a:spcPts val="698"/>
              </a:spcBef>
              <a:spcAft>
                <a:spcPct val="0"/>
              </a:spcAft>
            </a:pP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剩余区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2498121" y="6394620"/>
            <a:ext cx="1385267" cy="8507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进程</a:t>
            </a:r>
            <a:r>
              <a:rPr sz="2400" b="1">
                <a:solidFill>
                  <a:srgbClr val="000000"/>
                </a:solidFill>
                <a:latin typeface="PEQTCF+Arial-BoldMT"/>
                <a:cs typeface="PEQTCF+Arial-BoldMT"/>
              </a:rPr>
              <a:t>P</a:t>
            </a:r>
            <a:r>
              <a:rPr sz="2400" b="1" baseline="-24500">
                <a:solidFill>
                  <a:srgbClr val="000000"/>
                </a:solidFill>
                <a:latin typeface="PEQTCF+Arial-BoldMT"/>
                <a:cs typeface="PEQTCF+Arial-BoldMT"/>
              </a:rPr>
              <a:t>0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5927121" y="6394620"/>
            <a:ext cx="1273147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进程</a:t>
            </a:r>
            <a:r>
              <a:rPr sz="2400" b="1">
                <a:solidFill>
                  <a:srgbClr val="000000"/>
                </a:solidFill>
                <a:latin typeface="PEQTCF+Arial-BoldMT"/>
                <a:cs typeface="PEQTCF+Arial-BoldMT"/>
              </a:rPr>
              <a:t>P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6742462" y="6561732"/>
            <a:ext cx="417527" cy="5312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783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PEQTCF+Arial-BoldMT"/>
                <a:cs typeface="PEQTCF+Arial-BoldMT"/>
              </a:rPr>
              <a:t>1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91590" y="6583047"/>
            <a:ext cx="1945624" cy="529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767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WDKVOA+TimesNewRomanPS-BoldMT"/>
                <a:cs typeface="WDKVOA+TimesNewRomanPS-BoldMT"/>
              </a:rPr>
              <a:t>Operating</a:t>
            </a:r>
            <a:r>
              <a:rPr sz="1600" b="1" spc="37">
                <a:solidFill>
                  <a:srgbClr val="000000"/>
                </a:solidFill>
                <a:latin typeface="WDKVOA+TimesNewRomanPS-BoldMT"/>
                <a:cs typeface="WDKVOA+TimesNewRomanPS-BoldMT"/>
              </a:rPr>
              <a:t> </a:t>
            </a:r>
            <a:r>
              <a:rPr sz="1600" b="1">
                <a:solidFill>
                  <a:srgbClr val="000000"/>
                </a:solidFill>
                <a:latin typeface="WDKVOA+TimesNewRomanPS-BoldMT"/>
                <a:cs typeface="WDKVOA+TimesNewRomanPS-BoldMT"/>
              </a:rPr>
              <a:t>Systems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5857366" y="6581798"/>
            <a:ext cx="780925" cy="531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783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PEQTCF+Arial-BoldMT"/>
                <a:cs typeface="PEQTCF+Arial-BoldMT"/>
              </a:rPr>
              <a:t>- 10</a:t>
            </a:r>
            <a:r>
              <a:rPr sz="1600" b="1" spc="14">
                <a:solidFill>
                  <a:srgbClr val="000000"/>
                </a:solidFill>
                <a:latin typeface="PEQTCF+Arial-BoldMT"/>
                <a:cs typeface="PEQTCF+Arial-BoldMT"/>
              </a:rPr>
              <a:t> </a:t>
            </a:r>
            <a:r>
              <a:rPr sz="1600" b="1">
                <a:solidFill>
                  <a:srgbClr val="000000"/>
                </a:solidFill>
                <a:latin typeface="PEQTCF+Arial-BoldMT"/>
                <a:cs typeface="PEQTCF+Arial-BoldMT"/>
              </a:rPr>
              <a:t>-</a:t>
            </a: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bject 1"/>
          <p:cNvSpPr/>
          <p:nvPr/>
        </p:nvSpPr>
        <p:spPr>
          <a:xfrm>
            <a:off x="11190732" y="5562600"/>
            <a:ext cx="1001267" cy="12954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761" y="1067561"/>
            <a:ext cx="10700002" cy="127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90600" y="2057400"/>
            <a:ext cx="7620000" cy="3092195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19600" y="5233415"/>
            <a:ext cx="2209800" cy="1014984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00327" y="5544311"/>
            <a:ext cx="188975" cy="192023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99440" y="404306"/>
            <a:ext cx="5093591" cy="11965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4021"/>
              </a:lnSpc>
              <a:spcBef>
                <a:spcPct val="0"/>
              </a:spcBef>
              <a:spcAft>
                <a:spcPct val="0"/>
              </a:spcAft>
            </a:pPr>
            <a:r>
              <a:rPr sz="3600" spc="11">
                <a:solidFill>
                  <a:srgbClr val="000000"/>
                </a:solidFill>
                <a:latin typeface="SimSun"/>
                <a:cs typeface="SimSun"/>
              </a:rPr>
              <a:t>标记法能否解决问题</a:t>
            </a:r>
            <a:r>
              <a:rPr sz="3600" b="1">
                <a:solidFill>
                  <a:srgbClr val="000000"/>
                </a:solidFill>
                <a:latin typeface="KOEAPW+Arial-BoldMT"/>
                <a:cs typeface="KOEAPW+Arial-BoldMT"/>
              </a:rPr>
              <a:t>?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01040" y="1348827"/>
            <a:ext cx="4082603" cy="900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796"/>
              </a:lnSpc>
              <a:spcBef>
                <a:spcPct val="0"/>
              </a:spcBef>
              <a:spcAft>
                <a:spcPct val="0"/>
              </a:spcAft>
            </a:pPr>
            <a:r>
              <a:rPr sz="2500">
                <a:solidFill>
                  <a:srgbClr val="993300"/>
                </a:solidFill>
                <a:latin typeface="AUKVIM+Wingdings-Regular"/>
                <a:cs typeface="AUKVIM+Wingdings-Regular"/>
              </a:rPr>
              <a:t></a:t>
            </a:r>
            <a:r>
              <a:rPr sz="2500" spc="208">
                <a:solidFill>
                  <a:srgbClr val="993300"/>
                </a:solidFill>
                <a:latin typeface="Times New Roman"/>
                <a:cs typeface="Times New Roman"/>
              </a:rPr>
              <a:t> </a:t>
            </a:r>
            <a:r>
              <a:rPr sz="2800">
                <a:solidFill>
                  <a:srgbClr val="000000"/>
                </a:solidFill>
                <a:latin typeface="SimSun"/>
                <a:cs typeface="SimSun"/>
              </a:rPr>
              <a:t>考虑下面的执行顺序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672840" y="2200572"/>
            <a:ext cx="829972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KOEAPW+Arial-BoldMT"/>
                <a:cs typeface="KOEAPW+Arial-BoldMT"/>
              </a:rPr>
              <a:t>(1)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940040" y="2200572"/>
            <a:ext cx="829972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KOEAPW+Arial-BoldMT"/>
                <a:cs typeface="KOEAPW+Arial-BoldMT"/>
              </a:rPr>
              <a:t>(2)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234439" y="2252961"/>
            <a:ext cx="2395120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FF0000"/>
                </a:solidFill>
                <a:latin typeface="KOEAPW+Arial-BoldMT"/>
                <a:cs typeface="KOEAPW+Arial-BoldMT"/>
              </a:rPr>
              <a:t>flag[0]</a:t>
            </a:r>
            <a:r>
              <a:rPr sz="2400" b="1" spc="-15">
                <a:solidFill>
                  <a:srgbClr val="FF0000"/>
                </a:solidFill>
                <a:latin typeface="KOEAPW+Arial-BoldMT"/>
                <a:cs typeface="KOEAPW+Arial-BoldMT"/>
              </a:rPr>
              <a:t> </a:t>
            </a:r>
            <a:r>
              <a:rPr sz="2400" b="1">
                <a:solidFill>
                  <a:srgbClr val="FF0000"/>
                </a:solidFill>
                <a:latin typeface="KOEAPW+Arial-BoldMT"/>
                <a:cs typeface="KOEAPW+Arial-BoldMT"/>
              </a:rPr>
              <a:t>= true;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5501640" y="2252961"/>
            <a:ext cx="2395120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FF0000"/>
                </a:solidFill>
                <a:latin typeface="KOEAPW+Arial-BoldMT"/>
                <a:cs typeface="KOEAPW+Arial-BoldMT"/>
              </a:rPr>
              <a:t>flag[1]</a:t>
            </a:r>
            <a:r>
              <a:rPr sz="2400" b="1" spc="-15">
                <a:solidFill>
                  <a:srgbClr val="FF0000"/>
                </a:solidFill>
                <a:latin typeface="KOEAPW+Arial-BoldMT"/>
                <a:cs typeface="KOEAPW+Arial-BoldMT"/>
              </a:rPr>
              <a:t> </a:t>
            </a:r>
            <a:r>
              <a:rPr sz="2400" b="1">
                <a:solidFill>
                  <a:srgbClr val="FF0000"/>
                </a:solidFill>
                <a:latin typeface="KOEAPW+Arial-BoldMT"/>
                <a:cs typeface="KOEAPW+Arial-BoldMT"/>
              </a:rPr>
              <a:t>= true;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234439" y="2801601"/>
            <a:ext cx="3268373" cy="806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FF0000"/>
                </a:solidFill>
                <a:latin typeface="KOEAPW+Arial-BoldMT"/>
                <a:cs typeface="KOEAPW+Arial-BoldMT"/>
              </a:rPr>
              <a:t>while</a:t>
            </a:r>
            <a:r>
              <a:rPr sz="2400" b="1" spc="-37">
                <a:solidFill>
                  <a:srgbClr val="FF0000"/>
                </a:solidFill>
                <a:latin typeface="KOEAPW+Arial-BoldMT"/>
                <a:cs typeface="KOEAPW+Arial-BoldMT"/>
              </a:rPr>
              <a:t> </a:t>
            </a:r>
            <a:r>
              <a:rPr sz="2400" b="1">
                <a:solidFill>
                  <a:srgbClr val="FF0000"/>
                </a:solidFill>
                <a:latin typeface="KOEAPW+Arial-BoldMT"/>
                <a:cs typeface="KOEAPW+Arial-BoldMT"/>
              </a:rPr>
              <a:t>(flag[1])</a:t>
            </a:r>
            <a:r>
              <a:rPr sz="2400" b="1" spc="-15">
                <a:solidFill>
                  <a:srgbClr val="FF0000"/>
                </a:solidFill>
                <a:latin typeface="KOEAPW+Arial-BoldMT"/>
                <a:cs typeface="KOEAPW+Arial-BoldMT"/>
              </a:rPr>
              <a:t> </a:t>
            </a:r>
            <a:r>
              <a:rPr sz="2400" b="1">
                <a:solidFill>
                  <a:srgbClr val="FF0000"/>
                </a:solidFill>
                <a:latin typeface="KOEAPW+Arial-BoldMT"/>
                <a:cs typeface="KOEAPW+Arial-BoldMT"/>
              </a:rPr>
              <a:t>;</a:t>
            </a:r>
            <a:r>
              <a:rPr sz="2400" b="1" spc="1618">
                <a:solidFill>
                  <a:srgbClr val="FF0000"/>
                </a:solidFill>
                <a:latin typeface="KOEAPW+Arial-BoldMT"/>
                <a:cs typeface="KOEAPW+Arial-BoldMT"/>
              </a:rPr>
              <a:t> </a:t>
            </a:r>
            <a:r>
              <a:rPr sz="2400" b="1">
                <a:solidFill>
                  <a:srgbClr val="000000"/>
                </a:solidFill>
                <a:latin typeface="KOEAPW+Arial-BoldMT"/>
                <a:cs typeface="KOEAPW+Arial-BoldMT"/>
              </a:rPr>
              <a:t>(3)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5501640" y="2801601"/>
            <a:ext cx="3268372" cy="806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FF0000"/>
                </a:solidFill>
                <a:latin typeface="KOEAPW+Arial-BoldMT"/>
                <a:cs typeface="KOEAPW+Arial-BoldMT"/>
              </a:rPr>
              <a:t>while</a:t>
            </a:r>
            <a:r>
              <a:rPr sz="2400" b="1" spc="-37">
                <a:solidFill>
                  <a:srgbClr val="FF0000"/>
                </a:solidFill>
                <a:latin typeface="KOEAPW+Arial-BoldMT"/>
                <a:cs typeface="KOEAPW+Arial-BoldMT"/>
              </a:rPr>
              <a:t> </a:t>
            </a:r>
            <a:r>
              <a:rPr sz="2400" b="1">
                <a:solidFill>
                  <a:srgbClr val="FF0000"/>
                </a:solidFill>
                <a:latin typeface="KOEAPW+Arial-BoldMT"/>
                <a:cs typeface="KOEAPW+Arial-BoldMT"/>
              </a:rPr>
              <a:t>(flag[0])</a:t>
            </a:r>
            <a:r>
              <a:rPr sz="2400" b="1" spc="-15">
                <a:solidFill>
                  <a:srgbClr val="FF0000"/>
                </a:solidFill>
                <a:latin typeface="KOEAPW+Arial-BoldMT"/>
                <a:cs typeface="KOEAPW+Arial-BoldMT"/>
              </a:rPr>
              <a:t> </a:t>
            </a:r>
            <a:r>
              <a:rPr sz="2400" b="1">
                <a:solidFill>
                  <a:srgbClr val="FF0000"/>
                </a:solidFill>
                <a:latin typeface="KOEAPW+Arial-BoldMT"/>
                <a:cs typeface="KOEAPW+Arial-BoldMT"/>
              </a:rPr>
              <a:t>;</a:t>
            </a:r>
            <a:r>
              <a:rPr sz="2400" b="1" spc="1618">
                <a:solidFill>
                  <a:srgbClr val="FF0000"/>
                </a:solidFill>
                <a:latin typeface="KOEAPW+Arial-BoldMT"/>
                <a:cs typeface="KOEAPW+Arial-BoldMT"/>
              </a:rPr>
              <a:t> </a:t>
            </a:r>
            <a:r>
              <a:rPr sz="2400" b="1">
                <a:solidFill>
                  <a:srgbClr val="000000"/>
                </a:solidFill>
                <a:latin typeface="KOEAPW+Arial-BoldMT"/>
                <a:cs typeface="KOEAPW+Arial-BoldMT"/>
              </a:rPr>
              <a:t>(4)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674018" y="3332035"/>
            <a:ext cx="1374648" cy="762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临界区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5941218" y="3332035"/>
            <a:ext cx="1374647" cy="762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临界区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1234439" y="3867447"/>
            <a:ext cx="2513992" cy="11695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FF0000"/>
                </a:solidFill>
                <a:latin typeface="KOEAPW+Arial-BoldMT"/>
                <a:cs typeface="KOEAPW+Arial-BoldMT"/>
              </a:rPr>
              <a:t>flag[0]</a:t>
            </a:r>
            <a:r>
              <a:rPr sz="2400" b="1" spc="-15">
                <a:solidFill>
                  <a:srgbClr val="FF0000"/>
                </a:solidFill>
                <a:latin typeface="KOEAPW+Arial-BoldMT"/>
                <a:cs typeface="KOEAPW+Arial-BoldMT"/>
              </a:rPr>
              <a:t> </a:t>
            </a:r>
            <a:r>
              <a:rPr sz="2400" b="1">
                <a:solidFill>
                  <a:srgbClr val="FF0000"/>
                </a:solidFill>
                <a:latin typeface="KOEAPW+Arial-BoldMT"/>
                <a:cs typeface="KOEAPW+Arial-BoldMT"/>
              </a:rPr>
              <a:t>= false;</a:t>
            </a:r>
          </a:p>
          <a:p>
            <a:pPr marL="439578" marR="0">
              <a:lnSpc>
                <a:spcPts val="2400"/>
              </a:lnSpc>
              <a:spcBef>
                <a:spcPts val="698"/>
              </a:spcBef>
              <a:spcAft>
                <a:spcPct val="0"/>
              </a:spcAft>
            </a:pP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剩余区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5501640" y="3867447"/>
            <a:ext cx="2513992" cy="11695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FF0000"/>
                </a:solidFill>
                <a:latin typeface="KOEAPW+Arial-BoldMT"/>
                <a:cs typeface="KOEAPW+Arial-BoldMT"/>
              </a:rPr>
              <a:t>flag[1]</a:t>
            </a:r>
            <a:r>
              <a:rPr sz="2400" b="1" spc="-15">
                <a:solidFill>
                  <a:srgbClr val="FF0000"/>
                </a:solidFill>
                <a:latin typeface="KOEAPW+Arial-BoldMT"/>
                <a:cs typeface="KOEAPW+Arial-BoldMT"/>
              </a:rPr>
              <a:t> </a:t>
            </a:r>
            <a:r>
              <a:rPr sz="2400" b="1">
                <a:solidFill>
                  <a:srgbClr val="FF0000"/>
                </a:solidFill>
                <a:latin typeface="KOEAPW+Arial-BoldMT"/>
                <a:cs typeface="KOEAPW+Arial-BoldMT"/>
              </a:rPr>
              <a:t>= false;</a:t>
            </a:r>
          </a:p>
          <a:p>
            <a:pPr marL="439578" marR="0">
              <a:lnSpc>
                <a:spcPts val="2400"/>
              </a:lnSpc>
              <a:spcBef>
                <a:spcPts val="698"/>
              </a:spcBef>
              <a:spcAft>
                <a:spcPct val="0"/>
              </a:spcAft>
            </a:pP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剩余区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1964721" y="4794420"/>
            <a:ext cx="1385267" cy="8507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进程</a:t>
            </a:r>
            <a:r>
              <a:rPr sz="2400" b="1">
                <a:solidFill>
                  <a:srgbClr val="000000"/>
                </a:solidFill>
                <a:latin typeface="KOEAPW+Arial-BoldMT"/>
                <a:cs typeface="KOEAPW+Arial-BoldMT"/>
              </a:rPr>
              <a:t>P</a:t>
            </a:r>
            <a:r>
              <a:rPr sz="2400" b="1" baseline="-24500">
                <a:solidFill>
                  <a:srgbClr val="000000"/>
                </a:solidFill>
                <a:latin typeface="KOEAPW+Arial-BoldMT"/>
                <a:cs typeface="KOEAPW+Arial-BoldMT"/>
              </a:rPr>
              <a:t>0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6231921" y="4794420"/>
            <a:ext cx="1385268" cy="8507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进程</a:t>
            </a:r>
            <a:r>
              <a:rPr sz="2400" b="1">
                <a:solidFill>
                  <a:srgbClr val="000000"/>
                </a:solidFill>
                <a:latin typeface="KOEAPW+Arial-BoldMT"/>
                <a:cs typeface="KOEAPW+Arial-BoldMT"/>
              </a:rPr>
              <a:t>P</a:t>
            </a:r>
            <a:r>
              <a:rPr sz="2400" b="1" baseline="-24500">
                <a:solidFill>
                  <a:srgbClr val="000000"/>
                </a:solidFill>
                <a:latin typeface="KOEAPW+Arial-BoldMT"/>
                <a:cs typeface="KOEAPW+Arial-BoldMT"/>
              </a:rPr>
              <a:t>1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4606194" y="5300960"/>
            <a:ext cx="2293971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KOEAPW+Arial-BoldMT"/>
                <a:cs typeface="KOEAPW+Arial-BoldMT"/>
              </a:rPr>
              <a:t>flag[0]</a:t>
            </a:r>
            <a:r>
              <a:rPr sz="2400" b="1" spc="-15">
                <a:solidFill>
                  <a:srgbClr val="000000"/>
                </a:solidFill>
                <a:latin typeface="KOEAPW+Arial-BoldMT"/>
                <a:cs typeface="KOEAPW+Arial-BoldMT"/>
              </a:rPr>
              <a:t> </a:t>
            </a:r>
            <a:r>
              <a:rPr sz="2400" b="1">
                <a:solidFill>
                  <a:srgbClr val="000000"/>
                </a:solidFill>
                <a:latin typeface="KOEAPW+Arial-BoldMT"/>
                <a:cs typeface="KOEAPW+Arial-BoldMT"/>
              </a:rPr>
              <a:t>= true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1386839" y="5450440"/>
            <a:ext cx="2924556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FF0000"/>
                </a:solidFill>
                <a:latin typeface="SimSun"/>
                <a:cs typeface="SimSun"/>
              </a:rPr>
              <a:t>此时</a:t>
            </a:r>
            <a:r>
              <a:rPr sz="2400" b="1">
                <a:solidFill>
                  <a:srgbClr val="FF0000"/>
                </a:solidFill>
                <a:latin typeface="KOEAPW+Arial-BoldMT"/>
                <a:cs typeface="KOEAPW+Arial-BoldMT"/>
              </a:rPr>
              <a:t>P</a:t>
            </a:r>
            <a:r>
              <a:rPr sz="2400" b="1" spc="216">
                <a:solidFill>
                  <a:srgbClr val="FF0000"/>
                </a:solidFill>
                <a:latin typeface="KOEAPW+Arial-BoldMT"/>
                <a:cs typeface="KOEAPW+Arial-BoldMT"/>
              </a:rPr>
              <a:t> </a:t>
            </a:r>
            <a:r>
              <a:rPr sz="2400" spc="11">
                <a:solidFill>
                  <a:srgbClr val="FF0000"/>
                </a:solidFill>
                <a:latin typeface="SimSun"/>
                <a:cs typeface="SimSun"/>
              </a:rPr>
              <a:t>和</a:t>
            </a:r>
            <a:r>
              <a:rPr sz="2400" b="1">
                <a:solidFill>
                  <a:srgbClr val="FF0000"/>
                </a:solidFill>
                <a:latin typeface="KOEAPW+Arial-BoldMT"/>
                <a:cs typeface="KOEAPW+Arial-BoldMT"/>
              </a:rPr>
              <a:t>P</a:t>
            </a:r>
            <a:r>
              <a:rPr sz="2400" b="1" spc="216">
                <a:solidFill>
                  <a:srgbClr val="FF0000"/>
                </a:solidFill>
                <a:latin typeface="KOEAPW+Arial-BoldMT"/>
                <a:cs typeface="KOEAPW+Arial-BoldMT"/>
              </a:rPr>
              <a:t> </a:t>
            </a:r>
            <a:r>
              <a:rPr sz="2400" spc="11">
                <a:solidFill>
                  <a:srgbClr val="FF0000"/>
                </a:solidFill>
                <a:latin typeface="SimSun"/>
                <a:cs typeface="SimSun"/>
              </a:rPr>
              <a:t>的进入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1386839" y="5617550"/>
            <a:ext cx="2523743" cy="971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815339" marR="0">
              <a:lnSpc>
                <a:spcPts val="1783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FF0000"/>
                </a:solidFill>
                <a:latin typeface="KOEAPW+Arial-BoldMT"/>
                <a:cs typeface="KOEAPW+Arial-BoldMT"/>
              </a:rPr>
              <a:t>0</a:t>
            </a:r>
          </a:p>
          <a:p>
            <a:pPr marL="0" marR="0">
              <a:lnSpc>
                <a:spcPts val="2400"/>
              </a:lnSpc>
              <a:spcBef>
                <a:spcPts val="468"/>
              </a:spcBef>
              <a:spcAft>
                <a:spcPct val="0"/>
              </a:spcAft>
            </a:pPr>
            <a:r>
              <a:rPr sz="2400" spc="11">
                <a:solidFill>
                  <a:srgbClr val="FF0000"/>
                </a:solidFill>
                <a:latin typeface="SimSun"/>
                <a:cs typeface="SimSun"/>
              </a:rPr>
              <a:t>请求会无限等待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2823972" y="5617550"/>
            <a:ext cx="417527" cy="5312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783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FF0000"/>
                </a:solidFill>
                <a:latin typeface="KOEAPW+Arial-BoldMT"/>
                <a:cs typeface="KOEAPW+Arial-BoldMT"/>
              </a:rPr>
              <a:t>1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4606194" y="5849600"/>
            <a:ext cx="2293971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KOEAPW+Arial-BoldMT"/>
                <a:cs typeface="KOEAPW+Arial-BoldMT"/>
              </a:rPr>
              <a:t>flag[1]</a:t>
            </a:r>
            <a:r>
              <a:rPr sz="2400" b="1" spc="-15">
                <a:solidFill>
                  <a:srgbClr val="000000"/>
                </a:solidFill>
                <a:latin typeface="KOEAPW+Arial-BoldMT"/>
                <a:cs typeface="KOEAPW+Arial-BoldMT"/>
              </a:rPr>
              <a:t> </a:t>
            </a:r>
            <a:r>
              <a:rPr sz="2400" b="1">
                <a:solidFill>
                  <a:srgbClr val="000000"/>
                </a:solidFill>
                <a:latin typeface="KOEAPW+Arial-BoldMT"/>
                <a:cs typeface="KOEAPW+Arial-BoldMT"/>
              </a:rPr>
              <a:t>= true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91435" y="6583047"/>
            <a:ext cx="1945624" cy="529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767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HQTFLK+TimesNewRomanPS-BoldMT"/>
                <a:cs typeface="HQTFLK+TimesNewRomanPS-BoldMT"/>
              </a:rPr>
              <a:t>Operating</a:t>
            </a:r>
            <a:r>
              <a:rPr sz="1600" b="1" spc="37">
                <a:solidFill>
                  <a:srgbClr val="000000"/>
                </a:solidFill>
                <a:latin typeface="HQTFLK+TimesNewRomanPS-BoldMT"/>
                <a:cs typeface="HQTFLK+TimesNewRomanPS-BoldMT"/>
              </a:rPr>
              <a:t> </a:t>
            </a:r>
            <a:r>
              <a:rPr sz="1600" b="1">
                <a:solidFill>
                  <a:srgbClr val="000000"/>
                </a:solidFill>
                <a:latin typeface="HQTFLK+TimesNewRomanPS-BoldMT"/>
                <a:cs typeface="HQTFLK+TimesNewRomanPS-BoldMT"/>
              </a:rPr>
              <a:t>Systems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5863494" y="6581798"/>
            <a:ext cx="768561" cy="531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783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KOEAPW+Arial-BoldMT"/>
                <a:cs typeface="KOEAPW+Arial-BoldMT"/>
              </a:rPr>
              <a:t>- </a:t>
            </a:r>
            <a:r>
              <a:rPr sz="1600" b="1" spc="-85">
                <a:solidFill>
                  <a:srgbClr val="000000"/>
                </a:solidFill>
                <a:latin typeface="KOEAPW+Arial-BoldMT"/>
                <a:cs typeface="KOEAPW+Arial-BoldMT"/>
              </a:rPr>
              <a:t>11</a:t>
            </a:r>
            <a:r>
              <a:rPr sz="1600" b="1" spc="81">
                <a:solidFill>
                  <a:srgbClr val="000000"/>
                </a:solidFill>
                <a:latin typeface="KOEAPW+Arial-BoldMT"/>
                <a:cs typeface="KOEAPW+Arial-BoldMT"/>
              </a:rPr>
              <a:t> </a:t>
            </a:r>
            <a:r>
              <a:rPr sz="1600" b="1">
                <a:solidFill>
                  <a:srgbClr val="000000"/>
                </a:solidFill>
                <a:latin typeface="KOEAPW+Arial-BoldMT"/>
                <a:cs typeface="KOEAPW+Arial-BoldMT"/>
              </a:rPr>
              <a:t>-</a:t>
            </a: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object 1"/>
          <p:cNvSpPr/>
          <p:nvPr/>
        </p:nvSpPr>
        <p:spPr>
          <a:xfrm>
            <a:off x="11190732" y="5562600"/>
            <a:ext cx="1001267" cy="12954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761" y="1066800"/>
            <a:ext cx="10700002" cy="5263895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72440" y="358541"/>
            <a:ext cx="9019930" cy="12459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4410"/>
              </a:lnSpc>
              <a:spcBef>
                <a:spcPct val="0"/>
              </a:spcBef>
              <a:spcAft>
                <a:spcPct val="0"/>
              </a:spcAft>
            </a:pPr>
            <a:r>
              <a:rPr sz="3600" spc="10">
                <a:solidFill>
                  <a:srgbClr val="000000"/>
                </a:solidFill>
                <a:latin typeface="SimSun"/>
                <a:cs typeface="SimSun"/>
              </a:rPr>
              <a:t>进入临界区的再一次尝试</a:t>
            </a:r>
            <a:r>
              <a:rPr sz="3600" spc="12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600">
                <a:solidFill>
                  <a:srgbClr val="000000"/>
                </a:solidFill>
                <a:latin typeface="DBKFOE+SymbolMT"/>
                <a:cs typeface="DBKFOE+SymbolMT"/>
              </a:rPr>
              <a:t>−</a:t>
            </a:r>
            <a:r>
              <a:rPr sz="3600" spc="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600" spc="10">
                <a:solidFill>
                  <a:srgbClr val="000000"/>
                </a:solidFill>
                <a:latin typeface="SimSun"/>
                <a:cs typeface="SimSun"/>
              </a:rPr>
              <a:t>非对称标记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361944" y="1332528"/>
            <a:ext cx="3690402" cy="9301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3123"/>
              </a:lnSpc>
              <a:spcBef>
                <a:spcPct val="0"/>
              </a:spcBef>
              <a:spcAft>
                <a:spcPct val="0"/>
              </a:spcAft>
            </a:pPr>
            <a:r>
              <a:rPr sz="2800" b="1">
                <a:solidFill>
                  <a:srgbClr val="000000"/>
                </a:solidFill>
                <a:latin typeface="BLPDFN+Arial-BoldMT"/>
                <a:cs typeface="BLPDFN+Arial-BoldMT"/>
              </a:rPr>
              <a:t>+ </a:t>
            </a:r>
            <a:r>
              <a:rPr sz="2800">
                <a:solidFill>
                  <a:srgbClr val="000000"/>
                </a:solidFill>
                <a:latin typeface="SimSun"/>
                <a:cs typeface="SimSun"/>
              </a:rPr>
              <a:t>让一个人更加勤劳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549640" y="1319929"/>
            <a:ext cx="533729" cy="6693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70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OUHRKQ+CourierNewPS-BoldMT"/>
                <a:cs typeface="OUHRKQ+CourierNewPS-BoldMT"/>
              </a:rPr>
              <a:t>A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77240" y="1348827"/>
            <a:ext cx="3005789" cy="8979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796"/>
              </a:lnSpc>
              <a:spcBef>
                <a:spcPct val="0"/>
              </a:spcBef>
              <a:spcAft>
                <a:spcPct val="0"/>
              </a:spcAft>
            </a:pPr>
            <a:r>
              <a:rPr sz="2500">
                <a:solidFill>
                  <a:srgbClr val="993300"/>
                </a:solidFill>
                <a:latin typeface="EQAEFC+Wingdings-Regular"/>
                <a:cs typeface="EQAEFC+Wingdings-Regular"/>
              </a:rPr>
              <a:t></a:t>
            </a:r>
            <a:r>
              <a:rPr sz="2500" spc="208">
                <a:solidFill>
                  <a:srgbClr val="993300"/>
                </a:solidFill>
                <a:latin typeface="Times New Roman"/>
                <a:cs typeface="Times New Roman"/>
              </a:rPr>
              <a:t> </a:t>
            </a:r>
            <a:r>
              <a:rPr sz="2800">
                <a:solidFill>
                  <a:srgbClr val="000000"/>
                </a:solidFill>
                <a:latin typeface="SimSun"/>
                <a:cs typeface="SimSun"/>
              </a:rPr>
              <a:t>带名字的便条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033682" y="1940095"/>
            <a:ext cx="1492912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FF0000"/>
                </a:solidFill>
                <a:latin typeface="SimSun"/>
                <a:cs typeface="SimSun"/>
              </a:rPr>
              <a:t>丈夫</a:t>
            </a:r>
            <a:r>
              <a:rPr sz="2400" b="1">
                <a:solidFill>
                  <a:srgbClr val="FF0000"/>
                </a:solidFill>
                <a:latin typeface="BLPDFN+Arial-BoldMT"/>
                <a:cs typeface="BLPDFN+Arial-BoldMT"/>
              </a:rPr>
              <a:t>(A)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157882" y="1940095"/>
            <a:ext cx="1492912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FF0000"/>
                </a:solidFill>
                <a:latin typeface="SimSun"/>
                <a:cs typeface="SimSun"/>
              </a:rPr>
              <a:t>妻子</a:t>
            </a:r>
            <a:r>
              <a:rPr sz="2400" b="1">
                <a:solidFill>
                  <a:srgbClr val="FF0000"/>
                </a:solidFill>
                <a:latin typeface="BLPDFN+Arial-BoldMT"/>
                <a:cs typeface="BLPDFN+Arial-BoldMT"/>
              </a:rPr>
              <a:t>(B)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234439" y="2463667"/>
            <a:ext cx="6411110" cy="11682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718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OUHRKQ+CourierNewPS-BoldMT"/>
                <a:cs typeface="OUHRKQ+CourierNewPS-BoldMT"/>
              </a:rPr>
              <a:t>leave note A;</a:t>
            </a:r>
            <a:r>
              <a:rPr sz="2400" b="1" spc="5063">
                <a:solidFill>
                  <a:srgbClr val="000000"/>
                </a:solidFill>
                <a:latin typeface="OUHRKQ+CourierNewPS-BoldMT"/>
                <a:cs typeface="OUHRKQ+CourierNewPS-BoldMT"/>
              </a:rPr>
              <a:t> </a:t>
            </a:r>
            <a:r>
              <a:rPr sz="2400" b="1">
                <a:solidFill>
                  <a:srgbClr val="000000"/>
                </a:solidFill>
                <a:latin typeface="OUHRKQ+CourierNewPS-BoldMT"/>
                <a:cs typeface="OUHRKQ+CourierNewPS-BoldMT"/>
              </a:rPr>
              <a:t>leave note B;</a:t>
            </a:r>
          </a:p>
          <a:p>
            <a:pPr marL="0" marR="0">
              <a:lnSpc>
                <a:spcPts val="2718"/>
              </a:lnSpc>
              <a:spcBef>
                <a:spcPts val="161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OUHRKQ+CourierNewPS-BoldMT"/>
                <a:cs typeface="OUHRKQ+CourierNewPS-BoldMT"/>
              </a:rPr>
              <a:t>while (note B)</a:t>
            </a:r>
            <a:r>
              <a:rPr sz="2400" b="1" spc="3624">
                <a:solidFill>
                  <a:srgbClr val="000000"/>
                </a:solidFill>
                <a:latin typeface="OUHRKQ+CourierNewPS-BoldMT"/>
                <a:cs typeface="OUHRKQ+CourierNewPS-BoldMT"/>
              </a:rPr>
              <a:t> </a:t>
            </a:r>
            <a:r>
              <a:rPr sz="2400" b="1">
                <a:solidFill>
                  <a:srgbClr val="000000"/>
                </a:solidFill>
                <a:latin typeface="OUHRKQ+CourierNewPS-BoldMT"/>
                <a:cs typeface="OUHRKQ+CourierNewPS-BoldMT"/>
              </a:rPr>
              <a:t>if (noNote A)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707873" y="2769615"/>
            <a:ext cx="762000" cy="1965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FF0000"/>
                </a:solidFill>
                <a:latin typeface="SimSun"/>
                <a:cs typeface="SimSun"/>
              </a:rPr>
              <a:t>丈</a:t>
            </a:r>
          </a:p>
          <a:p>
            <a:pPr marL="0" marR="0">
              <a:lnSpc>
                <a:spcPts val="237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FF0000"/>
                </a:solidFill>
                <a:latin typeface="SimSun"/>
                <a:cs typeface="SimSun"/>
              </a:rPr>
              <a:t>夫</a:t>
            </a:r>
          </a:p>
          <a:p>
            <a:pPr marL="0" marR="0">
              <a:lnSpc>
                <a:spcPts val="2375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FF0000"/>
                </a:solidFill>
                <a:latin typeface="SimSun"/>
                <a:cs typeface="SimSun"/>
              </a:rPr>
              <a:t>是</a:t>
            </a:r>
          </a:p>
          <a:p>
            <a:pPr marL="0" marR="0">
              <a:lnSpc>
                <a:spcPts val="2364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FF0000"/>
                </a:solidFill>
                <a:latin typeface="SimSun"/>
                <a:cs typeface="SimSun"/>
              </a:rPr>
              <a:t>那</a:t>
            </a:r>
          </a:p>
          <a:p>
            <a:pPr marL="0" marR="0">
              <a:lnSpc>
                <a:spcPts val="2364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FF0000"/>
                </a:solidFill>
                <a:latin typeface="SimSun"/>
                <a:cs typeface="SimSun"/>
              </a:rPr>
              <a:t>个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234439" y="3195186"/>
            <a:ext cx="1371629" cy="8024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718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OUHRKQ+CourierNewPS-BoldMT"/>
                <a:cs typeface="OUHRKQ+CourierNewPS-BoldMT"/>
              </a:rPr>
              <a:t>{ </a:t>
            </a:r>
            <a:r>
              <a:rPr sz="2400" b="1">
                <a:solidFill>
                  <a:srgbClr val="000066"/>
                </a:solidFill>
                <a:latin typeface="OUHRKQ+CourierNewPS-BoldMT"/>
                <a:cs typeface="OUHRKQ+CourierNewPS-BoldMT"/>
              </a:rPr>
              <a:t>//X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4434897" y="3195186"/>
            <a:ext cx="1371629" cy="8024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718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OUHRKQ+CourierNewPS-BoldMT"/>
                <a:cs typeface="OUHRKQ+CourierNewPS-BoldMT"/>
              </a:rPr>
              <a:t>{ </a:t>
            </a:r>
            <a:r>
              <a:rPr sz="2400" b="1">
                <a:solidFill>
                  <a:srgbClr val="000066"/>
                </a:solidFill>
                <a:latin typeface="OUHRKQ+CourierNewPS-BoldMT"/>
                <a:cs typeface="OUHRKQ+CourierNewPS-BoldMT"/>
              </a:rPr>
              <a:t>//Y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7559040" y="3450526"/>
            <a:ext cx="1680971" cy="11140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000066"/>
                </a:solidFill>
                <a:latin typeface="SimSun"/>
                <a:cs typeface="SimSun"/>
              </a:rPr>
              <a:t>各种情况</a:t>
            </a:r>
          </a:p>
          <a:p>
            <a:pPr marL="0" marR="0">
              <a:lnSpc>
                <a:spcPts val="2400"/>
              </a:lnSpc>
              <a:spcBef>
                <a:spcPts val="371"/>
              </a:spcBef>
              <a:spcAft>
                <a:spcPct val="0"/>
              </a:spcAft>
            </a:pPr>
            <a:r>
              <a:rPr sz="2400" spc="11">
                <a:solidFill>
                  <a:srgbClr val="000066"/>
                </a:solidFill>
                <a:latin typeface="SimSun"/>
                <a:cs typeface="SimSun"/>
              </a:rPr>
              <a:t>都正确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783079" y="3560946"/>
            <a:ext cx="5780174" cy="11682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718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OUHRKQ+CourierNewPS-BoldMT"/>
                <a:cs typeface="OUHRKQ+CourierNewPS-BoldMT"/>
              </a:rPr>
              <a:t>do nothing;</a:t>
            </a:r>
            <a:r>
              <a:rPr sz="2400" b="1" spc="6508">
                <a:solidFill>
                  <a:srgbClr val="000000"/>
                </a:solidFill>
                <a:latin typeface="OUHRKQ+CourierNewPS-BoldMT"/>
                <a:cs typeface="OUHRKQ+CourierNewPS-BoldMT"/>
              </a:rPr>
              <a:t> </a:t>
            </a:r>
            <a:r>
              <a:rPr sz="2400" b="1">
                <a:solidFill>
                  <a:srgbClr val="000000"/>
                </a:solidFill>
                <a:latin typeface="OUHRKQ+CourierNewPS-BoldMT"/>
                <a:cs typeface="OUHRKQ+CourierNewPS-BoldMT"/>
              </a:rPr>
              <a:t>if(noMilk){</a:t>
            </a:r>
          </a:p>
          <a:p>
            <a:pPr marL="3383336" marR="0">
              <a:lnSpc>
                <a:spcPts val="2718"/>
              </a:lnSpc>
              <a:spcBef>
                <a:spcPts val="161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OUHRKQ+CourierNewPS-BoldMT"/>
                <a:cs typeface="OUHRKQ+CourierNewPS-BoldMT"/>
              </a:rPr>
              <a:t>buy</a:t>
            </a:r>
            <a:r>
              <a:rPr sz="2400" b="1" spc="-23">
                <a:solidFill>
                  <a:srgbClr val="000000"/>
                </a:solidFill>
                <a:latin typeface="OUHRKQ+CourierNewPS-BoldMT"/>
                <a:cs typeface="OUHRKQ+CourierNewPS-BoldMT"/>
              </a:rPr>
              <a:t> </a:t>
            </a:r>
            <a:r>
              <a:rPr sz="2400" b="1">
                <a:solidFill>
                  <a:srgbClr val="000000"/>
                </a:solidFill>
                <a:latin typeface="OUHRKQ+CourierNewPS-BoldMT"/>
                <a:cs typeface="OUHRKQ+CourierNewPS-BoldMT"/>
              </a:rPr>
              <a:t>milk;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1234439" y="3926706"/>
            <a:ext cx="640109" cy="8024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718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OUHRKQ+CourierNewPS-BoldMT"/>
                <a:cs typeface="OUHRKQ+CourierNewPS-BoldMT"/>
              </a:rPr>
              <a:t>}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707873" y="4273803"/>
            <a:ext cx="4917046" cy="8211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718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FF0000"/>
                </a:solidFill>
                <a:latin typeface="SimSun"/>
                <a:cs typeface="SimSun"/>
              </a:rPr>
              <a:t>更</a:t>
            </a:r>
            <a:r>
              <a:rPr sz="2400" spc="1146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>
                <a:solidFill>
                  <a:srgbClr val="000000"/>
                </a:solidFill>
                <a:latin typeface="OUHRKQ+CourierNewPS-BoldMT"/>
                <a:cs typeface="OUHRKQ+CourierNewPS-BoldMT"/>
              </a:rPr>
              <a:t>if (noMilk) {</a:t>
            </a:r>
            <a:r>
              <a:rPr sz="2400" b="1" spc="7944">
                <a:solidFill>
                  <a:srgbClr val="000000"/>
                </a:solidFill>
                <a:latin typeface="OUHRKQ+CourierNewPS-BoldMT"/>
                <a:cs typeface="OUHRKQ+CourierNewPS-BoldMT"/>
              </a:rPr>
              <a:t> </a:t>
            </a:r>
            <a:r>
              <a:rPr sz="2400" b="1">
                <a:solidFill>
                  <a:srgbClr val="000000"/>
                </a:solidFill>
                <a:latin typeface="OUHRKQ+CourierNewPS-BoldMT"/>
                <a:cs typeface="OUHRKQ+CourierNewPS-BoldMT"/>
              </a:rPr>
              <a:t>}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707873" y="4574031"/>
            <a:ext cx="762000" cy="13624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FF0000"/>
                </a:solidFill>
                <a:latin typeface="SimSun"/>
                <a:cs typeface="SimSun"/>
              </a:rPr>
              <a:t>勤</a:t>
            </a:r>
          </a:p>
          <a:p>
            <a:pPr marL="0" marR="0">
              <a:lnSpc>
                <a:spcPts val="2364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FF0000"/>
                </a:solidFill>
                <a:latin typeface="SimSun"/>
                <a:cs typeface="SimSun"/>
              </a:rPr>
              <a:t>劳</a:t>
            </a:r>
          </a:p>
          <a:p>
            <a:pPr marL="0" marR="0">
              <a:lnSpc>
                <a:spcPts val="2364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FF0000"/>
                </a:solidFill>
                <a:latin typeface="SimSun"/>
                <a:cs typeface="SimSun"/>
              </a:rPr>
              <a:t>的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1783079" y="4658226"/>
            <a:ext cx="3291926" cy="8024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718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OUHRKQ+CourierNewPS-BoldMT"/>
                <a:cs typeface="OUHRKQ+CourierNewPS-BoldMT"/>
              </a:rPr>
              <a:t>buy</a:t>
            </a:r>
            <a:r>
              <a:rPr sz="2400" b="1" spc="-11">
                <a:solidFill>
                  <a:srgbClr val="000000"/>
                </a:solidFill>
                <a:latin typeface="OUHRKQ+CourierNewPS-BoldMT"/>
                <a:cs typeface="OUHRKQ+CourierNewPS-BoldMT"/>
              </a:rPr>
              <a:t> </a:t>
            </a:r>
            <a:r>
              <a:rPr sz="2400" b="1">
                <a:solidFill>
                  <a:srgbClr val="000000"/>
                </a:solidFill>
                <a:latin typeface="OUHRKQ+CourierNewPS-BoldMT"/>
                <a:cs typeface="OUHRKQ+CourierNewPS-BoldMT"/>
              </a:rPr>
              <a:t>milk;</a:t>
            </a:r>
            <a:r>
              <a:rPr sz="2400" b="1" spc="6506">
                <a:solidFill>
                  <a:srgbClr val="000000"/>
                </a:solidFill>
                <a:latin typeface="OUHRKQ+CourierNewPS-BoldMT"/>
                <a:cs typeface="OUHRKQ+CourierNewPS-BoldMT"/>
              </a:rPr>
              <a:t> </a:t>
            </a:r>
            <a:r>
              <a:rPr sz="2400" b="1">
                <a:solidFill>
                  <a:srgbClr val="000000"/>
                </a:solidFill>
                <a:latin typeface="OUHRKQ+CourierNewPS-BoldMT"/>
                <a:cs typeface="OUHRKQ+CourierNewPS-BoldMT"/>
              </a:rPr>
              <a:t>}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1234439" y="5023987"/>
            <a:ext cx="640109" cy="8024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718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OUHRKQ+CourierNewPS-BoldMT"/>
                <a:cs typeface="OUHRKQ+CourierNewPS-BoldMT"/>
              </a:rPr>
              <a:t>}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4434897" y="5023987"/>
            <a:ext cx="3014501" cy="8024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718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OUHRKQ+CourierNewPS-BoldMT"/>
                <a:cs typeface="OUHRKQ+CourierNewPS-BoldMT"/>
              </a:rPr>
              <a:t>remove</a:t>
            </a:r>
            <a:r>
              <a:rPr sz="2400" b="1" spc="-11">
                <a:solidFill>
                  <a:srgbClr val="000000"/>
                </a:solidFill>
                <a:latin typeface="OUHRKQ+CourierNewPS-BoldMT"/>
                <a:cs typeface="OUHRKQ+CourierNewPS-BoldMT"/>
              </a:rPr>
              <a:t> </a:t>
            </a:r>
            <a:r>
              <a:rPr sz="2400" b="1">
                <a:solidFill>
                  <a:srgbClr val="000000"/>
                </a:solidFill>
                <a:latin typeface="OUHRKQ+CourierNewPS-BoldMT"/>
                <a:cs typeface="OUHRKQ+CourierNewPS-BoldMT"/>
              </a:rPr>
              <a:t>note B;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1234439" y="5389746"/>
            <a:ext cx="3014501" cy="8024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718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OUHRKQ+CourierNewPS-BoldMT"/>
                <a:cs typeface="OUHRKQ+CourierNewPS-BoldMT"/>
              </a:rPr>
              <a:t>remove</a:t>
            </a:r>
            <a:r>
              <a:rPr sz="2400" b="1" spc="-11">
                <a:solidFill>
                  <a:srgbClr val="000000"/>
                </a:solidFill>
                <a:latin typeface="OUHRKQ+CourierNewPS-BoldMT"/>
                <a:cs typeface="OUHRKQ+CourierNewPS-BoldMT"/>
              </a:rPr>
              <a:t> </a:t>
            </a:r>
            <a:r>
              <a:rPr sz="2400" b="1">
                <a:solidFill>
                  <a:srgbClr val="000000"/>
                </a:solidFill>
                <a:latin typeface="OUHRKQ+CourierNewPS-BoldMT"/>
                <a:cs typeface="OUHRKQ+CourierNewPS-BoldMT"/>
              </a:rPr>
              <a:t>note A;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707873" y="5474715"/>
            <a:ext cx="762000" cy="762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FF0000"/>
                </a:solidFill>
                <a:latin typeface="SimSun"/>
                <a:cs typeface="SimSun"/>
              </a:rPr>
              <a:t>人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1463039" y="6072739"/>
            <a:ext cx="7257516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FF0000"/>
                </a:solidFill>
                <a:latin typeface="SimSun"/>
                <a:cs typeface="SimSun"/>
              </a:rPr>
              <a:t>关键</a:t>
            </a:r>
            <a:r>
              <a:rPr sz="2400" b="1">
                <a:solidFill>
                  <a:srgbClr val="FF0000"/>
                </a:solidFill>
                <a:latin typeface="BLPDFN+Arial-BoldMT"/>
                <a:cs typeface="BLPDFN+Arial-BoldMT"/>
              </a:rPr>
              <a:t>: </a:t>
            </a:r>
            <a:r>
              <a:rPr sz="2400" spc="11">
                <a:solidFill>
                  <a:srgbClr val="FF0000"/>
                </a:solidFill>
                <a:latin typeface="SimSun"/>
                <a:cs typeface="SimSun"/>
              </a:rPr>
              <a:t>选择一个进程进入，另一个进程循环等待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91590" y="6583047"/>
            <a:ext cx="1945624" cy="529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767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FWSKRI+TimesNewRomanPS-BoldMT"/>
                <a:cs typeface="FWSKRI+TimesNewRomanPS-BoldMT"/>
              </a:rPr>
              <a:t>Operating</a:t>
            </a:r>
            <a:r>
              <a:rPr sz="1600" b="1" spc="37">
                <a:solidFill>
                  <a:srgbClr val="000000"/>
                </a:solidFill>
                <a:latin typeface="FWSKRI+TimesNewRomanPS-BoldMT"/>
                <a:cs typeface="FWSKRI+TimesNewRomanPS-BoldMT"/>
              </a:rPr>
              <a:t> </a:t>
            </a:r>
            <a:r>
              <a:rPr sz="1600" b="1">
                <a:solidFill>
                  <a:srgbClr val="000000"/>
                </a:solidFill>
                <a:latin typeface="FWSKRI+TimesNewRomanPS-BoldMT"/>
                <a:cs typeface="FWSKRI+TimesNewRomanPS-BoldMT"/>
              </a:rPr>
              <a:t>Systems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5857366" y="6581798"/>
            <a:ext cx="780925" cy="531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783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BLPDFN+Arial-BoldMT"/>
                <a:cs typeface="BLPDFN+Arial-BoldMT"/>
              </a:rPr>
              <a:t>- 12</a:t>
            </a:r>
            <a:r>
              <a:rPr sz="1600" b="1" spc="14">
                <a:solidFill>
                  <a:srgbClr val="000000"/>
                </a:solidFill>
                <a:latin typeface="BLPDFN+Arial-BoldMT"/>
                <a:cs typeface="BLPDFN+Arial-BoldMT"/>
              </a:rPr>
              <a:t> </a:t>
            </a:r>
            <a:r>
              <a:rPr sz="1600" b="1">
                <a:solidFill>
                  <a:srgbClr val="000000"/>
                </a:solidFill>
                <a:latin typeface="BLPDFN+Arial-BoldMT"/>
                <a:cs typeface="BLPDFN+Arial-BoldMT"/>
              </a:rPr>
              <a:t>-</a:t>
            </a: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ject 1"/>
          <p:cNvSpPr/>
          <p:nvPr/>
        </p:nvSpPr>
        <p:spPr>
          <a:xfrm>
            <a:off x="11190732" y="5562600"/>
            <a:ext cx="1001267" cy="12954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761" y="1067561"/>
            <a:ext cx="10700002" cy="127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81000" y="1856232"/>
            <a:ext cx="4314444" cy="320040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47844" y="1856232"/>
            <a:ext cx="4315967" cy="3200400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99440" y="404306"/>
            <a:ext cx="5941138" cy="11965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4021"/>
              </a:lnSpc>
              <a:spcBef>
                <a:spcPct val="0"/>
              </a:spcBef>
              <a:spcAft>
                <a:spcPct val="0"/>
              </a:spcAft>
            </a:pPr>
            <a:r>
              <a:rPr sz="3600" spc="11">
                <a:solidFill>
                  <a:srgbClr val="000000"/>
                </a:solidFill>
                <a:latin typeface="SimSun"/>
                <a:cs typeface="SimSun"/>
              </a:rPr>
              <a:t>进入临界区</a:t>
            </a:r>
            <a:r>
              <a:rPr sz="3600" b="1">
                <a:solidFill>
                  <a:srgbClr val="000000"/>
                </a:solidFill>
                <a:latin typeface="PWCVVL+Arial-BoldMT"/>
                <a:cs typeface="PWCVVL+Arial-BoldMT"/>
              </a:rPr>
              <a:t>Peterson</a:t>
            </a:r>
            <a:r>
              <a:rPr sz="3600" spc="10">
                <a:solidFill>
                  <a:srgbClr val="000000"/>
                </a:solidFill>
                <a:latin typeface="SimSun"/>
                <a:cs typeface="SimSun"/>
              </a:rPr>
              <a:t>算法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29639" y="1223414"/>
            <a:ext cx="5312571" cy="9016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796"/>
              </a:lnSpc>
              <a:spcBef>
                <a:spcPct val="0"/>
              </a:spcBef>
              <a:spcAft>
                <a:spcPct val="0"/>
              </a:spcAft>
            </a:pPr>
            <a:r>
              <a:rPr sz="2500">
                <a:solidFill>
                  <a:srgbClr val="993300"/>
                </a:solidFill>
                <a:latin typeface="HMTDJC+Wingdings-Regular"/>
                <a:cs typeface="HMTDJC+Wingdings-Regular"/>
              </a:rPr>
              <a:t></a:t>
            </a:r>
            <a:r>
              <a:rPr sz="2500" spc="208">
                <a:solidFill>
                  <a:srgbClr val="993300"/>
                </a:solidFill>
                <a:latin typeface="Times New Roman"/>
                <a:cs typeface="Times New Roman"/>
              </a:rPr>
              <a:t> </a:t>
            </a:r>
            <a:r>
              <a:rPr sz="2800">
                <a:solidFill>
                  <a:srgbClr val="000000"/>
                </a:solidFill>
                <a:latin typeface="SimSun"/>
                <a:cs typeface="SimSun"/>
              </a:rPr>
              <a:t>结合了标记和轮转两种思想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15302" y="2051348"/>
            <a:ext cx="2395121" cy="13463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FF0000"/>
                </a:solidFill>
                <a:latin typeface="PWCVVL+Arial-BoldMT"/>
                <a:cs typeface="PWCVVL+Arial-BoldMT"/>
              </a:rPr>
              <a:t>flag[0]</a:t>
            </a:r>
            <a:r>
              <a:rPr sz="2400" b="1" spc="-15">
                <a:solidFill>
                  <a:srgbClr val="FF0000"/>
                </a:solidFill>
                <a:latin typeface="PWCVVL+Arial-BoldMT"/>
                <a:cs typeface="PWCVVL+Arial-BoldMT"/>
              </a:rPr>
              <a:t> </a:t>
            </a:r>
            <a:r>
              <a:rPr sz="2400" b="1">
                <a:solidFill>
                  <a:srgbClr val="FF0000"/>
                </a:solidFill>
                <a:latin typeface="PWCVVL+Arial-BoldMT"/>
                <a:cs typeface="PWCVVL+Arial-BoldMT"/>
              </a:rPr>
              <a:t>= true;</a:t>
            </a:r>
          </a:p>
          <a:p>
            <a:pPr marL="0" marR="0">
              <a:lnSpc>
                <a:spcPts val="2681"/>
              </a:lnSpc>
              <a:spcBef>
                <a:spcPts val="1638"/>
              </a:spcBef>
              <a:spcAft>
                <a:spcPct val="0"/>
              </a:spcAft>
            </a:pPr>
            <a:r>
              <a:rPr sz="2400" b="1">
                <a:solidFill>
                  <a:srgbClr val="FF0000"/>
                </a:solidFill>
                <a:latin typeface="PWCVVL+Arial-BoldMT"/>
                <a:cs typeface="PWCVVL+Arial-BoldMT"/>
              </a:rPr>
              <a:t>turn</a:t>
            </a:r>
            <a:r>
              <a:rPr sz="2400" b="1" spc="-10">
                <a:solidFill>
                  <a:srgbClr val="FF0000"/>
                </a:solidFill>
                <a:latin typeface="PWCVVL+Arial-BoldMT"/>
                <a:cs typeface="PWCVVL+Arial-BoldMT"/>
              </a:rPr>
              <a:t> </a:t>
            </a:r>
            <a:r>
              <a:rPr sz="2400" b="1">
                <a:solidFill>
                  <a:srgbClr val="FF0000"/>
                </a:solidFill>
                <a:latin typeface="PWCVVL+Arial-BoldMT"/>
                <a:cs typeface="PWCVVL+Arial-BoldMT"/>
              </a:rPr>
              <a:t>= 1;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982527" y="2051348"/>
            <a:ext cx="2395120" cy="13463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FF0000"/>
                </a:solidFill>
                <a:latin typeface="PWCVVL+Arial-BoldMT"/>
                <a:cs typeface="PWCVVL+Arial-BoldMT"/>
              </a:rPr>
              <a:t>flag[1]</a:t>
            </a:r>
            <a:r>
              <a:rPr sz="2400" b="1" spc="-15">
                <a:solidFill>
                  <a:srgbClr val="FF0000"/>
                </a:solidFill>
                <a:latin typeface="PWCVVL+Arial-BoldMT"/>
                <a:cs typeface="PWCVVL+Arial-BoldMT"/>
              </a:rPr>
              <a:t> </a:t>
            </a:r>
            <a:r>
              <a:rPr sz="2400" b="1">
                <a:solidFill>
                  <a:srgbClr val="FF0000"/>
                </a:solidFill>
                <a:latin typeface="PWCVVL+Arial-BoldMT"/>
                <a:cs typeface="PWCVVL+Arial-BoldMT"/>
              </a:rPr>
              <a:t>= true;</a:t>
            </a:r>
          </a:p>
          <a:p>
            <a:pPr marL="0" marR="0">
              <a:lnSpc>
                <a:spcPts val="2681"/>
              </a:lnSpc>
              <a:spcBef>
                <a:spcPts val="1638"/>
              </a:spcBef>
              <a:spcAft>
                <a:spcPct val="0"/>
              </a:spcAft>
            </a:pPr>
            <a:r>
              <a:rPr sz="2400" b="1">
                <a:solidFill>
                  <a:srgbClr val="FF0000"/>
                </a:solidFill>
                <a:latin typeface="PWCVVL+Arial-BoldMT"/>
                <a:cs typeface="PWCVVL+Arial-BoldMT"/>
              </a:rPr>
              <a:t>turn</a:t>
            </a:r>
            <a:r>
              <a:rPr sz="2400" b="1" spc="-10">
                <a:solidFill>
                  <a:srgbClr val="FF0000"/>
                </a:solidFill>
                <a:latin typeface="PWCVVL+Arial-BoldMT"/>
                <a:cs typeface="PWCVVL+Arial-BoldMT"/>
              </a:rPr>
              <a:t> </a:t>
            </a:r>
            <a:r>
              <a:rPr sz="2400" b="1">
                <a:solidFill>
                  <a:srgbClr val="FF0000"/>
                </a:solidFill>
                <a:latin typeface="PWCVVL+Arial-BoldMT"/>
                <a:cs typeface="PWCVVL+Arial-BoldMT"/>
              </a:rPr>
              <a:t>= 0;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15302" y="3148628"/>
            <a:ext cx="9788010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FF0000"/>
                </a:solidFill>
                <a:latin typeface="PWCVVL+Arial-BoldMT"/>
                <a:cs typeface="PWCVVL+Arial-BoldMT"/>
              </a:rPr>
              <a:t>while</a:t>
            </a:r>
            <a:r>
              <a:rPr sz="2400" b="1" spc="-10">
                <a:solidFill>
                  <a:srgbClr val="FF0000"/>
                </a:solidFill>
                <a:latin typeface="PWCVVL+Arial-BoldMT"/>
                <a:cs typeface="PWCVVL+Arial-BoldMT"/>
              </a:rPr>
              <a:t> </a:t>
            </a:r>
            <a:r>
              <a:rPr sz="2400" b="1">
                <a:solidFill>
                  <a:srgbClr val="FF0000"/>
                </a:solidFill>
                <a:latin typeface="PWCVVL+Arial-BoldMT"/>
                <a:cs typeface="PWCVVL+Arial-BoldMT"/>
              </a:rPr>
              <a:t>(flag[1]</a:t>
            </a:r>
            <a:r>
              <a:rPr sz="2400" b="1" spc="11">
                <a:solidFill>
                  <a:srgbClr val="FF0000"/>
                </a:solidFill>
                <a:latin typeface="PWCVVL+Arial-BoldMT"/>
                <a:cs typeface="PWCVVL+Arial-BoldMT"/>
              </a:rPr>
              <a:t> </a:t>
            </a:r>
            <a:r>
              <a:rPr sz="2400" b="1">
                <a:solidFill>
                  <a:srgbClr val="FF0000"/>
                </a:solidFill>
                <a:latin typeface="PWCVVL+Arial-BoldMT"/>
                <a:cs typeface="PWCVVL+Arial-BoldMT"/>
              </a:rPr>
              <a:t>&amp;&amp; turn </a:t>
            </a:r>
            <a:r>
              <a:rPr sz="2400" b="1" spc="-10">
                <a:solidFill>
                  <a:srgbClr val="FF0000"/>
                </a:solidFill>
                <a:latin typeface="PWCVVL+Arial-BoldMT"/>
                <a:cs typeface="PWCVVL+Arial-BoldMT"/>
              </a:rPr>
              <a:t>==</a:t>
            </a:r>
            <a:r>
              <a:rPr sz="2400" b="1" spc="17">
                <a:solidFill>
                  <a:srgbClr val="FF0000"/>
                </a:solidFill>
                <a:latin typeface="PWCVVL+Arial-BoldMT"/>
                <a:cs typeface="PWCVVL+Arial-BoldMT"/>
              </a:rPr>
              <a:t> </a:t>
            </a:r>
            <a:r>
              <a:rPr sz="2400" b="1">
                <a:solidFill>
                  <a:srgbClr val="FF0000"/>
                </a:solidFill>
                <a:latin typeface="PWCVVL+Arial-BoldMT"/>
                <a:cs typeface="PWCVVL+Arial-BoldMT"/>
              </a:rPr>
              <a:t>1) ;</a:t>
            </a:r>
            <a:r>
              <a:rPr sz="2400" b="1" spc="2664">
                <a:solidFill>
                  <a:srgbClr val="FF0000"/>
                </a:solidFill>
                <a:latin typeface="PWCVVL+Arial-BoldMT"/>
                <a:cs typeface="PWCVVL+Arial-BoldMT"/>
              </a:rPr>
              <a:t> </a:t>
            </a:r>
            <a:r>
              <a:rPr sz="2400" b="1">
                <a:solidFill>
                  <a:srgbClr val="FF0000"/>
                </a:solidFill>
                <a:latin typeface="PWCVVL+Arial-BoldMT"/>
                <a:cs typeface="PWCVVL+Arial-BoldMT"/>
              </a:rPr>
              <a:t>while</a:t>
            </a:r>
            <a:r>
              <a:rPr sz="2400" b="1" spc="-10">
                <a:solidFill>
                  <a:srgbClr val="FF0000"/>
                </a:solidFill>
                <a:latin typeface="PWCVVL+Arial-BoldMT"/>
                <a:cs typeface="PWCVVL+Arial-BoldMT"/>
              </a:rPr>
              <a:t> </a:t>
            </a:r>
            <a:r>
              <a:rPr sz="2400" b="1">
                <a:solidFill>
                  <a:srgbClr val="FF0000"/>
                </a:solidFill>
                <a:latin typeface="PWCVVL+Arial-BoldMT"/>
                <a:cs typeface="PWCVVL+Arial-BoldMT"/>
              </a:rPr>
              <a:t>(flag[0]</a:t>
            </a:r>
            <a:r>
              <a:rPr sz="2400" b="1" spc="11">
                <a:solidFill>
                  <a:srgbClr val="FF0000"/>
                </a:solidFill>
                <a:latin typeface="PWCVVL+Arial-BoldMT"/>
                <a:cs typeface="PWCVVL+Arial-BoldMT"/>
              </a:rPr>
              <a:t> </a:t>
            </a:r>
            <a:r>
              <a:rPr sz="2400" b="1">
                <a:solidFill>
                  <a:srgbClr val="FF0000"/>
                </a:solidFill>
                <a:latin typeface="PWCVVL+Arial-BoldMT"/>
                <a:cs typeface="PWCVVL+Arial-BoldMT"/>
              </a:rPr>
              <a:t>&amp;&amp; turn </a:t>
            </a:r>
            <a:r>
              <a:rPr sz="2400" b="1" spc="-10">
                <a:solidFill>
                  <a:srgbClr val="FF0000"/>
                </a:solidFill>
                <a:latin typeface="PWCVVL+Arial-BoldMT"/>
                <a:cs typeface="PWCVVL+Arial-BoldMT"/>
              </a:rPr>
              <a:t>==</a:t>
            </a:r>
            <a:r>
              <a:rPr sz="2400" b="1" spc="17">
                <a:solidFill>
                  <a:srgbClr val="FF0000"/>
                </a:solidFill>
                <a:latin typeface="PWCVVL+Arial-BoldMT"/>
                <a:cs typeface="PWCVVL+Arial-BoldMT"/>
              </a:rPr>
              <a:t> </a:t>
            </a:r>
            <a:r>
              <a:rPr sz="2400" b="1">
                <a:solidFill>
                  <a:srgbClr val="FF0000"/>
                </a:solidFill>
                <a:latin typeface="PWCVVL+Arial-BoldMT"/>
                <a:cs typeface="PWCVVL+Arial-BoldMT"/>
              </a:rPr>
              <a:t>0) ;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921162" y="3692399"/>
            <a:ext cx="1374647" cy="762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临界区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5388387" y="3692399"/>
            <a:ext cx="1374647" cy="762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临界区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515302" y="4227810"/>
            <a:ext cx="2513992" cy="11695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FF0000"/>
                </a:solidFill>
                <a:latin typeface="PWCVVL+Arial-BoldMT"/>
                <a:cs typeface="PWCVVL+Arial-BoldMT"/>
              </a:rPr>
              <a:t>flag[0]</a:t>
            </a:r>
            <a:r>
              <a:rPr sz="2400" b="1" spc="-15">
                <a:solidFill>
                  <a:srgbClr val="FF0000"/>
                </a:solidFill>
                <a:latin typeface="PWCVVL+Arial-BoldMT"/>
                <a:cs typeface="PWCVVL+Arial-BoldMT"/>
              </a:rPr>
              <a:t> </a:t>
            </a:r>
            <a:r>
              <a:rPr sz="2400" b="1">
                <a:solidFill>
                  <a:srgbClr val="FF0000"/>
                </a:solidFill>
                <a:latin typeface="PWCVVL+Arial-BoldMT"/>
                <a:cs typeface="PWCVVL+Arial-BoldMT"/>
              </a:rPr>
              <a:t>= false;</a:t>
            </a:r>
          </a:p>
          <a:p>
            <a:pPr marL="405860" marR="0">
              <a:lnSpc>
                <a:spcPts val="2400"/>
              </a:lnSpc>
              <a:spcBef>
                <a:spcPts val="699"/>
              </a:spcBef>
              <a:spcAft>
                <a:spcPct val="0"/>
              </a:spcAft>
            </a:pP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剩余区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4982527" y="4227810"/>
            <a:ext cx="2513993" cy="11695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FF0000"/>
                </a:solidFill>
                <a:latin typeface="PWCVVL+Arial-BoldMT"/>
                <a:cs typeface="PWCVVL+Arial-BoldMT"/>
              </a:rPr>
              <a:t>flag[1]</a:t>
            </a:r>
            <a:r>
              <a:rPr sz="2400" b="1" spc="-15">
                <a:solidFill>
                  <a:srgbClr val="FF0000"/>
                </a:solidFill>
                <a:latin typeface="PWCVVL+Arial-BoldMT"/>
                <a:cs typeface="PWCVVL+Arial-BoldMT"/>
              </a:rPr>
              <a:t> </a:t>
            </a:r>
            <a:r>
              <a:rPr sz="2400" b="1">
                <a:solidFill>
                  <a:srgbClr val="FF0000"/>
                </a:solidFill>
                <a:latin typeface="PWCVVL+Arial-BoldMT"/>
                <a:cs typeface="PWCVVL+Arial-BoldMT"/>
              </a:rPr>
              <a:t>= false;</a:t>
            </a:r>
          </a:p>
          <a:p>
            <a:pPr marL="405860" marR="0">
              <a:lnSpc>
                <a:spcPts val="2400"/>
              </a:lnSpc>
              <a:spcBef>
                <a:spcPts val="699"/>
              </a:spcBef>
              <a:spcAft>
                <a:spcPct val="0"/>
              </a:spcAft>
            </a:pP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剩余区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2101088" y="5202409"/>
            <a:ext cx="1385267" cy="850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进程</a:t>
            </a:r>
            <a:r>
              <a:rPr sz="2400" b="1">
                <a:solidFill>
                  <a:srgbClr val="000000"/>
                </a:solidFill>
                <a:latin typeface="PWCVVL+Arial-BoldMT"/>
                <a:cs typeface="PWCVVL+Arial-BoldMT"/>
              </a:rPr>
              <a:t>P</a:t>
            </a:r>
            <a:r>
              <a:rPr sz="2400" b="1" baseline="-24499">
                <a:solidFill>
                  <a:srgbClr val="000000"/>
                </a:solidFill>
                <a:latin typeface="PWCVVL+Arial-BoldMT"/>
                <a:cs typeface="PWCVVL+Arial-BoldMT"/>
              </a:rPr>
              <a:t>0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6568311" y="5202409"/>
            <a:ext cx="1385269" cy="850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进程</a:t>
            </a:r>
            <a:r>
              <a:rPr sz="2400" b="1">
                <a:solidFill>
                  <a:srgbClr val="000000"/>
                </a:solidFill>
                <a:latin typeface="PWCVVL+Arial-BoldMT"/>
                <a:cs typeface="PWCVVL+Arial-BoldMT"/>
              </a:rPr>
              <a:t>P</a:t>
            </a:r>
            <a:r>
              <a:rPr sz="2400" b="1" baseline="-24499">
                <a:solidFill>
                  <a:srgbClr val="000000"/>
                </a:solidFill>
                <a:latin typeface="PWCVVL+Arial-BoldMT"/>
                <a:cs typeface="PWCVVL+Arial-BoldMT"/>
              </a:rPr>
              <a:t>1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91590" y="6583047"/>
            <a:ext cx="1945624" cy="529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767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SNNMHD+TimesNewRomanPS-BoldMT"/>
                <a:cs typeface="SNNMHD+TimesNewRomanPS-BoldMT"/>
              </a:rPr>
              <a:t>Operating</a:t>
            </a:r>
            <a:r>
              <a:rPr sz="1600" b="1" spc="37">
                <a:solidFill>
                  <a:srgbClr val="000000"/>
                </a:solidFill>
                <a:latin typeface="SNNMHD+TimesNewRomanPS-BoldMT"/>
                <a:cs typeface="SNNMHD+TimesNewRomanPS-BoldMT"/>
              </a:rPr>
              <a:t> </a:t>
            </a:r>
            <a:r>
              <a:rPr sz="1600" b="1">
                <a:solidFill>
                  <a:srgbClr val="000000"/>
                </a:solidFill>
                <a:latin typeface="SNNMHD+TimesNewRomanPS-BoldMT"/>
                <a:cs typeface="SNNMHD+TimesNewRomanPS-BoldMT"/>
              </a:rPr>
              <a:t>Systems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5857366" y="6581798"/>
            <a:ext cx="780925" cy="531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783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PWCVVL+Arial-BoldMT"/>
                <a:cs typeface="PWCVVL+Arial-BoldMT"/>
              </a:rPr>
              <a:t>- 13</a:t>
            </a:r>
            <a:r>
              <a:rPr sz="1600" b="1" spc="14">
                <a:solidFill>
                  <a:srgbClr val="000000"/>
                </a:solidFill>
                <a:latin typeface="PWCVVL+Arial-BoldMT"/>
                <a:cs typeface="PWCVVL+Arial-BoldMT"/>
              </a:rPr>
              <a:t> </a:t>
            </a:r>
            <a:r>
              <a:rPr sz="1600" b="1">
                <a:solidFill>
                  <a:srgbClr val="000000"/>
                </a:solidFill>
                <a:latin typeface="PWCVVL+Arial-BoldMT"/>
                <a:cs typeface="PWCVVL+Arial-BoldMT"/>
              </a:rPr>
              <a:t>-</a:t>
            </a: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object 1"/>
          <p:cNvSpPr/>
          <p:nvPr/>
        </p:nvSpPr>
        <p:spPr>
          <a:xfrm>
            <a:off x="11190732" y="5562600"/>
            <a:ext cx="1001267" cy="12954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761" y="1067561"/>
            <a:ext cx="10700002" cy="127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138928" y="1356359"/>
            <a:ext cx="3505200" cy="281940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19327" y="1335024"/>
            <a:ext cx="188975" cy="192024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19327" y="3224783"/>
            <a:ext cx="188975" cy="192023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19327" y="5145023"/>
            <a:ext cx="188975" cy="192023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99440" y="404306"/>
            <a:ext cx="5412905" cy="11965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4021"/>
              </a:lnSpc>
              <a:spcBef>
                <a:spcPct val="0"/>
              </a:spcBef>
              <a:spcAft>
                <a:spcPct val="0"/>
              </a:spcAft>
            </a:pPr>
            <a:r>
              <a:rPr sz="3600" b="1">
                <a:solidFill>
                  <a:srgbClr val="000000"/>
                </a:solidFill>
                <a:latin typeface="KMGPVU+Arial-BoldMT"/>
                <a:cs typeface="KMGPVU+Arial-BoldMT"/>
              </a:rPr>
              <a:t>Peterson</a:t>
            </a:r>
            <a:r>
              <a:rPr sz="3600" spc="10">
                <a:solidFill>
                  <a:srgbClr val="000000"/>
                </a:solidFill>
                <a:latin typeface="SimSun"/>
                <a:cs typeface="SimSun"/>
              </a:rPr>
              <a:t>算法的正确性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005839" y="1241976"/>
            <a:ext cx="2396644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FF0000"/>
                </a:solidFill>
                <a:latin typeface="SimSun"/>
                <a:cs typeface="SimSun"/>
              </a:rPr>
              <a:t>满足互斥进入</a:t>
            </a:r>
            <a:r>
              <a:rPr sz="2400" b="1">
                <a:solidFill>
                  <a:srgbClr val="FF0000"/>
                </a:solidFill>
                <a:latin typeface="KMGPVU+Arial-BoldMT"/>
                <a:cs typeface="KMGPVU+Arial-BoldMT"/>
              </a:rPr>
              <a:t>: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273040" y="1546521"/>
            <a:ext cx="1924338" cy="11224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FF0000"/>
                </a:solidFill>
                <a:latin typeface="KMGPVU+Arial-BoldMT"/>
                <a:cs typeface="KMGPVU+Arial-BoldMT"/>
              </a:rPr>
              <a:t>flag[i]</a:t>
            </a:r>
            <a:r>
              <a:rPr sz="2000" b="1" spc="-34">
                <a:solidFill>
                  <a:srgbClr val="FF0000"/>
                </a:solidFill>
                <a:latin typeface="KMGPVU+Arial-BoldMT"/>
                <a:cs typeface="KMGPVU+Arial-BoldMT"/>
              </a:rPr>
              <a:t> </a:t>
            </a:r>
            <a:r>
              <a:rPr sz="2000" b="1">
                <a:solidFill>
                  <a:srgbClr val="FF0000"/>
                </a:solidFill>
                <a:latin typeface="KMGPVU+Arial-BoldMT"/>
                <a:cs typeface="KMGPVU+Arial-BoldMT"/>
              </a:rPr>
              <a:t>=</a:t>
            </a:r>
            <a:r>
              <a:rPr sz="2000" b="1" spc="-10">
                <a:solidFill>
                  <a:srgbClr val="FF0000"/>
                </a:solidFill>
                <a:latin typeface="KMGPVU+Arial-BoldMT"/>
                <a:cs typeface="KMGPVU+Arial-BoldMT"/>
              </a:rPr>
              <a:t> </a:t>
            </a:r>
            <a:r>
              <a:rPr sz="2000" b="1">
                <a:solidFill>
                  <a:srgbClr val="FF0000"/>
                </a:solidFill>
                <a:latin typeface="KMGPVU+Arial-BoldMT"/>
                <a:cs typeface="KMGPVU+Arial-BoldMT"/>
              </a:rPr>
              <a:t>true;</a:t>
            </a:r>
          </a:p>
          <a:p>
            <a:pPr marL="0" marR="0">
              <a:lnSpc>
                <a:spcPts val="2238"/>
              </a:lnSpc>
              <a:spcBef>
                <a:spcPts val="1360"/>
              </a:spcBef>
              <a:spcAft>
                <a:spcPct val="0"/>
              </a:spcAft>
            </a:pPr>
            <a:r>
              <a:rPr sz="2000" b="1">
                <a:solidFill>
                  <a:srgbClr val="FF0000"/>
                </a:solidFill>
                <a:latin typeface="KMGPVU+Arial-BoldMT"/>
                <a:cs typeface="KMGPVU+Arial-BoldMT"/>
              </a:rPr>
              <a:t>turn</a:t>
            </a:r>
            <a:r>
              <a:rPr sz="2000" b="1" spc="-17">
                <a:solidFill>
                  <a:srgbClr val="FF0000"/>
                </a:solidFill>
                <a:latin typeface="KMGPVU+Arial-BoldMT"/>
                <a:cs typeface="KMGPVU+Arial-BoldMT"/>
              </a:rPr>
              <a:t> </a:t>
            </a:r>
            <a:r>
              <a:rPr sz="2000" b="1">
                <a:solidFill>
                  <a:srgbClr val="FF0000"/>
                </a:solidFill>
                <a:latin typeface="KMGPVU+Arial-BoldMT"/>
                <a:cs typeface="KMGPVU+Arial-BoldMT"/>
              </a:rPr>
              <a:t>=</a:t>
            </a:r>
            <a:r>
              <a:rPr sz="2000" b="1" spc="-20">
                <a:solidFill>
                  <a:srgbClr val="FF0000"/>
                </a:solidFill>
                <a:latin typeface="KMGPVU+Arial-BoldMT"/>
                <a:cs typeface="KMGPVU+Arial-BoldMT"/>
              </a:rPr>
              <a:t> </a:t>
            </a:r>
            <a:r>
              <a:rPr sz="2000" b="1">
                <a:solidFill>
                  <a:srgbClr val="FF0000"/>
                </a:solidFill>
                <a:latin typeface="KMGPVU+Arial-BoldMT"/>
                <a:cs typeface="KMGPVU+Arial-BoldMT"/>
              </a:rPr>
              <a:t>j;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005839" y="1694878"/>
            <a:ext cx="3873246" cy="1661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如果两个进程都进入，则</a:t>
            </a:r>
          </a:p>
          <a:p>
            <a:pPr marL="0" marR="0">
              <a:lnSpc>
                <a:spcPts val="2681"/>
              </a:lnSpc>
              <a:spcBef>
                <a:spcPts val="774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KMGPVU+Arial-BoldMT"/>
                <a:cs typeface="KMGPVU+Arial-BoldMT"/>
              </a:rPr>
              <a:t>flag[0]=flag[1]=true</a:t>
            </a:r>
            <a:r>
              <a:rPr sz="2400">
                <a:solidFill>
                  <a:srgbClr val="000000"/>
                </a:solidFill>
                <a:latin typeface="SimSun"/>
                <a:cs typeface="SimSun"/>
              </a:rPr>
              <a:t> ，</a:t>
            </a:r>
          </a:p>
          <a:p>
            <a:pPr marL="0" marR="0">
              <a:lnSpc>
                <a:spcPts val="2681"/>
              </a:lnSpc>
              <a:spcBef>
                <a:spcPts val="724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KMGPVU+Arial-BoldMT"/>
                <a:cs typeface="KMGPVU+Arial-BoldMT"/>
              </a:rPr>
              <a:t>turn==0==1</a:t>
            </a: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，矛盾</a:t>
            </a:r>
            <a:r>
              <a:rPr sz="2400" b="1">
                <a:solidFill>
                  <a:srgbClr val="000000"/>
                </a:solidFill>
                <a:latin typeface="KMGPVU+Arial-BoldMT"/>
                <a:cs typeface="KMGPVU+Arial-BoldMT"/>
              </a:rPr>
              <a:t>!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5273040" y="2460714"/>
            <a:ext cx="3707729" cy="665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FF0000"/>
                </a:solidFill>
                <a:latin typeface="KMGPVU+Arial-BoldMT"/>
                <a:cs typeface="KMGPVU+Arial-BoldMT"/>
              </a:rPr>
              <a:t>while</a:t>
            </a:r>
            <a:r>
              <a:rPr sz="2000" b="1" spc="-10">
                <a:solidFill>
                  <a:srgbClr val="FF0000"/>
                </a:solidFill>
                <a:latin typeface="KMGPVU+Arial-BoldMT"/>
                <a:cs typeface="KMGPVU+Arial-BoldMT"/>
              </a:rPr>
              <a:t> </a:t>
            </a:r>
            <a:r>
              <a:rPr sz="2000" b="1">
                <a:solidFill>
                  <a:srgbClr val="FF0000"/>
                </a:solidFill>
                <a:latin typeface="KMGPVU+Arial-BoldMT"/>
                <a:cs typeface="KMGPVU+Arial-BoldMT"/>
              </a:rPr>
              <a:t>(flag[j] &amp;&amp; turn</a:t>
            </a:r>
            <a:r>
              <a:rPr sz="2000" b="1" spc="-11">
                <a:solidFill>
                  <a:srgbClr val="FF0000"/>
                </a:solidFill>
                <a:latin typeface="KMGPVU+Arial-BoldMT"/>
                <a:cs typeface="KMGPVU+Arial-BoldMT"/>
              </a:rPr>
              <a:t> </a:t>
            </a:r>
            <a:r>
              <a:rPr sz="2000" b="1">
                <a:solidFill>
                  <a:srgbClr val="FF0000"/>
                </a:solidFill>
                <a:latin typeface="KMGPVU+Arial-BoldMT"/>
                <a:cs typeface="KMGPVU+Arial-BoldMT"/>
              </a:rPr>
              <a:t>== </a:t>
            </a:r>
            <a:r>
              <a:rPr sz="2000" b="1" spc="-15">
                <a:solidFill>
                  <a:srgbClr val="FF0000"/>
                </a:solidFill>
                <a:latin typeface="KMGPVU+Arial-BoldMT"/>
                <a:cs typeface="KMGPVU+Arial-BoldMT"/>
              </a:rPr>
              <a:t>j)</a:t>
            </a:r>
            <a:r>
              <a:rPr sz="2000" b="1">
                <a:solidFill>
                  <a:srgbClr val="FF0000"/>
                </a:solidFill>
                <a:latin typeface="KMGPVU+Arial-BoldMT"/>
                <a:cs typeface="KMGPVU+Arial-BoldMT"/>
              </a:rPr>
              <a:t> ;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5755100" y="2880463"/>
            <a:ext cx="1147578" cy="6355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004"/>
              </a:lnSpc>
              <a:spcBef>
                <a:spcPct val="0"/>
              </a:spcBef>
              <a:spcAft>
                <a:spcPct val="0"/>
              </a:spcAft>
            </a:pPr>
            <a:r>
              <a:rPr sz="2000" spc="15">
                <a:solidFill>
                  <a:srgbClr val="000000"/>
                </a:solidFill>
                <a:latin typeface="SimSun"/>
                <a:cs typeface="SimSun"/>
              </a:rPr>
              <a:t>临界区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005839" y="3131101"/>
            <a:ext cx="2396644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FF0000"/>
                </a:solidFill>
                <a:latin typeface="SimSun"/>
                <a:cs typeface="SimSun"/>
              </a:rPr>
              <a:t>满足有空让进</a:t>
            </a:r>
            <a:r>
              <a:rPr sz="2400" b="1">
                <a:solidFill>
                  <a:srgbClr val="FF0000"/>
                </a:solidFill>
                <a:latin typeface="KMGPVU+Arial-BoldMT"/>
                <a:cs typeface="KMGPVU+Arial-BoldMT"/>
              </a:rPr>
              <a:t>: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5273040" y="3322933"/>
            <a:ext cx="2023342" cy="10915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FF0000"/>
                </a:solidFill>
                <a:latin typeface="KMGPVU+Arial-BoldMT"/>
                <a:cs typeface="KMGPVU+Arial-BoldMT"/>
              </a:rPr>
              <a:t>flag[i]</a:t>
            </a:r>
            <a:r>
              <a:rPr sz="2000" b="1" spc="-34">
                <a:solidFill>
                  <a:srgbClr val="FF0000"/>
                </a:solidFill>
                <a:latin typeface="KMGPVU+Arial-BoldMT"/>
                <a:cs typeface="KMGPVU+Arial-BoldMT"/>
              </a:rPr>
              <a:t> </a:t>
            </a:r>
            <a:r>
              <a:rPr sz="2000" b="1">
                <a:solidFill>
                  <a:srgbClr val="FF0000"/>
                </a:solidFill>
                <a:latin typeface="KMGPVU+Arial-BoldMT"/>
                <a:cs typeface="KMGPVU+Arial-BoldMT"/>
              </a:rPr>
              <a:t>=</a:t>
            </a:r>
            <a:r>
              <a:rPr sz="2000" b="1" spc="-10">
                <a:solidFill>
                  <a:srgbClr val="FF0000"/>
                </a:solidFill>
                <a:latin typeface="KMGPVU+Arial-BoldMT"/>
                <a:cs typeface="KMGPVU+Arial-BoldMT"/>
              </a:rPr>
              <a:t> </a:t>
            </a:r>
            <a:r>
              <a:rPr sz="2000" b="1">
                <a:solidFill>
                  <a:srgbClr val="FF0000"/>
                </a:solidFill>
                <a:latin typeface="KMGPVU+Arial-BoldMT"/>
                <a:cs typeface="KMGPVU+Arial-BoldMT"/>
              </a:rPr>
              <a:t>false;</a:t>
            </a:r>
          </a:p>
          <a:p>
            <a:pPr marL="482060" marR="0">
              <a:lnSpc>
                <a:spcPts val="2004"/>
              </a:lnSpc>
              <a:spcBef>
                <a:spcPts val="1494"/>
              </a:spcBef>
              <a:spcAft>
                <a:spcPct val="0"/>
              </a:spcAft>
            </a:pPr>
            <a:r>
              <a:rPr sz="2000" spc="15">
                <a:solidFill>
                  <a:srgbClr val="000000"/>
                </a:solidFill>
                <a:latin typeface="SimSun"/>
                <a:cs typeface="SimSun"/>
              </a:rPr>
              <a:t>剩余区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1005839" y="3570013"/>
            <a:ext cx="4236034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如果进程</a:t>
            </a:r>
            <a:r>
              <a:rPr sz="2400" b="1">
                <a:solidFill>
                  <a:srgbClr val="000000"/>
                </a:solidFill>
                <a:latin typeface="KMGPVU+Arial-BoldMT"/>
                <a:cs typeface="KMGPVU+Arial-BoldMT"/>
              </a:rPr>
              <a:t>P</a:t>
            </a:r>
            <a:r>
              <a:rPr sz="2400" b="1" spc="216">
                <a:solidFill>
                  <a:srgbClr val="000000"/>
                </a:solidFill>
                <a:latin typeface="KMGPVU+Arial-BoldMT"/>
                <a:cs typeface="KMGPVU+Arial-BoldMT"/>
              </a:rPr>
              <a:t> </a:t>
            </a: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不在临界区，则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2433827" y="3737125"/>
            <a:ext cx="417527" cy="5312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783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KMGPVU+Arial-BoldMT"/>
                <a:cs typeface="KMGPVU+Arial-BoldMT"/>
              </a:rPr>
              <a:t>1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1005839" y="4008925"/>
            <a:ext cx="4544491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KMGPVU+Arial-BoldMT"/>
                <a:cs typeface="KMGPVU+Arial-BoldMT"/>
              </a:rPr>
              <a:t>flag[1]=false</a:t>
            </a: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，或者</a:t>
            </a:r>
            <a:r>
              <a:rPr sz="2400" b="1">
                <a:solidFill>
                  <a:srgbClr val="000000"/>
                </a:solidFill>
                <a:latin typeface="KMGPVU+Arial-BoldMT"/>
                <a:cs typeface="KMGPVU+Arial-BoldMT"/>
              </a:rPr>
              <a:t>turn=0</a:t>
            </a:r>
            <a:r>
              <a:rPr sz="2400">
                <a:solidFill>
                  <a:srgbClr val="000000"/>
                </a:solidFill>
                <a:latin typeface="SimSun"/>
                <a:cs typeface="SimSun"/>
              </a:rPr>
              <a:t>，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6370446" y="4240381"/>
            <a:ext cx="1109227" cy="7097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spc="15">
                <a:solidFill>
                  <a:srgbClr val="000000"/>
                </a:solidFill>
                <a:latin typeface="SimSun"/>
                <a:cs typeface="SimSun"/>
              </a:rPr>
              <a:t>进程</a:t>
            </a:r>
            <a:r>
              <a:rPr sz="2000" b="1">
                <a:solidFill>
                  <a:srgbClr val="000000"/>
                </a:solidFill>
                <a:latin typeface="KMGPVU+Arial-BoldMT"/>
                <a:cs typeface="KMGPVU+Arial-BoldMT"/>
              </a:rPr>
              <a:t>P</a:t>
            </a:r>
            <a:r>
              <a:rPr sz="2000" b="1" baseline="-24600">
                <a:solidFill>
                  <a:srgbClr val="000000"/>
                </a:solidFill>
                <a:latin typeface="KMGPVU+Arial-BoldMT"/>
                <a:cs typeface="KMGPVU+Arial-BoldMT"/>
              </a:rPr>
              <a:t>i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1005839" y="4447837"/>
            <a:ext cx="2099464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都</a:t>
            </a:r>
            <a:r>
              <a:rPr sz="2400" b="1">
                <a:solidFill>
                  <a:srgbClr val="000000"/>
                </a:solidFill>
                <a:latin typeface="KMGPVU+Arial-BoldMT"/>
                <a:cs typeface="KMGPVU+Arial-BoldMT"/>
              </a:rPr>
              <a:t>P</a:t>
            </a:r>
            <a:r>
              <a:rPr sz="2400" b="1" spc="216">
                <a:solidFill>
                  <a:srgbClr val="000000"/>
                </a:solidFill>
                <a:latin typeface="KMGPVU+Arial-BoldMT"/>
                <a:cs typeface="KMGPVU+Arial-BoldMT"/>
              </a:rPr>
              <a:t> </a:t>
            </a: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能进入</a:t>
            </a:r>
            <a:r>
              <a:rPr sz="2400" b="1">
                <a:solidFill>
                  <a:srgbClr val="000000"/>
                </a:solidFill>
                <a:latin typeface="KMGPVU+Arial-BoldMT"/>
                <a:cs typeface="KMGPVU+Arial-BoldMT"/>
              </a:rPr>
              <a:t>!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1514855" y="4614949"/>
            <a:ext cx="417527" cy="5312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783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KMGPVU+Arial-BoldMT"/>
                <a:cs typeface="KMGPVU+Arial-BoldMT"/>
              </a:rPr>
              <a:t>0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1005839" y="5051976"/>
            <a:ext cx="2396644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FF0000"/>
                </a:solidFill>
                <a:latin typeface="SimSun"/>
                <a:cs typeface="SimSun"/>
              </a:rPr>
              <a:t>满足有限等待</a:t>
            </a:r>
            <a:r>
              <a:rPr sz="2400" b="1">
                <a:solidFill>
                  <a:srgbClr val="FF0000"/>
                </a:solidFill>
                <a:latin typeface="KMGPVU+Arial-BoldMT"/>
                <a:cs typeface="KMGPVU+Arial-BoldMT"/>
              </a:rPr>
              <a:t>: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1005839" y="5490888"/>
            <a:ext cx="7928762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KMGPVU+Arial-BoldMT"/>
                <a:cs typeface="KMGPVU+Arial-BoldMT"/>
              </a:rPr>
              <a:t>P</a:t>
            </a:r>
            <a:r>
              <a:rPr sz="2400" b="1" spc="216">
                <a:solidFill>
                  <a:srgbClr val="000000"/>
                </a:solidFill>
                <a:latin typeface="KMGPVU+Arial-BoldMT"/>
                <a:cs typeface="KMGPVU+Arial-BoldMT"/>
              </a:rPr>
              <a:t> </a:t>
            </a: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要求进入，</a:t>
            </a:r>
            <a:r>
              <a:rPr sz="2400" b="1">
                <a:solidFill>
                  <a:srgbClr val="000000"/>
                </a:solidFill>
                <a:latin typeface="KMGPVU+Arial-BoldMT"/>
                <a:cs typeface="KMGPVU+Arial-BoldMT"/>
              </a:rPr>
              <a:t>flag[0]=true</a:t>
            </a: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；后面的</a:t>
            </a:r>
            <a:r>
              <a:rPr sz="2400" b="1">
                <a:solidFill>
                  <a:srgbClr val="000000"/>
                </a:solidFill>
                <a:latin typeface="KMGPVU+Arial-BoldMT"/>
                <a:cs typeface="KMGPVU+Arial-BoldMT"/>
              </a:rPr>
              <a:t>P</a:t>
            </a:r>
            <a:r>
              <a:rPr sz="2400" b="1" spc="216">
                <a:solidFill>
                  <a:srgbClr val="000000"/>
                </a:solidFill>
                <a:latin typeface="KMGPVU+Arial-BoldMT"/>
                <a:cs typeface="KMGPVU+Arial-BoldMT"/>
              </a:rPr>
              <a:t> </a:t>
            </a: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不可能一直进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1208532" y="5658000"/>
            <a:ext cx="417527" cy="5312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783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KMGPVU+Arial-BoldMT"/>
                <a:cs typeface="KMGPVU+Arial-BoldMT"/>
              </a:rPr>
              <a:t>0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5951220" y="5658000"/>
            <a:ext cx="417527" cy="5312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783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KMGPVU+Arial-BoldMT"/>
                <a:cs typeface="KMGPVU+Arial-BoldMT"/>
              </a:rPr>
              <a:t>1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1005839" y="5929800"/>
            <a:ext cx="5669661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入，因为</a:t>
            </a:r>
            <a:r>
              <a:rPr sz="2400" b="1">
                <a:solidFill>
                  <a:srgbClr val="000000"/>
                </a:solidFill>
                <a:latin typeface="KMGPVU+Arial-BoldMT"/>
                <a:cs typeface="KMGPVU+Arial-BoldMT"/>
              </a:rPr>
              <a:t>P</a:t>
            </a:r>
            <a:r>
              <a:rPr sz="2400" b="1" spc="216">
                <a:solidFill>
                  <a:srgbClr val="000000"/>
                </a:solidFill>
                <a:latin typeface="KMGPVU+Arial-BoldMT"/>
                <a:cs typeface="KMGPVU+Arial-BoldMT"/>
              </a:rPr>
              <a:t> </a:t>
            </a: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执行一次就会让</a:t>
            </a:r>
            <a:r>
              <a:rPr sz="2400" b="1">
                <a:solidFill>
                  <a:srgbClr val="000000"/>
                </a:solidFill>
                <a:latin typeface="KMGPVU+Arial-BoldMT"/>
                <a:cs typeface="KMGPVU+Arial-BoldMT"/>
              </a:rPr>
              <a:t>turn=0</a:t>
            </a:r>
            <a:r>
              <a:rPr sz="2400">
                <a:solidFill>
                  <a:srgbClr val="000000"/>
                </a:solidFill>
                <a:latin typeface="SimSun"/>
                <a:cs typeface="SimSun"/>
              </a:rPr>
              <a:t>。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2433827" y="6096912"/>
            <a:ext cx="417527" cy="5312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783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KMGPVU+Arial-BoldMT"/>
                <a:cs typeface="KMGPVU+Arial-BoldMT"/>
              </a:rPr>
              <a:t>1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91590" y="6583047"/>
            <a:ext cx="1945624" cy="529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767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RMVVGJ+TimesNewRomanPS-BoldMT"/>
                <a:cs typeface="RMVVGJ+TimesNewRomanPS-BoldMT"/>
              </a:rPr>
              <a:t>Operating</a:t>
            </a:r>
            <a:r>
              <a:rPr sz="1600" b="1" spc="37">
                <a:solidFill>
                  <a:srgbClr val="000000"/>
                </a:solidFill>
                <a:latin typeface="RMVVGJ+TimesNewRomanPS-BoldMT"/>
                <a:cs typeface="RMVVGJ+TimesNewRomanPS-BoldMT"/>
              </a:rPr>
              <a:t> </a:t>
            </a:r>
            <a:r>
              <a:rPr sz="1600" b="1">
                <a:solidFill>
                  <a:srgbClr val="000000"/>
                </a:solidFill>
                <a:latin typeface="RMVVGJ+TimesNewRomanPS-BoldMT"/>
                <a:cs typeface="RMVVGJ+TimesNewRomanPS-BoldMT"/>
              </a:rPr>
              <a:t>Systems</a:t>
            </a:r>
          </a:p>
        </p:txBody>
      </p:sp>
      <p:sp>
        <p:nvSpPr>
          <p:cNvPr id="29" name="object 29"/>
          <p:cNvSpPr txBox="1"/>
          <p:nvPr/>
        </p:nvSpPr>
        <p:spPr>
          <a:xfrm>
            <a:off x="5857366" y="6581798"/>
            <a:ext cx="780925" cy="531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783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KMGPVU+Arial-BoldMT"/>
                <a:cs typeface="KMGPVU+Arial-BoldMT"/>
              </a:rPr>
              <a:t>- 14</a:t>
            </a:r>
            <a:r>
              <a:rPr sz="1600" b="1" spc="14">
                <a:solidFill>
                  <a:srgbClr val="000000"/>
                </a:solidFill>
                <a:latin typeface="KMGPVU+Arial-BoldMT"/>
                <a:cs typeface="KMGPVU+Arial-BoldMT"/>
              </a:rPr>
              <a:t> </a:t>
            </a:r>
            <a:r>
              <a:rPr sz="1600" b="1">
                <a:solidFill>
                  <a:srgbClr val="000000"/>
                </a:solidFill>
                <a:latin typeface="KMGPVU+Arial-BoldMT"/>
                <a:cs typeface="KMGPVU+Arial-BoldMT"/>
              </a:rPr>
              <a:t>-</a:t>
            </a: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1"/>
          <p:cNvSpPr/>
          <p:nvPr/>
        </p:nvSpPr>
        <p:spPr>
          <a:xfrm>
            <a:off x="11190732" y="5562600"/>
            <a:ext cx="1001267" cy="12954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761" y="1067561"/>
            <a:ext cx="10700002" cy="127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47927" y="1979676"/>
            <a:ext cx="188975" cy="192023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281927" y="1944624"/>
            <a:ext cx="188976" cy="192023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47927" y="2916935"/>
            <a:ext cx="205739" cy="192023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9200" y="3810000"/>
            <a:ext cx="7239000" cy="2667000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99440" y="358541"/>
            <a:ext cx="7230526" cy="12459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4410"/>
              </a:lnSpc>
              <a:spcBef>
                <a:spcPct val="0"/>
              </a:spcBef>
              <a:spcAft>
                <a:spcPct val="0"/>
              </a:spcAft>
            </a:pPr>
            <a:r>
              <a:rPr sz="3600" spc="11">
                <a:solidFill>
                  <a:srgbClr val="000000"/>
                </a:solidFill>
                <a:latin typeface="SimSun"/>
                <a:cs typeface="SimSun"/>
              </a:rPr>
              <a:t>多个进程怎么办</a:t>
            </a:r>
            <a:r>
              <a:rPr sz="3600" b="1">
                <a:solidFill>
                  <a:srgbClr val="000000"/>
                </a:solidFill>
                <a:latin typeface="SHNLVO+Arial-BoldMT"/>
                <a:cs typeface="SHNLVO+Arial-BoldMT"/>
              </a:rPr>
              <a:t>? </a:t>
            </a:r>
            <a:r>
              <a:rPr sz="3600">
                <a:solidFill>
                  <a:srgbClr val="000000"/>
                </a:solidFill>
                <a:latin typeface="NHTKEH+SymbolMT"/>
                <a:cs typeface="NHTKEH+SymbolMT"/>
              </a:rPr>
              <a:t>−</a:t>
            </a:r>
            <a:r>
              <a:rPr sz="3600" spc="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600" spc="10">
                <a:solidFill>
                  <a:srgbClr val="000000"/>
                </a:solidFill>
                <a:latin typeface="SimSun"/>
                <a:cs typeface="SimSun"/>
              </a:rPr>
              <a:t>面包店算法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24840" y="1299614"/>
            <a:ext cx="4902581" cy="9013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796"/>
              </a:lnSpc>
              <a:spcBef>
                <a:spcPct val="0"/>
              </a:spcBef>
              <a:spcAft>
                <a:spcPct val="0"/>
              </a:spcAft>
            </a:pPr>
            <a:r>
              <a:rPr sz="2500">
                <a:solidFill>
                  <a:srgbClr val="993300"/>
                </a:solidFill>
                <a:latin typeface="GQSCRE+Wingdings-Regular"/>
                <a:cs typeface="GQSCRE+Wingdings-Regular"/>
              </a:rPr>
              <a:t></a:t>
            </a:r>
            <a:r>
              <a:rPr sz="2500" spc="208">
                <a:solidFill>
                  <a:srgbClr val="993300"/>
                </a:solidFill>
                <a:latin typeface="Times New Roman"/>
                <a:cs typeface="Times New Roman"/>
              </a:rPr>
              <a:t> </a:t>
            </a:r>
            <a:r>
              <a:rPr sz="2800">
                <a:solidFill>
                  <a:srgbClr val="000000"/>
                </a:solidFill>
                <a:latin typeface="SimSun"/>
                <a:cs typeface="SimSun"/>
              </a:rPr>
              <a:t>仍然是标记和轮转的结合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568440" y="1851576"/>
            <a:ext cx="6237503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FF0000"/>
                </a:solidFill>
                <a:latin typeface="SimSun"/>
                <a:cs typeface="SimSun"/>
              </a:rPr>
              <a:t>如何标记</a:t>
            </a:r>
            <a:r>
              <a:rPr sz="2400" b="1">
                <a:solidFill>
                  <a:srgbClr val="FF0000"/>
                </a:solidFill>
                <a:latin typeface="SHNLVO+Arial-BoldMT"/>
                <a:cs typeface="SHNLVO+Arial-BoldMT"/>
              </a:rPr>
              <a:t>: </a:t>
            </a: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进程离开时序号为</a:t>
            </a:r>
            <a:r>
              <a:rPr sz="2400" b="1">
                <a:solidFill>
                  <a:srgbClr val="000000"/>
                </a:solidFill>
                <a:latin typeface="SHNLVO+Arial-BoldMT"/>
                <a:cs typeface="SHNLVO+Arial-BoldMT"/>
              </a:rPr>
              <a:t>0</a:t>
            </a: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，不为</a:t>
            </a:r>
            <a:r>
              <a:rPr sz="2400" b="1">
                <a:solidFill>
                  <a:srgbClr val="000000"/>
                </a:solidFill>
                <a:latin typeface="SHNLVO+Arial-BoldMT"/>
                <a:cs typeface="SHNLVO+Arial-BoldMT"/>
              </a:rPr>
              <a:t>0</a:t>
            </a:r>
            <a:r>
              <a:rPr sz="2400">
                <a:solidFill>
                  <a:srgbClr val="000000"/>
                </a:solidFill>
                <a:latin typeface="SimSun"/>
                <a:cs typeface="SimSun"/>
              </a:rPr>
              <a:t>的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234439" y="1886501"/>
            <a:ext cx="5848426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FF0000"/>
                </a:solidFill>
                <a:latin typeface="SimSun"/>
                <a:cs typeface="SimSun"/>
              </a:rPr>
              <a:t>如何轮转</a:t>
            </a:r>
            <a:r>
              <a:rPr sz="2400" b="1">
                <a:solidFill>
                  <a:srgbClr val="FF0000"/>
                </a:solidFill>
                <a:latin typeface="SHNLVO+Arial-BoldMT"/>
                <a:cs typeface="SHNLVO+Arial-BoldMT"/>
              </a:rPr>
              <a:t>: </a:t>
            </a: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每个进程都获得一个序号，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6568440" y="2304478"/>
            <a:ext cx="1987295" cy="762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序号即标记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234439" y="2339403"/>
            <a:ext cx="2599943" cy="762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序号最小的进入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234439" y="2823126"/>
            <a:ext cx="12189328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FF0000"/>
                </a:solidFill>
                <a:latin typeface="SimSun"/>
                <a:cs typeface="SimSun"/>
              </a:rPr>
              <a:t>面包店</a:t>
            </a:r>
            <a:r>
              <a:rPr sz="2400" b="1">
                <a:solidFill>
                  <a:srgbClr val="FF0000"/>
                </a:solidFill>
                <a:latin typeface="SHNLVO+Arial-BoldMT"/>
                <a:cs typeface="SHNLVO+Arial-BoldMT"/>
              </a:rPr>
              <a:t>: </a:t>
            </a:r>
            <a:r>
              <a:rPr sz="2400" spc="11">
                <a:solidFill>
                  <a:srgbClr val="FF0000"/>
                </a:solidFill>
                <a:latin typeface="SimSun"/>
                <a:cs typeface="SimSun"/>
              </a:rPr>
              <a:t>每个进入商店的客户都获得一个号码，号码最小的先得到服务；号码相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234439" y="3276028"/>
            <a:ext cx="4225518" cy="762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FF0000"/>
                </a:solidFill>
                <a:latin typeface="SimSun"/>
                <a:cs typeface="SimSun"/>
              </a:rPr>
              <a:t>同时，名字靠前的先服务。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1386585" y="3923008"/>
            <a:ext cx="7902184" cy="1982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254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66"/>
                </a:solidFill>
                <a:latin typeface="SHNLVO+Arial-BoldMT"/>
                <a:cs typeface="SHNLVO+Arial-BoldMT"/>
              </a:rPr>
              <a:t>choosing[i]</a:t>
            </a:r>
            <a:r>
              <a:rPr sz="2000" b="1" spc="-23">
                <a:solidFill>
                  <a:srgbClr val="000066"/>
                </a:solidFill>
                <a:latin typeface="SHNLVO+Arial-BoldMT"/>
                <a:cs typeface="SHNLVO+Arial-BoldMT"/>
              </a:rPr>
              <a:t> </a:t>
            </a:r>
            <a:r>
              <a:rPr sz="2000" b="1">
                <a:solidFill>
                  <a:srgbClr val="000066"/>
                </a:solidFill>
                <a:latin typeface="SHNLVO+Arial-BoldMT"/>
                <a:cs typeface="SHNLVO+Arial-BoldMT"/>
              </a:rPr>
              <a:t>=</a:t>
            </a:r>
            <a:r>
              <a:rPr sz="2000" b="1" spc="-20">
                <a:solidFill>
                  <a:srgbClr val="000066"/>
                </a:solidFill>
                <a:latin typeface="SHNLVO+Arial-BoldMT"/>
                <a:cs typeface="SHNLVO+Arial-BoldMT"/>
              </a:rPr>
              <a:t> </a:t>
            </a:r>
            <a:r>
              <a:rPr sz="2000" b="1">
                <a:solidFill>
                  <a:srgbClr val="000066"/>
                </a:solidFill>
                <a:latin typeface="SHNLVO+Arial-BoldMT"/>
                <a:cs typeface="SHNLVO+Arial-BoldMT"/>
              </a:rPr>
              <a:t>true;</a:t>
            </a:r>
            <a:r>
              <a:rPr sz="2000" b="1" spc="-23">
                <a:solidFill>
                  <a:srgbClr val="000066"/>
                </a:solidFill>
                <a:latin typeface="SHNLVO+Arial-BoldMT"/>
                <a:cs typeface="SHNLVO+Arial-BoldMT"/>
              </a:rPr>
              <a:t> </a:t>
            </a:r>
            <a:r>
              <a:rPr sz="2000" b="1">
                <a:solidFill>
                  <a:srgbClr val="000066"/>
                </a:solidFill>
                <a:latin typeface="SHNLVO+Arial-BoldMT"/>
                <a:cs typeface="SHNLVO+Arial-BoldMT"/>
              </a:rPr>
              <a:t>num[i]</a:t>
            </a:r>
            <a:r>
              <a:rPr sz="2000" b="1" spc="-23">
                <a:solidFill>
                  <a:srgbClr val="000066"/>
                </a:solidFill>
                <a:latin typeface="SHNLVO+Arial-BoldMT"/>
                <a:cs typeface="SHNLVO+Arial-BoldMT"/>
              </a:rPr>
              <a:t> </a:t>
            </a:r>
            <a:r>
              <a:rPr sz="2000" b="1">
                <a:solidFill>
                  <a:srgbClr val="000066"/>
                </a:solidFill>
                <a:latin typeface="SHNLVO+Arial-BoldMT"/>
                <a:cs typeface="SHNLVO+Arial-BoldMT"/>
              </a:rPr>
              <a:t>=</a:t>
            </a:r>
            <a:r>
              <a:rPr sz="2000" b="1" spc="-10">
                <a:solidFill>
                  <a:srgbClr val="000066"/>
                </a:solidFill>
                <a:latin typeface="SHNLVO+Arial-BoldMT"/>
                <a:cs typeface="SHNLVO+Arial-BoldMT"/>
              </a:rPr>
              <a:t> </a:t>
            </a:r>
            <a:r>
              <a:rPr sz="2000" b="1">
                <a:solidFill>
                  <a:srgbClr val="000066"/>
                </a:solidFill>
                <a:latin typeface="SHNLVO+Arial-BoldMT"/>
                <a:cs typeface="SHNLVO+Arial-BoldMT"/>
              </a:rPr>
              <a:t>max(num[0],</a:t>
            </a:r>
            <a:r>
              <a:rPr sz="2000" b="1" spc="-56">
                <a:solidFill>
                  <a:srgbClr val="000066"/>
                </a:solidFill>
                <a:latin typeface="SHNLVO+Arial-BoldMT"/>
                <a:cs typeface="SHNLVO+Arial-BoldMT"/>
              </a:rPr>
              <a:t> </a:t>
            </a:r>
            <a:r>
              <a:rPr sz="2000" b="1">
                <a:solidFill>
                  <a:srgbClr val="000066"/>
                </a:solidFill>
                <a:latin typeface="SHNLVO+Arial-BoldMT"/>
                <a:cs typeface="SHNLVO+Arial-BoldMT"/>
              </a:rPr>
              <a:t>…,</a:t>
            </a:r>
            <a:r>
              <a:rPr sz="2000" b="1" spc="-10">
                <a:solidFill>
                  <a:srgbClr val="000066"/>
                </a:solidFill>
                <a:latin typeface="SHNLVO+Arial-BoldMT"/>
                <a:cs typeface="SHNLVO+Arial-BoldMT"/>
              </a:rPr>
              <a:t> </a:t>
            </a:r>
            <a:r>
              <a:rPr sz="2000" b="1">
                <a:solidFill>
                  <a:srgbClr val="000066"/>
                </a:solidFill>
                <a:latin typeface="SHNLVO+Arial-BoldMT"/>
                <a:cs typeface="SHNLVO+Arial-BoldMT"/>
              </a:rPr>
              <a:t>num[n-1])+1;</a:t>
            </a:r>
          </a:p>
          <a:p>
            <a:pPr marL="254" marR="0">
              <a:lnSpc>
                <a:spcPts val="2238"/>
              </a:lnSpc>
              <a:spcBef>
                <a:spcPts val="1360"/>
              </a:spcBef>
              <a:spcAft>
                <a:spcPct val="0"/>
              </a:spcAft>
            </a:pPr>
            <a:r>
              <a:rPr sz="2000" b="1">
                <a:solidFill>
                  <a:srgbClr val="000066"/>
                </a:solidFill>
                <a:latin typeface="SHNLVO+Arial-BoldMT"/>
                <a:cs typeface="SHNLVO+Arial-BoldMT"/>
              </a:rPr>
              <a:t>choosing[i]</a:t>
            </a:r>
            <a:r>
              <a:rPr sz="2000" b="1" spc="-23">
                <a:solidFill>
                  <a:srgbClr val="000066"/>
                </a:solidFill>
                <a:latin typeface="SHNLVO+Arial-BoldMT"/>
                <a:cs typeface="SHNLVO+Arial-BoldMT"/>
              </a:rPr>
              <a:t> </a:t>
            </a:r>
            <a:r>
              <a:rPr sz="2000" b="1">
                <a:solidFill>
                  <a:srgbClr val="000066"/>
                </a:solidFill>
                <a:latin typeface="SHNLVO+Arial-BoldMT"/>
                <a:cs typeface="SHNLVO+Arial-BoldMT"/>
              </a:rPr>
              <a:t>=</a:t>
            </a:r>
            <a:r>
              <a:rPr sz="2000" b="1" spc="-20">
                <a:solidFill>
                  <a:srgbClr val="000066"/>
                </a:solidFill>
                <a:latin typeface="SHNLVO+Arial-BoldMT"/>
                <a:cs typeface="SHNLVO+Arial-BoldMT"/>
              </a:rPr>
              <a:t> </a:t>
            </a:r>
            <a:r>
              <a:rPr sz="2000" b="1">
                <a:solidFill>
                  <a:srgbClr val="000066"/>
                </a:solidFill>
                <a:latin typeface="SHNLVO+Arial-BoldMT"/>
                <a:cs typeface="SHNLVO+Arial-BoldMT"/>
              </a:rPr>
              <a:t>false;</a:t>
            </a:r>
            <a:r>
              <a:rPr sz="2000" b="1" spc="-18">
                <a:solidFill>
                  <a:srgbClr val="000066"/>
                </a:solidFill>
                <a:latin typeface="SHNLVO+Arial-BoldMT"/>
                <a:cs typeface="SHNLVO+Arial-BoldMT"/>
              </a:rPr>
              <a:t> </a:t>
            </a:r>
            <a:r>
              <a:rPr sz="2000" b="1">
                <a:solidFill>
                  <a:srgbClr val="000000"/>
                </a:solidFill>
                <a:latin typeface="SHNLVO+Arial-BoldMT"/>
                <a:cs typeface="SHNLVO+Arial-BoldMT"/>
              </a:rPr>
              <a:t>for(j=0;</a:t>
            </a:r>
            <a:r>
              <a:rPr sz="2000" b="1" spc="-44">
                <a:solidFill>
                  <a:srgbClr val="000000"/>
                </a:solidFill>
                <a:latin typeface="SHNLVO+Arial-BoldMT"/>
                <a:cs typeface="SHNLVO+Arial-BoldMT"/>
              </a:rPr>
              <a:t> </a:t>
            </a:r>
            <a:r>
              <a:rPr sz="2000" b="1">
                <a:solidFill>
                  <a:srgbClr val="000000"/>
                </a:solidFill>
                <a:latin typeface="SHNLVO+Arial-BoldMT"/>
                <a:cs typeface="SHNLVO+Arial-BoldMT"/>
              </a:rPr>
              <a:t>j&lt;n;</a:t>
            </a:r>
            <a:r>
              <a:rPr sz="2000" b="1" spc="-25">
                <a:solidFill>
                  <a:srgbClr val="000000"/>
                </a:solidFill>
                <a:latin typeface="SHNLVO+Arial-BoldMT"/>
                <a:cs typeface="SHNLVO+Arial-BoldMT"/>
              </a:rPr>
              <a:t> </a:t>
            </a:r>
            <a:r>
              <a:rPr sz="2000" b="1">
                <a:solidFill>
                  <a:srgbClr val="000000"/>
                </a:solidFill>
                <a:latin typeface="SHNLVO+Arial-BoldMT"/>
                <a:cs typeface="SHNLVO+Arial-BoldMT"/>
              </a:rPr>
              <a:t>j++)</a:t>
            </a:r>
            <a:r>
              <a:rPr sz="2000" b="1" spc="-31">
                <a:solidFill>
                  <a:srgbClr val="000000"/>
                </a:solidFill>
                <a:latin typeface="SHNLVO+Arial-BoldMT"/>
                <a:cs typeface="SHNLVO+Arial-BoldMT"/>
              </a:rPr>
              <a:t> </a:t>
            </a:r>
            <a:r>
              <a:rPr sz="2000" b="1">
                <a:solidFill>
                  <a:srgbClr val="FF0000"/>
                </a:solidFill>
                <a:latin typeface="SHNLVO+Arial-BoldMT"/>
                <a:cs typeface="SHNLVO+Arial-BoldMT"/>
              </a:rPr>
              <a:t>{</a:t>
            </a:r>
            <a:r>
              <a:rPr sz="2000" b="1" spc="-25">
                <a:solidFill>
                  <a:srgbClr val="FF0000"/>
                </a:solidFill>
                <a:latin typeface="SHNLVO+Arial-BoldMT"/>
                <a:cs typeface="SHNLVO+Arial-BoldMT"/>
              </a:rPr>
              <a:t> </a:t>
            </a:r>
            <a:r>
              <a:rPr sz="2000" b="1">
                <a:solidFill>
                  <a:srgbClr val="FF0000"/>
                </a:solidFill>
                <a:latin typeface="SHNLVO+Arial-BoldMT"/>
                <a:cs typeface="SHNLVO+Arial-BoldMT"/>
              </a:rPr>
              <a:t>while(choosing[j]);</a:t>
            </a:r>
          </a:p>
          <a:p>
            <a:pPr marL="0" marR="0">
              <a:lnSpc>
                <a:spcPts val="2238"/>
              </a:lnSpc>
              <a:spcBef>
                <a:spcPts val="1360"/>
              </a:spcBef>
              <a:spcAft>
                <a:spcPct val="0"/>
              </a:spcAft>
            </a:pPr>
            <a:r>
              <a:rPr sz="2000" b="1">
                <a:solidFill>
                  <a:srgbClr val="FF0000"/>
                </a:solidFill>
                <a:latin typeface="SHNLVO+Arial-BoldMT"/>
                <a:cs typeface="SHNLVO+Arial-BoldMT"/>
              </a:rPr>
              <a:t>while</a:t>
            </a:r>
            <a:r>
              <a:rPr sz="2000" b="1" spc="-52">
                <a:solidFill>
                  <a:srgbClr val="FF0000"/>
                </a:solidFill>
                <a:latin typeface="SHNLVO+Arial-BoldMT"/>
                <a:cs typeface="SHNLVO+Arial-BoldMT"/>
              </a:rPr>
              <a:t> </a:t>
            </a:r>
            <a:r>
              <a:rPr sz="2000" b="1">
                <a:solidFill>
                  <a:srgbClr val="FF0000"/>
                </a:solidFill>
                <a:latin typeface="SHNLVO+Arial-BoldMT"/>
                <a:cs typeface="SHNLVO+Arial-BoldMT"/>
              </a:rPr>
              <a:t>((num[j]</a:t>
            </a:r>
            <a:r>
              <a:rPr sz="2000" b="1" spc="-36">
                <a:solidFill>
                  <a:srgbClr val="FF0000"/>
                </a:solidFill>
                <a:latin typeface="SHNLVO+Arial-BoldMT"/>
                <a:cs typeface="SHNLVO+Arial-BoldMT"/>
              </a:rPr>
              <a:t> </a:t>
            </a:r>
            <a:r>
              <a:rPr sz="2000" b="1">
                <a:solidFill>
                  <a:srgbClr val="FF0000"/>
                </a:solidFill>
                <a:latin typeface="SHNLVO+Arial-BoldMT"/>
                <a:cs typeface="SHNLVO+Arial-BoldMT"/>
              </a:rPr>
              <a:t>!=</a:t>
            </a:r>
            <a:r>
              <a:rPr sz="2000" b="1" spc="-28">
                <a:solidFill>
                  <a:srgbClr val="FF0000"/>
                </a:solidFill>
                <a:latin typeface="SHNLVO+Arial-BoldMT"/>
                <a:cs typeface="SHNLVO+Arial-BoldMT"/>
              </a:rPr>
              <a:t> </a:t>
            </a:r>
            <a:r>
              <a:rPr sz="2000" b="1">
                <a:solidFill>
                  <a:srgbClr val="FF0000"/>
                </a:solidFill>
                <a:latin typeface="SHNLVO+Arial-BoldMT"/>
                <a:cs typeface="SHNLVO+Arial-BoldMT"/>
              </a:rPr>
              <a:t>0)</a:t>
            </a:r>
            <a:r>
              <a:rPr sz="2000" b="1" spc="-15">
                <a:solidFill>
                  <a:srgbClr val="FF0000"/>
                </a:solidFill>
                <a:latin typeface="SHNLVO+Arial-BoldMT"/>
                <a:cs typeface="SHNLVO+Arial-BoldMT"/>
              </a:rPr>
              <a:t> </a:t>
            </a:r>
            <a:r>
              <a:rPr sz="2000" b="1">
                <a:solidFill>
                  <a:srgbClr val="FF0000"/>
                </a:solidFill>
                <a:latin typeface="SHNLVO+Arial-BoldMT"/>
                <a:cs typeface="SHNLVO+Arial-BoldMT"/>
              </a:rPr>
              <a:t>&amp;&amp;</a:t>
            </a:r>
            <a:r>
              <a:rPr sz="2000" b="1" spc="-17">
                <a:solidFill>
                  <a:srgbClr val="FF0000"/>
                </a:solidFill>
                <a:latin typeface="SHNLVO+Arial-BoldMT"/>
                <a:cs typeface="SHNLVO+Arial-BoldMT"/>
              </a:rPr>
              <a:t> </a:t>
            </a:r>
            <a:r>
              <a:rPr sz="2000" b="1">
                <a:solidFill>
                  <a:srgbClr val="FF0000"/>
                </a:solidFill>
                <a:latin typeface="SHNLVO+Arial-BoldMT"/>
                <a:cs typeface="SHNLVO+Arial-BoldMT"/>
              </a:rPr>
              <a:t>(num[j],</a:t>
            </a:r>
            <a:r>
              <a:rPr sz="2000" b="1" spc="-43">
                <a:solidFill>
                  <a:srgbClr val="FF0000"/>
                </a:solidFill>
                <a:latin typeface="SHNLVO+Arial-BoldMT"/>
                <a:cs typeface="SHNLVO+Arial-BoldMT"/>
              </a:rPr>
              <a:t> </a:t>
            </a:r>
            <a:r>
              <a:rPr sz="2000" b="1">
                <a:solidFill>
                  <a:srgbClr val="FF0000"/>
                </a:solidFill>
                <a:latin typeface="SHNLVO+Arial-BoldMT"/>
                <a:cs typeface="SHNLVO+Arial-BoldMT"/>
              </a:rPr>
              <a:t>j)&lt;(num[i],</a:t>
            </a:r>
            <a:r>
              <a:rPr sz="2000" b="1" spc="-43">
                <a:solidFill>
                  <a:srgbClr val="FF0000"/>
                </a:solidFill>
                <a:latin typeface="SHNLVO+Arial-BoldMT"/>
                <a:cs typeface="SHNLVO+Arial-BoldMT"/>
              </a:rPr>
              <a:t> </a:t>
            </a:r>
            <a:r>
              <a:rPr sz="2000" b="1">
                <a:solidFill>
                  <a:srgbClr val="FF0000"/>
                </a:solidFill>
                <a:latin typeface="SHNLVO+Arial-BoldMT"/>
                <a:cs typeface="SHNLVO+Arial-BoldMT"/>
              </a:rPr>
              <a:t>i]));</a:t>
            </a:r>
            <a:r>
              <a:rPr sz="2000" b="1" spc="-46">
                <a:solidFill>
                  <a:srgbClr val="FF0000"/>
                </a:solidFill>
                <a:latin typeface="SHNLVO+Arial-BoldMT"/>
                <a:cs typeface="SHNLVO+Arial-BoldMT"/>
              </a:rPr>
              <a:t> </a:t>
            </a:r>
            <a:r>
              <a:rPr sz="2000" b="1">
                <a:solidFill>
                  <a:srgbClr val="FF0000"/>
                </a:solidFill>
                <a:latin typeface="SHNLVO+Arial-BoldMT"/>
                <a:cs typeface="SHNLVO+Arial-BoldMT"/>
              </a:rPr>
              <a:t>}</a:t>
            </a:r>
          </a:p>
          <a:p>
            <a:pPr marL="468027" marR="0">
              <a:lnSpc>
                <a:spcPts val="2004"/>
              </a:lnSpc>
              <a:spcBef>
                <a:spcPts val="1359"/>
              </a:spcBef>
              <a:spcAft>
                <a:spcPct val="0"/>
              </a:spcAft>
            </a:pPr>
            <a:r>
              <a:rPr sz="2000" spc="15">
                <a:solidFill>
                  <a:srgbClr val="000000"/>
                </a:solidFill>
                <a:latin typeface="SimSun"/>
                <a:cs typeface="SimSun"/>
              </a:rPr>
              <a:t>临界区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837342" y="4503610"/>
            <a:ext cx="762000" cy="15652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SimSun"/>
                <a:cs typeface="SimSun"/>
              </a:rPr>
              <a:t>进</a:t>
            </a:r>
          </a:p>
          <a:p>
            <a:pPr marL="0" marR="0">
              <a:lnSpc>
                <a:spcPts val="2400"/>
              </a:lnSpc>
              <a:spcBef>
                <a:spcPts val="479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SimSun"/>
                <a:cs typeface="SimSun"/>
              </a:rPr>
              <a:t>程</a:t>
            </a:r>
          </a:p>
          <a:p>
            <a:pPr marL="22859" marR="0">
              <a:lnSpc>
                <a:spcPts val="2681"/>
              </a:lnSpc>
              <a:spcBef>
                <a:spcPts val="124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SHNLVO+Arial-BoldMT"/>
                <a:cs typeface="SHNLVO+Arial-BoldMT"/>
              </a:rPr>
              <a:t>P</a:t>
            </a:r>
            <a:r>
              <a:rPr sz="2400" b="1" baseline="-24500">
                <a:solidFill>
                  <a:srgbClr val="000000"/>
                </a:solidFill>
                <a:latin typeface="SHNLVO+Arial-BoldMT"/>
                <a:cs typeface="SHNLVO+Arial-BoldMT"/>
              </a:rPr>
              <a:t>i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1386839" y="5680371"/>
            <a:ext cx="1669575" cy="665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FF0000"/>
                </a:solidFill>
                <a:latin typeface="SHNLVO+Arial-BoldMT"/>
                <a:cs typeface="SHNLVO+Arial-BoldMT"/>
              </a:rPr>
              <a:t>num[i]</a:t>
            </a:r>
            <a:r>
              <a:rPr sz="2000" b="1" spc="-23">
                <a:solidFill>
                  <a:srgbClr val="FF0000"/>
                </a:solidFill>
                <a:latin typeface="SHNLVO+Arial-BoldMT"/>
                <a:cs typeface="SHNLVO+Arial-BoldMT"/>
              </a:rPr>
              <a:t> </a:t>
            </a:r>
            <a:r>
              <a:rPr sz="2000" b="1">
                <a:solidFill>
                  <a:srgbClr val="FF0000"/>
                </a:solidFill>
                <a:latin typeface="SHNLVO+Arial-BoldMT"/>
                <a:cs typeface="SHNLVO+Arial-BoldMT"/>
              </a:rPr>
              <a:t>=</a:t>
            </a:r>
            <a:r>
              <a:rPr sz="2000" b="1" spc="-10">
                <a:solidFill>
                  <a:srgbClr val="FF0000"/>
                </a:solidFill>
                <a:latin typeface="SHNLVO+Arial-BoldMT"/>
                <a:cs typeface="SHNLVO+Arial-BoldMT"/>
              </a:rPr>
              <a:t> </a:t>
            </a:r>
            <a:r>
              <a:rPr sz="2000" b="1">
                <a:solidFill>
                  <a:srgbClr val="FF0000"/>
                </a:solidFill>
                <a:latin typeface="SHNLVO+Arial-BoldMT"/>
                <a:cs typeface="SHNLVO+Arial-BoldMT"/>
              </a:rPr>
              <a:t>0;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1854612" y="6152300"/>
            <a:ext cx="1147578" cy="6355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004"/>
              </a:lnSpc>
              <a:spcBef>
                <a:spcPct val="0"/>
              </a:spcBef>
              <a:spcAft>
                <a:spcPct val="0"/>
              </a:spcAft>
            </a:pPr>
            <a:r>
              <a:rPr sz="2000" spc="15">
                <a:solidFill>
                  <a:srgbClr val="000000"/>
                </a:solidFill>
                <a:latin typeface="SimSun"/>
                <a:cs typeface="SimSun"/>
              </a:rPr>
              <a:t>剩余区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91590" y="6583047"/>
            <a:ext cx="1945624" cy="529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767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RDPPRI+TimesNewRomanPS-BoldMT"/>
                <a:cs typeface="RDPPRI+TimesNewRomanPS-BoldMT"/>
              </a:rPr>
              <a:t>Operating</a:t>
            </a:r>
            <a:r>
              <a:rPr sz="1600" b="1" spc="37">
                <a:solidFill>
                  <a:srgbClr val="000000"/>
                </a:solidFill>
                <a:latin typeface="RDPPRI+TimesNewRomanPS-BoldMT"/>
                <a:cs typeface="RDPPRI+TimesNewRomanPS-BoldMT"/>
              </a:rPr>
              <a:t> </a:t>
            </a:r>
            <a:r>
              <a:rPr sz="1600" b="1">
                <a:solidFill>
                  <a:srgbClr val="000000"/>
                </a:solidFill>
                <a:latin typeface="RDPPRI+TimesNewRomanPS-BoldMT"/>
                <a:cs typeface="RDPPRI+TimesNewRomanPS-BoldMT"/>
              </a:rPr>
              <a:t>Systems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5857366" y="6581798"/>
            <a:ext cx="780925" cy="531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783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SHNLVO+Arial-BoldMT"/>
                <a:cs typeface="SHNLVO+Arial-BoldMT"/>
              </a:rPr>
              <a:t>- 15</a:t>
            </a:r>
            <a:r>
              <a:rPr sz="1600" b="1" spc="14">
                <a:solidFill>
                  <a:srgbClr val="000000"/>
                </a:solidFill>
                <a:latin typeface="SHNLVO+Arial-BoldMT"/>
                <a:cs typeface="SHNLVO+Arial-BoldMT"/>
              </a:rPr>
              <a:t> </a:t>
            </a:r>
            <a:r>
              <a:rPr sz="1600" b="1">
                <a:solidFill>
                  <a:srgbClr val="000000"/>
                </a:solidFill>
                <a:latin typeface="SHNLVO+Arial-BoldMT"/>
                <a:cs typeface="SHNLVO+Arial-BoldMT"/>
              </a:rPr>
              <a:t>-</a:t>
            </a: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bject 1"/>
          <p:cNvSpPr/>
          <p:nvPr/>
        </p:nvSpPr>
        <p:spPr>
          <a:xfrm>
            <a:off x="11190732" y="5562600"/>
            <a:ext cx="1001267" cy="12954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761" y="1067561"/>
            <a:ext cx="10700002" cy="127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514600" y="1143000"/>
            <a:ext cx="7239000" cy="228600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09599" y="3643883"/>
            <a:ext cx="188976" cy="192023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09599" y="4634483"/>
            <a:ext cx="188976" cy="192023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09599" y="5678423"/>
            <a:ext cx="188976" cy="192023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99440" y="425291"/>
            <a:ext cx="4811572" cy="1143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</a:pPr>
            <a:r>
              <a:rPr sz="3600" spc="10">
                <a:solidFill>
                  <a:srgbClr val="000000"/>
                </a:solidFill>
                <a:latin typeface="SimSun"/>
                <a:cs typeface="SimSun"/>
              </a:rPr>
              <a:t>面包店算法的正确性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682239" y="1256008"/>
            <a:ext cx="7901890" cy="665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66"/>
                </a:solidFill>
                <a:latin typeface="LQPAUP+Arial-BoldMT"/>
                <a:cs typeface="LQPAUP+Arial-BoldMT"/>
              </a:rPr>
              <a:t>choosing[i]</a:t>
            </a:r>
            <a:r>
              <a:rPr sz="2000" b="1" spc="-23">
                <a:solidFill>
                  <a:srgbClr val="000066"/>
                </a:solidFill>
                <a:latin typeface="LQPAUP+Arial-BoldMT"/>
                <a:cs typeface="LQPAUP+Arial-BoldMT"/>
              </a:rPr>
              <a:t> </a:t>
            </a:r>
            <a:r>
              <a:rPr sz="2000" b="1">
                <a:solidFill>
                  <a:srgbClr val="000066"/>
                </a:solidFill>
                <a:latin typeface="LQPAUP+Arial-BoldMT"/>
                <a:cs typeface="LQPAUP+Arial-BoldMT"/>
              </a:rPr>
              <a:t>=</a:t>
            </a:r>
            <a:r>
              <a:rPr sz="2000" b="1" spc="-20">
                <a:solidFill>
                  <a:srgbClr val="000066"/>
                </a:solidFill>
                <a:latin typeface="LQPAUP+Arial-BoldMT"/>
                <a:cs typeface="LQPAUP+Arial-BoldMT"/>
              </a:rPr>
              <a:t> </a:t>
            </a:r>
            <a:r>
              <a:rPr sz="2000" b="1">
                <a:solidFill>
                  <a:srgbClr val="000066"/>
                </a:solidFill>
                <a:latin typeface="LQPAUP+Arial-BoldMT"/>
                <a:cs typeface="LQPAUP+Arial-BoldMT"/>
              </a:rPr>
              <a:t>true;</a:t>
            </a:r>
            <a:r>
              <a:rPr sz="2000" b="1" spc="-23">
                <a:solidFill>
                  <a:srgbClr val="000066"/>
                </a:solidFill>
                <a:latin typeface="LQPAUP+Arial-BoldMT"/>
                <a:cs typeface="LQPAUP+Arial-BoldMT"/>
              </a:rPr>
              <a:t> </a:t>
            </a:r>
            <a:r>
              <a:rPr sz="2000" b="1">
                <a:solidFill>
                  <a:srgbClr val="000066"/>
                </a:solidFill>
                <a:latin typeface="LQPAUP+Arial-BoldMT"/>
                <a:cs typeface="LQPAUP+Arial-BoldMT"/>
              </a:rPr>
              <a:t>num[i]</a:t>
            </a:r>
            <a:r>
              <a:rPr sz="2000" b="1" spc="-23">
                <a:solidFill>
                  <a:srgbClr val="000066"/>
                </a:solidFill>
                <a:latin typeface="LQPAUP+Arial-BoldMT"/>
                <a:cs typeface="LQPAUP+Arial-BoldMT"/>
              </a:rPr>
              <a:t> </a:t>
            </a:r>
            <a:r>
              <a:rPr sz="2000" b="1">
                <a:solidFill>
                  <a:srgbClr val="000066"/>
                </a:solidFill>
                <a:latin typeface="LQPAUP+Arial-BoldMT"/>
                <a:cs typeface="LQPAUP+Arial-BoldMT"/>
              </a:rPr>
              <a:t>=</a:t>
            </a:r>
            <a:r>
              <a:rPr sz="2000" b="1" spc="-10">
                <a:solidFill>
                  <a:srgbClr val="000066"/>
                </a:solidFill>
                <a:latin typeface="LQPAUP+Arial-BoldMT"/>
                <a:cs typeface="LQPAUP+Arial-BoldMT"/>
              </a:rPr>
              <a:t> </a:t>
            </a:r>
            <a:r>
              <a:rPr sz="2000" b="1">
                <a:solidFill>
                  <a:srgbClr val="000066"/>
                </a:solidFill>
                <a:latin typeface="LQPAUP+Arial-BoldMT"/>
                <a:cs typeface="LQPAUP+Arial-BoldMT"/>
              </a:rPr>
              <a:t>max(num[0],</a:t>
            </a:r>
            <a:r>
              <a:rPr sz="2000" b="1" spc="-56">
                <a:solidFill>
                  <a:srgbClr val="000066"/>
                </a:solidFill>
                <a:latin typeface="LQPAUP+Arial-BoldMT"/>
                <a:cs typeface="LQPAUP+Arial-BoldMT"/>
              </a:rPr>
              <a:t> </a:t>
            </a:r>
            <a:r>
              <a:rPr sz="2000" b="1">
                <a:solidFill>
                  <a:srgbClr val="000066"/>
                </a:solidFill>
                <a:latin typeface="LQPAUP+Arial-BoldMT"/>
                <a:cs typeface="LQPAUP+Arial-BoldMT"/>
              </a:rPr>
              <a:t>…,</a:t>
            </a:r>
            <a:r>
              <a:rPr sz="2000" b="1" spc="-10">
                <a:solidFill>
                  <a:srgbClr val="000066"/>
                </a:solidFill>
                <a:latin typeface="LQPAUP+Arial-BoldMT"/>
                <a:cs typeface="LQPAUP+Arial-BoldMT"/>
              </a:rPr>
              <a:t> </a:t>
            </a:r>
            <a:r>
              <a:rPr sz="2000" b="1">
                <a:solidFill>
                  <a:srgbClr val="000066"/>
                </a:solidFill>
                <a:latin typeface="LQPAUP+Arial-BoldMT"/>
                <a:cs typeface="LQPAUP+Arial-BoldMT"/>
              </a:rPr>
              <a:t>num[n-1])+1;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682239" y="1713105"/>
            <a:ext cx="7816427" cy="665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66"/>
                </a:solidFill>
                <a:latin typeface="LQPAUP+Arial-BoldMT"/>
                <a:cs typeface="LQPAUP+Arial-BoldMT"/>
              </a:rPr>
              <a:t>choosing[i]</a:t>
            </a:r>
            <a:r>
              <a:rPr sz="2000" b="1" spc="-23">
                <a:solidFill>
                  <a:srgbClr val="000066"/>
                </a:solidFill>
                <a:latin typeface="LQPAUP+Arial-BoldMT"/>
                <a:cs typeface="LQPAUP+Arial-BoldMT"/>
              </a:rPr>
              <a:t> </a:t>
            </a:r>
            <a:r>
              <a:rPr sz="2000" b="1">
                <a:solidFill>
                  <a:srgbClr val="000066"/>
                </a:solidFill>
                <a:latin typeface="LQPAUP+Arial-BoldMT"/>
                <a:cs typeface="LQPAUP+Arial-BoldMT"/>
              </a:rPr>
              <a:t>=</a:t>
            </a:r>
            <a:r>
              <a:rPr sz="2000" b="1" spc="-20">
                <a:solidFill>
                  <a:srgbClr val="000066"/>
                </a:solidFill>
                <a:latin typeface="LQPAUP+Arial-BoldMT"/>
                <a:cs typeface="LQPAUP+Arial-BoldMT"/>
              </a:rPr>
              <a:t> </a:t>
            </a:r>
            <a:r>
              <a:rPr sz="2000" b="1">
                <a:solidFill>
                  <a:srgbClr val="000066"/>
                </a:solidFill>
                <a:latin typeface="LQPAUP+Arial-BoldMT"/>
                <a:cs typeface="LQPAUP+Arial-BoldMT"/>
              </a:rPr>
              <a:t>false;</a:t>
            </a:r>
            <a:r>
              <a:rPr sz="2000" b="1" spc="-18">
                <a:solidFill>
                  <a:srgbClr val="000066"/>
                </a:solidFill>
                <a:latin typeface="LQPAUP+Arial-BoldMT"/>
                <a:cs typeface="LQPAUP+Arial-BoldMT"/>
              </a:rPr>
              <a:t> </a:t>
            </a:r>
            <a:r>
              <a:rPr sz="2000" b="1">
                <a:solidFill>
                  <a:srgbClr val="000000"/>
                </a:solidFill>
                <a:latin typeface="LQPAUP+Arial-BoldMT"/>
                <a:cs typeface="LQPAUP+Arial-BoldMT"/>
              </a:rPr>
              <a:t>for(j=0;</a:t>
            </a:r>
            <a:r>
              <a:rPr sz="2000" b="1" spc="-44">
                <a:solidFill>
                  <a:srgbClr val="000000"/>
                </a:solidFill>
                <a:latin typeface="LQPAUP+Arial-BoldMT"/>
                <a:cs typeface="LQPAUP+Arial-BoldMT"/>
              </a:rPr>
              <a:t> </a:t>
            </a:r>
            <a:r>
              <a:rPr sz="2000" b="1">
                <a:solidFill>
                  <a:srgbClr val="000000"/>
                </a:solidFill>
                <a:latin typeface="LQPAUP+Arial-BoldMT"/>
                <a:cs typeface="LQPAUP+Arial-BoldMT"/>
              </a:rPr>
              <a:t>j&lt;n;</a:t>
            </a:r>
            <a:r>
              <a:rPr sz="2000" b="1" spc="-25">
                <a:solidFill>
                  <a:srgbClr val="000000"/>
                </a:solidFill>
                <a:latin typeface="LQPAUP+Arial-BoldMT"/>
                <a:cs typeface="LQPAUP+Arial-BoldMT"/>
              </a:rPr>
              <a:t> </a:t>
            </a:r>
            <a:r>
              <a:rPr sz="2000" b="1">
                <a:solidFill>
                  <a:srgbClr val="000000"/>
                </a:solidFill>
                <a:latin typeface="LQPAUP+Arial-BoldMT"/>
                <a:cs typeface="LQPAUP+Arial-BoldMT"/>
              </a:rPr>
              <a:t>j++)</a:t>
            </a:r>
            <a:r>
              <a:rPr sz="2000" b="1" spc="-31">
                <a:solidFill>
                  <a:srgbClr val="000000"/>
                </a:solidFill>
                <a:latin typeface="LQPAUP+Arial-BoldMT"/>
                <a:cs typeface="LQPAUP+Arial-BoldMT"/>
              </a:rPr>
              <a:t> </a:t>
            </a:r>
            <a:r>
              <a:rPr sz="2000" b="1">
                <a:solidFill>
                  <a:srgbClr val="FF0000"/>
                </a:solidFill>
                <a:latin typeface="LQPAUP+Arial-BoldMT"/>
                <a:cs typeface="LQPAUP+Arial-BoldMT"/>
              </a:rPr>
              <a:t>{</a:t>
            </a:r>
            <a:r>
              <a:rPr sz="2000" b="1" spc="-25">
                <a:solidFill>
                  <a:srgbClr val="FF0000"/>
                </a:solidFill>
                <a:latin typeface="LQPAUP+Arial-BoldMT"/>
                <a:cs typeface="LQPAUP+Arial-BoldMT"/>
              </a:rPr>
              <a:t> </a:t>
            </a:r>
            <a:r>
              <a:rPr sz="2000" b="1">
                <a:solidFill>
                  <a:srgbClr val="FF0000"/>
                </a:solidFill>
                <a:latin typeface="LQPAUP+Arial-BoldMT"/>
                <a:cs typeface="LQPAUP+Arial-BoldMT"/>
              </a:rPr>
              <a:t>while(choosing[j]);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132742" y="1868360"/>
            <a:ext cx="762000" cy="15652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SimSun"/>
                <a:cs typeface="SimSun"/>
              </a:rPr>
              <a:t>进</a:t>
            </a:r>
          </a:p>
          <a:p>
            <a:pPr marL="0" marR="0">
              <a:lnSpc>
                <a:spcPts val="2400"/>
              </a:lnSpc>
              <a:spcBef>
                <a:spcPts val="48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SimSun"/>
                <a:cs typeface="SimSun"/>
              </a:rPr>
              <a:t>程</a:t>
            </a:r>
          </a:p>
          <a:p>
            <a:pPr marL="22860" marR="0">
              <a:lnSpc>
                <a:spcPts val="2681"/>
              </a:lnSpc>
              <a:spcBef>
                <a:spcPts val="124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LQPAUP+Arial-BoldMT"/>
                <a:cs typeface="LQPAUP+Arial-BoldMT"/>
              </a:rPr>
              <a:t>P</a:t>
            </a:r>
            <a:r>
              <a:rPr sz="2400" b="1" baseline="-24500">
                <a:solidFill>
                  <a:srgbClr val="000000"/>
                </a:solidFill>
                <a:latin typeface="LQPAUP+Arial-BoldMT"/>
                <a:cs typeface="LQPAUP+Arial-BoldMT"/>
              </a:rPr>
              <a:t>i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2681985" y="2170201"/>
            <a:ext cx="6469833" cy="665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FF0000"/>
                </a:solidFill>
                <a:latin typeface="LQPAUP+Arial-BoldMT"/>
                <a:cs typeface="LQPAUP+Arial-BoldMT"/>
              </a:rPr>
              <a:t>while</a:t>
            </a:r>
            <a:r>
              <a:rPr sz="2000" b="1" spc="-52">
                <a:solidFill>
                  <a:srgbClr val="FF0000"/>
                </a:solidFill>
                <a:latin typeface="LQPAUP+Arial-BoldMT"/>
                <a:cs typeface="LQPAUP+Arial-BoldMT"/>
              </a:rPr>
              <a:t> </a:t>
            </a:r>
            <a:r>
              <a:rPr sz="2000" b="1">
                <a:solidFill>
                  <a:srgbClr val="FF0000"/>
                </a:solidFill>
                <a:latin typeface="LQPAUP+Arial-BoldMT"/>
                <a:cs typeface="LQPAUP+Arial-BoldMT"/>
              </a:rPr>
              <a:t>((num[j]</a:t>
            </a:r>
            <a:r>
              <a:rPr sz="2000" b="1" spc="-36">
                <a:solidFill>
                  <a:srgbClr val="FF0000"/>
                </a:solidFill>
                <a:latin typeface="LQPAUP+Arial-BoldMT"/>
                <a:cs typeface="LQPAUP+Arial-BoldMT"/>
              </a:rPr>
              <a:t> </a:t>
            </a:r>
            <a:r>
              <a:rPr sz="2000" b="1">
                <a:solidFill>
                  <a:srgbClr val="FF0000"/>
                </a:solidFill>
                <a:latin typeface="LQPAUP+Arial-BoldMT"/>
                <a:cs typeface="LQPAUP+Arial-BoldMT"/>
              </a:rPr>
              <a:t>!=</a:t>
            </a:r>
            <a:r>
              <a:rPr sz="2000" b="1" spc="-28">
                <a:solidFill>
                  <a:srgbClr val="FF0000"/>
                </a:solidFill>
                <a:latin typeface="LQPAUP+Arial-BoldMT"/>
                <a:cs typeface="LQPAUP+Arial-BoldMT"/>
              </a:rPr>
              <a:t> </a:t>
            </a:r>
            <a:r>
              <a:rPr sz="2000" b="1">
                <a:solidFill>
                  <a:srgbClr val="FF0000"/>
                </a:solidFill>
                <a:latin typeface="LQPAUP+Arial-BoldMT"/>
                <a:cs typeface="LQPAUP+Arial-BoldMT"/>
              </a:rPr>
              <a:t>0)</a:t>
            </a:r>
            <a:r>
              <a:rPr sz="2000" b="1" spc="-15">
                <a:solidFill>
                  <a:srgbClr val="FF0000"/>
                </a:solidFill>
                <a:latin typeface="LQPAUP+Arial-BoldMT"/>
                <a:cs typeface="LQPAUP+Arial-BoldMT"/>
              </a:rPr>
              <a:t> </a:t>
            </a:r>
            <a:r>
              <a:rPr sz="2000" b="1">
                <a:solidFill>
                  <a:srgbClr val="FF0000"/>
                </a:solidFill>
                <a:latin typeface="LQPAUP+Arial-BoldMT"/>
                <a:cs typeface="LQPAUP+Arial-BoldMT"/>
              </a:rPr>
              <a:t>&amp;&amp;</a:t>
            </a:r>
            <a:r>
              <a:rPr sz="2000" b="1" spc="-17">
                <a:solidFill>
                  <a:srgbClr val="FF0000"/>
                </a:solidFill>
                <a:latin typeface="LQPAUP+Arial-BoldMT"/>
                <a:cs typeface="LQPAUP+Arial-BoldMT"/>
              </a:rPr>
              <a:t> </a:t>
            </a:r>
            <a:r>
              <a:rPr sz="2000" b="1">
                <a:solidFill>
                  <a:srgbClr val="FF0000"/>
                </a:solidFill>
                <a:latin typeface="LQPAUP+Arial-BoldMT"/>
                <a:cs typeface="LQPAUP+Arial-BoldMT"/>
              </a:rPr>
              <a:t>(num[j],</a:t>
            </a:r>
            <a:r>
              <a:rPr sz="2000" b="1" spc="-43">
                <a:solidFill>
                  <a:srgbClr val="FF0000"/>
                </a:solidFill>
                <a:latin typeface="LQPAUP+Arial-BoldMT"/>
                <a:cs typeface="LQPAUP+Arial-BoldMT"/>
              </a:rPr>
              <a:t> </a:t>
            </a:r>
            <a:r>
              <a:rPr sz="2000" b="1">
                <a:solidFill>
                  <a:srgbClr val="FF0000"/>
                </a:solidFill>
                <a:latin typeface="LQPAUP+Arial-BoldMT"/>
                <a:cs typeface="LQPAUP+Arial-BoldMT"/>
              </a:rPr>
              <a:t>j)&lt;(num[i],</a:t>
            </a:r>
            <a:r>
              <a:rPr sz="2000" b="1" spc="-43">
                <a:solidFill>
                  <a:srgbClr val="FF0000"/>
                </a:solidFill>
                <a:latin typeface="LQPAUP+Arial-BoldMT"/>
                <a:cs typeface="LQPAUP+Arial-BoldMT"/>
              </a:rPr>
              <a:t> </a:t>
            </a:r>
            <a:r>
              <a:rPr sz="2000" b="1">
                <a:solidFill>
                  <a:srgbClr val="FF0000"/>
                </a:solidFill>
                <a:latin typeface="LQPAUP+Arial-BoldMT"/>
                <a:cs typeface="LQPAUP+Arial-BoldMT"/>
              </a:rPr>
              <a:t>i]));</a:t>
            </a:r>
            <a:r>
              <a:rPr sz="2000" b="1" spc="-46">
                <a:solidFill>
                  <a:srgbClr val="FF0000"/>
                </a:solidFill>
                <a:latin typeface="LQPAUP+Arial-BoldMT"/>
                <a:cs typeface="LQPAUP+Arial-BoldMT"/>
              </a:rPr>
              <a:t> </a:t>
            </a:r>
            <a:r>
              <a:rPr sz="2000" b="1">
                <a:solidFill>
                  <a:srgbClr val="FF0000"/>
                </a:solidFill>
                <a:latin typeface="LQPAUP+Arial-BoldMT"/>
                <a:cs typeface="LQPAUP+Arial-BoldMT"/>
              </a:rPr>
              <a:t>}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3150012" y="2602650"/>
            <a:ext cx="1147578" cy="6355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004"/>
              </a:lnSpc>
              <a:spcBef>
                <a:spcPct val="0"/>
              </a:spcBef>
              <a:spcAft>
                <a:spcPct val="0"/>
              </a:spcAft>
            </a:pPr>
            <a:r>
              <a:rPr sz="2000" spc="15">
                <a:solidFill>
                  <a:srgbClr val="000000"/>
                </a:solidFill>
                <a:latin typeface="SimSun"/>
                <a:cs typeface="SimSun"/>
              </a:rPr>
              <a:t>临界区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2682239" y="3013371"/>
            <a:ext cx="1669575" cy="665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FF0000"/>
                </a:solidFill>
                <a:latin typeface="LQPAUP+Arial-BoldMT"/>
                <a:cs typeface="LQPAUP+Arial-BoldMT"/>
              </a:rPr>
              <a:t>num[i]</a:t>
            </a:r>
            <a:r>
              <a:rPr sz="2000" b="1" spc="-23">
                <a:solidFill>
                  <a:srgbClr val="FF0000"/>
                </a:solidFill>
                <a:latin typeface="LQPAUP+Arial-BoldMT"/>
                <a:cs typeface="LQPAUP+Arial-BoldMT"/>
              </a:rPr>
              <a:t> </a:t>
            </a:r>
            <a:r>
              <a:rPr sz="2000" b="1">
                <a:solidFill>
                  <a:srgbClr val="FF0000"/>
                </a:solidFill>
                <a:latin typeface="LQPAUP+Arial-BoldMT"/>
                <a:cs typeface="LQPAUP+Arial-BoldMT"/>
              </a:rPr>
              <a:t>=</a:t>
            </a:r>
            <a:r>
              <a:rPr sz="2000" b="1" spc="-10">
                <a:solidFill>
                  <a:srgbClr val="FF0000"/>
                </a:solidFill>
                <a:latin typeface="LQPAUP+Arial-BoldMT"/>
                <a:cs typeface="LQPAUP+Arial-BoldMT"/>
              </a:rPr>
              <a:t> </a:t>
            </a:r>
            <a:r>
              <a:rPr sz="2000" b="1">
                <a:solidFill>
                  <a:srgbClr val="FF0000"/>
                </a:solidFill>
                <a:latin typeface="LQPAUP+Arial-BoldMT"/>
                <a:cs typeface="LQPAUP+Arial-BoldMT"/>
              </a:rPr>
              <a:t>0;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896302" y="3550201"/>
            <a:ext cx="12485522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FF0000"/>
                </a:solidFill>
                <a:latin typeface="SimSun"/>
                <a:cs typeface="SimSun"/>
              </a:rPr>
              <a:t>互斥进入</a:t>
            </a:r>
            <a:r>
              <a:rPr sz="2400" b="1">
                <a:solidFill>
                  <a:srgbClr val="FF0000"/>
                </a:solidFill>
                <a:latin typeface="LQPAUP+Arial-BoldMT"/>
                <a:cs typeface="LQPAUP+Arial-BoldMT"/>
              </a:rPr>
              <a:t>: </a:t>
            </a:r>
            <a:r>
              <a:rPr sz="2400" b="1">
                <a:solidFill>
                  <a:srgbClr val="000000"/>
                </a:solidFill>
                <a:latin typeface="LQPAUP+Arial-BoldMT"/>
                <a:cs typeface="LQPAUP+Arial-BoldMT"/>
              </a:rPr>
              <a:t>P</a:t>
            </a:r>
            <a:r>
              <a:rPr sz="2400" b="1" spc="-227">
                <a:solidFill>
                  <a:srgbClr val="000000"/>
                </a:solidFill>
                <a:latin typeface="LQPAUP+Arial-BoldMT"/>
                <a:cs typeface="LQPAUP+Arial-BoldMT"/>
              </a:rPr>
              <a:t> </a:t>
            </a: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在临界区内，</a:t>
            </a:r>
            <a:r>
              <a:rPr sz="2400" b="1">
                <a:solidFill>
                  <a:srgbClr val="000000"/>
                </a:solidFill>
                <a:latin typeface="LQPAUP+Arial-BoldMT"/>
                <a:cs typeface="LQPAUP+Arial-BoldMT"/>
              </a:rPr>
              <a:t>P</a:t>
            </a:r>
            <a:r>
              <a:rPr sz="2400" b="1" spc="216">
                <a:solidFill>
                  <a:srgbClr val="000000"/>
                </a:solidFill>
                <a:latin typeface="LQPAUP+Arial-BoldMT"/>
                <a:cs typeface="LQPAUP+Arial-BoldMT"/>
              </a:rPr>
              <a:t> </a:t>
            </a: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试图进入，一定有</a:t>
            </a:r>
            <a:r>
              <a:rPr sz="2400" b="1">
                <a:solidFill>
                  <a:srgbClr val="000000"/>
                </a:solidFill>
                <a:latin typeface="LQPAUP+Arial-BoldMT"/>
                <a:cs typeface="LQPAUP+Arial-BoldMT"/>
              </a:rPr>
              <a:t>(num[i],</a:t>
            </a:r>
            <a:r>
              <a:rPr sz="2400" b="1" spc="-15">
                <a:solidFill>
                  <a:srgbClr val="000000"/>
                </a:solidFill>
                <a:latin typeface="LQPAUP+Arial-BoldMT"/>
                <a:cs typeface="LQPAUP+Arial-BoldMT"/>
              </a:rPr>
              <a:t> </a:t>
            </a:r>
            <a:r>
              <a:rPr sz="2400" b="1">
                <a:solidFill>
                  <a:srgbClr val="000000"/>
                </a:solidFill>
                <a:latin typeface="LQPAUP+Arial-BoldMT"/>
                <a:cs typeface="LQPAUP+Arial-BoldMT"/>
              </a:rPr>
              <a:t>i)&lt;(num[k],k)</a:t>
            </a: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，</a:t>
            </a:r>
            <a:r>
              <a:rPr sz="2400" b="1">
                <a:solidFill>
                  <a:srgbClr val="000000"/>
                </a:solidFill>
                <a:latin typeface="LQPAUP+Arial-BoldMT"/>
                <a:cs typeface="LQPAUP+Arial-BoldMT"/>
              </a:rPr>
              <a:t>P</a:t>
            </a:r>
            <a:r>
              <a:rPr sz="2400" b="1" spc="216">
                <a:solidFill>
                  <a:srgbClr val="000000"/>
                </a:solidFill>
                <a:latin typeface="LQPAUP+Arial-BoldMT"/>
                <a:cs typeface="LQPAUP+Arial-BoldMT"/>
              </a:rPr>
              <a:t> </a:t>
            </a: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循环等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2510218" y="3717313"/>
            <a:ext cx="361114" cy="5312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783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LQPAUP+Arial-BoldMT"/>
                <a:cs typeface="LQPAUP+Arial-BoldMT"/>
              </a:rPr>
              <a:t>i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4607242" y="3717313"/>
            <a:ext cx="417527" cy="5312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783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LQPAUP+Arial-BoldMT"/>
                <a:cs typeface="LQPAUP+Arial-BoldMT"/>
              </a:rPr>
              <a:t>k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10723054" y="3717313"/>
            <a:ext cx="417527" cy="5312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783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LQPAUP+Arial-BoldMT"/>
                <a:cs typeface="LQPAUP+Arial-BoldMT"/>
              </a:rPr>
              <a:t>k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896302" y="4003103"/>
            <a:ext cx="1068324" cy="762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待。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896302" y="4540801"/>
            <a:ext cx="7609788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FF0000"/>
                </a:solidFill>
                <a:latin typeface="SimSun"/>
                <a:cs typeface="SimSun"/>
              </a:rPr>
              <a:t>有空让进</a:t>
            </a:r>
            <a:r>
              <a:rPr sz="2400" b="1">
                <a:solidFill>
                  <a:srgbClr val="FF0000"/>
                </a:solidFill>
                <a:latin typeface="LQPAUP+Arial-BoldMT"/>
                <a:cs typeface="LQPAUP+Arial-BoldMT"/>
              </a:rPr>
              <a:t>: </a:t>
            </a: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如果没有进程在临界区中，最小序号的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896302" y="4993703"/>
            <a:ext cx="3212592" cy="762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进程一定能够进入。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896302" y="5585376"/>
            <a:ext cx="7609788" cy="12366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FF0000"/>
                </a:solidFill>
                <a:latin typeface="SimSun"/>
                <a:cs typeface="SimSun"/>
              </a:rPr>
              <a:t>有限等待</a:t>
            </a:r>
            <a:r>
              <a:rPr sz="2400" b="1">
                <a:solidFill>
                  <a:srgbClr val="FF0000"/>
                </a:solidFill>
                <a:latin typeface="LQPAUP+Arial-BoldMT"/>
                <a:cs typeface="LQPAUP+Arial-BoldMT"/>
              </a:rPr>
              <a:t>: </a:t>
            </a: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离开临界区的进程再次进入一定排在最</a:t>
            </a:r>
          </a:p>
          <a:p>
            <a:pPr marL="0" marR="0">
              <a:lnSpc>
                <a:spcPts val="2681"/>
              </a:lnSpc>
              <a:spcBef>
                <a:spcPts val="724"/>
              </a:spcBef>
              <a:spcAft>
                <a:spcPct val="0"/>
              </a:spcAft>
            </a:pP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后</a:t>
            </a:r>
            <a:r>
              <a:rPr sz="2400" b="1">
                <a:solidFill>
                  <a:srgbClr val="000000"/>
                </a:solidFill>
                <a:latin typeface="LQPAUP+Arial-BoldMT"/>
                <a:cs typeface="LQPAUP+Arial-BoldMT"/>
              </a:rPr>
              <a:t>(FIFO)</a:t>
            </a: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，所以任一个想进入进程至多等</a:t>
            </a:r>
            <a:r>
              <a:rPr sz="2400" b="1">
                <a:solidFill>
                  <a:srgbClr val="000000"/>
                </a:solidFill>
                <a:latin typeface="LQPAUP+Arial-BoldMT"/>
                <a:cs typeface="LQPAUP+Arial-BoldMT"/>
              </a:rPr>
              <a:t>n</a:t>
            </a: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个进程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91590" y="6583047"/>
            <a:ext cx="1945624" cy="529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767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JBWTGV+TimesNewRomanPS-BoldMT"/>
                <a:cs typeface="JBWTGV+TimesNewRomanPS-BoldMT"/>
              </a:rPr>
              <a:t>Operating</a:t>
            </a:r>
            <a:r>
              <a:rPr sz="1600" b="1" spc="37">
                <a:solidFill>
                  <a:srgbClr val="000000"/>
                </a:solidFill>
                <a:latin typeface="JBWTGV+TimesNewRomanPS-BoldMT"/>
                <a:cs typeface="JBWTGV+TimesNewRomanPS-BoldMT"/>
              </a:rPr>
              <a:t> </a:t>
            </a:r>
            <a:r>
              <a:rPr sz="1600" b="1">
                <a:solidFill>
                  <a:srgbClr val="000000"/>
                </a:solidFill>
                <a:latin typeface="JBWTGV+TimesNewRomanPS-BoldMT"/>
                <a:cs typeface="JBWTGV+TimesNewRomanPS-BoldMT"/>
              </a:rPr>
              <a:t>Systems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5857366" y="6581798"/>
            <a:ext cx="780925" cy="531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783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LQPAUP+Arial-BoldMT"/>
                <a:cs typeface="LQPAUP+Arial-BoldMT"/>
              </a:rPr>
              <a:t>- 16</a:t>
            </a:r>
            <a:r>
              <a:rPr sz="1600" b="1" spc="14">
                <a:solidFill>
                  <a:srgbClr val="000000"/>
                </a:solidFill>
                <a:latin typeface="LQPAUP+Arial-BoldMT"/>
                <a:cs typeface="LQPAUP+Arial-BoldMT"/>
              </a:rPr>
              <a:t> </a:t>
            </a:r>
            <a:r>
              <a:rPr sz="1600" b="1">
                <a:solidFill>
                  <a:srgbClr val="000000"/>
                </a:solidFill>
                <a:latin typeface="LQPAUP+Arial-BoldMT"/>
                <a:cs typeface="LQPAUP+Arial-BoldMT"/>
              </a:rPr>
              <a:t>-</a:t>
            </a: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1"/>
          <p:cNvSpPr/>
          <p:nvPr/>
        </p:nvSpPr>
        <p:spPr>
          <a:xfrm>
            <a:off x="11190732" y="5562600"/>
            <a:ext cx="1001267" cy="12954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761" y="1067561"/>
            <a:ext cx="10700002" cy="127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913254" y="2353143"/>
            <a:ext cx="9619319" cy="25055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6768"/>
              </a:lnSpc>
              <a:spcBef>
                <a:spcPct val="0"/>
              </a:spcBef>
              <a:spcAft>
                <a:spcPct val="0"/>
              </a:spcAft>
            </a:pPr>
            <a:r>
              <a:rPr sz="4800" spc="18">
                <a:solidFill>
                  <a:srgbClr val="FF0000"/>
                </a:solidFill>
                <a:latin typeface="SimHei"/>
                <a:cs typeface="SimHei"/>
              </a:rPr>
              <a:t>一个显然的感觉是</a:t>
            </a:r>
            <a:r>
              <a:rPr sz="4800">
                <a:solidFill>
                  <a:srgbClr val="FF0000"/>
                </a:solidFill>
                <a:latin typeface="HKRSLD+Arial-Black"/>
                <a:cs typeface="HKRSLD+Arial-Black"/>
              </a:rPr>
              <a:t>:</a:t>
            </a:r>
            <a:r>
              <a:rPr sz="4800" spc="52">
                <a:solidFill>
                  <a:srgbClr val="FF0000"/>
                </a:solidFill>
                <a:latin typeface="HKRSLD+Arial-Black"/>
                <a:cs typeface="HKRSLD+Arial-Black"/>
              </a:rPr>
              <a:t> </a:t>
            </a:r>
            <a:r>
              <a:rPr sz="4800" spc="17">
                <a:solidFill>
                  <a:srgbClr val="FF0000"/>
                </a:solidFill>
                <a:latin typeface="SimHei"/>
                <a:cs typeface="SimHei"/>
              </a:rPr>
              <a:t>太复杂了，</a:t>
            </a:r>
          </a:p>
          <a:p>
            <a:pPr marL="1429510" marR="0">
              <a:lnSpc>
                <a:spcPts val="5760"/>
              </a:lnSpc>
              <a:spcBef>
                <a:spcPct val="0"/>
              </a:spcBef>
              <a:spcAft>
                <a:spcPct val="0"/>
              </a:spcAft>
            </a:pPr>
            <a:r>
              <a:rPr sz="4800" spc="18">
                <a:solidFill>
                  <a:srgbClr val="FF0000"/>
                </a:solidFill>
                <a:latin typeface="SimHei"/>
                <a:cs typeface="SimHei"/>
              </a:rPr>
              <a:t>有没有简单一些的</a:t>
            </a:r>
            <a:r>
              <a:rPr sz="4800">
                <a:solidFill>
                  <a:srgbClr val="FF0000"/>
                </a:solidFill>
                <a:latin typeface="HKRSLD+Arial-Black"/>
                <a:cs typeface="HKRSLD+Arial-Black"/>
              </a:rPr>
              <a:t>…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1590" y="6583047"/>
            <a:ext cx="1945624" cy="529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767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ODGALM+TimesNewRomanPS-BoldMT"/>
                <a:cs typeface="ODGALM+TimesNewRomanPS-BoldMT"/>
              </a:rPr>
              <a:t>Operating</a:t>
            </a:r>
            <a:r>
              <a:rPr sz="1600" b="1" spc="37">
                <a:solidFill>
                  <a:srgbClr val="000000"/>
                </a:solidFill>
                <a:latin typeface="ODGALM+TimesNewRomanPS-BoldMT"/>
                <a:cs typeface="ODGALM+TimesNewRomanPS-BoldMT"/>
              </a:rPr>
              <a:t> </a:t>
            </a:r>
            <a:r>
              <a:rPr sz="1600" b="1">
                <a:solidFill>
                  <a:srgbClr val="000000"/>
                </a:solidFill>
                <a:latin typeface="ODGALM+TimesNewRomanPS-BoldMT"/>
                <a:cs typeface="ODGALM+TimesNewRomanPS-BoldMT"/>
              </a:rPr>
              <a:t>Systems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857366" y="6581798"/>
            <a:ext cx="780925" cy="531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783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KASOCN+Arial-BoldMT"/>
                <a:cs typeface="KASOCN+Arial-BoldMT"/>
              </a:rPr>
              <a:t>-</a:t>
            </a:r>
            <a:r>
              <a:rPr sz="1600" b="1" spc="5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600" b="1">
                <a:solidFill>
                  <a:srgbClr val="000000"/>
                </a:solidFill>
                <a:latin typeface="KASOCN+Arial-BoldMT"/>
                <a:cs typeface="KASOCN+Arial-BoldMT"/>
              </a:rPr>
              <a:t>17</a:t>
            </a:r>
            <a:r>
              <a:rPr sz="1600" b="1" spc="5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600" b="1">
                <a:solidFill>
                  <a:srgbClr val="000000"/>
                </a:solidFill>
                <a:latin typeface="KASOCN+Arial-BoldMT"/>
                <a:cs typeface="KASOCN+Arial-BoldMT"/>
              </a:rPr>
              <a:t>-</a:t>
            </a: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1"/>
          <p:cNvSpPr/>
          <p:nvPr/>
        </p:nvSpPr>
        <p:spPr>
          <a:xfrm>
            <a:off x="11190732" y="5562600"/>
            <a:ext cx="1001267" cy="12954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761" y="1067561"/>
            <a:ext cx="10700002" cy="127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4800" y="3352800"/>
            <a:ext cx="3429000" cy="259080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19327" y="2478023"/>
            <a:ext cx="188975" cy="192023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995927" y="3544823"/>
            <a:ext cx="188976" cy="192023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995927" y="4116323"/>
            <a:ext cx="188976" cy="192023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091939" y="4445507"/>
            <a:ext cx="3348227" cy="696467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12700" cy="12700"/>
          </a:xfrm>
          <a:prstGeom prst="rect">
            <a:avLst/>
          </a:prstGeom>
          <a:blipFill>
            <a:blip r:embed="rId7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99440" y="404306"/>
            <a:ext cx="6328638" cy="11965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4021"/>
              </a:lnSpc>
              <a:spcBef>
                <a:spcPct val="0"/>
              </a:spcBef>
              <a:spcAft>
                <a:spcPct val="0"/>
              </a:spcAft>
            </a:pPr>
            <a:r>
              <a:rPr sz="3600" spc="11">
                <a:solidFill>
                  <a:srgbClr val="000000"/>
                </a:solidFill>
                <a:latin typeface="SimSun"/>
                <a:cs typeface="SimSun"/>
              </a:rPr>
              <a:t>临界区保护的另一类解法</a:t>
            </a:r>
            <a:r>
              <a:rPr sz="3600" b="1">
                <a:solidFill>
                  <a:srgbClr val="000000"/>
                </a:solidFill>
                <a:latin typeface="MMNLBK+Arial-BoldMT"/>
                <a:cs typeface="MMNLBK+Arial-BoldMT"/>
              </a:rPr>
              <a:t>…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396240" y="1272627"/>
            <a:ext cx="9009758" cy="14672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796"/>
              </a:lnSpc>
              <a:spcBef>
                <a:spcPct val="0"/>
              </a:spcBef>
              <a:spcAft>
                <a:spcPct val="0"/>
              </a:spcAft>
            </a:pPr>
            <a:r>
              <a:rPr sz="2500">
                <a:solidFill>
                  <a:srgbClr val="993300"/>
                </a:solidFill>
                <a:latin typeface="MOSEMM+Wingdings-Regular"/>
                <a:cs typeface="MOSEMM+Wingdings-Regular"/>
              </a:rPr>
              <a:t></a:t>
            </a:r>
            <a:r>
              <a:rPr sz="2500" spc="208">
                <a:solidFill>
                  <a:srgbClr val="993300"/>
                </a:solidFill>
                <a:latin typeface="Times New Roman"/>
                <a:cs typeface="Times New Roman"/>
              </a:rPr>
              <a:t> </a:t>
            </a:r>
            <a:r>
              <a:rPr sz="2800">
                <a:solidFill>
                  <a:srgbClr val="000000"/>
                </a:solidFill>
                <a:latin typeface="SimSun"/>
                <a:cs typeface="SimSun"/>
              </a:rPr>
              <a:t>再想一下临界区：</a:t>
            </a:r>
            <a:r>
              <a:rPr sz="2800" spc="10">
                <a:solidFill>
                  <a:srgbClr val="FF0000"/>
                </a:solidFill>
                <a:latin typeface="SimSun"/>
                <a:cs typeface="SimSun"/>
              </a:rPr>
              <a:t>只允许一个进程进入，</a:t>
            </a:r>
            <a:r>
              <a:rPr sz="2800" spc="12">
                <a:solidFill>
                  <a:srgbClr val="000000"/>
                </a:solidFill>
                <a:latin typeface="SimSun"/>
                <a:cs typeface="SimSun"/>
              </a:rPr>
              <a:t>进入另</a:t>
            </a:r>
          </a:p>
          <a:p>
            <a:pPr marL="342900" marR="0">
              <a:lnSpc>
                <a:spcPts val="3123"/>
              </a:lnSpc>
              <a:spcBef>
                <a:spcPts val="1294"/>
              </a:spcBef>
              <a:spcAft>
                <a:spcPct val="0"/>
              </a:spcAft>
            </a:pPr>
            <a:r>
              <a:rPr sz="2800">
                <a:solidFill>
                  <a:srgbClr val="000000"/>
                </a:solidFill>
                <a:latin typeface="SimSun"/>
                <a:cs typeface="SimSun"/>
              </a:rPr>
              <a:t>一个进程意味着什么</a:t>
            </a:r>
            <a:r>
              <a:rPr sz="2800" b="1">
                <a:solidFill>
                  <a:srgbClr val="000000"/>
                </a:solidFill>
                <a:latin typeface="MMNLBK+Arial-BoldMT"/>
                <a:cs typeface="MMNLBK+Arial-BoldMT"/>
              </a:rPr>
              <a:t>?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005839" y="2421489"/>
            <a:ext cx="7962061" cy="12366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FF0000"/>
                </a:solidFill>
                <a:latin typeface="SimSun"/>
                <a:cs typeface="SimSun"/>
              </a:rPr>
              <a:t>被调度</a:t>
            </a:r>
            <a:r>
              <a:rPr sz="2400" b="1">
                <a:solidFill>
                  <a:srgbClr val="FF0000"/>
                </a:solidFill>
                <a:latin typeface="MMNLBK+Arial-BoldMT"/>
                <a:cs typeface="MMNLBK+Arial-BoldMT"/>
              </a:rPr>
              <a:t>: </a:t>
            </a: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另一个进程只有被调度才能执行，才可能进</a:t>
            </a:r>
          </a:p>
          <a:p>
            <a:pPr marL="0" marR="0">
              <a:lnSpc>
                <a:spcPts val="2681"/>
              </a:lnSpc>
              <a:spcBef>
                <a:spcPts val="724"/>
              </a:spcBef>
              <a:spcAft>
                <a:spcPct val="0"/>
              </a:spcAft>
            </a:pP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入临界区，如何阻止调度</a:t>
            </a:r>
            <a:r>
              <a:rPr sz="2400" b="1">
                <a:solidFill>
                  <a:srgbClr val="000000"/>
                </a:solidFill>
                <a:latin typeface="MMNLBK+Arial-BoldMT"/>
                <a:cs typeface="MMNLBK+Arial-BoldMT"/>
              </a:rPr>
              <a:t>?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4282440" y="3497815"/>
            <a:ext cx="2787652" cy="13596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什么时候不好使</a:t>
            </a:r>
            <a:r>
              <a:rPr sz="2400" b="1">
                <a:solidFill>
                  <a:srgbClr val="000000"/>
                </a:solidFill>
                <a:latin typeface="MMNLBK+Arial-BoldMT"/>
                <a:cs typeface="MMNLBK+Arial-BoldMT"/>
              </a:rPr>
              <a:t>?</a:t>
            </a:r>
          </a:p>
          <a:p>
            <a:pPr marL="0" marR="0">
              <a:lnSpc>
                <a:spcPts val="2681"/>
              </a:lnSpc>
              <a:spcBef>
                <a:spcPts val="1743"/>
              </a:spcBef>
              <a:spcAft>
                <a:spcPct val="0"/>
              </a:spcAft>
            </a:pP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多</a:t>
            </a:r>
            <a:r>
              <a:rPr sz="2400" b="1">
                <a:solidFill>
                  <a:srgbClr val="000000"/>
                </a:solidFill>
                <a:latin typeface="MMNLBK+Arial-BoldMT"/>
                <a:cs typeface="MMNLBK+Arial-BoldMT"/>
              </a:rPr>
              <a:t>CPU(</a:t>
            </a: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多核</a:t>
            </a:r>
            <a:r>
              <a:rPr sz="2400" b="1">
                <a:solidFill>
                  <a:srgbClr val="000000"/>
                </a:solidFill>
                <a:latin typeface="MMNLBK+Arial-BoldMT"/>
                <a:cs typeface="MMNLBK+Arial-BoldMT"/>
              </a:rPr>
              <a:t>)…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515302" y="3548360"/>
            <a:ext cx="1859756" cy="1336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FF0000"/>
                </a:solidFill>
                <a:latin typeface="MMNLBK+Arial-BoldMT"/>
                <a:cs typeface="MMNLBK+Arial-BoldMT"/>
              </a:rPr>
              <a:t>cli();</a:t>
            </a:r>
          </a:p>
          <a:p>
            <a:pPr marL="485108" marR="0">
              <a:lnSpc>
                <a:spcPts val="2400"/>
              </a:lnSpc>
              <a:spcBef>
                <a:spcPts val="2011"/>
              </a:spcBef>
              <a:spcAft>
                <a:spcPct val="0"/>
              </a:spcAft>
            </a:pP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临界区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4282440" y="4582522"/>
            <a:ext cx="3400300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u="sng" spc="11">
                <a:solidFill>
                  <a:srgbClr val="000000"/>
                </a:solidFill>
                <a:latin typeface="SimSun"/>
                <a:cs typeface="SimSun"/>
              </a:rPr>
              <a:t>问题：为什么不好使</a:t>
            </a:r>
            <a:r>
              <a:rPr sz="2400" b="1" u="sng">
                <a:solidFill>
                  <a:srgbClr val="000000"/>
                </a:solidFill>
                <a:latin typeface="MMNLBK+Arial-BoldMT"/>
                <a:cs typeface="MMNLBK+Arial-BoldMT"/>
              </a:rPr>
              <a:t>?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515302" y="4791372"/>
            <a:ext cx="1910556" cy="13886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FF0000"/>
                </a:solidFill>
                <a:latin typeface="MMNLBK+Arial-BoldMT"/>
                <a:cs typeface="MMNLBK+Arial-BoldMT"/>
              </a:rPr>
              <a:t>sti();</a:t>
            </a:r>
          </a:p>
          <a:p>
            <a:pPr marL="535908" marR="0">
              <a:lnSpc>
                <a:spcPts val="2400"/>
              </a:lnSpc>
              <a:spcBef>
                <a:spcPts val="2423"/>
              </a:spcBef>
              <a:spcAft>
                <a:spcPct val="0"/>
              </a:spcAft>
            </a:pP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剩余区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1558194" y="6166020"/>
            <a:ext cx="1328854" cy="8507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进程</a:t>
            </a:r>
            <a:r>
              <a:rPr sz="2400" b="1">
                <a:solidFill>
                  <a:srgbClr val="000000"/>
                </a:solidFill>
                <a:latin typeface="MMNLBK+Arial-BoldMT"/>
                <a:cs typeface="MMNLBK+Arial-BoldMT"/>
              </a:rPr>
              <a:t>P</a:t>
            </a:r>
            <a:r>
              <a:rPr sz="2400" b="1" baseline="-24500">
                <a:solidFill>
                  <a:srgbClr val="000000"/>
                </a:solidFill>
                <a:latin typeface="MMNLBK+Arial-BoldMT"/>
                <a:cs typeface="MMNLBK+Arial-BoldMT"/>
              </a:rPr>
              <a:t>i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91590" y="6583047"/>
            <a:ext cx="1945624" cy="529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767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MOBHKA+TimesNewRomanPS-BoldMT"/>
                <a:cs typeface="MOBHKA+TimesNewRomanPS-BoldMT"/>
              </a:rPr>
              <a:t>Operating</a:t>
            </a:r>
            <a:r>
              <a:rPr sz="1600" b="1" spc="37">
                <a:solidFill>
                  <a:srgbClr val="000000"/>
                </a:solidFill>
                <a:latin typeface="MOBHKA+TimesNewRomanPS-BoldMT"/>
                <a:cs typeface="MOBHKA+TimesNewRomanPS-BoldMT"/>
              </a:rPr>
              <a:t> </a:t>
            </a:r>
            <a:r>
              <a:rPr sz="1600" b="1">
                <a:solidFill>
                  <a:srgbClr val="000000"/>
                </a:solidFill>
                <a:latin typeface="MOBHKA+TimesNewRomanPS-BoldMT"/>
                <a:cs typeface="MOBHKA+TimesNewRomanPS-BoldMT"/>
              </a:rPr>
              <a:t>Systems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5857366" y="6581798"/>
            <a:ext cx="780925" cy="531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783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MMNLBK+Arial-BoldMT"/>
                <a:cs typeface="MMNLBK+Arial-BoldMT"/>
              </a:rPr>
              <a:t>- 18</a:t>
            </a:r>
            <a:r>
              <a:rPr sz="1600" b="1" spc="14">
                <a:solidFill>
                  <a:srgbClr val="000000"/>
                </a:solidFill>
                <a:latin typeface="MMNLBK+Arial-BoldMT"/>
                <a:cs typeface="MMNLBK+Arial-BoldMT"/>
              </a:rPr>
              <a:t> </a:t>
            </a:r>
            <a:r>
              <a:rPr sz="1600" b="1">
                <a:solidFill>
                  <a:srgbClr val="000000"/>
                </a:solidFill>
                <a:latin typeface="MMNLBK+Arial-BoldMT"/>
                <a:cs typeface="MMNLBK+Arial-BoldMT"/>
              </a:rPr>
              <a:t>-</a:t>
            </a: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bject 1"/>
          <p:cNvSpPr/>
          <p:nvPr/>
        </p:nvSpPr>
        <p:spPr>
          <a:xfrm>
            <a:off x="11190732" y="5562600"/>
            <a:ext cx="1001267" cy="12954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761" y="1067561"/>
            <a:ext cx="10700002" cy="127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7200" y="1217676"/>
            <a:ext cx="4800600" cy="312420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2700" cy="12700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334000" y="1217676"/>
            <a:ext cx="3429000" cy="2819400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66927" y="4649723"/>
            <a:ext cx="188976" cy="192023"/>
          </a:xfrm>
          <a:prstGeom prst="rect">
            <a:avLst/>
          </a:prstGeom>
          <a:blipFill>
            <a:blip r:embed="rId7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010400" y="4681727"/>
            <a:ext cx="1152143" cy="1523996"/>
          </a:xfrm>
          <a:prstGeom prst="rect">
            <a:avLst/>
          </a:prstGeom>
          <a:blipFill>
            <a:blip r:embed="rId8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524000" y="6248400"/>
            <a:ext cx="6934200" cy="12700"/>
          </a:xfrm>
          <a:prstGeom prst="rect">
            <a:avLst/>
          </a:prstGeom>
          <a:blipFill>
            <a:blip r:embed="rId9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28800" y="5215127"/>
            <a:ext cx="990600" cy="990596"/>
          </a:xfrm>
          <a:prstGeom prst="rect">
            <a:avLst/>
          </a:prstGeom>
          <a:blipFill>
            <a:blip r:embed="rId10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124200" y="5215127"/>
            <a:ext cx="990600" cy="990603"/>
          </a:xfrm>
          <a:prstGeom prst="rect">
            <a:avLst/>
          </a:prstGeom>
          <a:blipFill>
            <a:blip r:embed="rId11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343400" y="5215127"/>
            <a:ext cx="990600" cy="990596"/>
          </a:xfrm>
          <a:prstGeom prst="rect">
            <a:avLst/>
          </a:prstGeom>
          <a:blipFill>
            <a:blip r:embed="rId1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867400" y="4834127"/>
            <a:ext cx="990600" cy="1371596"/>
          </a:xfrm>
          <a:prstGeom prst="rect">
            <a:avLst/>
          </a:prstGeom>
          <a:blipFill>
            <a:blip r:embed="rId1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99440" y="425291"/>
            <a:ext cx="6854069" cy="1143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</a:pPr>
            <a:r>
              <a:rPr sz="3600" spc="10">
                <a:solidFill>
                  <a:srgbClr val="000000"/>
                </a:solidFill>
                <a:latin typeface="SimSun"/>
                <a:cs typeface="SimSun"/>
              </a:rPr>
              <a:t>临界区保护的硬件原子指令法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547678" y="1249098"/>
            <a:ext cx="1737568" cy="8024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718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IVMDMB+CourierNewPS-BoldMT"/>
                <a:cs typeface="IVMDMB+CourierNewPS-BoldMT"/>
              </a:rPr>
              <a:t>boolean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5544502" y="1413173"/>
            <a:ext cx="3335982" cy="11634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b="1" spc="-10">
                <a:solidFill>
                  <a:srgbClr val="FF0000"/>
                </a:solidFill>
                <a:latin typeface="HDALQR+Arial-BoldMT"/>
                <a:cs typeface="HDALQR+Arial-BoldMT"/>
              </a:rPr>
              <a:t>while(TestAndSet(&amp;</a:t>
            </a:r>
          </a:p>
          <a:p>
            <a:pPr marL="0" marR="0">
              <a:lnSpc>
                <a:spcPts val="2681"/>
              </a:lnSpc>
              <a:spcBef>
                <a:spcPts val="198"/>
              </a:spcBef>
              <a:spcAft>
                <a:spcPct val="0"/>
              </a:spcAft>
            </a:pPr>
            <a:r>
              <a:rPr sz="2400" b="1">
                <a:solidFill>
                  <a:srgbClr val="FF0000"/>
                </a:solidFill>
                <a:latin typeface="HDALQR+Arial-BoldMT"/>
                <a:cs typeface="HDALQR+Arial-BoldMT"/>
              </a:rPr>
              <a:t>lock)) ;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890578" y="1578281"/>
            <a:ext cx="4619886" cy="11848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718"/>
              </a:lnSpc>
              <a:spcBef>
                <a:spcPct val="0"/>
              </a:spcBef>
              <a:spcAft>
                <a:spcPct val="0"/>
              </a:spcAft>
            </a:pPr>
            <a:r>
              <a:rPr sz="2400" b="1" strike="sngStrike">
                <a:solidFill>
                  <a:srgbClr val="FF0000"/>
                </a:solidFill>
                <a:latin typeface="IVMDMB+CourierNewPS-BoldMT"/>
                <a:cs typeface="IVMDMB+CourierNewPS-BoldMT"/>
              </a:rPr>
              <a:t>TestAndSet</a:t>
            </a:r>
            <a:r>
              <a:rPr sz="2400" b="1">
                <a:solidFill>
                  <a:srgbClr val="000000"/>
                </a:solidFill>
                <a:latin typeface="IVMDMB+CourierNewPS-BoldMT"/>
                <a:cs typeface="IVMDMB+CourierNewPS-BoldMT"/>
              </a:rPr>
              <a:t>(boolean &amp;x)</a:t>
            </a:r>
          </a:p>
          <a:p>
            <a:pPr marL="3468061" marR="0">
              <a:lnSpc>
                <a:spcPts val="2400"/>
              </a:lnSpc>
              <a:spcBef>
                <a:spcPts val="994"/>
              </a:spcBef>
              <a:spcAft>
                <a:spcPct val="0"/>
              </a:spcAft>
            </a:pPr>
            <a:r>
              <a:rPr sz="2400">
                <a:solidFill>
                  <a:srgbClr val="FF0000"/>
                </a:solidFill>
                <a:latin typeface="SimSun"/>
                <a:cs typeface="SimSun"/>
              </a:rPr>
              <a:t>一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547678" y="1980617"/>
            <a:ext cx="640109" cy="24118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718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IVMDMB+CourierNewPS-BoldMT"/>
                <a:cs typeface="IVMDMB+CourierNewPS-BoldMT"/>
              </a:rPr>
              <a:t>{</a:t>
            </a:r>
          </a:p>
          <a:p>
            <a:pPr marL="0" marR="0">
              <a:lnSpc>
                <a:spcPts val="2718"/>
              </a:lnSpc>
              <a:spcBef>
                <a:spcPts val="9953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IVMDMB+CourierNewPS-BoldMT"/>
                <a:cs typeface="IVMDMB+CourierNewPS-BoldMT"/>
              </a:rPr>
              <a:t>}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1096318" y="2366898"/>
            <a:ext cx="4102189" cy="818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718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IVMDMB+CourierNewPS-BoldMT"/>
                <a:cs typeface="IVMDMB+CourierNewPS-BoldMT"/>
              </a:rPr>
              <a:t>boolean rv =</a:t>
            </a:r>
            <a:r>
              <a:rPr sz="2400" b="1" spc="-23">
                <a:solidFill>
                  <a:srgbClr val="000000"/>
                </a:solidFill>
                <a:latin typeface="IVMDMB+CourierNewPS-BoldMT"/>
                <a:cs typeface="IVMDMB+CourierNewPS-BoldMT"/>
              </a:rPr>
              <a:t> </a:t>
            </a:r>
            <a:r>
              <a:rPr sz="2400" b="1">
                <a:solidFill>
                  <a:srgbClr val="000000"/>
                </a:solidFill>
                <a:latin typeface="IVMDMB+CourierNewPS-BoldMT"/>
                <a:cs typeface="IVMDMB+CourierNewPS-BoldMT"/>
              </a:rPr>
              <a:t>x;</a:t>
            </a:r>
            <a:r>
              <a:rPr sz="2400" b="1" spc="2695">
                <a:solidFill>
                  <a:srgbClr val="000000"/>
                </a:solidFill>
                <a:latin typeface="IVMDMB+CourierNewPS-BoldMT"/>
                <a:cs typeface="IVMDMB+CourierNewPS-BoldMT"/>
              </a:rPr>
              <a:t> </a:t>
            </a:r>
            <a:r>
              <a:rPr sz="2400">
                <a:solidFill>
                  <a:srgbClr val="FF0000"/>
                </a:solidFill>
                <a:latin typeface="SimSun"/>
                <a:cs typeface="SimSun"/>
              </a:rPr>
              <a:t>次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6029610" y="2368424"/>
            <a:ext cx="1374648" cy="762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临界区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4358640" y="2732659"/>
            <a:ext cx="762000" cy="1845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FF0000"/>
                </a:solidFill>
                <a:latin typeface="SimSun"/>
                <a:cs typeface="SimSun"/>
              </a:rPr>
              <a:t>执</a:t>
            </a:r>
          </a:p>
          <a:p>
            <a:pPr marL="0" marR="0">
              <a:lnSpc>
                <a:spcPts val="2400"/>
              </a:lnSpc>
              <a:spcBef>
                <a:spcPts val="479"/>
              </a:spcBef>
              <a:spcAft>
                <a:spcPct val="0"/>
              </a:spcAft>
            </a:pPr>
            <a:r>
              <a:rPr sz="2400">
                <a:solidFill>
                  <a:srgbClr val="FF0000"/>
                </a:solidFill>
                <a:latin typeface="SimSun"/>
                <a:cs typeface="SimSun"/>
              </a:rPr>
              <a:t>行</a:t>
            </a:r>
          </a:p>
          <a:p>
            <a:pPr marL="0" marR="0">
              <a:lnSpc>
                <a:spcPts val="2400"/>
              </a:lnSpc>
              <a:spcBef>
                <a:spcPts val="480"/>
              </a:spcBef>
              <a:spcAft>
                <a:spcPct val="0"/>
              </a:spcAft>
            </a:pPr>
            <a:r>
              <a:rPr sz="2400">
                <a:solidFill>
                  <a:srgbClr val="FF0000"/>
                </a:solidFill>
                <a:latin typeface="SimSun"/>
                <a:cs typeface="SimSun"/>
              </a:rPr>
              <a:t>完</a:t>
            </a:r>
          </a:p>
          <a:p>
            <a:pPr marL="0" marR="0">
              <a:lnSpc>
                <a:spcPts val="2400"/>
              </a:lnSpc>
              <a:spcBef>
                <a:spcPts val="322"/>
              </a:spcBef>
              <a:spcAft>
                <a:spcPct val="0"/>
              </a:spcAft>
            </a:pPr>
            <a:r>
              <a:rPr sz="2400">
                <a:solidFill>
                  <a:srgbClr val="FF0000"/>
                </a:solidFill>
                <a:latin typeface="SimSun"/>
                <a:cs typeface="SimSun"/>
              </a:rPr>
              <a:t>毕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1096318" y="2785289"/>
            <a:ext cx="2100101" cy="8024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718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IVMDMB+CourierNewPS-BoldMT"/>
                <a:cs typeface="IVMDMB+CourierNewPS-BoldMT"/>
              </a:rPr>
              <a:t>x =</a:t>
            </a:r>
            <a:r>
              <a:rPr sz="2400" b="1" spc="-11">
                <a:solidFill>
                  <a:srgbClr val="000000"/>
                </a:solidFill>
                <a:latin typeface="IVMDMB+CourierNewPS-BoldMT"/>
                <a:cs typeface="IVMDMB+CourierNewPS-BoldMT"/>
              </a:rPr>
              <a:t> </a:t>
            </a:r>
            <a:r>
              <a:rPr sz="2400" b="1">
                <a:solidFill>
                  <a:srgbClr val="000000"/>
                </a:solidFill>
                <a:latin typeface="IVMDMB+CourierNewPS-BoldMT"/>
                <a:cs typeface="IVMDMB+CourierNewPS-BoldMT"/>
              </a:rPr>
              <a:t>true;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5544502" y="2951461"/>
            <a:ext cx="2209193" cy="13981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FF0000"/>
                </a:solidFill>
                <a:latin typeface="HDALQR+Arial-BoldMT"/>
                <a:cs typeface="HDALQR+Arial-BoldMT"/>
              </a:rPr>
              <a:t>lock</a:t>
            </a:r>
            <a:r>
              <a:rPr sz="2400" b="1" spc="-10">
                <a:solidFill>
                  <a:srgbClr val="FF0000"/>
                </a:solidFill>
                <a:latin typeface="HDALQR+Arial-BoldMT"/>
                <a:cs typeface="HDALQR+Arial-BoldMT"/>
              </a:rPr>
              <a:t> </a:t>
            </a:r>
            <a:r>
              <a:rPr sz="2400" b="1">
                <a:solidFill>
                  <a:srgbClr val="FF0000"/>
                </a:solidFill>
                <a:latin typeface="HDALQR+Arial-BoldMT"/>
                <a:cs typeface="HDALQR+Arial-BoldMT"/>
              </a:rPr>
              <a:t>= false;</a:t>
            </a:r>
          </a:p>
          <a:p>
            <a:pPr marL="535907" marR="0">
              <a:lnSpc>
                <a:spcPts val="2400"/>
              </a:lnSpc>
              <a:spcBef>
                <a:spcPts val="2499"/>
              </a:spcBef>
              <a:spcAft>
                <a:spcPct val="0"/>
              </a:spcAft>
            </a:pP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剩余区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1096318" y="3187625"/>
            <a:ext cx="2282981" cy="8024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718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IVMDMB+CourierNewPS-BoldMT"/>
                <a:cs typeface="IVMDMB+CourierNewPS-BoldMT"/>
              </a:rPr>
              <a:t>return rv;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6587394" y="4183234"/>
            <a:ext cx="1328854" cy="850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进程</a:t>
            </a:r>
            <a:r>
              <a:rPr sz="2400" b="1">
                <a:solidFill>
                  <a:srgbClr val="000000"/>
                </a:solidFill>
                <a:latin typeface="HDALQR+Arial-BoldMT"/>
                <a:cs typeface="HDALQR+Arial-BoldMT"/>
              </a:rPr>
              <a:t>P</a:t>
            </a:r>
            <a:r>
              <a:rPr sz="2400" b="1" baseline="-24499">
                <a:solidFill>
                  <a:srgbClr val="000000"/>
                </a:solidFill>
                <a:latin typeface="HDALQR+Arial-BoldMT"/>
                <a:cs typeface="HDALQR+Arial-BoldMT"/>
              </a:rPr>
              <a:t>i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853439" y="4593190"/>
            <a:ext cx="4688499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FF0000"/>
                </a:solidFill>
                <a:latin typeface="SimSun"/>
                <a:cs typeface="SimSun"/>
              </a:rPr>
              <a:t>想一想</a:t>
            </a:r>
            <a:r>
              <a:rPr sz="2400" b="1">
                <a:solidFill>
                  <a:srgbClr val="FF0000"/>
                </a:solidFill>
                <a:latin typeface="HDALQR+Arial-BoldMT"/>
                <a:cs typeface="HDALQR+Arial-BoldMT"/>
              </a:rPr>
              <a:t>: </a:t>
            </a: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多</a:t>
            </a:r>
            <a:r>
              <a:rPr sz="2400" b="1">
                <a:solidFill>
                  <a:srgbClr val="000000"/>
                </a:solidFill>
                <a:latin typeface="HDALQR+Arial-BoldMT"/>
                <a:cs typeface="HDALQR+Arial-BoldMT"/>
              </a:rPr>
              <a:t>CPU</a:t>
            </a: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情况好不好使</a:t>
            </a:r>
            <a:r>
              <a:rPr sz="2400" b="1">
                <a:solidFill>
                  <a:srgbClr val="000000"/>
                </a:solidFill>
                <a:latin typeface="HDALQR+Arial-BoldMT"/>
                <a:cs typeface="HDALQR+Arial-BoldMT"/>
              </a:rPr>
              <a:t>?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6035040" y="5146547"/>
            <a:ext cx="2211323" cy="762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FF0000"/>
                </a:solidFill>
                <a:latin typeface="SimSun"/>
                <a:cs typeface="SimSun"/>
              </a:rPr>
              <a:t>内存</a:t>
            </a:r>
            <a:r>
              <a:rPr sz="2400" spc="357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外设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1996439" y="5358110"/>
            <a:ext cx="3630394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HDALQR+Arial-BoldMT"/>
                <a:cs typeface="HDALQR+Arial-BoldMT"/>
              </a:rPr>
              <a:t>CPU</a:t>
            </a:r>
            <a:r>
              <a:rPr sz="2400" b="1" spc="4481">
                <a:solidFill>
                  <a:srgbClr val="000000"/>
                </a:solidFill>
                <a:latin typeface="HDALQR+Arial-BoldMT"/>
                <a:cs typeface="HDALQR+Arial-BoldMT"/>
              </a:rPr>
              <a:t> </a:t>
            </a:r>
            <a:r>
              <a:rPr sz="2400" b="1">
                <a:solidFill>
                  <a:srgbClr val="000000"/>
                </a:solidFill>
                <a:latin typeface="HDALQR+Arial-BoldMT"/>
                <a:cs typeface="HDALQR+Arial-BoldMT"/>
              </a:rPr>
              <a:t>CPU</a:t>
            </a:r>
            <a:r>
              <a:rPr sz="2400" b="1" spc="3881">
                <a:solidFill>
                  <a:srgbClr val="000000"/>
                </a:solidFill>
                <a:latin typeface="HDALQR+Arial-BoldMT"/>
                <a:cs typeface="HDALQR+Arial-BoldMT"/>
              </a:rPr>
              <a:t> </a:t>
            </a:r>
            <a:r>
              <a:rPr sz="2400" b="1">
                <a:solidFill>
                  <a:srgbClr val="000000"/>
                </a:solidFill>
                <a:latin typeface="HDALQR+Arial-BoldMT"/>
                <a:cs typeface="HDALQR+Arial-BoldMT"/>
              </a:rPr>
              <a:t>CPU</a:t>
            </a:r>
          </a:p>
        </p:txBody>
      </p:sp>
      <p:sp>
        <p:nvSpPr>
          <p:cNvPr id="29" name="object 29"/>
          <p:cNvSpPr txBox="1"/>
          <p:nvPr/>
        </p:nvSpPr>
        <p:spPr>
          <a:xfrm>
            <a:off x="91590" y="6583047"/>
            <a:ext cx="1945624" cy="529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767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OHQVGB+TimesNewRomanPS-BoldMT"/>
                <a:cs typeface="OHQVGB+TimesNewRomanPS-BoldMT"/>
              </a:rPr>
              <a:t>Operating</a:t>
            </a:r>
            <a:r>
              <a:rPr sz="1600" b="1" spc="37">
                <a:solidFill>
                  <a:srgbClr val="000000"/>
                </a:solidFill>
                <a:latin typeface="OHQVGB+TimesNewRomanPS-BoldMT"/>
                <a:cs typeface="OHQVGB+TimesNewRomanPS-BoldMT"/>
              </a:rPr>
              <a:t> </a:t>
            </a:r>
            <a:r>
              <a:rPr sz="1600" b="1">
                <a:solidFill>
                  <a:srgbClr val="000000"/>
                </a:solidFill>
                <a:latin typeface="OHQVGB+TimesNewRomanPS-BoldMT"/>
                <a:cs typeface="OHQVGB+TimesNewRomanPS-BoldMT"/>
              </a:rPr>
              <a:t>Systems</a:t>
            </a:r>
          </a:p>
        </p:txBody>
      </p:sp>
      <p:sp>
        <p:nvSpPr>
          <p:cNvPr id="30" name="object 30"/>
          <p:cNvSpPr txBox="1"/>
          <p:nvPr/>
        </p:nvSpPr>
        <p:spPr>
          <a:xfrm>
            <a:off x="5857366" y="6581798"/>
            <a:ext cx="780925" cy="531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783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HDALQR+Arial-BoldMT"/>
                <a:cs typeface="HDALQR+Arial-BoldMT"/>
              </a:rPr>
              <a:t>- 19</a:t>
            </a:r>
            <a:r>
              <a:rPr sz="1600" b="1" spc="14">
                <a:solidFill>
                  <a:srgbClr val="000000"/>
                </a:solidFill>
                <a:latin typeface="HDALQR+Arial-BoldMT"/>
                <a:cs typeface="HDALQR+Arial-BoldMT"/>
              </a:rPr>
              <a:t> </a:t>
            </a:r>
            <a:r>
              <a:rPr sz="1600" b="1">
                <a:solidFill>
                  <a:srgbClr val="000000"/>
                </a:solidFill>
                <a:latin typeface="HDALQR+Arial-BoldMT"/>
                <a:cs typeface="HDALQR+Arial-BoldMT"/>
              </a:rPr>
              <a:t>-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1"/>
          <p:cNvSpPr/>
          <p:nvPr/>
        </p:nvSpPr>
        <p:spPr>
          <a:xfrm>
            <a:off x="11190732" y="5562600"/>
            <a:ext cx="1001267" cy="12954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761" y="1067561"/>
            <a:ext cx="10700002" cy="127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30275" y="1987383"/>
            <a:ext cx="9860127" cy="32370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18288" marR="0">
              <a:lnSpc>
                <a:spcPts val="6768"/>
              </a:lnSpc>
              <a:spcBef>
                <a:spcPct val="0"/>
              </a:spcBef>
              <a:spcAft>
                <a:spcPct val="0"/>
              </a:spcAft>
            </a:pPr>
            <a:r>
              <a:rPr sz="4800" spc="20">
                <a:solidFill>
                  <a:srgbClr val="FF0000"/>
                </a:solidFill>
                <a:latin typeface="SimHei"/>
                <a:cs typeface="SimHei"/>
              </a:rPr>
              <a:t>温故而知新：什么是信号量</a:t>
            </a:r>
            <a:r>
              <a:rPr sz="4800">
                <a:solidFill>
                  <a:srgbClr val="FF0000"/>
                </a:solidFill>
                <a:latin typeface="SNRBDG+Arial-Black"/>
                <a:cs typeface="SNRBDG+Arial-Black"/>
              </a:rPr>
              <a:t>?</a:t>
            </a:r>
            <a:r>
              <a:rPr sz="4800" spc="50">
                <a:solidFill>
                  <a:srgbClr val="FF0000"/>
                </a:solidFill>
                <a:latin typeface="SNRBDG+Arial-Black"/>
                <a:cs typeface="SNRBDG+Arial-Black"/>
              </a:rPr>
              <a:t> </a:t>
            </a:r>
            <a:r>
              <a:rPr sz="4800">
                <a:solidFill>
                  <a:srgbClr val="333399"/>
                </a:solidFill>
                <a:latin typeface="SimHei"/>
                <a:cs typeface="SimHei"/>
              </a:rPr>
              <a:t>通</a:t>
            </a:r>
          </a:p>
          <a:p>
            <a:pPr marL="0" marR="0">
              <a:lnSpc>
                <a:spcPts val="4800"/>
              </a:lnSpc>
              <a:spcBef>
                <a:spcPts val="1332"/>
              </a:spcBef>
              <a:spcAft>
                <a:spcPct val="0"/>
              </a:spcAft>
            </a:pPr>
            <a:r>
              <a:rPr sz="4800" spc="23">
                <a:solidFill>
                  <a:srgbClr val="333399"/>
                </a:solidFill>
                <a:latin typeface="SimHei"/>
                <a:cs typeface="SimHei"/>
              </a:rPr>
              <a:t>过对这个量的访问和修改，让大</a:t>
            </a:r>
          </a:p>
          <a:p>
            <a:pPr marL="123444" marR="0">
              <a:lnSpc>
                <a:spcPts val="5388"/>
              </a:lnSpc>
              <a:spcBef>
                <a:spcPct val="0"/>
              </a:spcBef>
              <a:spcAft>
                <a:spcPct val="0"/>
              </a:spcAft>
            </a:pPr>
            <a:r>
              <a:rPr sz="4800" spc="18">
                <a:solidFill>
                  <a:srgbClr val="333399"/>
                </a:solidFill>
                <a:latin typeface="SimHei"/>
                <a:cs typeface="SimHei"/>
              </a:rPr>
              <a:t>家有序推进。</a:t>
            </a:r>
            <a:r>
              <a:rPr sz="4800" spc="23">
                <a:solidFill>
                  <a:srgbClr val="FF0000"/>
                </a:solidFill>
                <a:latin typeface="SimHei"/>
                <a:cs typeface="SimHei"/>
              </a:rPr>
              <a:t>哪里还有问题吗</a:t>
            </a:r>
            <a:r>
              <a:rPr sz="4800">
                <a:solidFill>
                  <a:srgbClr val="FF0000"/>
                </a:solidFill>
                <a:latin typeface="SNRBDG+Arial-Black"/>
                <a:cs typeface="SNRBDG+Arial-Black"/>
              </a:rPr>
              <a:t>?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1459" y="6583047"/>
            <a:ext cx="1945624" cy="529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767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TDIWCJ+TimesNewRomanPS-BoldMT"/>
                <a:cs typeface="TDIWCJ+TimesNewRomanPS-BoldMT"/>
              </a:rPr>
              <a:t>Operating</a:t>
            </a:r>
            <a:r>
              <a:rPr sz="1600" b="1" spc="37">
                <a:solidFill>
                  <a:srgbClr val="000000"/>
                </a:solidFill>
                <a:latin typeface="TDIWCJ+TimesNewRomanPS-BoldMT"/>
                <a:cs typeface="TDIWCJ+TimesNewRomanPS-BoldMT"/>
              </a:rPr>
              <a:t> </a:t>
            </a:r>
            <a:r>
              <a:rPr sz="1600" b="1">
                <a:solidFill>
                  <a:srgbClr val="000000"/>
                </a:solidFill>
                <a:latin typeface="TDIWCJ+TimesNewRomanPS-BoldMT"/>
                <a:cs typeface="TDIWCJ+TimesNewRomanPS-BoldMT"/>
              </a:rPr>
              <a:t>Systems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913786" y="6581798"/>
            <a:ext cx="668025" cy="531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783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THVVCM+Arial-BoldMT"/>
                <a:cs typeface="THVVCM+Arial-BoldMT"/>
              </a:rPr>
              <a:t>-</a:t>
            </a:r>
            <a:r>
              <a:rPr sz="1600" b="1" spc="5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600" b="1">
                <a:solidFill>
                  <a:srgbClr val="000000"/>
                </a:solidFill>
                <a:latin typeface="THVVCM+Arial-BoldMT"/>
                <a:cs typeface="THVVCM+Arial-BoldMT"/>
              </a:rPr>
              <a:t>2</a:t>
            </a:r>
            <a:r>
              <a:rPr sz="1600" b="1" spc="5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600" b="1">
                <a:solidFill>
                  <a:srgbClr val="000000"/>
                </a:solidFill>
                <a:latin typeface="THVVCM+Arial-BoldMT"/>
                <a:cs typeface="THVVCM+Arial-BoldMT"/>
              </a:rPr>
              <a:t>-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bject 1"/>
          <p:cNvSpPr/>
          <p:nvPr/>
        </p:nvSpPr>
        <p:spPr>
          <a:xfrm>
            <a:off x="11190732" y="5562600"/>
            <a:ext cx="1001267" cy="12954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761" y="1067561"/>
            <a:ext cx="10700002" cy="127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184647" y="1734311"/>
            <a:ext cx="2950464" cy="106680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265420" y="3410711"/>
            <a:ext cx="2950464" cy="106680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33400" y="1219964"/>
            <a:ext cx="7682484" cy="5257035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99440" y="425291"/>
            <a:ext cx="6326711" cy="1143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</a:pPr>
            <a:r>
              <a:rPr sz="3600" spc="10">
                <a:solidFill>
                  <a:srgbClr val="000000"/>
                </a:solidFill>
                <a:latin typeface="SimSun"/>
                <a:cs typeface="SimSun"/>
              </a:rPr>
              <a:t>共同修改信号量引出的问题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03861" y="1227010"/>
            <a:ext cx="1680972" cy="762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000066"/>
                </a:solidFill>
                <a:latin typeface="SimSun"/>
                <a:cs typeface="SimSun"/>
              </a:rPr>
              <a:t>初始情况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874105" y="1441620"/>
            <a:ext cx="2481327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333399"/>
                </a:solidFill>
                <a:latin typeface="SimSun"/>
                <a:cs typeface="SimSun"/>
              </a:rPr>
              <a:t>这是什么含义</a:t>
            </a:r>
            <a:r>
              <a:rPr sz="2400" b="1">
                <a:solidFill>
                  <a:srgbClr val="333399"/>
                </a:solidFill>
                <a:latin typeface="JHCOHE+Arial-BoldMT"/>
                <a:cs typeface="JHCOHE+Arial-BoldMT"/>
              </a:rPr>
              <a:t>?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276583" y="1365420"/>
            <a:ext cx="1539192" cy="6983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3600" spc="11" baseline="36750">
                <a:solidFill>
                  <a:srgbClr val="000066"/>
                </a:solidFill>
                <a:latin typeface="SimSun"/>
                <a:cs typeface="SimSun"/>
              </a:rPr>
              <a:t>生产者</a:t>
            </a:r>
            <a:r>
              <a:rPr sz="3600" b="1" baseline="36750">
                <a:solidFill>
                  <a:srgbClr val="000066"/>
                </a:solidFill>
                <a:latin typeface="JHCOHE+Arial-BoldMT"/>
                <a:cs typeface="JHCOHE+Arial-BoldMT"/>
              </a:rPr>
              <a:t>P</a:t>
            </a:r>
            <a:r>
              <a:rPr sz="1600" b="1">
                <a:solidFill>
                  <a:srgbClr val="000066"/>
                </a:solidFill>
                <a:latin typeface="JHCOHE+Arial-BoldMT"/>
                <a:cs typeface="JHCOHE+Arial-BoldMT"/>
              </a:rPr>
              <a:t>1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5276582" y="1761746"/>
            <a:ext cx="2895670" cy="1298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418"/>
              </a:lnSpc>
              <a:spcBef>
                <a:spcPct val="0"/>
              </a:spcBef>
              <a:spcAft>
                <a:spcPct val="0"/>
              </a:spcAft>
            </a:pPr>
            <a:r>
              <a:rPr sz="2000">
                <a:solidFill>
                  <a:srgbClr val="000000"/>
                </a:solidFill>
                <a:latin typeface="Tahoma"/>
                <a:cs typeface="Tahoma"/>
              </a:rPr>
              <a:t>register</a:t>
            </a:r>
            <a:r>
              <a:rPr sz="2000" spc="-14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000">
                <a:solidFill>
                  <a:srgbClr val="000000"/>
                </a:solidFill>
                <a:latin typeface="Tahoma"/>
                <a:cs typeface="Tahoma"/>
              </a:rPr>
              <a:t>= empty;</a:t>
            </a:r>
          </a:p>
          <a:p>
            <a:pPr marL="0" marR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sz="2000">
                <a:solidFill>
                  <a:srgbClr val="000000"/>
                </a:solidFill>
                <a:latin typeface="Tahoma"/>
                <a:cs typeface="Tahoma"/>
              </a:rPr>
              <a:t>register</a:t>
            </a:r>
            <a:r>
              <a:rPr sz="2000" spc="-11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000">
                <a:solidFill>
                  <a:srgbClr val="000000"/>
                </a:solidFill>
                <a:latin typeface="Tahoma"/>
                <a:cs typeface="Tahoma"/>
              </a:rPr>
              <a:t>= register</a:t>
            </a:r>
            <a:r>
              <a:rPr sz="2000" spc="-1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000">
                <a:solidFill>
                  <a:srgbClr val="000000"/>
                </a:solidFill>
                <a:latin typeface="Tahoma"/>
                <a:cs typeface="Tahoma"/>
              </a:rPr>
              <a:t>- 1;</a:t>
            </a:r>
          </a:p>
          <a:p>
            <a:pPr marL="0" marR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sz="2000">
                <a:solidFill>
                  <a:srgbClr val="000000"/>
                </a:solidFill>
                <a:latin typeface="Tahoma"/>
                <a:cs typeface="Tahoma"/>
              </a:rPr>
              <a:t>empty = register;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782883" y="1796671"/>
            <a:ext cx="1906083" cy="6881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418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Tahoma"/>
                <a:cs typeface="Tahoma"/>
              </a:rPr>
              <a:t>empty = -1;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291278" y="2497372"/>
            <a:ext cx="3378737" cy="8024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718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PAUVEK+CourierNewPS-BoldMT"/>
                <a:cs typeface="PAUVEK+CourierNewPS-BoldMT"/>
              </a:rPr>
              <a:t>Producer(item)</a:t>
            </a:r>
            <a:r>
              <a:rPr sz="2400" b="1" spc="-10">
                <a:solidFill>
                  <a:srgbClr val="000000"/>
                </a:solidFill>
                <a:latin typeface="PAUVEK+CourierNewPS-BoldMT"/>
                <a:cs typeface="PAUVEK+CourierNewPS-BoldMT"/>
              </a:rPr>
              <a:t> </a:t>
            </a:r>
            <a:r>
              <a:rPr sz="2400" b="1">
                <a:solidFill>
                  <a:srgbClr val="000000"/>
                </a:solidFill>
                <a:latin typeface="PAUVEK+CourierNewPS-BoldMT"/>
                <a:cs typeface="PAUVEK+CourierNewPS-BoldMT"/>
              </a:rPr>
              <a:t>{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806390" y="2863132"/>
            <a:ext cx="2103387" cy="11682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718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333399"/>
                </a:solidFill>
                <a:latin typeface="PAUVEK+CourierNewPS-BoldMT"/>
                <a:cs typeface="PAUVEK+CourierNewPS-BoldMT"/>
              </a:rPr>
              <a:t>P(empty);</a:t>
            </a:r>
          </a:p>
          <a:p>
            <a:pPr marL="548639" marR="0">
              <a:lnSpc>
                <a:spcPts val="2718"/>
              </a:lnSpc>
              <a:spcBef>
                <a:spcPts val="161"/>
              </a:spcBef>
              <a:spcAft>
                <a:spcPct val="0"/>
              </a:spcAft>
            </a:pPr>
            <a:r>
              <a:rPr sz="2400" b="1">
                <a:solidFill>
                  <a:srgbClr val="333399"/>
                </a:solidFill>
                <a:latin typeface="PAUVEK+CourierNewPS-BoldMT"/>
                <a:cs typeface="PAUVEK+CourierNewPS-BoldMT"/>
              </a:rPr>
              <a:t>...</a:t>
            </a:r>
            <a:r>
              <a:rPr sz="2400" b="1">
                <a:solidFill>
                  <a:srgbClr val="000000"/>
                </a:solidFill>
                <a:latin typeface="PAUVEK+CourierNewPS-BoldMT"/>
                <a:cs typeface="PAUVEK+CourierNewPS-BoldMT"/>
              </a:rPr>
              <a:t>}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5196840" y="3041820"/>
            <a:ext cx="1691591" cy="8507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000066"/>
                </a:solidFill>
                <a:latin typeface="SimSun"/>
                <a:cs typeface="SimSun"/>
              </a:rPr>
              <a:t>生产者</a:t>
            </a:r>
            <a:r>
              <a:rPr sz="2400" b="1">
                <a:solidFill>
                  <a:srgbClr val="000066"/>
                </a:solidFill>
                <a:latin typeface="JHCOHE+Arial-BoldMT"/>
                <a:cs typeface="JHCOHE+Arial-BoldMT"/>
              </a:rPr>
              <a:t>P</a:t>
            </a:r>
            <a:r>
              <a:rPr sz="2400" b="1" baseline="-24500">
                <a:solidFill>
                  <a:srgbClr val="000066"/>
                </a:solidFill>
                <a:latin typeface="JHCOHE+Arial-BoldMT"/>
                <a:cs typeface="JHCOHE+Arial-BoldMT"/>
              </a:rPr>
              <a:t>2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5356327" y="3454022"/>
            <a:ext cx="2895670" cy="1297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418"/>
              </a:lnSpc>
              <a:spcBef>
                <a:spcPct val="0"/>
              </a:spcBef>
              <a:spcAft>
                <a:spcPct val="0"/>
              </a:spcAft>
            </a:pPr>
            <a:r>
              <a:rPr sz="2000">
                <a:solidFill>
                  <a:srgbClr val="000000"/>
                </a:solidFill>
                <a:latin typeface="Tahoma"/>
                <a:cs typeface="Tahoma"/>
              </a:rPr>
              <a:t>register</a:t>
            </a:r>
            <a:r>
              <a:rPr sz="2000" spc="-14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000">
                <a:solidFill>
                  <a:srgbClr val="000000"/>
                </a:solidFill>
                <a:latin typeface="Tahoma"/>
                <a:cs typeface="Tahoma"/>
              </a:rPr>
              <a:t>= empty;</a:t>
            </a:r>
          </a:p>
          <a:p>
            <a:pPr marL="0" marR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sz="2000">
                <a:solidFill>
                  <a:srgbClr val="000000"/>
                </a:solidFill>
                <a:latin typeface="Tahoma"/>
                <a:cs typeface="Tahoma"/>
              </a:rPr>
              <a:t>register</a:t>
            </a:r>
            <a:r>
              <a:rPr sz="2000" spc="-11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000">
                <a:solidFill>
                  <a:srgbClr val="000000"/>
                </a:solidFill>
                <a:latin typeface="Tahoma"/>
                <a:cs typeface="Tahoma"/>
              </a:rPr>
              <a:t>= register</a:t>
            </a:r>
            <a:r>
              <a:rPr sz="2000" spc="-1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000">
                <a:solidFill>
                  <a:srgbClr val="000000"/>
                </a:solidFill>
                <a:latin typeface="Tahoma"/>
                <a:cs typeface="Tahoma"/>
              </a:rPr>
              <a:t>- 1;</a:t>
            </a:r>
          </a:p>
          <a:p>
            <a:pPr marL="0" marR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sz="2000">
                <a:solidFill>
                  <a:srgbClr val="000000"/>
                </a:solidFill>
                <a:latin typeface="Tahoma"/>
                <a:cs typeface="Tahoma"/>
              </a:rPr>
              <a:t>Empty = register;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1158239" y="3727620"/>
            <a:ext cx="3417724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FF0000"/>
                </a:solidFill>
                <a:latin typeface="SimSun"/>
                <a:cs typeface="SimSun"/>
              </a:rPr>
              <a:t>一个可能的执行</a:t>
            </a:r>
            <a:r>
              <a:rPr sz="2400" b="1">
                <a:solidFill>
                  <a:srgbClr val="FF0000"/>
                </a:solidFill>
                <a:latin typeface="JHCOHE+Arial-BoldMT"/>
                <a:cs typeface="JHCOHE+Arial-BoldMT"/>
              </a:rPr>
              <a:t>(</a:t>
            </a:r>
            <a:r>
              <a:rPr sz="2400" spc="11">
                <a:solidFill>
                  <a:srgbClr val="FF0000"/>
                </a:solidFill>
                <a:latin typeface="SimSun"/>
                <a:cs typeface="SimSun"/>
              </a:rPr>
              <a:t>调度</a:t>
            </a:r>
            <a:r>
              <a:rPr sz="2400" b="1">
                <a:solidFill>
                  <a:srgbClr val="FF0000"/>
                </a:solidFill>
                <a:latin typeface="JHCOHE+Arial-BoldMT"/>
                <a:cs typeface="JHCOHE+Arial-BoldMT"/>
              </a:rPr>
              <a:t>)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1234439" y="4158872"/>
            <a:ext cx="2664365" cy="6881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418"/>
              </a:lnSpc>
              <a:spcBef>
                <a:spcPct val="0"/>
              </a:spcBef>
              <a:spcAft>
                <a:spcPct val="0"/>
              </a:spcAft>
            </a:pPr>
            <a:r>
              <a:rPr sz="2000">
                <a:solidFill>
                  <a:srgbClr val="000000"/>
                </a:solidFill>
                <a:latin typeface="Tahoma"/>
                <a:cs typeface="Tahoma"/>
              </a:rPr>
              <a:t>P</a:t>
            </a:r>
            <a:r>
              <a:rPr sz="2000" spc="108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000">
                <a:solidFill>
                  <a:srgbClr val="000000"/>
                </a:solidFill>
                <a:latin typeface="Tahoma"/>
                <a:cs typeface="Tahoma"/>
              </a:rPr>
              <a:t>.register</a:t>
            </a:r>
            <a:r>
              <a:rPr sz="2000" spc="-25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000">
                <a:solidFill>
                  <a:srgbClr val="000000"/>
                </a:solidFill>
                <a:latin typeface="Tahoma"/>
                <a:cs typeface="Tahoma"/>
              </a:rPr>
              <a:t>=</a:t>
            </a:r>
            <a:r>
              <a:rPr sz="2000" spc="-15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000">
                <a:solidFill>
                  <a:srgbClr val="000000"/>
                </a:solidFill>
                <a:latin typeface="Tahoma"/>
                <a:cs typeface="Tahoma"/>
              </a:rPr>
              <a:t>empty;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1374647" y="4306741"/>
            <a:ext cx="349521" cy="4613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607"/>
              </a:lnSpc>
              <a:spcBef>
                <a:spcPct val="0"/>
              </a:spcBef>
              <a:spcAft>
                <a:spcPct val="0"/>
              </a:spcAft>
            </a:pPr>
            <a:r>
              <a:rPr sz="1350">
                <a:solidFill>
                  <a:srgbClr val="000000"/>
                </a:solidFill>
                <a:latin typeface="Tahoma"/>
                <a:cs typeface="Tahoma"/>
              </a:rPr>
              <a:t>1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1234482" y="4524600"/>
            <a:ext cx="3601700" cy="688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418"/>
              </a:lnSpc>
              <a:spcBef>
                <a:spcPct val="0"/>
              </a:spcBef>
              <a:spcAft>
                <a:spcPct val="0"/>
              </a:spcAft>
            </a:pPr>
            <a:r>
              <a:rPr sz="2000">
                <a:solidFill>
                  <a:srgbClr val="000000"/>
                </a:solidFill>
                <a:latin typeface="Tahoma"/>
                <a:cs typeface="Tahoma"/>
              </a:rPr>
              <a:t>P</a:t>
            </a:r>
            <a:r>
              <a:rPr sz="2000" spc="108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000">
                <a:solidFill>
                  <a:srgbClr val="000000"/>
                </a:solidFill>
                <a:latin typeface="Tahoma"/>
                <a:cs typeface="Tahoma"/>
              </a:rPr>
              <a:t>.register</a:t>
            </a:r>
            <a:r>
              <a:rPr sz="2000" spc="-23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000">
                <a:solidFill>
                  <a:srgbClr val="000000"/>
                </a:solidFill>
                <a:latin typeface="Tahoma"/>
                <a:cs typeface="Tahoma"/>
              </a:rPr>
              <a:t>=</a:t>
            </a:r>
            <a:r>
              <a:rPr sz="2000" spc="-15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000">
                <a:solidFill>
                  <a:srgbClr val="000000"/>
                </a:solidFill>
                <a:latin typeface="Tahoma"/>
                <a:cs typeface="Tahoma"/>
              </a:rPr>
              <a:t>P</a:t>
            </a:r>
            <a:r>
              <a:rPr sz="2000" spc="104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000">
                <a:solidFill>
                  <a:srgbClr val="000000"/>
                </a:solidFill>
                <a:latin typeface="Tahoma"/>
                <a:cs typeface="Tahoma"/>
              </a:rPr>
              <a:t>.register</a:t>
            </a:r>
            <a:r>
              <a:rPr sz="2000" spc="-28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000">
                <a:solidFill>
                  <a:srgbClr val="000000"/>
                </a:solidFill>
                <a:latin typeface="Tahoma"/>
                <a:cs typeface="Tahoma"/>
              </a:rPr>
              <a:t>- 1;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1374647" y="4672501"/>
            <a:ext cx="349521" cy="4613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607"/>
              </a:lnSpc>
              <a:spcBef>
                <a:spcPct val="0"/>
              </a:spcBef>
              <a:spcAft>
                <a:spcPct val="0"/>
              </a:spcAft>
            </a:pPr>
            <a:r>
              <a:rPr sz="1350">
                <a:solidFill>
                  <a:srgbClr val="000000"/>
                </a:solidFill>
                <a:latin typeface="Tahoma"/>
                <a:cs typeface="Tahoma"/>
              </a:rPr>
              <a:t>1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2871216" y="4672501"/>
            <a:ext cx="349521" cy="4613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607"/>
              </a:lnSpc>
              <a:spcBef>
                <a:spcPct val="0"/>
              </a:spcBef>
              <a:spcAft>
                <a:spcPct val="0"/>
              </a:spcAft>
            </a:pPr>
            <a:r>
              <a:rPr sz="1350">
                <a:solidFill>
                  <a:srgbClr val="000000"/>
                </a:solidFill>
                <a:latin typeface="Tahoma"/>
                <a:cs typeface="Tahoma"/>
              </a:rPr>
              <a:t>1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1234543" y="4890360"/>
            <a:ext cx="2664261" cy="688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418"/>
              </a:lnSpc>
              <a:spcBef>
                <a:spcPct val="0"/>
              </a:spcBef>
              <a:spcAft>
                <a:spcPct val="0"/>
              </a:spcAft>
            </a:pPr>
            <a:r>
              <a:rPr sz="2000">
                <a:solidFill>
                  <a:srgbClr val="000000"/>
                </a:solidFill>
                <a:latin typeface="Tahoma"/>
                <a:cs typeface="Tahoma"/>
              </a:rPr>
              <a:t>P</a:t>
            </a:r>
            <a:r>
              <a:rPr sz="2000" spc="108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000">
                <a:solidFill>
                  <a:srgbClr val="000000"/>
                </a:solidFill>
                <a:latin typeface="Tahoma"/>
                <a:cs typeface="Tahoma"/>
              </a:rPr>
              <a:t>.register</a:t>
            </a:r>
            <a:r>
              <a:rPr sz="2000" spc="-25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000">
                <a:solidFill>
                  <a:srgbClr val="000000"/>
                </a:solidFill>
                <a:latin typeface="Tahoma"/>
                <a:cs typeface="Tahoma"/>
              </a:rPr>
              <a:t>=</a:t>
            </a:r>
            <a:r>
              <a:rPr sz="2000" spc="-15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000">
                <a:solidFill>
                  <a:srgbClr val="000000"/>
                </a:solidFill>
                <a:latin typeface="Tahoma"/>
                <a:cs typeface="Tahoma"/>
              </a:rPr>
              <a:t>empty;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1374647" y="5038261"/>
            <a:ext cx="349521" cy="4613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607"/>
              </a:lnSpc>
              <a:spcBef>
                <a:spcPct val="0"/>
              </a:spcBef>
              <a:spcAft>
                <a:spcPct val="0"/>
              </a:spcAft>
            </a:pPr>
            <a:r>
              <a:rPr sz="1350">
                <a:solidFill>
                  <a:srgbClr val="000000"/>
                </a:solidFill>
                <a:latin typeface="Tahoma"/>
                <a:cs typeface="Tahoma"/>
              </a:rPr>
              <a:t>2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1234482" y="5256119"/>
            <a:ext cx="6984025" cy="7470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000">
                <a:solidFill>
                  <a:srgbClr val="000000"/>
                </a:solidFill>
                <a:latin typeface="Tahoma"/>
                <a:cs typeface="Tahoma"/>
              </a:rPr>
              <a:t>P</a:t>
            </a:r>
            <a:r>
              <a:rPr sz="2000" spc="108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000">
                <a:solidFill>
                  <a:srgbClr val="000000"/>
                </a:solidFill>
                <a:latin typeface="Tahoma"/>
                <a:cs typeface="Tahoma"/>
              </a:rPr>
              <a:t>.register</a:t>
            </a:r>
            <a:r>
              <a:rPr sz="2000" spc="-23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000">
                <a:solidFill>
                  <a:srgbClr val="000000"/>
                </a:solidFill>
                <a:latin typeface="Tahoma"/>
                <a:cs typeface="Tahoma"/>
              </a:rPr>
              <a:t>=</a:t>
            </a:r>
            <a:r>
              <a:rPr sz="2000" spc="-15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000">
                <a:solidFill>
                  <a:srgbClr val="000000"/>
                </a:solidFill>
                <a:latin typeface="Tahoma"/>
                <a:cs typeface="Tahoma"/>
              </a:rPr>
              <a:t>P</a:t>
            </a:r>
            <a:r>
              <a:rPr sz="2000" spc="104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000">
                <a:solidFill>
                  <a:srgbClr val="000000"/>
                </a:solidFill>
                <a:latin typeface="Tahoma"/>
                <a:cs typeface="Tahoma"/>
              </a:rPr>
              <a:t>.register</a:t>
            </a:r>
            <a:r>
              <a:rPr sz="2000" spc="-28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000">
                <a:solidFill>
                  <a:srgbClr val="000000"/>
                </a:solidFill>
                <a:latin typeface="Tahoma"/>
                <a:cs typeface="Tahoma"/>
              </a:rPr>
              <a:t>- 1;</a:t>
            </a:r>
            <a:r>
              <a:rPr sz="2000" spc="3443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400" spc="11">
                <a:solidFill>
                  <a:srgbClr val="323299"/>
                </a:solidFill>
                <a:latin typeface="SimSun"/>
                <a:cs typeface="SimSun"/>
              </a:rPr>
              <a:t>最终的</a:t>
            </a:r>
            <a:r>
              <a:rPr sz="2400" b="1">
                <a:solidFill>
                  <a:srgbClr val="323299"/>
                </a:solidFill>
                <a:latin typeface="JHCOHE+Arial-BoldMT"/>
                <a:cs typeface="JHCOHE+Arial-BoldMT"/>
              </a:rPr>
              <a:t>empty</a:t>
            </a:r>
            <a:r>
              <a:rPr sz="2400" spc="11">
                <a:solidFill>
                  <a:srgbClr val="323299"/>
                </a:solidFill>
                <a:latin typeface="SimSun"/>
                <a:cs typeface="SimSun"/>
              </a:rPr>
              <a:t>等于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1374647" y="5404021"/>
            <a:ext cx="349521" cy="4613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607"/>
              </a:lnSpc>
              <a:spcBef>
                <a:spcPct val="0"/>
              </a:spcBef>
              <a:spcAft>
                <a:spcPct val="0"/>
              </a:spcAft>
            </a:pPr>
            <a:r>
              <a:rPr sz="1350">
                <a:solidFill>
                  <a:srgbClr val="000000"/>
                </a:solidFill>
                <a:latin typeface="Tahoma"/>
                <a:cs typeface="Tahoma"/>
              </a:rPr>
              <a:t>2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2871216" y="5404021"/>
            <a:ext cx="349521" cy="4613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607"/>
              </a:lnSpc>
              <a:spcBef>
                <a:spcPct val="0"/>
              </a:spcBef>
              <a:spcAft>
                <a:spcPct val="0"/>
              </a:spcAft>
            </a:pPr>
            <a:r>
              <a:rPr sz="1350">
                <a:solidFill>
                  <a:srgbClr val="000000"/>
                </a:solidFill>
                <a:latin typeface="Tahoma"/>
                <a:cs typeface="Tahoma"/>
              </a:rPr>
              <a:t>2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1234543" y="5621879"/>
            <a:ext cx="2668799" cy="6882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418"/>
              </a:lnSpc>
              <a:spcBef>
                <a:spcPct val="0"/>
              </a:spcBef>
              <a:spcAft>
                <a:spcPct val="0"/>
              </a:spcAft>
            </a:pPr>
            <a:r>
              <a:rPr sz="2000">
                <a:solidFill>
                  <a:srgbClr val="000000"/>
                </a:solidFill>
                <a:latin typeface="Tahoma"/>
                <a:cs typeface="Tahoma"/>
              </a:rPr>
              <a:t>empty = P</a:t>
            </a:r>
            <a:r>
              <a:rPr sz="2000" spc="10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000">
                <a:solidFill>
                  <a:srgbClr val="000000"/>
                </a:solidFill>
                <a:latin typeface="Tahoma"/>
                <a:cs typeface="Tahoma"/>
              </a:rPr>
              <a:t>.register;</a:t>
            </a:r>
          </a:p>
        </p:txBody>
      </p:sp>
      <p:sp>
        <p:nvSpPr>
          <p:cNvPr id="29" name="object 29"/>
          <p:cNvSpPr txBox="1"/>
          <p:nvPr/>
        </p:nvSpPr>
        <p:spPr>
          <a:xfrm>
            <a:off x="5297392" y="5625000"/>
            <a:ext cx="2054607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323299"/>
                </a:solidFill>
                <a:latin typeface="SimSun"/>
                <a:cs typeface="SimSun"/>
              </a:rPr>
              <a:t>多少</a:t>
            </a:r>
            <a:r>
              <a:rPr sz="2400" b="1">
                <a:solidFill>
                  <a:srgbClr val="323299"/>
                </a:solidFill>
                <a:latin typeface="JHCOHE+Arial-BoldMT"/>
                <a:cs typeface="JHCOHE+Arial-BoldMT"/>
              </a:rPr>
              <a:t>?</a:t>
            </a:r>
            <a:r>
              <a:rPr sz="2400" spc="11">
                <a:solidFill>
                  <a:srgbClr val="323299"/>
                </a:solidFill>
                <a:latin typeface="SimSun"/>
                <a:cs typeface="SimSun"/>
              </a:rPr>
              <a:t>对吗</a:t>
            </a:r>
            <a:r>
              <a:rPr sz="2400" b="1">
                <a:solidFill>
                  <a:srgbClr val="323299"/>
                </a:solidFill>
                <a:latin typeface="JHCOHE+Arial-BoldMT"/>
                <a:cs typeface="JHCOHE+Arial-BoldMT"/>
              </a:rPr>
              <a:t>?</a:t>
            </a:r>
          </a:p>
        </p:txBody>
      </p:sp>
      <p:sp>
        <p:nvSpPr>
          <p:cNvPr id="30" name="object 30"/>
          <p:cNvSpPr txBox="1"/>
          <p:nvPr/>
        </p:nvSpPr>
        <p:spPr>
          <a:xfrm>
            <a:off x="2414016" y="5769781"/>
            <a:ext cx="349521" cy="4613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607"/>
              </a:lnSpc>
              <a:spcBef>
                <a:spcPct val="0"/>
              </a:spcBef>
              <a:spcAft>
                <a:spcPct val="0"/>
              </a:spcAft>
            </a:pPr>
            <a:r>
              <a:rPr sz="1350">
                <a:solidFill>
                  <a:srgbClr val="000000"/>
                </a:solidFill>
                <a:latin typeface="Tahoma"/>
                <a:cs typeface="Tahoma"/>
              </a:rPr>
              <a:t>1</a:t>
            </a:r>
          </a:p>
        </p:txBody>
      </p:sp>
      <p:sp>
        <p:nvSpPr>
          <p:cNvPr id="31" name="object 31"/>
          <p:cNvSpPr txBox="1"/>
          <p:nvPr/>
        </p:nvSpPr>
        <p:spPr>
          <a:xfrm>
            <a:off x="1234439" y="5987639"/>
            <a:ext cx="2668903" cy="688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418"/>
              </a:lnSpc>
              <a:spcBef>
                <a:spcPct val="0"/>
              </a:spcBef>
              <a:spcAft>
                <a:spcPct val="0"/>
              </a:spcAft>
            </a:pPr>
            <a:r>
              <a:rPr sz="2000">
                <a:solidFill>
                  <a:srgbClr val="000000"/>
                </a:solidFill>
                <a:latin typeface="Tahoma"/>
                <a:cs typeface="Tahoma"/>
              </a:rPr>
              <a:t>empty = P</a:t>
            </a:r>
            <a:r>
              <a:rPr sz="2000" spc="101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000">
                <a:solidFill>
                  <a:srgbClr val="000000"/>
                </a:solidFill>
                <a:latin typeface="Tahoma"/>
                <a:cs typeface="Tahoma"/>
              </a:rPr>
              <a:t>.register;</a:t>
            </a:r>
          </a:p>
        </p:txBody>
      </p:sp>
      <p:sp>
        <p:nvSpPr>
          <p:cNvPr id="32" name="object 32"/>
          <p:cNvSpPr txBox="1"/>
          <p:nvPr/>
        </p:nvSpPr>
        <p:spPr>
          <a:xfrm>
            <a:off x="2414016" y="6135541"/>
            <a:ext cx="349521" cy="4613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607"/>
              </a:lnSpc>
              <a:spcBef>
                <a:spcPct val="0"/>
              </a:spcBef>
              <a:spcAft>
                <a:spcPct val="0"/>
              </a:spcAft>
            </a:pPr>
            <a:r>
              <a:rPr sz="1350">
                <a:solidFill>
                  <a:srgbClr val="000000"/>
                </a:solidFill>
                <a:latin typeface="Tahoma"/>
                <a:cs typeface="Tahoma"/>
              </a:rPr>
              <a:t>2</a:t>
            </a:r>
          </a:p>
        </p:txBody>
      </p:sp>
      <p:sp>
        <p:nvSpPr>
          <p:cNvPr id="33" name="object 33"/>
          <p:cNvSpPr txBox="1"/>
          <p:nvPr/>
        </p:nvSpPr>
        <p:spPr>
          <a:xfrm>
            <a:off x="91459" y="6583047"/>
            <a:ext cx="1945624" cy="529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767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KQOAJU+TimesNewRomanPS-BoldMT"/>
                <a:cs typeface="KQOAJU+TimesNewRomanPS-BoldMT"/>
              </a:rPr>
              <a:t>Operating</a:t>
            </a:r>
            <a:r>
              <a:rPr sz="1600" b="1" spc="37">
                <a:solidFill>
                  <a:srgbClr val="000000"/>
                </a:solidFill>
                <a:latin typeface="KQOAJU+TimesNewRomanPS-BoldMT"/>
                <a:cs typeface="KQOAJU+TimesNewRomanPS-BoldMT"/>
              </a:rPr>
              <a:t> </a:t>
            </a:r>
            <a:r>
              <a:rPr sz="1600" b="1">
                <a:solidFill>
                  <a:srgbClr val="000000"/>
                </a:solidFill>
                <a:latin typeface="KQOAJU+TimesNewRomanPS-BoldMT"/>
                <a:cs typeface="KQOAJU+TimesNewRomanPS-BoldMT"/>
              </a:rPr>
              <a:t>Systems</a:t>
            </a:r>
          </a:p>
        </p:txBody>
      </p:sp>
      <p:sp>
        <p:nvSpPr>
          <p:cNvPr id="34" name="object 34"/>
          <p:cNvSpPr txBox="1"/>
          <p:nvPr/>
        </p:nvSpPr>
        <p:spPr>
          <a:xfrm>
            <a:off x="5913786" y="6581798"/>
            <a:ext cx="668025" cy="531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783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JHCOHE+Arial-BoldMT"/>
                <a:cs typeface="JHCOHE+Arial-BoldMT"/>
              </a:rPr>
              <a:t>-</a:t>
            </a:r>
            <a:r>
              <a:rPr sz="1600" b="1" spc="5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600" b="1">
                <a:solidFill>
                  <a:srgbClr val="000000"/>
                </a:solidFill>
                <a:latin typeface="JHCOHE+Arial-BoldMT"/>
                <a:cs typeface="JHCOHE+Arial-BoldMT"/>
              </a:rPr>
              <a:t>3</a:t>
            </a:r>
            <a:r>
              <a:rPr sz="1600" b="1" spc="5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600" b="1">
                <a:solidFill>
                  <a:srgbClr val="000000"/>
                </a:solidFill>
                <a:latin typeface="JHCOHE+Arial-BoldMT"/>
                <a:cs typeface="JHCOHE+Arial-BoldMT"/>
              </a:rPr>
              <a:t>-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object 1"/>
          <p:cNvSpPr/>
          <p:nvPr/>
        </p:nvSpPr>
        <p:spPr>
          <a:xfrm>
            <a:off x="11190732" y="5562600"/>
            <a:ext cx="1001267" cy="12954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761" y="152399"/>
            <a:ext cx="11259968" cy="44958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83691" y="4806695"/>
            <a:ext cx="188976" cy="192023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92835" y="5340095"/>
            <a:ext cx="188976" cy="192023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84503" y="5565647"/>
            <a:ext cx="4696967" cy="1173480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12700" cy="12700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99440" y="404306"/>
            <a:ext cx="6311641" cy="11965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4021"/>
              </a:lnSpc>
              <a:spcBef>
                <a:spcPct val="0"/>
              </a:spcBef>
              <a:spcAft>
                <a:spcPct val="0"/>
              </a:spcAft>
            </a:pPr>
            <a:r>
              <a:rPr sz="3600" spc="11">
                <a:solidFill>
                  <a:srgbClr val="000000"/>
                </a:solidFill>
                <a:latin typeface="SimSun"/>
                <a:cs typeface="SimSun"/>
              </a:rPr>
              <a:t>竞争条件</a:t>
            </a:r>
            <a:r>
              <a:rPr sz="3600" b="1">
                <a:solidFill>
                  <a:srgbClr val="000000"/>
                </a:solidFill>
                <a:latin typeface="TPPBNL+Arial-BoldMT"/>
                <a:cs typeface="TPPBNL+Arial-BoldMT"/>
              </a:rPr>
              <a:t>(Race</a:t>
            </a:r>
            <a:r>
              <a:rPr sz="3600" b="1" spc="-15">
                <a:solidFill>
                  <a:srgbClr val="000000"/>
                </a:solidFill>
                <a:latin typeface="TPPBNL+Arial-BoldMT"/>
                <a:cs typeface="TPPBNL+Arial-BoldMT"/>
              </a:rPr>
              <a:t> </a:t>
            </a:r>
            <a:r>
              <a:rPr sz="3600" b="1">
                <a:solidFill>
                  <a:srgbClr val="000000"/>
                </a:solidFill>
                <a:latin typeface="TPPBNL+Arial-BoldMT"/>
                <a:cs typeface="TPPBNL+Arial-BoldMT"/>
              </a:rPr>
              <a:t>Condition)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13702" y="1256328"/>
            <a:ext cx="8025357" cy="9272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3123"/>
              </a:lnSpc>
              <a:spcBef>
                <a:spcPct val="0"/>
              </a:spcBef>
              <a:spcAft>
                <a:spcPct val="0"/>
              </a:spcAft>
            </a:pPr>
            <a:r>
              <a:rPr sz="2500">
                <a:solidFill>
                  <a:srgbClr val="993300"/>
                </a:solidFill>
                <a:latin typeface="VALWOM+Wingdings-Regular"/>
                <a:cs typeface="VALWOM+Wingdings-Regular"/>
              </a:rPr>
              <a:t></a:t>
            </a:r>
            <a:r>
              <a:rPr sz="2500" spc="208">
                <a:solidFill>
                  <a:srgbClr val="993300"/>
                </a:solidFill>
                <a:latin typeface="Times New Roman"/>
                <a:cs typeface="Times New Roman"/>
              </a:rPr>
              <a:t> </a:t>
            </a:r>
            <a:r>
              <a:rPr sz="2800">
                <a:solidFill>
                  <a:srgbClr val="FF0000"/>
                </a:solidFill>
                <a:latin typeface="SimSun"/>
                <a:cs typeface="SimSun"/>
              </a:rPr>
              <a:t>竞争条件</a:t>
            </a:r>
            <a:r>
              <a:rPr sz="2800" b="1">
                <a:solidFill>
                  <a:srgbClr val="FF0000"/>
                </a:solidFill>
                <a:latin typeface="TPPBNL+Arial-BoldMT"/>
                <a:cs typeface="TPPBNL+Arial-BoldMT"/>
              </a:rPr>
              <a:t>:</a:t>
            </a:r>
            <a:r>
              <a:rPr sz="2800" b="1" spc="18">
                <a:solidFill>
                  <a:srgbClr val="FF0000"/>
                </a:solidFill>
                <a:latin typeface="TPPBNL+Arial-BoldMT"/>
                <a:cs typeface="TPPBNL+Arial-BoldMT"/>
              </a:rPr>
              <a:t> </a:t>
            </a:r>
            <a:r>
              <a:rPr sz="2800">
                <a:solidFill>
                  <a:srgbClr val="000000"/>
                </a:solidFill>
                <a:latin typeface="SimSun"/>
                <a:cs typeface="SimSun"/>
              </a:rPr>
              <a:t>和调度有关的共享数据语义错误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489902" y="1898820"/>
            <a:ext cx="1766316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FF0000"/>
                </a:solidFill>
                <a:latin typeface="SimSun"/>
                <a:cs typeface="SimSun"/>
              </a:rPr>
              <a:t>第</a:t>
            </a:r>
            <a:r>
              <a:rPr sz="2400" b="1">
                <a:solidFill>
                  <a:srgbClr val="FF0000"/>
                </a:solidFill>
                <a:latin typeface="TPPBNL+Arial-BoldMT"/>
                <a:cs typeface="TPPBNL+Arial-BoldMT"/>
              </a:rPr>
              <a:t>i</a:t>
            </a:r>
            <a:r>
              <a:rPr sz="2400" spc="11">
                <a:solidFill>
                  <a:srgbClr val="FF0000"/>
                </a:solidFill>
                <a:latin typeface="SimSun"/>
                <a:cs typeface="SimSun"/>
              </a:rPr>
              <a:t>次执行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3918902" y="1898820"/>
            <a:ext cx="1766315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FF0000"/>
                </a:solidFill>
                <a:latin typeface="SimSun"/>
                <a:cs typeface="SimSun"/>
              </a:rPr>
              <a:t>第</a:t>
            </a:r>
            <a:r>
              <a:rPr sz="2400" b="1">
                <a:solidFill>
                  <a:srgbClr val="FF0000"/>
                </a:solidFill>
                <a:latin typeface="TPPBNL+Arial-BoldMT"/>
                <a:cs typeface="TPPBNL+Arial-BoldMT"/>
              </a:rPr>
              <a:t>j</a:t>
            </a:r>
            <a:r>
              <a:rPr sz="2400" spc="11">
                <a:solidFill>
                  <a:srgbClr val="FF0000"/>
                </a:solidFill>
                <a:latin typeface="SimSun"/>
                <a:cs typeface="SimSun"/>
              </a:rPr>
              <a:t>次执行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570966" y="2330071"/>
            <a:ext cx="2664365" cy="6881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418"/>
              </a:lnSpc>
              <a:spcBef>
                <a:spcPct val="0"/>
              </a:spcBef>
              <a:spcAft>
                <a:spcPct val="0"/>
              </a:spcAft>
            </a:pPr>
            <a:r>
              <a:rPr sz="2000">
                <a:solidFill>
                  <a:srgbClr val="000000"/>
                </a:solidFill>
                <a:latin typeface="Tahoma"/>
                <a:cs typeface="Tahoma"/>
              </a:rPr>
              <a:t>P</a:t>
            </a:r>
            <a:r>
              <a:rPr sz="2000" spc="108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000">
                <a:solidFill>
                  <a:srgbClr val="000000"/>
                </a:solidFill>
                <a:latin typeface="Tahoma"/>
                <a:cs typeface="Tahoma"/>
              </a:rPr>
              <a:t>.register</a:t>
            </a:r>
            <a:r>
              <a:rPr sz="2000" spc="-25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000">
                <a:solidFill>
                  <a:srgbClr val="000000"/>
                </a:solidFill>
                <a:latin typeface="Tahoma"/>
                <a:cs typeface="Tahoma"/>
              </a:rPr>
              <a:t>=</a:t>
            </a:r>
            <a:r>
              <a:rPr sz="2000" spc="-15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000">
                <a:solidFill>
                  <a:srgbClr val="000000"/>
                </a:solidFill>
                <a:latin typeface="Tahoma"/>
                <a:cs typeface="Tahoma"/>
              </a:rPr>
              <a:t>empty;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3999966" y="2330071"/>
            <a:ext cx="2664365" cy="6881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418"/>
              </a:lnSpc>
              <a:spcBef>
                <a:spcPct val="0"/>
              </a:spcBef>
              <a:spcAft>
                <a:spcPct val="0"/>
              </a:spcAft>
            </a:pPr>
            <a:r>
              <a:rPr sz="2000">
                <a:solidFill>
                  <a:srgbClr val="000000"/>
                </a:solidFill>
                <a:latin typeface="Tahoma"/>
                <a:cs typeface="Tahoma"/>
              </a:rPr>
              <a:t>P</a:t>
            </a:r>
            <a:r>
              <a:rPr sz="2000" spc="108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000">
                <a:solidFill>
                  <a:srgbClr val="000000"/>
                </a:solidFill>
                <a:latin typeface="Tahoma"/>
                <a:cs typeface="Tahoma"/>
              </a:rPr>
              <a:t>.register</a:t>
            </a:r>
            <a:r>
              <a:rPr sz="2000" spc="-25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000">
                <a:solidFill>
                  <a:srgbClr val="000000"/>
                </a:solidFill>
                <a:latin typeface="Tahoma"/>
                <a:cs typeface="Tahoma"/>
              </a:rPr>
              <a:t>=</a:t>
            </a:r>
            <a:r>
              <a:rPr sz="2000" spc="-15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000">
                <a:solidFill>
                  <a:srgbClr val="000000"/>
                </a:solidFill>
                <a:latin typeface="Tahoma"/>
                <a:cs typeface="Tahoma"/>
              </a:rPr>
              <a:t>empty;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711174" y="2477941"/>
            <a:ext cx="349521" cy="4613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607"/>
              </a:lnSpc>
              <a:spcBef>
                <a:spcPct val="0"/>
              </a:spcBef>
              <a:spcAft>
                <a:spcPct val="0"/>
              </a:spcAft>
            </a:pPr>
            <a:r>
              <a:rPr sz="1350">
                <a:solidFill>
                  <a:srgbClr val="000000"/>
                </a:solidFill>
                <a:latin typeface="Tahoma"/>
                <a:cs typeface="Tahoma"/>
              </a:rPr>
              <a:t>1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4140174" y="2477941"/>
            <a:ext cx="349521" cy="4613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607"/>
              </a:lnSpc>
              <a:spcBef>
                <a:spcPct val="0"/>
              </a:spcBef>
              <a:spcAft>
                <a:spcPct val="0"/>
              </a:spcAft>
            </a:pPr>
            <a:r>
              <a:rPr sz="1350">
                <a:solidFill>
                  <a:srgbClr val="000000"/>
                </a:solidFill>
                <a:latin typeface="Tahoma"/>
                <a:cs typeface="Tahoma"/>
              </a:rPr>
              <a:t>1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571009" y="2695799"/>
            <a:ext cx="7545050" cy="6882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418"/>
              </a:lnSpc>
              <a:spcBef>
                <a:spcPct val="0"/>
              </a:spcBef>
              <a:spcAft>
                <a:spcPct val="0"/>
              </a:spcAft>
            </a:pPr>
            <a:r>
              <a:rPr sz="2000">
                <a:solidFill>
                  <a:srgbClr val="000000"/>
                </a:solidFill>
                <a:latin typeface="Tahoma"/>
                <a:cs typeface="Tahoma"/>
              </a:rPr>
              <a:t>P</a:t>
            </a:r>
            <a:r>
              <a:rPr sz="2000" spc="108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000">
                <a:solidFill>
                  <a:srgbClr val="000000"/>
                </a:solidFill>
                <a:latin typeface="Tahoma"/>
                <a:cs typeface="Tahoma"/>
              </a:rPr>
              <a:t>.register</a:t>
            </a:r>
            <a:r>
              <a:rPr sz="2000" spc="-23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000">
                <a:solidFill>
                  <a:srgbClr val="000000"/>
                </a:solidFill>
                <a:latin typeface="Tahoma"/>
                <a:cs typeface="Tahoma"/>
              </a:rPr>
              <a:t>=</a:t>
            </a:r>
            <a:r>
              <a:rPr sz="2000" spc="-15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000">
                <a:solidFill>
                  <a:srgbClr val="000000"/>
                </a:solidFill>
                <a:latin typeface="Tahoma"/>
                <a:cs typeface="Tahoma"/>
              </a:rPr>
              <a:t>P</a:t>
            </a:r>
            <a:r>
              <a:rPr sz="2000" spc="104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000">
                <a:solidFill>
                  <a:srgbClr val="000000"/>
                </a:solidFill>
                <a:latin typeface="Tahoma"/>
                <a:cs typeface="Tahoma"/>
              </a:rPr>
              <a:t>.register</a:t>
            </a:r>
            <a:r>
              <a:rPr sz="2000" spc="-28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000">
                <a:solidFill>
                  <a:srgbClr val="000000"/>
                </a:solidFill>
                <a:latin typeface="Tahoma"/>
                <a:cs typeface="Tahoma"/>
              </a:rPr>
              <a:t>- 1;</a:t>
            </a:r>
            <a:r>
              <a:rPr sz="2000" spc="1714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000">
                <a:solidFill>
                  <a:srgbClr val="000000"/>
                </a:solidFill>
                <a:latin typeface="Tahoma"/>
                <a:cs typeface="Tahoma"/>
              </a:rPr>
              <a:t>P</a:t>
            </a:r>
            <a:r>
              <a:rPr sz="2000" spc="108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000">
                <a:solidFill>
                  <a:srgbClr val="000000"/>
                </a:solidFill>
                <a:latin typeface="Tahoma"/>
                <a:cs typeface="Tahoma"/>
              </a:rPr>
              <a:t>.register</a:t>
            </a:r>
            <a:r>
              <a:rPr sz="2000" spc="-23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000">
                <a:solidFill>
                  <a:srgbClr val="000000"/>
                </a:solidFill>
                <a:latin typeface="Tahoma"/>
                <a:cs typeface="Tahoma"/>
              </a:rPr>
              <a:t>=</a:t>
            </a:r>
            <a:r>
              <a:rPr sz="2000" spc="-15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000">
                <a:solidFill>
                  <a:srgbClr val="000000"/>
                </a:solidFill>
                <a:latin typeface="Tahoma"/>
                <a:cs typeface="Tahoma"/>
              </a:rPr>
              <a:t>P</a:t>
            </a:r>
            <a:r>
              <a:rPr sz="2000" spc="104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000">
                <a:solidFill>
                  <a:srgbClr val="000000"/>
                </a:solidFill>
                <a:latin typeface="Tahoma"/>
                <a:cs typeface="Tahoma"/>
              </a:rPr>
              <a:t>.register</a:t>
            </a:r>
            <a:r>
              <a:rPr sz="2000" spc="-28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000">
                <a:solidFill>
                  <a:srgbClr val="000000"/>
                </a:solidFill>
                <a:latin typeface="Tahoma"/>
                <a:cs typeface="Tahoma"/>
              </a:rPr>
              <a:t>- 1;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711174" y="2843701"/>
            <a:ext cx="349521" cy="4613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607"/>
              </a:lnSpc>
              <a:spcBef>
                <a:spcPct val="0"/>
              </a:spcBef>
              <a:spcAft>
                <a:spcPct val="0"/>
              </a:spcAft>
            </a:pPr>
            <a:r>
              <a:rPr sz="1350">
                <a:solidFill>
                  <a:srgbClr val="000000"/>
                </a:solidFill>
                <a:latin typeface="Tahoma"/>
                <a:cs typeface="Tahoma"/>
              </a:rPr>
              <a:t>1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2207742" y="2843701"/>
            <a:ext cx="349521" cy="4613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607"/>
              </a:lnSpc>
              <a:spcBef>
                <a:spcPct val="0"/>
              </a:spcBef>
              <a:spcAft>
                <a:spcPct val="0"/>
              </a:spcAft>
            </a:pPr>
            <a:r>
              <a:rPr sz="1350">
                <a:solidFill>
                  <a:srgbClr val="000000"/>
                </a:solidFill>
                <a:latin typeface="Tahoma"/>
                <a:cs typeface="Tahoma"/>
              </a:rPr>
              <a:t>1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4140174" y="2843701"/>
            <a:ext cx="349521" cy="4613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607"/>
              </a:lnSpc>
              <a:spcBef>
                <a:spcPct val="0"/>
              </a:spcBef>
              <a:spcAft>
                <a:spcPct val="0"/>
              </a:spcAft>
            </a:pPr>
            <a:r>
              <a:rPr sz="1350">
                <a:solidFill>
                  <a:srgbClr val="000000"/>
                </a:solidFill>
                <a:latin typeface="Tahoma"/>
                <a:cs typeface="Tahoma"/>
              </a:rPr>
              <a:t>1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5636742" y="2843701"/>
            <a:ext cx="349521" cy="4613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607"/>
              </a:lnSpc>
              <a:spcBef>
                <a:spcPct val="0"/>
              </a:spcBef>
              <a:spcAft>
                <a:spcPct val="0"/>
              </a:spcAft>
            </a:pPr>
            <a:r>
              <a:rPr sz="1350">
                <a:solidFill>
                  <a:srgbClr val="000000"/>
                </a:solidFill>
                <a:latin typeface="Tahoma"/>
                <a:cs typeface="Tahoma"/>
              </a:rPr>
              <a:t>1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571070" y="3061559"/>
            <a:ext cx="2664261" cy="6882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418"/>
              </a:lnSpc>
              <a:spcBef>
                <a:spcPct val="0"/>
              </a:spcBef>
              <a:spcAft>
                <a:spcPct val="0"/>
              </a:spcAft>
            </a:pPr>
            <a:r>
              <a:rPr sz="2000">
                <a:solidFill>
                  <a:srgbClr val="000000"/>
                </a:solidFill>
                <a:latin typeface="Tahoma"/>
                <a:cs typeface="Tahoma"/>
              </a:rPr>
              <a:t>P</a:t>
            </a:r>
            <a:r>
              <a:rPr sz="2000" spc="108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000">
                <a:solidFill>
                  <a:srgbClr val="000000"/>
                </a:solidFill>
                <a:latin typeface="Tahoma"/>
                <a:cs typeface="Tahoma"/>
              </a:rPr>
              <a:t>.register</a:t>
            </a:r>
            <a:r>
              <a:rPr sz="2000" spc="-25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000">
                <a:solidFill>
                  <a:srgbClr val="000000"/>
                </a:solidFill>
                <a:latin typeface="Tahoma"/>
                <a:cs typeface="Tahoma"/>
              </a:rPr>
              <a:t>=</a:t>
            </a:r>
            <a:r>
              <a:rPr sz="2000" spc="-15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000">
                <a:solidFill>
                  <a:srgbClr val="000000"/>
                </a:solidFill>
                <a:latin typeface="Tahoma"/>
                <a:cs typeface="Tahoma"/>
              </a:rPr>
              <a:t>empty;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4000070" y="3061559"/>
            <a:ext cx="2668799" cy="6882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418"/>
              </a:lnSpc>
              <a:spcBef>
                <a:spcPct val="0"/>
              </a:spcBef>
              <a:spcAft>
                <a:spcPct val="0"/>
              </a:spcAft>
            </a:pPr>
            <a:r>
              <a:rPr sz="2000">
                <a:solidFill>
                  <a:srgbClr val="000000"/>
                </a:solidFill>
                <a:latin typeface="Tahoma"/>
                <a:cs typeface="Tahoma"/>
              </a:rPr>
              <a:t>empty = P</a:t>
            </a:r>
            <a:r>
              <a:rPr sz="2000" spc="10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000">
                <a:solidFill>
                  <a:srgbClr val="000000"/>
                </a:solidFill>
                <a:latin typeface="Tahoma"/>
                <a:cs typeface="Tahoma"/>
              </a:rPr>
              <a:t>.register;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711174" y="3209461"/>
            <a:ext cx="349521" cy="4613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607"/>
              </a:lnSpc>
              <a:spcBef>
                <a:spcPct val="0"/>
              </a:spcBef>
              <a:spcAft>
                <a:spcPct val="0"/>
              </a:spcAft>
            </a:pPr>
            <a:r>
              <a:rPr sz="1350">
                <a:solidFill>
                  <a:srgbClr val="000000"/>
                </a:solidFill>
                <a:latin typeface="Tahoma"/>
                <a:cs typeface="Tahoma"/>
              </a:rPr>
              <a:t>2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5179542" y="3209461"/>
            <a:ext cx="349521" cy="4613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607"/>
              </a:lnSpc>
              <a:spcBef>
                <a:spcPct val="0"/>
              </a:spcBef>
              <a:spcAft>
                <a:spcPct val="0"/>
              </a:spcAft>
            </a:pPr>
            <a:r>
              <a:rPr sz="1350">
                <a:solidFill>
                  <a:srgbClr val="000000"/>
                </a:solidFill>
                <a:latin typeface="Tahoma"/>
                <a:cs typeface="Tahoma"/>
              </a:rPr>
              <a:t>1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571009" y="3427319"/>
            <a:ext cx="6569171" cy="688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418"/>
              </a:lnSpc>
              <a:spcBef>
                <a:spcPct val="0"/>
              </a:spcBef>
              <a:spcAft>
                <a:spcPct val="0"/>
              </a:spcAft>
            </a:pPr>
            <a:r>
              <a:rPr sz="2000">
                <a:solidFill>
                  <a:srgbClr val="000000"/>
                </a:solidFill>
                <a:latin typeface="Tahoma"/>
                <a:cs typeface="Tahoma"/>
              </a:rPr>
              <a:t>P</a:t>
            </a:r>
            <a:r>
              <a:rPr sz="2000" spc="108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000">
                <a:solidFill>
                  <a:srgbClr val="000000"/>
                </a:solidFill>
                <a:latin typeface="Tahoma"/>
                <a:cs typeface="Tahoma"/>
              </a:rPr>
              <a:t>.register</a:t>
            </a:r>
            <a:r>
              <a:rPr sz="2000" spc="-23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000">
                <a:solidFill>
                  <a:srgbClr val="000000"/>
                </a:solidFill>
                <a:latin typeface="Tahoma"/>
                <a:cs typeface="Tahoma"/>
              </a:rPr>
              <a:t>=</a:t>
            </a:r>
            <a:r>
              <a:rPr sz="2000" spc="-15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000">
                <a:solidFill>
                  <a:srgbClr val="000000"/>
                </a:solidFill>
                <a:latin typeface="Tahoma"/>
                <a:cs typeface="Tahoma"/>
              </a:rPr>
              <a:t>P</a:t>
            </a:r>
            <a:r>
              <a:rPr sz="2000" spc="104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000">
                <a:solidFill>
                  <a:srgbClr val="000000"/>
                </a:solidFill>
                <a:latin typeface="Tahoma"/>
                <a:cs typeface="Tahoma"/>
              </a:rPr>
              <a:t>.register</a:t>
            </a:r>
            <a:r>
              <a:rPr sz="2000" spc="-28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000">
                <a:solidFill>
                  <a:srgbClr val="000000"/>
                </a:solidFill>
                <a:latin typeface="Tahoma"/>
                <a:cs typeface="Tahoma"/>
              </a:rPr>
              <a:t>- 1;</a:t>
            </a:r>
            <a:r>
              <a:rPr sz="2000" spc="1714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000">
                <a:solidFill>
                  <a:srgbClr val="000000"/>
                </a:solidFill>
                <a:latin typeface="Tahoma"/>
                <a:cs typeface="Tahoma"/>
              </a:rPr>
              <a:t>P</a:t>
            </a:r>
            <a:r>
              <a:rPr sz="2000" spc="108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000">
                <a:solidFill>
                  <a:srgbClr val="000000"/>
                </a:solidFill>
                <a:latin typeface="Tahoma"/>
                <a:cs typeface="Tahoma"/>
              </a:rPr>
              <a:t>.register</a:t>
            </a:r>
            <a:r>
              <a:rPr sz="2000" spc="-25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000">
                <a:solidFill>
                  <a:srgbClr val="000000"/>
                </a:solidFill>
                <a:latin typeface="Tahoma"/>
                <a:cs typeface="Tahoma"/>
              </a:rPr>
              <a:t>=</a:t>
            </a:r>
            <a:r>
              <a:rPr sz="2000" spc="-15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000">
                <a:solidFill>
                  <a:srgbClr val="000000"/>
                </a:solidFill>
                <a:latin typeface="Tahoma"/>
                <a:cs typeface="Tahoma"/>
              </a:rPr>
              <a:t>empty;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711174" y="3575221"/>
            <a:ext cx="349521" cy="4613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607"/>
              </a:lnSpc>
              <a:spcBef>
                <a:spcPct val="0"/>
              </a:spcBef>
              <a:spcAft>
                <a:spcPct val="0"/>
              </a:spcAft>
            </a:pPr>
            <a:r>
              <a:rPr sz="1350">
                <a:solidFill>
                  <a:srgbClr val="000000"/>
                </a:solidFill>
                <a:latin typeface="Tahoma"/>
                <a:cs typeface="Tahoma"/>
              </a:rPr>
              <a:t>2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2207742" y="3575221"/>
            <a:ext cx="349521" cy="4613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607"/>
              </a:lnSpc>
              <a:spcBef>
                <a:spcPct val="0"/>
              </a:spcBef>
              <a:spcAft>
                <a:spcPct val="0"/>
              </a:spcAft>
            </a:pPr>
            <a:r>
              <a:rPr sz="1350">
                <a:solidFill>
                  <a:srgbClr val="000000"/>
                </a:solidFill>
                <a:latin typeface="Tahoma"/>
                <a:cs typeface="Tahoma"/>
              </a:rPr>
              <a:t>2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4140174" y="3575221"/>
            <a:ext cx="349521" cy="4613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607"/>
              </a:lnSpc>
              <a:spcBef>
                <a:spcPct val="0"/>
              </a:spcBef>
              <a:spcAft>
                <a:spcPct val="0"/>
              </a:spcAft>
            </a:pPr>
            <a:r>
              <a:rPr sz="1350">
                <a:solidFill>
                  <a:srgbClr val="000000"/>
                </a:solidFill>
                <a:latin typeface="Tahoma"/>
                <a:cs typeface="Tahoma"/>
              </a:rPr>
              <a:t>2</a:t>
            </a:r>
          </a:p>
        </p:txBody>
      </p:sp>
      <p:sp>
        <p:nvSpPr>
          <p:cNvPr id="29" name="object 29"/>
          <p:cNvSpPr txBox="1"/>
          <p:nvPr/>
        </p:nvSpPr>
        <p:spPr>
          <a:xfrm>
            <a:off x="571070" y="3793079"/>
            <a:ext cx="2668800" cy="6882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418"/>
              </a:lnSpc>
              <a:spcBef>
                <a:spcPct val="0"/>
              </a:spcBef>
              <a:spcAft>
                <a:spcPct val="0"/>
              </a:spcAft>
            </a:pPr>
            <a:r>
              <a:rPr sz="2000">
                <a:solidFill>
                  <a:srgbClr val="000000"/>
                </a:solidFill>
                <a:latin typeface="Tahoma"/>
                <a:cs typeface="Tahoma"/>
              </a:rPr>
              <a:t>empty = P</a:t>
            </a:r>
            <a:r>
              <a:rPr sz="2000" spc="10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000">
                <a:solidFill>
                  <a:srgbClr val="000000"/>
                </a:solidFill>
                <a:latin typeface="Tahoma"/>
                <a:cs typeface="Tahoma"/>
              </a:rPr>
              <a:t>.register;</a:t>
            </a:r>
          </a:p>
        </p:txBody>
      </p:sp>
      <p:sp>
        <p:nvSpPr>
          <p:cNvPr id="30" name="object 30"/>
          <p:cNvSpPr txBox="1"/>
          <p:nvPr/>
        </p:nvSpPr>
        <p:spPr>
          <a:xfrm>
            <a:off x="4000009" y="3793079"/>
            <a:ext cx="3601700" cy="6882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418"/>
              </a:lnSpc>
              <a:spcBef>
                <a:spcPct val="0"/>
              </a:spcBef>
              <a:spcAft>
                <a:spcPct val="0"/>
              </a:spcAft>
            </a:pPr>
            <a:r>
              <a:rPr sz="2000">
                <a:solidFill>
                  <a:srgbClr val="000000"/>
                </a:solidFill>
                <a:latin typeface="Tahoma"/>
                <a:cs typeface="Tahoma"/>
              </a:rPr>
              <a:t>P</a:t>
            </a:r>
            <a:r>
              <a:rPr sz="2000" spc="108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000">
                <a:solidFill>
                  <a:srgbClr val="000000"/>
                </a:solidFill>
                <a:latin typeface="Tahoma"/>
                <a:cs typeface="Tahoma"/>
              </a:rPr>
              <a:t>.register</a:t>
            </a:r>
            <a:r>
              <a:rPr sz="2000" spc="-23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000">
                <a:solidFill>
                  <a:srgbClr val="000000"/>
                </a:solidFill>
                <a:latin typeface="Tahoma"/>
                <a:cs typeface="Tahoma"/>
              </a:rPr>
              <a:t>=</a:t>
            </a:r>
            <a:r>
              <a:rPr sz="2000" spc="-15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000">
                <a:solidFill>
                  <a:srgbClr val="000000"/>
                </a:solidFill>
                <a:latin typeface="Tahoma"/>
                <a:cs typeface="Tahoma"/>
              </a:rPr>
              <a:t>P</a:t>
            </a:r>
            <a:r>
              <a:rPr sz="2000" spc="104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000">
                <a:solidFill>
                  <a:srgbClr val="000000"/>
                </a:solidFill>
                <a:latin typeface="Tahoma"/>
                <a:cs typeface="Tahoma"/>
              </a:rPr>
              <a:t>.register</a:t>
            </a:r>
            <a:r>
              <a:rPr sz="2000" spc="-28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000">
                <a:solidFill>
                  <a:srgbClr val="000000"/>
                </a:solidFill>
                <a:latin typeface="Tahoma"/>
                <a:cs typeface="Tahoma"/>
              </a:rPr>
              <a:t>- 1;</a:t>
            </a:r>
          </a:p>
        </p:txBody>
      </p:sp>
      <p:sp>
        <p:nvSpPr>
          <p:cNvPr id="31" name="object 31"/>
          <p:cNvSpPr txBox="1"/>
          <p:nvPr/>
        </p:nvSpPr>
        <p:spPr>
          <a:xfrm>
            <a:off x="1750542" y="3940981"/>
            <a:ext cx="349521" cy="4613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607"/>
              </a:lnSpc>
              <a:spcBef>
                <a:spcPct val="0"/>
              </a:spcBef>
              <a:spcAft>
                <a:spcPct val="0"/>
              </a:spcAft>
            </a:pPr>
            <a:r>
              <a:rPr sz="1350">
                <a:solidFill>
                  <a:srgbClr val="000000"/>
                </a:solidFill>
                <a:latin typeface="Tahoma"/>
                <a:cs typeface="Tahoma"/>
              </a:rPr>
              <a:t>1</a:t>
            </a:r>
          </a:p>
        </p:txBody>
      </p:sp>
      <p:sp>
        <p:nvSpPr>
          <p:cNvPr id="32" name="object 32"/>
          <p:cNvSpPr txBox="1"/>
          <p:nvPr/>
        </p:nvSpPr>
        <p:spPr>
          <a:xfrm>
            <a:off x="4140174" y="3940981"/>
            <a:ext cx="349521" cy="4613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607"/>
              </a:lnSpc>
              <a:spcBef>
                <a:spcPct val="0"/>
              </a:spcBef>
              <a:spcAft>
                <a:spcPct val="0"/>
              </a:spcAft>
            </a:pPr>
            <a:r>
              <a:rPr sz="1350">
                <a:solidFill>
                  <a:srgbClr val="000000"/>
                </a:solidFill>
                <a:latin typeface="Tahoma"/>
                <a:cs typeface="Tahoma"/>
              </a:rPr>
              <a:t>2</a:t>
            </a:r>
          </a:p>
        </p:txBody>
      </p:sp>
      <p:sp>
        <p:nvSpPr>
          <p:cNvPr id="33" name="object 33"/>
          <p:cNvSpPr txBox="1"/>
          <p:nvPr/>
        </p:nvSpPr>
        <p:spPr>
          <a:xfrm>
            <a:off x="5636742" y="3940981"/>
            <a:ext cx="349521" cy="4613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607"/>
              </a:lnSpc>
              <a:spcBef>
                <a:spcPct val="0"/>
              </a:spcBef>
              <a:spcAft>
                <a:spcPct val="0"/>
              </a:spcAft>
            </a:pPr>
            <a:r>
              <a:rPr sz="1350">
                <a:solidFill>
                  <a:srgbClr val="000000"/>
                </a:solidFill>
                <a:latin typeface="Tahoma"/>
                <a:cs typeface="Tahoma"/>
              </a:rPr>
              <a:t>2</a:t>
            </a:r>
          </a:p>
        </p:txBody>
      </p:sp>
      <p:sp>
        <p:nvSpPr>
          <p:cNvPr id="34" name="object 34"/>
          <p:cNvSpPr txBox="1"/>
          <p:nvPr/>
        </p:nvSpPr>
        <p:spPr>
          <a:xfrm>
            <a:off x="570966" y="4158839"/>
            <a:ext cx="2668903" cy="6882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418"/>
              </a:lnSpc>
              <a:spcBef>
                <a:spcPct val="0"/>
              </a:spcBef>
              <a:spcAft>
                <a:spcPct val="0"/>
              </a:spcAft>
            </a:pPr>
            <a:r>
              <a:rPr sz="2000">
                <a:solidFill>
                  <a:srgbClr val="000000"/>
                </a:solidFill>
                <a:latin typeface="Tahoma"/>
                <a:cs typeface="Tahoma"/>
              </a:rPr>
              <a:t>empty = P</a:t>
            </a:r>
            <a:r>
              <a:rPr sz="2000" spc="101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000">
                <a:solidFill>
                  <a:srgbClr val="000000"/>
                </a:solidFill>
                <a:latin typeface="Tahoma"/>
                <a:cs typeface="Tahoma"/>
              </a:rPr>
              <a:t>.register;</a:t>
            </a:r>
          </a:p>
        </p:txBody>
      </p:sp>
      <p:sp>
        <p:nvSpPr>
          <p:cNvPr id="35" name="object 35"/>
          <p:cNvSpPr txBox="1"/>
          <p:nvPr/>
        </p:nvSpPr>
        <p:spPr>
          <a:xfrm>
            <a:off x="4000070" y="4158839"/>
            <a:ext cx="2668799" cy="6882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418"/>
              </a:lnSpc>
              <a:spcBef>
                <a:spcPct val="0"/>
              </a:spcBef>
              <a:spcAft>
                <a:spcPct val="0"/>
              </a:spcAft>
            </a:pPr>
            <a:r>
              <a:rPr sz="2000">
                <a:solidFill>
                  <a:srgbClr val="000000"/>
                </a:solidFill>
                <a:latin typeface="Tahoma"/>
                <a:cs typeface="Tahoma"/>
              </a:rPr>
              <a:t>empty = P</a:t>
            </a:r>
            <a:r>
              <a:rPr sz="2000" spc="10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000">
                <a:solidFill>
                  <a:srgbClr val="000000"/>
                </a:solidFill>
                <a:latin typeface="Tahoma"/>
                <a:cs typeface="Tahoma"/>
              </a:rPr>
              <a:t>.register;</a:t>
            </a:r>
          </a:p>
        </p:txBody>
      </p:sp>
      <p:sp>
        <p:nvSpPr>
          <p:cNvPr id="36" name="object 36"/>
          <p:cNvSpPr txBox="1"/>
          <p:nvPr/>
        </p:nvSpPr>
        <p:spPr>
          <a:xfrm>
            <a:off x="1750542" y="4306741"/>
            <a:ext cx="349521" cy="4613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607"/>
              </a:lnSpc>
              <a:spcBef>
                <a:spcPct val="0"/>
              </a:spcBef>
              <a:spcAft>
                <a:spcPct val="0"/>
              </a:spcAft>
            </a:pPr>
            <a:r>
              <a:rPr sz="1350">
                <a:solidFill>
                  <a:srgbClr val="000000"/>
                </a:solidFill>
                <a:latin typeface="Tahoma"/>
                <a:cs typeface="Tahoma"/>
              </a:rPr>
              <a:t>2</a:t>
            </a:r>
          </a:p>
        </p:txBody>
      </p:sp>
      <p:sp>
        <p:nvSpPr>
          <p:cNvPr id="37" name="object 37"/>
          <p:cNvSpPr txBox="1"/>
          <p:nvPr/>
        </p:nvSpPr>
        <p:spPr>
          <a:xfrm>
            <a:off x="5179542" y="4306741"/>
            <a:ext cx="349521" cy="4613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607"/>
              </a:lnSpc>
              <a:spcBef>
                <a:spcPct val="0"/>
              </a:spcBef>
              <a:spcAft>
                <a:spcPct val="0"/>
              </a:spcAft>
            </a:pPr>
            <a:r>
              <a:rPr sz="1350">
                <a:solidFill>
                  <a:srgbClr val="000000"/>
                </a:solidFill>
                <a:latin typeface="Tahoma"/>
                <a:cs typeface="Tahoma"/>
              </a:rPr>
              <a:t>2</a:t>
            </a:r>
          </a:p>
        </p:txBody>
      </p:sp>
      <p:sp>
        <p:nvSpPr>
          <p:cNvPr id="38" name="object 38"/>
          <p:cNvSpPr txBox="1"/>
          <p:nvPr/>
        </p:nvSpPr>
        <p:spPr>
          <a:xfrm>
            <a:off x="870902" y="4781105"/>
            <a:ext cx="5996009" cy="21953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错误由多个进程并发操作共享数据引起</a:t>
            </a:r>
          </a:p>
          <a:p>
            <a:pPr marL="7937" marR="0">
              <a:lnSpc>
                <a:spcPts val="2400"/>
              </a:lnSpc>
              <a:spcBef>
                <a:spcPts val="1375"/>
              </a:spcBef>
              <a:spcAft>
                <a:spcPct val="0"/>
              </a:spcAft>
            </a:pP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错误和调度顺序有关，难于发现和调试</a:t>
            </a:r>
          </a:p>
          <a:p>
            <a:pPr marL="304800" marR="0">
              <a:lnSpc>
                <a:spcPts val="2400"/>
              </a:lnSpc>
              <a:spcBef>
                <a:spcPts val="1196"/>
              </a:spcBef>
              <a:spcAft>
                <a:spcPct val="0"/>
              </a:spcAft>
            </a:pPr>
            <a:r>
              <a:rPr sz="2400" u="sng" spc="11">
                <a:solidFill>
                  <a:srgbClr val="000000"/>
                </a:solidFill>
                <a:latin typeface="SimSun"/>
                <a:cs typeface="SimSun"/>
              </a:rPr>
              <a:t>问题：右面的图这两个人的方法</a:t>
            </a:r>
          </a:p>
          <a:p>
            <a:pPr marL="647700" marR="0">
              <a:lnSpc>
                <a:spcPts val="2681"/>
              </a:lnSpc>
              <a:spcBef>
                <a:spcPts val="1012"/>
              </a:spcBef>
              <a:spcAft>
                <a:spcPct val="0"/>
              </a:spcAft>
            </a:pPr>
            <a:r>
              <a:rPr sz="2400" u="sng" spc="11">
                <a:solidFill>
                  <a:srgbClr val="000000"/>
                </a:solidFill>
                <a:latin typeface="SimSun"/>
                <a:cs typeface="SimSun"/>
              </a:rPr>
              <a:t>有效果吗</a:t>
            </a:r>
            <a:r>
              <a:rPr sz="2400" b="1" u="sng">
                <a:solidFill>
                  <a:srgbClr val="000000"/>
                </a:solidFill>
                <a:latin typeface="TPPBNL+Arial-BoldMT"/>
                <a:cs typeface="TPPBNL+Arial-BoldMT"/>
              </a:rPr>
              <a:t>?</a:t>
            </a:r>
          </a:p>
        </p:txBody>
      </p:sp>
      <p:sp>
        <p:nvSpPr>
          <p:cNvPr id="39" name="object 39"/>
          <p:cNvSpPr txBox="1"/>
          <p:nvPr/>
        </p:nvSpPr>
        <p:spPr>
          <a:xfrm>
            <a:off x="91459" y="6583047"/>
            <a:ext cx="1945624" cy="529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767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KNCCUP+TimesNewRomanPS-BoldMT"/>
                <a:cs typeface="KNCCUP+TimesNewRomanPS-BoldMT"/>
              </a:rPr>
              <a:t>Operating</a:t>
            </a:r>
            <a:r>
              <a:rPr sz="1600" b="1" spc="37">
                <a:solidFill>
                  <a:srgbClr val="000000"/>
                </a:solidFill>
                <a:latin typeface="KNCCUP+TimesNewRomanPS-BoldMT"/>
                <a:cs typeface="KNCCUP+TimesNewRomanPS-BoldMT"/>
              </a:rPr>
              <a:t> </a:t>
            </a:r>
            <a:r>
              <a:rPr sz="1600" b="1">
                <a:solidFill>
                  <a:srgbClr val="000000"/>
                </a:solidFill>
                <a:latin typeface="KNCCUP+TimesNewRomanPS-BoldMT"/>
                <a:cs typeface="KNCCUP+TimesNewRomanPS-BoldMT"/>
              </a:rPr>
              <a:t>Systems</a:t>
            </a:r>
          </a:p>
        </p:txBody>
      </p:sp>
      <p:sp>
        <p:nvSpPr>
          <p:cNvPr id="40" name="object 40"/>
          <p:cNvSpPr txBox="1"/>
          <p:nvPr/>
        </p:nvSpPr>
        <p:spPr>
          <a:xfrm>
            <a:off x="5913786" y="6581798"/>
            <a:ext cx="668025" cy="531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783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TPPBNL+Arial-BoldMT"/>
                <a:cs typeface="TPPBNL+Arial-BoldMT"/>
              </a:rPr>
              <a:t>- 4 -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object 1"/>
          <p:cNvSpPr/>
          <p:nvPr/>
        </p:nvSpPr>
        <p:spPr>
          <a:xfrm>
            <a:off x="11190732" y="5562600"/>
            <a:ext cx="1001267" cy="12954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761" y="1067561"/>
            <a:ext cx="10700002" cy="127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85572" y="3733800"/>
            <a:ext cx="3323843" cy="236220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95800" y="1414271"/>
            <a:ext cx="2819400" cy="533400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95800" y="2862071"/>
            <a:ext cx="2438400" cy="533400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495800" y="3928871"/>
            <a:ext cx="2438400" cy="533400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495800" y="4767071"/>
            <a:ext cx="2667000" cy="533400"/>
          </a:xfrm>
          <a:prstGeom prst="rect">
            <a:avLst/>
          </a:prstGeom>
          <a:blipFill>
            <a:blip r:embed="rId7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95800" y="6243827"/>
            <a:ext cx="2438400" cy="428244"/>
          </a:xfrm>
          <a:prstGeom prst="rect">
            <a:avLst/>
          </a:prstGeom>
          <a:blipFill>
            <a:blip r:embed="rId8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004047" y="1930908"/>
            <a:ext cx="3425952" cy="1828800"/>
          </a:xfrm>
          <a:prstGeom prst="rect">
            <a:avLst/>
          </a:prstGeom>
          <a:blipFill>
            <a:blip r:embed="rId9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99440" y="425291"/>
            <a:ext cx="5799354" cy="1143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</a:pPr>
            <a:r>
              <a:rPr sz="3600" spc="10">
                <a:solidFill>
                  <a:srgbClr val="000000"/>
                </a:solidFill>
                <a:latin typeface="SimSun"/>
                <a:cs typeface="SimSun"/>
              </a:rPr>
              <a:t>解决竞争条件的直观想法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4130040" y="1098719"/>
            <a:ext cx="1412340" cy="7097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spc="15">
                <a:solidFill>
                  <a:srgbClr val="000066"/>
                </a:solidFill>
                <a:latin typeface="SimSun"/>
                <a:cs typeface="SimSun"/>
              </a:rPr>
              <a:t>生产者</a:t>
            </a:r>
            <a:r>
              <a:rPr sz="2000" b="1">
                <a:solidFill>
                  <a:srgbClr val="000066"/>
                </a:solidFill>
                <a:latin typeface="HPLAQQ+Arial-BoldMT"/>
                <a:cs typeface="HPLAQQ+Arial-BoldMT"/>
              </a:rPr>
              <a:t>P</a:t>
            </a:r>
            <a:r>
              <a:rPr sz="2000" b="1" baseline="-24600">
                <a:solidFill>
                  <a:srgbClr val="000066"/>
                </a:solidFill>
                <a:latin typeface="HPLAQQ+Arial-BoldMT"/>
                <a:cs typeface="HPLAQQ+Arial-BoldMT"/>
              </a:rPr>
              <a:t>1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777240" y="1359516"/>
            <a:ext cx="4060105" cy="9253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3123"/>
              </a:lnSpc>
              <a:spcBef>
                <a:spcPct val="0"/>
              </a:spcBef>
              <a:spcAft>
                <a:spcPct val="0"/>
              </a:spcAft>
            </a:pPr>
            <a:r>
              <a:rPr sz="2500">
                <a:solidFill>
                  <a:srgbClr val="993300"/>
                </a:solidFill>
                <a:latin typeface="OFUEOR+Wingdings-Regular"/>
                <a:cs typeface="OFUEOR+Wingdings-Regular"/>
              </a:rPr>
              <a:t></a:t>
            </a:r>
            <a:r>
              <a:rPr sz="2500" spc="208">
                <a:solidFill>
                  <a:srgbClr val="993300"/>
                </a:solidFill>
                <a:latin typeface="Times New Roman"/>
                <a:cs typeface="Times New Roman"/>
              </a:rPr>
              <a:t> </a:t>
            </a:r>
            <a:r>
              <a:rPr sz="2800">
                <a:solidFill>
                  <a:srgbClr val="000000"/>
                </a:solidFill>
                <a:latin typeface="SimSun"/>
                <a:cs typeface="SimSun"/>
              </a:rPr>
              <a:t>在写共享变量</a:t>
            </a:r>
            <a:r>
              <a:rPr sz="2800" b="1">
                <a:solidFill>
                  <a:srgbClr val="000000"/>
                </a:solidFill>
                <a:latin typeface="HPLAQQ+Arial-BoldMT"/>
                <a:cs typeface="HPLAQQ+Arial-BoldMT"/>
              </a:rPr>
              <a:t>empty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4739640" y="1550836"/>
            <a:ext cx="2677670" cy="6761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70"/>
              </a:lnSpc>
              <a:spcBef>
                <a:spcPct val="0"/>
              </a:spcBef>
              <a:spcAft>
                <a:spcPct val="0"/>
              </a:spcAft>
            </a:pPr>
            <a:r>
              <a:rPr sz="2000" spc="15">
                <a:solidFill>
                  <a:srgbClr val="FF0000"/>
                </a:solidFill>
                <a:latin typeface="SimSun"/>
                <a:cs typeface="SimSun"/>
              </a:rPr>
              <a:t>检查并给</a:t>
            </a:r>
            <a:r>
              <a:rPr sz="2000" b="1">
                <a:solidFill>
                  <a:srgbClr val="FF0000"/>
                </a:solidFill>
                <a:latin typeface="VJAODI+CourierNewPS-BoldMT"/>
                <a:cs typeface="VJAODI+CourierNewPS-BoldMT"/>
              </a:rPr>
              <a:t>empty</a:t>
            </a:r>
            <a:r>
              <a:rPr sz="2000" spc="15">
                <a:solidFill>
                  <a:srgbClr val="FF0000"/>
                </a:solidFill>
                <a:latin typeface="SimSun"/>
                <a:cs typeface="SimSun"/>
              </a:rPr>
              <a:t>上锁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120139" y="1915734"/>
            <a:ext cx="6875926" cy="8036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795"/>
              </a:lnSpc>
              <a:spcBef>
                <a:spcPct val="0"/>
              </a:spcBef>
              <a:spcAft>
                <a:spcPct val="0"/>
              </a:spcAft>
            </a:pPr>
            <a:r>
              <a:rPr sz="2800">
                <a:solidFill>
                  <a:srgbClr val="000000"/>
                </a:solidFill>
                <a:latin typeface="SimSun"/>
                <a:cs typeface="SimSun"/>
              </a:rPr>
              <a:t>时阻止其他进程也访</a:t>
            </a:r>
            <a:r>
              <a:rPr sz="2800" spc="313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>
                <a:solidFill>
                  <a:srgbClr val="000000"/>
                </a:solidFill>
                <a:latin typeface="Tahoma"/>
                <a:cs typeface="Tahoma"/>
              </a:rPr>
              <a:t>P</a:t>
            </a:r>
            <a:r>
              <a:rPr sz="2000" spc="108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000">
                <a:solidFill>
                  <a:srgbClr val="000000"/>
                </a:solidFill>
                <a:latin typeface="Tahoma"/>
                <a:cs typeface="Tahoma"/>
              </a:rPr>
              <a:t>.register</a:t>
            </a:r>
            <a:r>
              <a:rPr sz="2000" spc="-25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000">
                <a:solidFill>
                  <a:srgbClr val="000000"/>
                </a:solidFill>
                <a:latin typeface="Tahoma"/>
                <a:cs typeface="Tahoma"/>
              </a:rPr>
              <a:t>=</a:t>
            </a:r>
            <a:r>
              <a:rPr sz="2000" spc="-15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000">
                <a:solidFill>
                  <a:srgbClr val="000000"/>
                </a:solidFill>
                <a:latin typeface="Tahoma"/>
                <a:cs typeface="Tahoma"/>
              </a:rPr>
              <a:t>empty;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4956047" y="2063603"/>
            <a:ext cx="349521" cy="4613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607"/>
              </a:lnSpc>
              <a:spcBef>
                <a:spcPct val="0"/>
              </a:spcBef>
              <a:spcAft>
                <a:spcPct val="0"/>
              </a:spcAft>
            </a:pPr>
            <a:r>
              <a:rPr sz="1350">
                <a:solidFill>
                  <a:srgbClr val="000000"/>
                </a:solidFill>
                <a:latin typeface="Tahoma"/>
                <a:cs typeface="Tahoma"/>
              </a:rPr>
              <a:t>1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4815882" y="2220534"/>
            <a:ext cx="3601700" cy="6882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418"/>
              </a:lnSpc>
              <a:spcBef>
                <a:spcPct val="0"/>
              </a:spcBef>
              <a:spcAft>
                <a:spcPct val="0"/>
              </a:spcAft>
            </a:pPr>
            <a:r>
              <a:rPr sz="2000">
                <a:solidFill>
                  <a:srgbClr val="000000"/>
                </a:solidFill>
                <a:latin typeface="Tahoma"/>
                <a:cs typeface="Tahoma"/>
              </a:rPr>
              <a:t>P</a:t>
            </a:r>
            <a:r>
              <a:rPr sz="2000" spc="108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000">
                <a:solidFill>
                  <a:srgbClr val="000000"/>
                </a:solidFill>
                <a:latin typeface="Tahoma"/>
                <a:cs typeface="Tahoma"/>
              </a:rPr>
              <a:t>.register</a:t>
            </a:r>
            <a:r>
              <a:rPr sz="2000" spc="-23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000">
                <a:solidFill>
                  <a:srgbClr val="000000"/>
                </a:solidFill>
                <a:latin typeface="Tahoma"/>
                <a:cs typeface="Tahoma"/>
              </a:rPr>
              <a:t>=</a:t>
            </a:r>
            <a:r>
              <a:rPr sz="2000" spc="-15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000">
                <a:solidFill>
                  <a:srgbClr val="000000"/>
                </a:solidFill>
                <a:latin typeface="Tahoma"/>
                <a:cs typeface="Tahoma"/>
              </a:rPr>
              <a:t>P</a:t>
            </a:r>
            <a:r>
              <a:rPr sz="2000" spc="104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000">
                <a:solidFill>
                  <a:srgbClr val="000000"/>
                </a:solidFill>
                <a:latin typeface="Tahoma"/>
                <a:cs typeface="Tahoma"/>
              </a:rPr>
              <a:t>.register</a:t>
            </a:r>
            <a:r>
              <a:rPr sz="2000" spc="-28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000">
                <a:solidFill>
                  <a:srgbClr val="000000"/>
                </a:solidFill>
                <a:latin typeface="Tahoma"/>
                <a:cs typeface="Tahoma"/>
              </a:rPr>
              <a:t>- 1;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4956047" y="2368403"/>
            <a:ext cx="349521" cy="4613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607"/>
              </a:lnSpc>
              <a:spcBef>
                <a:spcPct val="0"/>
              </a:spcBef>
              <a:spcAft>
                <a:spcPct val="0"/>
              </a:spcAft>
            </a:pPr>
            <a:r>
              <a:rPr sz="1350">
                <a:solidFill>
                  <a:srgbClr val="000000"/>
                </a:solidFill>
                <a:latin typeface="Tahoma"/>
                <a:cs typeface="Tahoma"/>
              </a:rPr>
              <a:t>1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6452615" y="2368403"/>
            <a:ext cx="349521" cy="4613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607"/>
              </a:lnSpc>
              <a:spcBef>
                <a:spcPct val="0"/>
              </a:spcBef>
              <a:spcAft>
                <a:spcPct val="0"/>
              </a:spcAft>
            </a:pPr>
            <a:r>
              <a:rPr sz="1350">
                <a:solidFill>
                  <a:srgbClr val="000000"/>
                </a:solidFill>
                <a:latin typeface="Tahoma"/>
                <a:cs typeface="Tahoma"/>
              </a:rPr>
              <a:t>1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1120139" y="2468988"/>
            <a:ext cx="1936171" cy="9301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3123"/>
              </a:lnSpc>
              <a:spcBef>
                <a:spcPct val="0"/>
              </a:spcBef>
              <a:spcAft>
                <a:spcPct val="0"/>
              </a:spcAft>
            </a:pPr>
            <a:r>
              <a:rPr sz="2800">
                <a:solidFill>
                  <a:srgbClr val="000000"/>
                </a:solidFill>
                <a:latin typeface="SimSun"/>
                <a:cs typeface="SimSun"/>
              </a:rPr>
              <a:t>问</a:t>
            </a:r>
            <a:r>
              <a:rPr sz="2800" b="1">
                <a:solidFill>
                  <a:srgbClr val="000000"/>
                </a:solidFill>
                <a:latin typeface="HPLAQQ+Arial-BoldMT"/>
                <a:cs typeface="HPLAQQ+Arial-BoldMT"/>
              </a:rPr>
              <a:t>empty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8413115" y="2526601"/>
            <a:ext cx="3212592" cy="11140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FF0000"/>
                </a:solidFill>
                <a:latin typeface="SimSun"/>
                <a:cs typeface="SimSun"/>
              </a:rPr>
              <a:t>一段代码一次只允许</a:t>
            </a:r>
          </a:p>
          <a:p>
            <a:pPr marL="0" marR="0">
              <a:lnSpc>
                <a:spcPts val="2400"/>
              </a:lnSpc>
              <a:spcBef>
                <a:spcPts val="372"/>
              </a:spcBef>
              <a:spcAft>
                <a:spcPct val="0"/>
              </a:spcAft>
            </a:pPr>
            <a:r>
              <a:rPr sz="2400" spc="11">
                <a:solidFill>
                  <a:srgbClr val="FF0000"/>
                </a:solidFill>
                <a:latin typeface="SimSun"/>
                <a:cs typeface="SimSun"/>
              </a:rPr>
              <a:t>一个进程进入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4130040" y="2530644"/>
            <a:ext cx="1318850" cy="665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spc="15">
                <a:solidFill>
                  <a:srgbClr val="000066"/>
                </a:solidFill>
                <a:latin typeface="SimSun"/>
                <a:cs typeface="SimSun"/>
              </a:rPr>
              <a:t>生产者</a:t>
            </a:r>
            <a:r>
              <a:rPr sz="2000" b="1">
                <a:solidFill>
                  <a:srgbClr val="000066"/>
                </a:solidFill>
                <a:latin typeface="HPLAQQ+Arial-BoldMT"/>
                <a:cs typeface="HPLAQQ+Arial-BoldMT"/>
              </a:rPr>
              <a:t>P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5067300" y="2670387"/>
            <a:ext cx="351255" cy="4461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88"/>
              </a:lnSpc>
              <a:spcBef>
                <a:spcPct val="0"/>
              </a:spcBef>
              <a:spcAft>
                <a:spcPct val="0"/>
              </a:spcAft>
            </a:pPr>
            <a:r>
              <a:rPr sz="1350" b="1">
                <a:solidFill>
                  <a:srgbClr val="000066"/>
                </a:solidFill>
                <a:latin typeface="HPLAQQ+Arial-BoldMT"/>
                <a:cs typeface="HPLAQQ+Arial-BoldMT"/>
              </a:rPr>
              <a:t>2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4739640" y="2984862"/>
            <a:ext cx="2975344" cy="7929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3123"/>
              </a:lnSpc>
              <a:spcBef>
                <a:spcPct val="0"/>
              </a:spcBef>
              <a:spcAft>
                <a:spcPct val="0"/>
              </a:spcAft>
            </a:pPr>
            <a:r>
              <a:rPr sz="2000" spc="15">
                <a:solidFill>
                  <a:srgbClr val="FF0000"/>
                </a:solidFill>
                <a:latin typeface="SimSun"/>
                <a:cs typeface="SimSun"/>
              </a:rPr>
              <a:t>检查</a:t>
            </a:r>
            <a:r>
              <a:rPr sz="2000" b="1">
                <a:solidFill>
                  <a:srgbClr val="FF0000"/>
                </a:solidFill>
                <a:latin typeface="VJAODI+CourierNewPS-BoldMT"/>
                <a:cs typeface="VJAODI+CourierNewPS-BoldMT"/>
              </a:rPr>
              <a:t>empty</a:t>
            </a:r>
            <a:r>
              <a:rPr sz="2000" spc="15">
                <a:solidFill>
                  <a:srgbClr val="FF0000"/>
                </a:solidFill>
                <a:latin typeface="SimSun"/>
                <a:cs typeface="SimSun"/>
              </a:rPr>
              <a:t>的锁</a:t>
            </a:r>
            <a:r>
              <a:rPr sz="2000" spc="4036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b="1">
                <a:solidFill>
                  <a:srgbClr val="333399"/>
                </a:solidFill>
                <a:latin typeface="HPLAQQ+Arial-BoldMT"/>
                <a:cs typeface="HPLAQQ+Arial-BoldMT"/>
              </a:rPr>
              <a:t>?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396240" y="3360610"/>
            <a:ext cx="2906268" cy="762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FF0000"/>
                </a:solidFill>
                <a:latin typeface="SimSun"/>
                <a:cs typeface="SimSun"/>
              </a:rPr>
              <a:t>仍是那个执行序列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4130040" y="3460918"/>
            <a:ext cx="1318850" cy="665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spc="15">
                <a:solidFill>
                  <a:srgbClr val="000066"/>
                </a:solidFill>
                <a:latin typeface="SimSun"/>
                <a:cs typeface="SimSun"/>
              </a:rPr>
              <a:t>生产者</a:t>
            </a:r>
            <a:r>
              <a:rPr sz="2000" b="1">
                <a:solidFill>
                  <a:srgbClr val="000066"/>
                </a:solidFill>
                <a:latin typeface="HPLAQQ+Arial-BoldMT"/>
                <a:cs typeface="HPLAQQ+Arial-BoldMT"/>
              </a:rPr>
              <a:t>P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4815840" y="3600663"/>
            <a:ext cx="2668903" cy="6923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418"/>
              </a:lnSpc>
              <a:spcBef>
                <a:spcPct val="0"/>
              </a:spcBef>
              <a:spcAft>
                <a:spcPct val="0"/>
              </a:spcAft>
            </a:pPr>
            <a:r>
              <a:rPr sz="2000">
                <a:solidFill>
                  <a:srgbClr val="000000"/>
                </a:solidFill>
                <a:latin typeface="Tahoma"/>
                <a:cs typeface="Tahoma"/>
              </a:rPr>
              <a:t>em</a:t>
            </a:r>
            <a:r>
              <a:rPr sz="2000" b="1" baseline="41600">
                <a:solidFill>
                  <a:srgbClr val="000066"/>
                </a:solidFill>
                <a:latin typeface="HPLAQQ+Arial-BoldMT"/>
                <a:cs typeface="HPLAQQ+Arial-BoldMT"/>
              </a:rPr>
              <a:t>1</a:t>
            </a:r>
            <a:r>
              <a:rPr sz="2000" spc="-10">
                <a:solidFill>
                  <a:srgbClr val="000000"/>
                </a:solidFill>
                <a:latin typeface="Tahoma"/>
                <a:cs typeface="Tahoma"/>
              </a:rPr>
              <a:t>pty</a:t>
            </a:r>
            <a:r>
              <a:rPr sz="2000" spc="1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000">
                <a:solidFill>
                  <a:srgbClr val="000000"/>
                </a:solidFill>
                <a:latin typeface="Tahoma"/>
                <a:cs typeface="Tahoma"/>
              </a:rPr>
              <a:t>= P</a:t>
            </a:r>
            <a:r>
              <a:rPr sz="2000" spc="101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000">
                <a:solidFill>
                  <a:srgbClr val="000000"/>
                </a:solidFill>
                <a:latin typeface="Tahoma"/>
                <a:cs typeface="Tahoma"/>
              </a:rPr>
              <a:t>.register;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5995415" y="3752703"/>
            <a:ext cx="349521" cy="4613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607"/>
              </a:lnSpc>
              <a:spcBef>
                <a:spcPct val="0"/>
              </a:spcBef>
              <a:spcAft>
                <a:spcPct val="0"/>
              </a:spcAft>
            </a:pPr>
            <a:r>
              <a:rPr sz="1350">
                <a:solidFill>
                  <a:srgbClr val="000000"/>
                </a:solidFill>
                <a:latin typeface="Tahoma"/>
                <a:cs typeface="Tahoma"/>
              </a:rPr>
              <a:t>1</a:t>
            </a:r>
          </a:p>
        </p:txBody>
      </p:sp>
      <p:sp>
        <p:nvSpPr>
          <p:cNvPr id="29" name="object 29"/>
          <p:cNvSpPr txBox="1"/>
          <p:nvPr/>
        </p:nvSpPr>
        <p:spPr>
          <a:xfrm>
            <a:off x="477304" y="3777872"/>
            <a:ext cx="2664365" cy="6881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418"/>
              </a:lnSpc>
              <a:spcBef>
                <a:spcPct val="0"/>
              </a:spcBef>
              <a:spcAft>
                <a:spcPct val="0"/>
              </a:spcAft>
            </a:pPr>
            <a:r>
              <a:rPr sz="2000">
                <a:solidFill>
                  <a:srgbClr val="000000"/>
                </a:solidFill>
                <a:latin typeface="Tahoma"/>
                <a:cs typeface="Tahoma"/>
              </a:rPr>
              <a:t>P</a:t>
            </a:r>
            <a:r>
              <a:rPr sz="2000" spc="108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000">
                <a:solidFill>
                  <a:srgbClr val="000000"/>
                </a:solidFill>
                <a:latin typeface="Tahoma"/>
                <a:cs typeface="Tahoma"/>
              </a:rPr>
              <a:t>.register</a:t>
            </a:r>
            <a:r>
              <a:rPr sz="2000" spc="-25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000">
                <a:solidFill>
                  <a:srgbClr val="000000"/>
                </a:solidFill>
                <a:latin typeface="Tahoma"/>
                <a:cs typeface="Tahoma"/>
              </a:rPr>
              <a:t>=</a:t>
            </a:r>
            <a:r>
              <a:rPr sz="2000" spc="-15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000">
                <a:solidFill>
                  <a:srgbClr val="000000"/>
                </a:solidFill>
                <a:latin typeface="Tahoma"/>
                <a:cs typeface="Tahoma"/>
              </a:rPr>
              <a:t>empty;</a:t>
            </a:r>
          </a:p>
        </p:txBody>
      </p:sp>
      <p:sp>
        <p:nvSpPr>
          <p:cNvPr id="30" name="object 30"/>
          <p:cNvSpPr txBox="1"/>
          <p:nvPr/>
        </p:nvSpPr>
        <p:spPr>
          <a:xfrm>
            <a:off x="617512" y="3925741"/>
            <a:ext cx="349521" cy="4613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607"/>
              </a:lnSpc>
              <a:spcBef>
                <a:spcPct val="0"/>
              </a:spcBef>
              <a:spcAft>
                <a:spcPct val="0"/>
              </a:spcAft>
            </a:pPr>
            <a:r>
              <a:rPr sz="1350">
                <a:solidFill>
                  <a:srgbClr val="000000"/>
                </a:solidFill>
                <a:latin typeface="Tahoma"/>
                <a:cs typeface="Tahoma"/>
              </a:rPr>
              <a:t>1</a:t>
            </a:r>
          </a:p>
        </p:txBody>
      </p:sp>
      <p:sp>
        <p:nvSpPr>
          <p:cNvPr id="31" name="object 31"/>
          <p:cNvSpPr txBox="1"/>
          <p:nvPr/>
        </p:nvSpPr>
        <p:spPr>
          <a:xfrm>
            <a:off x="4739640" y="4065437"/>
            <a:ext cx="1909574" cy="6761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70"/>
              </a:lnSpc>
              <a:spcBef>
                <a:spcPct val="0"/>
              </a:spcBef>
              <a:spcAft>
                <a:spcPct val="0"/>
              </a:spcAft>
            </a:pPr>
            <a:r>
              <a:rPr sz="2000" spc="15">
                <a:solidFill>
                  <a:srgbClr val="FF0000"/>
                </a:solidFill>
                <a:latin typeface="SimSun"/>
                <a:cs typeface="SimSun"/>
              </a:rPr>
              <a:t>给</a:t>
            </a:r>
            <a:r>
              <a:rPr sz="2000" b="1">
                <a:solidFill>
                  <a:srgbClr val="FF0000"/>
                </a:solidFill>
                <a:latin typeface="VJAODI+CourierNewPS-BoldMT"/>
                <a:cs typeface="VJAODI+CourierNewPS-BoldMT"/>
              </a:rPr>
              <a:t>empty</a:t>
            </a:r>
            <a:r>
              <a:rPr sz="2000" spc="15">
                <a:solidFill>
                  <a:srgbClr val="FF0000"/>
                </a:solidFill>
                <a:latin typeface="SimSun"/>
                <a:cs typeface="SimSun"/>
              </a:rPr>
              <a:t>开锁</a:t>
            </a:r>
          </a:p>
        </p:txBody>
      </p:sp>
      <p:sp>
        <p:nvSpPr>
          <p:cNvPr id="32" name="object 32"/>
          <p:cNvSpPr txBox="1"/>
          <p:nvPr/>
        </p:nvSpPr>
        <p:spPr>
          <a:xfrm>
            <a:off x="477346" y="4143600"/>
            <a:ext cx="3601699" cy="688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418"/>
              </a:lnSpc>
              <a:spcBef>
                <a:spcPct val="0"/>
              </a:spcBef>
              <a:spcAft>
                <a:spcPct val="0"/>
              </a:spcAft>
            </a:pPr>
            <a:r>
              <a:rPr sz="2000">
                <a:solidFill>
                  <a:srgbClr val="000000"/>
                </a:solidFill>
                <a:latin typeface="Tahoma"/>
                <a:cs typeface="Tahoma"/>
              </a:rPr>
              <a:t>P</a:t>
            </a:r>
            <a:r>
              <a:rPr sz="2000" spc="108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000">
                <a:solidFill>
                  <a:srgbClr val="000000"/>
                </a:solidFill>
                <a:latin typeface="Tahoma"/>
                <a:cs typeface="Tahoma"/>
              </a:rPr>
              <a:t>.register</a:t>
            </a:r>
            <a:r>
              <a:rPr sz="2000" spc="-23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000">
                <a:solidFill>
                  <a:srgbClr val="000000"/>
                </a:solidFill>
                <a:latin typeface="Tahoma"/>
                <a:cs typeface="Tahoma"/>
              </a:rPr>
              <a:t>=</a:t>
            </a:r>
            <a:r>
              <a:rPr sz="2000" spc="-15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000">
                <a:solidFill>
                  <a:srgbClr val="000000"/>
                </a:solidFill>
                <a:latin typeface="Tahoma"/>
                <a:cs typeface="Tahoma"/>
              </a:rPr>
              <a:t>P</a:t>
            </a:r>
            <a:r>
              <a:rPr sz="2000" spc="104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000">
                <a:solidFill>
                  <a:srgbClr val="000000"/>
                </a:solidFill>
                <a:latin typeface="Tahoma"/>
                <a:cs typeface="Tahoma"/>
              </a:rPr>
              <a:t>.register</a:t>
            </a:r>
            <a:r>
              <a:rPr sz="2000" spc="-28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000">
                <a:solidFill>
                  <a:srgbClr val="000000"/>
                </a:solidFill>
                <a:latin typeface="Tahoma"/>
                <a:cs typeface="Tahoma"/>
              </a:rPr>
              <a:t>- 1;</a:t>
            </a:r>
          </a:p>
        </p:txBody>
      </p:sp>
      <p:sp>
        <p:nvSpPr>
          <p:cNvPr id="33" name="object 33"/>
          <p:cNvSpPr txBox="1"/>
          <p:nvPr/>
        </p:nvSpPr>
        <p:spPr>
          <a:xfrm>
            <a:off x="617512" y="4291501"/>
            <a:ext cx="349521" cy="4613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607"/>
              </a:lnSpc>
              <a:spcBef>
                <a:spcPct val="0"/>
              </a:spcBef>
              <a:spcAft>
                <a:spcPct val="0"/>
              </a:spcAft>
            </a:pPr>
            <a:r>
              <a:rPr sz="1350">
                <a:solidFill>
                  <a:srgbClr val="000000"/>
                </a:solidFill>
                <a:latin typeface="Tahoma"/>
                <a:cs typeface="Tahoma"/>
              </a:rPr>
              <a:t>1</a:t>
            </a:r>
          </a:p>
        </p:txBody>
      </p:sp>
      <p:sp>
        <p:nvSpPr>
          <p:cNvPr id="34" name="object 34"/>
          <p:cNvSpPr txBox="1"/>
          <p:nvPr/>
        </p:nvSpPr>
        <p:spPr>
          <a:xfrm>
            <a:off x="2114080" y="4291501"/>
            <a:ext cx="349521" cy="4613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607"/>
              </a:lnSpc>
              <a:spcBef>
                <a:spcPct val="0"/>
              </a:spcBef>
              <a:spcAft>
                <a:spcPct val="0"/>
              </a:spcAft>
            </a:pPr>
            <a:r>
              <a:rPr sz="1350">
                <a:solidFill>
                  <a:srgbClr val="000000"/>
                </a:solidFill>
                <a:latin typeface="Tahoma"/>
                <a:cs typeface="Tahoma"/>
              </a:rPr>
              <a:t>1</a:t>
            </a:r>
          </a:p>
        </p:txBody>
      </p:sp>
      <p:sp>
        <p:nvSpPr>
          <p:cNvPr id="35" name="object 35"/>
          <p:cNvSpPr txBox="1"/>
          <p:nvPr/>
        </p:nvSpPr>
        <p:spPr>
          <a:xfrm>
            <a:off x="4130040" y="4451518"/>
            <a:ext cx="1412340" cy="7097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spc="15">
                <a:solidFill>
                  <a:srgbClr val="000066"/>
                </a:solidFill>
                <a:latin typeface="SimSun"/>
                <a:cs typeface="SimSun"/>
              </a:rPr>
              <a:t>生产者</a:t>
            </a:r>
            <a:r>
              <a:rPr sz="2000" b="1">
                <a:solidFill>
                  <a:srgbClr val="000066"/>
                </a:solidFill>
                <a:latin typeface="HPLAQQ+Arial-BoldMT"/>
                <a:cs typeface="HPLAQQ+Arial-BoldMT"/>
              </a:rPr>
              <a:t>P</a:t>
            </a:r>
            <a:r>
              <a:rPr sz="2000" b="1" baseline="-24600">
                <a:solidFill>
                  <a:srgbClr val="000066"/>
                </a:solidFill>
                <a:latin typeface="HPLAQQ+Arial-BoldMT"/>
                <a:cs typeface="HPLAQQ+Arial-BoldMT"/>
              </a:rPr>
              <a:t>2</a:t>
            </a:r>
          </a:p>
        </p:txBody>
      </p:sp>
      <p:sp>
        <p:nvSpPr>
          <p:cNvPr id="36" name="object 36"/>
          <p:cNvSpPr txBox="1"/>
          <p:nvPr/>
        </p:nvSpPr>
        <p:spPr>
          <a:xfrm>
            <a:off x="477407" y="4509360"/>
            <a:ext cx="2664261" cy="688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418"/>
              </a:lnSpc>
              <a:spcBef>
                <a:spcPct val="0"/>
              </a:spcBef>
              <a:spcAft>
                <a:spcPct val="0"/>
              </a:spcAft>
            </a:pPr>
            <a:r>
              <a:rPr sz="2000">
                <a:solidFill>
                  <a:srgbClr val="000000"/>
                </a:solidFill>
                <a:latin typeface="Tahoma"/>
                <a:cs typeface="Tahoma"/>
              </a:rPr>
              <a:t>P</a:t>
            </a:r>
            <a:r>
              <a:rPr sz="2000" spc="108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000">
                <a:solidFill>
                  <a:srgbClr val="000000"/>
                </a:solidFill>
                <a:latin typeface="Tahoma"/>
                <a:cs typeface="Tahoma"/>
              </a:rPr>
              <a:t>.register</a:t>
            </a:r>
            <a:r>
              <a:rPr sz="2000" spc="-25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000">
                <a:solidFill>
                  <a:srgbClr val="000000"/>
                </a:solidFill>
                <a:latin typeface="Tahoma"/>
                <a:cs typeface="Tahoma"/>
              </a:rPr>
              <a:t>=</a:t>
            </a:r>
            <a:r>
              <a:rPr sz="2000" spc="-15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000">
                <a:solidFill>
                  <a:srgbClr val="000000"/>
                </a:solidFill>
                <a:latin typeface="Tahoma"/>
                <a:cs typeface="Tahoma"/>
              </a:rPr>
              <a:t>empty;</a:t>
            </a:r>
          </a:p>
        </p:txBody>
      </p:sp>
      <p:sp>
        <p:nvSpPr>
          <p:cNvPr id="37" name="object 37"/>
          <p:cNvSpPr txBox="1"/>
          <p:nvPr/>
        </p:nvSpPr>
        <p:spPr>
          <a:xfrm>
            <a:off x="617512" y="4657261"/>
            <a:ext cx="349521" cy="4613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607"/>
              </a:lnSpc>
              <a:spcBef>
                <a:spcPct val="0"/>
              </a:spcBef>
              <a:spcAft>
                <a:spcPct val="0"/>
              </a:spcAft>
            </a:pPr>
            <a:r>
              <a:rPr sz="1350">
                <a:solidFill>
                  <a:srgbClr val="000000"/>
                </a:solidFill>
                <a:latin typeface="Tahoma"/>
                <a:cs typeface="Tahoma"/>
              </a:rPr>
              <a:t>2</a:t>
            </a:r>
          </a:p>
        </p:txBody>
      </p:sp>
      <p:sp>
        <p:nvSpPr>
          <p:cNvPr id="38" name="object 38"/>
          <p:cNvSpPr txBox="1"/>
          <p:nvPr/>
        </p:nvSpPr>
        <p:spPr>
          <a:xfrm>
            <a:off x="477346" y="4875119"/>
            <a:ext cx="3601699" cy="688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418"/>
              </a:lnSpc>
              <a:spcBef>
                <a:spcPct val="0"/>
              </a:spcBef>
              <a:spcAft>
                <a:spcPct val="0"/>
              </a:spcAft>
            </a:pPr>
            <a:r>
              <a:rPr sz="2000">
                <a:solidFill>
                  <a:srgbClr val="000000"/>
                </a:solidFill>
                <a:latin typeface="Tahoma"/>
                <a:cs typeface="Tahoma"/>
              </a:rPr>
              <a:t>P</a:t>
            </a:r>
            <a:r>
              <a:rPr sz="2000" spc="108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000">
                <a:solidFill>
                  <a:srgbClr val="000000"/>
                </a:solidFill>
                <a:latin typeface="Tahoma"/>
                <a:cs typeface="Tahoma"/>
              </a:rPr>
              <a:t>.register</a:t>
            </a:r>
            <a:r>
              <a:rPr sz="2000" spc="-23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000">
                <a:solidFill>
                  <a:srgbClr val="000000"/>
                </a:solidFill>
                <a:latin typeface="Tahoma"/>
                <a:cs typeface="Tahoma"/>
              </a:rPr>
              <a:t>=</a:t>
            </a:r>
            <a:r>
              <a:rPr sz="2000" spc="-15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000">
                <a:solidFill>
                  <a:srgbClr val="000000"/>
                </a:solidFill>
                <a:latin typeface="Tahoma"/>
                <a:cs typeface="Tahoma"/>
              </a:rPr>
              <a:t>P</a:t>
            </a:r>
            <a:r>
              <a:rPr sz="2000" spc="104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000">
                <a:solidFill>
                  <a:srgbClr val="000000"/>
                </a:solidFill>
                <a:latin typeface="Tahoma"/>
                <a:cs typeface="Tahoma"/>
              </a:rPr>
              <a:t>.register</a:t>
            </a:r>
            <a:r>
              <a:rPr sz="2000" spc="-28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000">
                <a:solidFill>
                  <a:srgbClr val="000000"/>
                </a:solidFill>
                <a:latin typeface="Tahoma"/>
                <a:cs typeface="Tahoma"/>
              </a:rPr>
              <a:t>- 1;</a:t>
            </a:r>
          </a:p>
        </p:txBody>
      </p:sp>
      <p:sp>
        <p:nvSpPr>
          <p:cNvPr id="39" name="object 39"/>
          <p:cNvSpPr txBox="1"/>
          <p:nvPr/>
        </p:nvSpPr>
        <p:spPr>
          <a:xfrm>
            <a:off x="4739640" y="4903637"/>
            <a:ext cx="2677670" cy="6761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70"/>
              </a:lnSpc>
              <a:spcBef>
                <a:spcPct val="0"/>
              </a:spcBef>
              <a:spcAft>
                <a:spcPct val="0"/>
              </a:spcAft>
            </a:pPr>
            <a:r>
              <a:rPr sz="2000" spc="15">
                <a:solidFill>
                  <a:srgbClr val="FF0000"/>
                </a:solidFill>
                <a:latin typeface="SimSun"/>
                <a:cs typeface="SimSun"/>
              </a:rPr>
              <a:t>检查并给</a:t>
            </a:r>
            <a:r>
              <a:rPr sz="2000" b="1">
                <a:solidFill>
                  <a:srgbClr val="FF0000"/>
                </a:solidFill>
                <a:latin typeface="VJAODI+CourierNewPS-BoldMT"/>
                <a:cs typeface="VJAODI+CourierNewPS-BoldMT"/>
              </a:rPr>
              <a:t>empty</a:t>
            </a:r>
            <a:r>
              <a:rPr sz="2000" spc="15">
                <a:solidFill>
                  <a:srgbClr val="FF0000"/>
                </a:solidFill>
                <a:latin typeface="SimSun"/>
                <a:cs typeface="SimSun"/>
              </a:rPr>
              <a:t>上锁</a:t>
            </a:r>
          </a:p>
        </p:txBody>
      </p:sp>
      <p:sp>
        <p:nvSpPr>
          <p:cNvPr id="40" name="object 40"/>
          <p:cNvSpPr txBox="1"/>
          <p:nvPr/>
        </p:nvSpPr>
        <p:spPr>
          <a:xfrm>
            <a:off x="617512" y="5023021"/>
            <a:ext cx="349521" cy="4613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607"/>
              </a:lnSpc>
              <a:spcBef>
                <a:spcPct val="0"/>
              </a:spcBef>
              <a:spcAft>
                <a:spcPct val="0"/>
              </a:spcAft>
            </a:pPr>
            <a:r>
              <a:rPr sz="1350">
                <a:solidFill>
                  <a:srgbClr val="000000"/>
                </a:solidFill>
                <a:latin typeface="Tahoma"/>
                <a:cs typeface="Tahoma"/>
              </a:rPr>
              <a:t>2</a:t>
            </a:r>
          </a:p>
        </p:txBody>
      </p:sp>
      <p:sp>
        <p:nvSpPr>
          <p:cNvPr id="41" name="object 41"/>
          <p:cNvSpPr txBox="1"/>
          <p:nvPr/>
        </p:nvSpPr>
        <p:spPr>
          <a:xfrm>
            <a:off x="2114080" y="5023021"/>
            <a:ext cx="349521" cy="4613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607"/>
              </a:lnSpc>
              <a:spcBef>
                <a:spcPct val="0"/>
              </a:spcBef>
              <a:spcAft>
                <a:spcPct val="0"/>
              </a:spcAft>
            </a:pPr>
            <a:r>
              <a:rPr sz="1350">
                <a:solidFill>
                  <a:srgbClr val="000000"/>
                </a:solidFill>
                <a:latin typeface="Tahoma"/>
                <a:cs typeface="Tahoma"/>
              </a:rPr>
              <a:t>2</a:t>
            </a:r>
          </a:p>
        </p:txBody>
      </p:sp>
      <p:sp>
        <p:nvSpPr>
          <p:cNvPr id="42" name="object 42"/>
          <p:cNvSpPr txBox="1"/>
          <p:nvPr/>
        </p:nvSpPr>
        <p:spPr>
          <a:xfrm>
            <a:off x="477407" y="5240879"/>
            <a:ext cx="2668800" cy="6882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418"/>
              </a:lnSpc>
              <a:spcBef>
                <a:spcPct val="0"/>
              </a:spcBef>
              <a:spcAft>
                <a:spcPct val="0"/>
              </a:spcAft>
            </a:pPr>
            <a:r>
              <a:rPr sz="2000">
                <a:solidFill>
                  <a:srgbClr val="000000"/>
                </a:solidFill>
                <a:latin typeface="Tahoma"/>
                <a:cs typeface="Tahoma"/>
              </a:rPr>
              <a:t>empty = P</a:t>
            </a:r>
            <a:r>
              <a:rPr sz="2000" spc="10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000">
                <a:solidFill>
                  <a:srgbClr val="000000"/>
                </a:solidFill>
                <a:latin typeface="Tahoma"/>
                <a:cs typeface="Tahoma"/>
              </a:rPr>
              <a:t>.register;</a:t>
            </a:r>
          </a:p>
        </p:txBody>
      </p:sp>
      <p:sp>
        <p:nvSpPr>
          <p:cNvPr id="43" name="object 43"/>
          <p:cNvSpPr txBox="1"/>
          <p:nvPr/>
        </p:nvSpPr>
        <p:spPr>
          <a:xfrm>
            <a:off x="4815840" y="5268534"/>
            <a:ext cx="2664366" cy="6881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418"/>
              </a:lnSpc>
              <a:spcBef>
                <a:spcPct val="0"/>
              </a:spcBef>
              <a:spcAft>
                <a:spcPct val="0"/>
              </a:spcAft>
            </a:pPr>
            <a:r>
              <a:rPr sz="2000">
                <a:solidFill>
                  <a:srgbClr val="000000"/>
                </a:solidFill>
                <a:latin typeface="Tahoma"/>
                <a:cs typeface="Tahoma"/>
              </a:rPr>
              <a:t>P</a:t>
            </a:r>
            <a:r>
              <a:rPr sz="2000" spc="108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000">
                <a:solidFill>
                  <a:srgbClr val="000000"/>
                </a:solidFill>
                <a:latin typeface="Tahoma"/>
                <a:cs typeface="Tahoma"/>
              </a:rPr>
              <a:t>.register</a:t>
            </a:r>
            <a:r>
              <a:rPr sz="2000" spc="-25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000">
                <a:solidFill>
                  <a:srgbClr val="000000"/>
                </a:solidFill>
                <a:latin typeface="Tahoma"/>
                <a:cs typeface="Tahoma"/>
              </a:rPr>
              <a:t>=</a:t>
            </a:r>
            <a:r>
              <a:rPr sz="2000" spc="-15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000">
                <a:solidFill>
                  <a:srgbClr val="000000"/>
                </a:solidFill>
                <a:latin typeface="Tahoma"/>
                <a:cs typeface="Tahoma"/>
              </a:rPr>
              <a:t>empty;</a:t>
            </a:r>
          </a:p>
        </p:txBody>
      </p:sp>
      <p:sp>
        <p:nvSpPr>
          <p:cNvPr id="44" name="object 44"/>
          <p:cNvSpPr txBox="1"/>
          <p:nvPr/>
        </p:nvSpPr>
        <p:spPr>
          <a:xfrm>
            <a:off x="1656880" y="5388781"/>
            <a:ext cx="349521" cy="4613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607"/>
              </a:lnSpc>
              <a:spcBef>
                <a:spcPct val="0"/>
              </a:spcBef>
              <a:spcAft>
                <a:spcPct val="0"/>
              </a:spcAft>
            </a:pPr>
            <a:r>
              <a:rPr sz="1350">
                <a:solidFill>
                  <a:srgbClr val="000000"/>
                </a:solidFill>
                <a:latin typeface="Tahoma"/>
                <a:cs typeface="Tahoma"/>
              </a:rPr>
              <a:t>1</a:t>
            </a:r>
          </a:p>
        </p:txBody>
      </p:sp>
      <p:sp>
        <p:nvSpPr>
          <p:cNvPr id="45" name="object 45"/>
          <p:cNvSpPr txBox="1"/>
          <p:nvPr/>
        </p:nvSpPr>
        <p:spPr>
          <a:xfrm>
            <a:off x="4956047" y="5416403"/>
            <a:ext cx="349521" cy="4613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607"/>
              </a:lnSpc>
              <a:spcBef>
                <a:spcPct val="0"/>
              </a:spcBef>
              <a:spcAft>
                <a:spcPct val="0"/>
              </a:spcAft>
            </a:pPr>
            <a:r>
              <a:rPr sz="1350">
                <a:solidFill>
                  <a:srgbClr val="000000"/>
                </a:solidFill>
                <a:latin typeface="Tahoma"/>
                <a:cs typeface="Tahoma"/>
              </a:rPr>
              <a:t>2</a:t>
            </a:r>
          </a:p>
        </p:txBody>
      </p:sp>
      <p:sp>
        <p:nvSpPr>
          <p:cNvPr id="46" name="object 46"/>
          <p:cNvSpPr txBox="1"/>
          <p:nvPr/>
        </p:nvSpPr>
        <p:spPr>
          <a:xfrm>
            <a:off x="4815882" y="5573334"/>
            <a:ext cx="3601700" cy="6882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418"/>
              </a:lnSpc>
              <a:spcBef>
                <a:spcPct val="0"/>
              </a:spcBef>
              <a:spcAft>
                <a:spcPct val="0"/>
              </a:spcAft>
            </a:pPr>
            <a:r>
              <a:rPr sz="2000">
                <a:solidFill>
                  <a:srgbClr val="000000"/>
                </a:solidFill>
                <a:latin typeface="Tahoma"/>
                <a:cs typeface="Tahoma"/>
              </a:rPr>
              <a:t>P</a:t>
            </a:r>
            <a:r>
              <a:rPr sz="2000" spc="108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000">
                <a:solidFill>
                  <a:srgbClr val="000000"/>
                </a:solidFill>
                <a:latin typeface="Tahoma"/>
                <a:cs typeface="Tahoma"/>
              </a:rPr>
              <a:t>.register</a:t>
            </a:r>
            <a:r>
              <a:rPr sz="2000" spc="-23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000">
                <a:solidFill>
                  <a:srgbClr val="000000"/>
                </a:solidFill>
                <a:latin typeface="Tahoma"/>
                <a:cs typeface="Tahoma"/>
              </a:rPr>
              <a:t>=</a:t>
            </a:r>
            <a:r>
              <a:rPr sz="2000" spc="-15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000">
                <a:solidFill>
                  <a:srgbClr val="000000"/>
                </a:solidFill>
                <a:latin typeface="Tahoma"/>
                <a:cs typeface="Tahoma"/>
              </a:rPr>
              <a:t>P</a:t>
            </a:r>
            <a:r>
              <a:rPr sz="2000" spc="104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000">
                <a:solidFill>
                  <a:srgbClr val="000000"/>
                </a:solidFill>
                <a:latin typeface="Tahoma"/>
                <a:cs typeface="Tahoma"/>
              </a:rPr>
              <a:t>.register</a:t>
            </a:r>
            <a:r>
              <a:rPr sz="2000" spc="-28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000">
                <a:solidFill>
                  <a:srgbClr val="000000"/>
                </a:solidFill>
                <a:latin typeface="Tahoma"/>
                <a:cs typeface="Tahoma"/>
              </a:rPr>
              <a:t>- 1;</a:t>
            </a:r>
          </a:p>
        </p:txBody>
      </p:sp>
      <p:sp>
        <p:nvSpPr>
          <p:cNvPr id="47" name="object 47"/>
          <p:cNvSpPr txBox="1"/>
          <p:nvPr/>
        </p:nvSpPr>
        <p:spPr>
          <a:xfrm>
            <a:off x="477304" y="5606639"/>
            <a:ext cx="2668903" cy="688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418"/>
              </a:lnSpc>
              <a:spcBef>
                <a:spcPct val="0"/>
              </a:spcBef>
              <a:spcAft>
                <a:spcPct val="0"/>
              </a:spcAft>
            </a:pPr>
            <a:r>
              <a:rPr sz="2000">
                <a:solidFill>
                  <a:srgbClr val="000000"/>
                </a:solidFill>
                <a:latin typeface="Tahoma"/>
                <a:cs typeface="Tahoma"/>
              </a:rPr>
              <a:t>empty = P</a:t>
            </a:r>
            <a:r>
              <a:rPr sz="2000" spc="101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000">
                <a:solidFill>
                  <a:srgbClr val="000000"/>
                </a:solidFill>
                <a:latin typeface="Tahoma"/>
                <a:cs typeface="Tahoma"/>
              </a:rPr>
              <a:t>.register;</a:t>
            </a:r>
          </a:p>
        </p:txBody>
      </p:sp>
      <p:sp>
        <p:nvSpPr>
          <p:cNvPr id="48" name="object 48"/>
          <p:cNvSpPr txBox="1"/>
          <p:nvPr/>
        </p:nvSpPr>
        <p:spPr>
          <a:xfrm>
            <a:off x="4956047" y="5721203"/>
            <a:ext cx="349521" cy="4613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607"/>
              </a:lnSpc>
              <a:spcBef>
                <a:spcPct val="0"/>
              </a:spcBef>
              <a:spcAft>
                <a:spcPct val="0"/>
              </a:spcAft>
            </a:pPr>
            <a:r>
              <a:rPr sz="1350">
                <a:solidFill>
                  <a:srgbClr val="000000"/>
                </a:solidFill>
                <a:latin typeface="Tahoma"/>
                <a:cs typeface="Tahoma"/>
              </a:rPr>
              <a:t>2</a:t>
            </a:r>
          </a:p>
        </p:txBody>
      </p:sp>
      <p:sp>
        <p:nvSpPr>
          <p:cNvPr id="49" name="object 49"/>
          <p:cNvSpPr txBox="1"/>
          <p:nvPr/>
        </p:nvSpPr>
        <p:spPr>
          <a:xfrm>
            <a:off x="6452615" y="5721203"/>
            <a:ext cx="349521" cy="4613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607"/>
              </a:lnSpc>
              <a:spcBef>
                <a:spcPct val="0"/>
              </a:spcBef>
              <a:spcAft>
                <a:spcPct val="0"/>
              </a:spcAft>
            </a:pPr>
            <a:r>
              <a:rPr sz="1350">
                <a:solidFill>
                  <a:srgbClr val="000000"/>
                </a:solidFill>
                <a:latin typeface="Tahoma"/>
                <a:cs typeface="Tahoma"/>
              </a:rPr>
              <a:t>2</a:t>
            </a:r>
          </a:p>
        </p:txBody>
      </p:sp>
      <p:sp>
        <p:nvSpPr>
          <p:cNvPr id="50" name="object 50"/>
          <p:cNvSpPr txBox="1"/>
          <p:nvPr/>
        </p:nvSpPr>
        <p:spPr>
          <a:xfrm>
            <a:off x="1656880" y="5754541"/>
            <a:ext cx="349521" cy="4613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607"/>
              </a:lnSpc>
              <a:spcBef>
                <a:spcPct val="0"/>
              </a:spcBef>
              <a:spcAft>
                <a:spcPct val="0"/>
              </a:spcAft>
            </a:pPr>
            <a:r>
              <a:rPr sz="1350">
                <a:solidFill>
                  <a:srgbClr val="000000"/>
                </a:solidFill>
                <a:latin typeface="Tahoma"/>
                <a:cs typeface="Tahoma"/>
              </a:rPr>
              <a:t>2</a:t>
            </a:r>
          </a:p>
        </p:txBody>
      </p:sp>
      <p:sp>
        <p:nvSpPr>
          <p:cNvPr id="51" name="object 51"/>
          <p:cNvSpPr txBox="1"/>
          <p:nvPr/>
        </p:nvSpPr>
        <p:spPr>
          <a:xfrm>
            <a:off x="4815943" y="5878234"/>
            <a:ext cx="2588479" cy="6881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418"/>
              </a:lnSpc>
              <a:spcBef>
                <a:spcPct val="0"/>
              </a:spcBef>
              <a:spcAft>
                <a:spcPct val="0"/>
              </a:spcAft>
            </a:pPr>
            <a:r>
              <a:rPr sz="2000">
                <a:solidFill>
                  <a:srgbClr val="000000"/>
                </a:solidFill>
                <a:latin typeface="Tahoma"/>
                <a:cs typeface="Tahoma"/>
              </a:rPr>
              <a:t>empty = C.register;</a:t>
            </a:r>
          </a:p>
        </p:txBody>
      </p:sp>
      <p:sp>
        <p:nvSpPr>
          <p:cNvPr id="52" name="object 52"/>
          <p:cNvSpPr txBox="1"/>
          <p:nvPr/>
        </p:nvSpPr>
        <p:spPr>
          <a:xfrm>
            <a:off x="4739640" y="6365068"/>
            <a:ext cx="1909574" cy="6761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70"/>
              </a:lnSpc>
              <a:spcBef>
                <a:spcPct val="0"/>
              </a:spcBef>
              <a:spcAft>
                <a:spcPct val="0"/>
              </a:spcAft>
            </a:pPr>
            <a:r>
              <a:rPr sz="2000" spc="15">
                <a:solidFill>
                  <a:srgbClr val="FF0000"/>
                </a:solidFill>
                <a:latin typeface="SimSun"/>
                <a:cs typeface="SimSun"/>
              </a:rPr>
              <a:t>给</a:t>
            </a:r>
            <a:r>
              <a:rPr sz="2000" b="1">
                <a:solidFill>
                  <a:srgbClr val="FF0000"/>
                </a:solidFill>
                <a:latin typeface="VJAODI+CourierNewPS-BoldMT"/>
                <a:cs typeface="VJAODI+CourierNewPS-BoldMT"/>
              </a:rPr>
              <a:t>empty</a:t>
            </a:r>
            <a:r>
              <a:rPr sz="2000" spc="15">
                <a:solidFill>
                  <a:srgbClr val="FF0000"/>
                </a:solidFill>
                <a:latin typeface="SimSun"/>
                <a:cs typeface="SimSun"/>
              </a:rPr>
              <a:t>开锁</a:t>
            </a:r>
          </a:p>
        </p:txBody>
      </p:sp>
      <p:sp>
        <p:nvSpPr>
          <p:cNvPr id="53" name="object 53"/>
          <p:cNvSpPr txBox="1"/>
          <p:nvPr/>
        </p:nvSpPr>
        <p:spPr>
          <a:xfrm>
            <a:off x="91459" y="6583047"/>
            <a:ext cx="1945624" cy="529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767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BQNIKP+TimesNewRomanPS-BoldMT"/>
                <a:cs typeface="BQNIKP+TimesNewRomanPS-BoldMT"/>
              </a:rPr>
              <a:t>Operating</a:t>
            </a:r>
            <a:r>
              <a:rPr sz="1600" b="1" spc="37">
                <a:solidFill>
                  <a:srgbClr val="000000"/>
                </a:solidFill>
                <a:latin typeface="BQNIKP+TimesNewRomanPS-BoldMT"/>
                <a:cs typeface="BQNIKP+TimesNewRomanPS-BoldMT"/>
              </a:rPr>
              <a:t> </a:t>
            </a:r>
            <a:r>
              <a:rPr sz="1600" b="1">
                <a:solidFill>
                  <a:srgbClr val="000000"/>
                </a:solidFill>
                <a:latin typeface="BQNIKP+TimesNewRomanPS-BoldMT"/>
                <a:cs typeface="BQNIKP+TimesNewRomanPS-BoldMT"/>
              </a:rPr>
              <a:t>Systems</a:t>
            </a:r>
          </a:p>
        </p:txBody>
      </p:sp>
      <p:sp>
        <p:nvSpPr>
          <p:cNvPr id="54" name="object 54"/>
          <p:cNvSpPr txBox="1"/>
          <p:nvPr/>
        </p:nvSpPr>
        <p:spPr>
          <a:xfrm>
            <a:off x="5913786" y="6581798"/>
            <a:ext cx="668025" cy="531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783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HPLAQQ+Arial-BoldMT"/>
                <a:cs typeface="HPLAQQ+Arial-BoldMT"/>
              </a:rPr>
              <a:t>-</a:t>
            </a:r>
            <a:r>
              <a:rPr sz="1600" b="1" spc="5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600" b="1">
                <a:solidFill>
                  <a:srgbClr val="000000"/>
                </a:solidFill>
                <a:latin typeface="HPLAQQ+Arial-BoldMT"/>
                <a:cs typeface="HPLAQQ+Arial-BoldMT"/>
              </a:rPr>
              <a:t>5</a:t>
            </a:r>
            <a:r>
              <a:rPr sz="1600" b="1" spc="5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600" b="1">
                <a:solidFill>
                  <a:srgbClr val="000000"/>
                </a:solidFill>
                <a:latin typeface="HPLAQQ+Arial-BoldMT"/>
                <a:cs typeface="HPLAQQ+Arial-BoldMT"/>
              </a:rPr>
              <a:t>-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bject 1"/>
          <p:cNvSpPr/>
          <p:nvPr/>
        </p:nvSpPr>
        <p:spPr>
          <a:xfrm>
            <a:off x="11190732" y="5562600"/>
            <a:ext cx="1001267" cy="12954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761" y="1067561"/>
            <a:ext cx="10700002" cy="127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90727" y="1981200"/>
            <a:ext cx="7778495" cy="3886965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99440" y="404306"/>
            <a:ext cx="5757294" cy="11965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4021"/>
              </a:lnSpc>
              <a:spcBef>
                <a:spcPct val="0"/>
              </a:spcBef>
              <a:spcAft>
                <a:spcPct val="0"/>
              </a:spcAft>
            </a:pPr>
            <a:r>
              <a:rPr sz="3600" spc="11">
                <a:solidFill>
                  <a:srgbClr val="000000"/>
                </a:solidFill>
                <a:latin typeface="SimSun"/>
                <a:cs typeface="SimSun"/>
              </a:rPr>
              <a:t>临界区</a:t>
            </a:r>
            <a:r>
              <a:rPr sz="3600" b="1">
                <a:solidFill>
                  <a:srgbClr val="000000"/>
                </a:solidFill>
                <a:latin typeface="CQAHUM+Arial-BoldMT"/>
                <a:cs typeface="CQAHUM+Arial-BoldMT"/>
              </a:rPr>
              <a:t>(Critical Section)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48640" y="1359516"/>
            <a:ext cx="10490074" cy="9279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3123"/>
              </a:lnSpc>
              <a:spcBef>
                <a:spcPct val="0"/>
              </a:spcBef>
              <a:spcAft>
                <a:spcPct val="0"/>
              </a:spcAft>
            </a:pPr>
            <a:r>
              <a:rPr sz="2500">
                <a:solidFill>
                  <a:srgbClr val="993300"/>
                </a:solidFill>
                <a:latin typeface="SKLOBM+Wingdings-Regular"/>
                <a:cs typeface="SKLOBM+Wingdings-Regular"/>
              </a:rPr>
              <a:t></a:t>
            </a:r>
            <a:r>
              <a:rPr sz="2500" spc="208">
                <a:solidFill>
                  <a:srgbClr val="993300"/>
                </a:solidFill>
                <a:latin typeface="Times New Roman"/>
                <a:cs typeface="Times New Roman"/>
              </a:rPr>
              <a:t> </a:t>
            </a:r>
            <a:r>
              <a:rPr sz="2800">
                <a:solidFill>
                  <a:srgbClr val="FF0000"/>
                </a:solidFill>
                <a:latin typeface="SimSun"/>
                <a:cs typeface="SimSun"/>
              </a:rPr>
              <a:t>临界区</a:t>
            </a:r>
            <a:r>
              <a:rPr sz="2800" b="1">
                <a:solidFill>
                  <a:srgbClr val="FF0000"/>
                </a:solidFill>
                <a:latin typeface="CQAHUM+Arial-BoldMT"/>
                <a:cs typeface="CQAHUM+Arial-BoldMT"/>
              </a:rPr>
              <a:t>:</a:t>
            </a:r>
            <a:r>
              <a:rPr sz="2800" b="1" spc="18">
                <a:solidFill>
                  <a:srgbClr val="FF0000"/>
                </a:solidFill>
                <a:latin typeface="CQAHUM+Arial-BoldMT"/>
                <a:cs typeface="CQAHUM+Arial-BoldMT"/>
              </a:rPr>
              <a:t> </a:t>
            </a:r>
            <a:r>
              <a:rPr sz="2800">
                <a:solidFill>
                  <a:srgbClr val="000000"/>
                </a:solidFill>
                <a:latin typeface="SimSun"/>
                <a:cs typeface="SimSun"/>
              </a:rPr>
              <a:t>一次只允许一个进程进入的该进程的那一段代码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138962" y="1817115"/>
            <a:ext cx="762000" cy="762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FF0000"/>
                </a:solidFill>
                <a:latin typeface="SimSun"/>
                <a:cs typeface="SimSun"/>
              </a:rPr>
              <a:t>这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01040" y="1898820"/>
            <a:ext cx="1691591" cy="8507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000066"/>
                </a:solidFill>
                <a:latin typeface="SimSun"/>
                <a:cs typeface="SimSun"/>
              </a:rPr>
              <a:t>生产者</a:t>
            </a:r>
            <a:r>
              <a:rPr sz="2400" b="1">
                <a:solidFill>
                  <a:srgbClr val="000066"/>
                </a:solidFill>
                <a:latin typeface="CQAHUM+Arial-BoldMT"/>
                <a:cs typeface="CQAHUM+Arial-BoldMT"/>
              </a:rPr>
              <a:t>P</a:t>
            </a:r>
            <a:r>
              <a:rPr sz="2400" b="1" baseline="-24500">
                <a:solidFill>
                  <a:srgbClr val="000066"/>
                </a:solidFill>
                <a:latin typeface="CQAHUM+Arial-BoldMT"/>
                <a:cs typeface="CQAHUM+Arial-BoldMT"/>
              </a:rPr>
              <a:t>1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977640" y="1898820"/>
            <a:ext cx="1691591" cy="8507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000066"/>
                </a:solidFill>
                <a:latin typeface="SimSun"/>
                <a:cs typeface="SimSun"/>
              </a:rPr>
              <a:t>生产者</a:t>
            </a:r>
            <a:r>
              <a:rPr sz="2400" b="1">
                <a:solidFill>
                  <a:srgbClr val="000066"/>
                </a:solidFill>
                <a:latin typeface="CQAHUM+Arial-BoldMT"/>
                <a:cs typeface="CQAHUM+Arial-BoldMT"/>
              </a:rPr>
              <a:t>P</a:t>
            </a:r>
            <a:r>
              <a:rPr sz="2400" b="1" baseline="-24500">
                <a:solidFill>
                  <a:srgbClr val="000066"/>
                </a:solidFill>
                <a:latin typeface="CQAHUM+Arial-BoldMT"/>
                <a:cs typeface="CQAHUM+Arial-BoldMT"/>
              </a:rPr>
              <a:t>2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8138962" y="2118867"/>
            <a:ext cx="762000" cy="31653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FF0000"/>
                </a:solidFill>
                <a:latin typeface="SimSun"/>
                <a:cs typeface="SimSun"/>
              </a:rPr>
              <a:t>是</a:t>
            </a:r>
          </a:p>
          <a:p>
            <a:pPr marL="0" marR="0">
              <a:lnSpc>
                <a:spcPts val="237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FF0000"/>
                </a:solidFill>
                <a:latin typeface="SimSun"/>
                <a:cs typeface="SimSun"/>
              </a:rPr>
              <a:t>我</a:t>
            </a:r>
          </a:p>
          <a:p>
            <a:pPr marL="0" marR="0">
              <a:lnSpc>
                <a:spcPts val="2363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FF0000"/>
                </a:solidFill>
                <a:latin typeface="SimSun"/>
                <a:cs typeface="SimSun"/>
              </a:rPr>
              <a:t>们</a:t>
            </a:r>
          </a:p>
          <a:p>
            <a:pPr marL="0" marR="0">
              <a:lnSpc>
                <a:spcPts val="2364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FF0000"/>
                </a:solidFill>
                <a:latin typeface="SimSun"/>
                <a:cs typeface="SimSun"/>
              </a:rPr>
              <a:t>要</a:t>
            </a:r>
          </a:p>
          <a:p>
            <a:pPr marL="0" marR="0">
              <a:lnSpc>
                <a:spcPts val="2364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FF0000"/>
                </a:solidFill>
                <a:latin typeface="SimSun"/>
                <a:cs typeface="SimSun"/>
              </a:rPr>
              <a:t>解</a:t>
            </a:r>
          </a:p>
          <a:p>
            <a:pPr marL="0" marR="0">
              <a:lnSpc>
                <a:spcPts val="2364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FF0000"/>
                </a:solidFill>
                <a:latin typeface="SimSun"/>
                <a:cs typeface="SimSun"/>
              </a:rPr>
              <a:t>决</a:t>
            </a:r>
          </a:p>
          <a:p>
            <a:pPr marL="0" marR="0">
              <a:lnSpc>
                <a:spcPts val="2363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FF0000"/>
                </a:solidFill>
                <a:latin typeface="SimSun"/>
                <a:cs typeface="SimSun"/>
              </a:rPr>
              <a:t>的</a:t>
            </a:r>
          </a:p>
          <a:p>
            <a:pPr marL="0" marR="0">
              <a:lnSpc>
                <a:spcPts val="2363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FF0000"/>
                </a:solidFill>
                <a:latin typeface="SimSun"/>
                <a:cs typeface="SimSun"/>
              </a:rPr>
              <a:t>核</a:t>
            </a:r>
          </a:p>
          <a:p>
            <a:pPr marL="0" marR="0">
              <a:lnSpc>
                <a:spcPts val="2364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FF0000"/>
                </a:solidFill>
                <a:latin typeface="SimSun"/>
                <a:cs typeface="SimSun"/>
              </a:rPr>
              <a:t>心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701040" y="2482471"/>
            <a:ext cx="1356158" cy="6881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418"/>
              </a:lnSpc>
              <a:spcBef>
                <a:spcPct val="0"/>
              </a:spcBef>
              <a:spcAft>
                <a:spcPct val="0"/>
              </a:spcAft>
            </a:pPr>
            <a:r>
              <a:rPr sz="2000">
                <a:solidFill>
                  <a:srgbClr val="000000"/>
                </a:solidFill>
                <a:latin typeface="Tahoma"/>
                <a:cs typeface="Tahoma"/>
              </a:rPr>
              <a:t>empty--;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3977640" y="2482471"/>
            <a:ext cx="1356158" cy="6881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418"/>
              </a:lnSpc>
              <a:spcBef>
                <a:spcPct val="0"/>
              </a:spcBef>
              <a:spcAft>
                <a:spcPct val="0"/>
              </a:spcAft>
            </a:pPr>
            <a:r>
              <a:rPr sz="2000">
                <a:solidFill>
                  <a:srgbClr val="000000"/>
                </a:solidFill>
                <a:latin typeface="Tahoma"/>
                <a:cs typeface="Tahoma"/>
              </a:rPr>
              <a:t>empty--;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5730240" y="3132010"/>
            <a:ext cx="1585626" cy="12801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210978" marR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剩余区</a:t>
            </a:r>
          </a:p>
          <a:p>
            <a:pPr marL="0" marR="0">
              <a:lnSpc>
                <a:spcPts val="2400"/>
              </a:lnSpc>
              <a:spcBef>
                <a:spcPts val="1679"/>
              </a:spcBef>
              <a:spcAft>
                <a:spcPct val="0"/>
              </a:spcAft>
            </a:pPr>
            <a:r>
              <a:rPr sz="2400" spc="11">
                <a:solidFill>
                  <a:srgbClr val="FF0000"/>
                </a:solidFill>
                <a:latin typeface="SimSun"/>
                <a:cs typeface="SimSun"/>
              </a:rPr>
              <a:t>进入区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691639" y="3436810"/>
            <a:ext cx="2293619" cy="762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FF0000"/>
                </a:solidFill>
                <a:latin typeface="SimSun"/>
                <a:cs typeface="SimSun"/>
              </a:rPr>
              <a:t>这就是临界区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777240" y="3985176"/>
            <a:ext cx="4439335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一个非常重要的工作</a:t>
            </a:r>
            <a:r>
              <a:rPr sz="2400" b="1">
                <a:solidFill>
                  <a:srgbClr val="000000"/>
                </a:solidFill>
                <a:latin typeface="CQAHUM+Arial-BoldMT"/>
                <a:cs typeface="CQAHUM+Arial-BoldMT"/>
              </a:rPr>
              <a:t>: </a:t>
            </a:r>
            <a:r>
              <a:rPr sz="2400" spc="11">
                <a:solidFill>
                  <a:srgbClr val="FF0000"/>
                </a:solidFill>
                <a:latin typeface="SimSun"/>
                <a:cs typeface="SimSun"/>
              </a:rPr>
              <a:t>找出进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5941218" y="4168330"/>
            <a:ext cx="1374647" cy="762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临界区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777240" y="4438078"/>
            <a:ext cx="2906268" cy="762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FF0000"/>
                </a:solidFill>
                <a:latin typeface="SimSun"/>
                <a:cs typeface="SimSun"/>
              </a:rPr>
              <a:t>程中的临界区代码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5730240" y="4686490"/>
            <a:ext cx="1374647" cy="762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FF0000"/>
                </a:solidFill>
                <a:latin typeface="SimSun"/>
                <a:cs typeface="SimSun"/>
              </a:rPr>
              <a:t>退出区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2050669" y="5096446"/>
            <a:ext cx="3212591" cy="11357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333399"/>
                </a:solidFill>
                <a:latin typeface="SimSun"/>
                <a:cs typeface="SimSun"/>
              </a:rPr>
              <a:t>读写信号量的代码一</a:t>
            </a:r>
          </a:p>
          <a:p>
            <a:pPr marL="460248" marR="0">
              <a:lnSpc>
                <a:spcPts val="2681"/>
              </a:lnSpc>
              <a:spcBef>
                <a:spcPts val="90"/>
              </a:spcBef>
              <a:spcAft>
                <a:spcPct val="0"/>
              </a:spcAft>
            </a:pPr>
            <a:r>
              <a:rPr sz="2400" spc="11">
                <a:solidFill>
                  <a:srgbClr val="333399"/>
                </a:solidFill>
                <a:latin typeface="SimSun"/>
                <a:cs typeface="SimSun"/>
              </a:rPr>
              <a:t>定是临界区</a:t>
            </a:r>
            <a:r>
              <a:rPr sz="2400" b="1">
                <a:solidFill>
                  <a:srgbClr val="333399"/>
                </a:solidFill>
                <a:latin typeface="CQAHUM+Arial-BoldMT"/>
                <a:cs typeface="CQAHUM+Arial-BoldMT"/>
              </a:rPr>
              <a:t>…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5941218" y="5204650"/>
            <a:ext cx="1374647" cy="762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剩余区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5501640" y="5689472"/>
            <a:ext cx="2293619" cy="762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进程代码结构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91459" y="6583047"/>
            <a:ext cx="1945624" cy="529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767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VHFQRF+TimesNewRomanPS-BoldMT"/>
                <a:cs typeface="VHFQRF+TimesNewRomanPS-BoldMT"/>
              </a:rPr>
              <a:t>Operating</a:t>
            </a:r>
            <a:r>
              <a:rPr sz="1600" b="1" spc="37">
                <a:solidFill>
                  <a:srgbClr val="000000"/>
                </a:solidFill>
                <a:latin typeface="VHFQRF+TimesNewRomanPS-BoldMT"/>
                <a:cs typeface="VHFQRF+TimesNewRomanPS-BoldMT"/>
              </a:rPr>
              <a:t> </a:t>
            </a:r>
            <a:r>
              <a:rPr sz="1600" b="1">
                <a:solidFill>
                  <a:srgbClr val="000000"/>
                </a:solidFill>
                <a:latin typeface="VHFQRF+TimesNewRomanPS-BoldMT"/>
                <a:cs typeface="VHFQRF+TimesNewRomanPS-BoldMT"/>
              </a:rPr>
              <a:t>Systems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5913786" y="6581798"/>
            <a:ext cx="668025" cy="531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783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CQAHUM+Arial-BoldMT"/>
                <a:cs typeface="CQAHUM+Arial-BoldMT"/>
              </a:rPr>
              <a:t>- 6 -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1"/>
          <p:cNvSpPr/>
          <p:nvPr/>
        </p:nvSpPr>
        <p:spPr>
          <a:xfrm>
            <a:off x="11190732" y="5562600"/>
            <a:ext cx="1001267" cy="12954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761" y="1067561"/>
            <a:ext cx="10700002" cy="127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24127" y="2686811"/>
            <a:ext cx="188975" cy="192023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24127" y="3220211"/>
            <a:ext cx="188975" cy="192023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24127" y="4668011"/>
            <a:ext cx="188975" cy="192023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24127" y="5603747"/>
            <a:ext cx="188975" cy="192023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99440" y="425291"/>
            <a:ext cx="5271996" cy="1143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</a:pPr>
            <a:r>
              <a:rPr sz="3600" spc="10">
                <a:solidFill>
                  <a:srgbClr val="000000"/>
                </a:solidFill>
                <a:latin typeface="SimSun"/>
                <a:cs typeface="SimSun"/>
              </a:rPr>
              <a:t>临界区代码的保护原则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24840" y="1359516"/>
            <a:ext cx="12132619" cy="9281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3123"/>
              </a:lnSpc>
              <a:spcBef>
                <a:spcPct val="0"/>
              </a:spcBef>
              <a:spcAft>
                <a:spcPct val="0"/>
              </a:spcAft>
            </a:pPr>
            <a:r>
              <a:rPr sz="2500">
                <a:solidFill>
                  <a:srgbClr val="993300"/>
                </a:solidFill>
                <a:latin typeface="WSASPC+Wingdings-Regular"/>
                <a:cs typeface="WSASPC+Wingdings-Regular"/>
              </a:rPr>
              <a:t></a:t>
            </a:r>
            <a:r>
              <a:rPr sz="2500" spc="208">
                <a:solidFill>
                  <a:srgbClr val="993300"/>
                </a:solidFill>
                <a:latin typeface="Times New Roman"/>
                <a:cs typeface="Times New Roman"/>
              </a:rPr>
              <a:t> </a:t>
            </a:r>
            <a:r>
              <a:rPr sz="2800">
                <a:solidFill>
                  <a:srgbClr val="FF0000"/>
                </a:solidFill>
                <a:latin typeface="SimSun"/>
                <a:cs typeface="SimSun"/>
              </a:rPr>
              <a:t>基本原则：互斥进入</a:t>
            </a:r>
            <a:r>
              <a:rPr sz="2800" b="1">
                <a:solidFill>
                  <a:srgbClr val="FF0000"/>
                </a:solidFill>
                <a:latin typeface="AHRSEF+Arial-BoldMT"/>
                <a:cs typeface="AHRSEF+Arial-BoldMT"/>
              </a:rPr>
              <a:t>:</a:t>
            </a:r>
            <a:r>
              <a:rPr sz="2800" b="1" spc="41">
                <a:solidFill>
                  <a:srgbClr val="FF0000"/>
                </a:solidFill>
                <a:latin typeface="AHRSEF+Arial-BoldMT"/>
                <a:cs typeface="AHRSEF+Arial-BoldMT"/>
              </a:rPr>
              <a:t> </a:t>
            </a:r>
            <a:r>
              <a:rPr sz="2800">
                <a:solidFill>
                  <a:srgbClr val="000000"/>
                </a:solidFill>
                <a:latin typeface="SimSun"/>
                <a:cs typeface="SimSun"/>
              </a:rPr>
              <a:t>如果一个进程在临界区中执行，则其他进程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967739" y="1930550"/>
            <a:ext cx="2314541" cy="8884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795"/>
              </a:lnSpc>
              <a:spcBef>
                <a:spcPct val="0"/>
              </a:spcBef>
              <a:spcAft>
                <a:spcPct val="0"/>
              </a:spcAft>
            </a:pPr>
            <a:r>
              <a:rPr sz="2800">
                <a:solidFill>
                  <a:srgbClr val="000000"/>
                </a:solidFill>
                <a:latin typeface="SimSun"/>
                <a:cs typeface="SimSun"/>
              </a:rPr>
              <a:t>不允许进入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310639" y="2592240"/>
            <a:ext cx="8027962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这些进程间的约束关系称为</a:t>
            </a:r>
            <a:r>
              <a:rPr sz="2400" spc="11">
                <a:solidFill>
                  <a:srgbClr val="FF0000"/>
                </a:solidFill>
                <a:latin typeface="SimSun"/>
                <a:cs typeface="SimSun"/>
              </a:rPr>
              <a:t>互斥</a:t>
            </a:r>
            <a:r>
              <a:rPr sz="2400" b="1">
                <a:solidFill>
                  <a:srgbClr val="FF0000"/>
                </a:solidFill>
                <a:latin typeface="AHRSEF+Arial-BoldMT"/>
                <a:cs typeface="AHRSEF+Arial-BoldMT"/>
              </a:rPr>
              <a:t>(mutual exclusion)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310639" y="3139630"/>
            <a:ext cx="2906268" cy="762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FF0000"/>
                </a:solidFill>
                <a:latin typeface="SimSun"/>
                <a:cs typeface="SimSun"/>
              </a:rPr>
              <a:t>这保证了是临界区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624840" y="3890414"/>
            <a:ext cx="4082603" cy="900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796"/>
              </a:lnSpc>
              <a:spcBef>
                <a:spcPct val="0"/>
              </a:spcBef>
              <a:spcAft>
                <a:spcPct val="0"/>
              </a:spcAft>
            </a:pPr>
            <a:r>
              <a:rPr sz="2500">
                <a:solidFill>
                  <a:srgbClr val="993200"/>
                </a:solidFill>
                <a:latin typeface="WSASPC+Wingdings-Regular"/>
                <a:cs typeface="WSASPC+Wingdings-Regular"/>
              </a:rPr>
              <a:t></a:t>
            </a:r>
            <a:r>
              <a:rPr sz="2500" spc="208">
                <a:solidFill>
                  <a:srgbClr val="993200"/>
                </a:solidFill>
                <a:latin typeface="Times New Roman"/>
                <a:cs typeface="Times New Roman"/>
              </a:rPr>
              <a:t> </a:t>
            </a:r>
            <a:r>
              <a:rPr sz="2800">
                <a:solidFill>
                  <a:srgbClr val="000000"/>
                </a:solidFill>
                <a:latin typeface="SimSun"/>
                <a:cs typeface="SimSun"/>
              </a:rPr>
              <a:t>好的临界区保护原则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310639" y="4574140"/>
            <a:ext cx="7294321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FF0000"/>
                </a:solidFill>
                <a:latin typeface="AHRSEF+Arial-BoldMT"/>
                <a:cs typeface="AHRSEF+Arial-BoldMT"/>
              </a:rPr>
              <a:t>2. </a:t>
            </a:r>
            <a:r>
              <a:rPr sz="2400" spc="11">
                <a:solidFill>
                  <a:srgbClr val="FF0000"/>
                </a:solidFill>
                <a:latin typeface="SimSun"/>
                <a:cs typeface="SimSun"/>
              </a:rPr>
              <a:t>有空让进</a:t>
            </a:r>
            <a:r>
              <a:rPr sz="2400" b="1">
                <a:solidFill>
                  <a:srgbClr val="FF0000"/>
                </a:solidFill>
                <a:latin typeface="AHRSEF+Arial-BoldMT"/>
                <a:cs typeface="AHRSEF+Arial-BoldMT"/>
              </a:rPr>
              <a:t>: </a:t>
            </a: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若干进程要求进入空闲临界区时，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310639" y="5027041"/>
            <a:ext cx="4225518" cy="762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应尽快使一进程进入临界区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1310639" y="5531401"/>
            <a:ext cx="7294321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FF0000"/>
                </a:solidFill>
                <a:latin typeface="AHRSEF+Arial-BoldMT"/>
                <a:cs typeface="AHRSEF+Arial-BoldMT"/>
              </a:rPr>
              <a:t>3.</a:t>
            </a:r>
            <a:r>
              <a:rPr sz="2400" b="1" spc="12">
                <a:solidFill>
                  <a:srgbClr val="FF0000"/>
                </a:solidFill>
                <a:latin typeface="AHRSEF+Arial-BoldMT"/>
                <a:cs typeface="AHRSEF+Arial-BoldMT"/>
              </a:rPr>
              <a:t> </a:t>
            </a:r>
            <a:r>
              <a:rPr sz="2400">
                <a:solidFill>
                  <a:srgbClr val="FF0000"/>
                </a:solidFill>
                <a:latin typeface="SimSun"/>
                <a:cs typeface="SimSun"/>
              </a:rPr>
              <a:t>有限等待</a:t>
            </a:r>
            <a:r>
              <a:rPr sz="2400" b="1">
                <a:solidFill>
                  <a:srgbClr val="FF0000"/>
                </a:solidFill>
                <a:latin typeface="AHRSEF+Arial-BoldMT"/>
                <a:cs typeface="AHRSEF+Arial-BoldMT"/>
              </a:rPr>
              <a:t>:</a:t>
            </a:r>
            <a:r>
              <a:rPr sz="2400" b="1" spc="10">
                <a:solidFill>
                  <a:srgbClr val="FF0000"/>
                </a:solidFill>
                <a:latin typeface="AHRSEF+Arial-BoldMT"/>
                <a:cs typeface="AHRSEF+Arial-BoldMT"/>
              </a:rPr>
              <a:t> </a:t>
            </a:r>
            <a:r>
              <a:rPr sz="2400" spc="10">
                <a:solidFill>
                  <a:srgbClr val="000000"/>
                </a:solidFill>
                <a:latin typeface="SimSun"/>
                <a:cs typeface="SimSun"/>
              </a:rPr>
              <a:t>从进程发出进入请求到允许进入，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1310639" y="5984303"/>
            <a:ext cx="2293620" cy="762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不能无限等待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91459" y="6583047"/>
            <a:ext cx="1945624" cy="529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767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GCRAGH+TimesNewRomanPS-BoldMT"/>
                <a:cs typeface="GCRAGH+TimesNewRomanPS-BoldMT"/>
              </a:rPr>
              <a:t>Operating</a:t>
            </a:r>
            <a:r>
              <a:rPr sz="1600" b="1" spc="37">
                <a:solidFill>
                  <a:srgbClr val="000000"/>
                </a:solidFill>
                <a:latin typeface="GCRAGH+TimesNewRomanPS-BoldMT"/>
                <a:cs typeface="GCRAGH+TimesNewRomanPS-BoldMT"/>
              </a:rPr>
              <a:t> </a:t>
            </a:r>
            <a:r>
              <a:rPr sz="1600" b="1">
                <a:solidFill>
                  <a:srgbClr val="000000"/>
                </a:solidFill>
                <a:latin typeface="GCRAGH+TimesNewRomanPS-BoldMT"/>
                <a:cs typeface="GCRAGH+TimesNewRomanPS-BoldMT"/>
              </a:rPr>
              <a:t>Systems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5913786" y="6581798"/>
            <a:ext cx="668025" cy="531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783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AHRSEF+Arial-BoldMT"/>
                <a:cs typeface="AHRSEF+Arial-BoldMT"/>
              </a:rPr>
              <a:t>- 7 -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bject 1"/>
          <p:cNvSpPr/>
          <p:nvPr/>
        </p:nvSpPr>
        <p:spPr>
          <a:xfrm>
            <a:off x="11190732" y="5562600"/>
            <a:ext cx="1001267" cy="12954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761" y="1067561"/>
            <a:ext cx="10700002" cy="127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85800" y="1447800"/>
            <a:ext cx="2895600" cy="259080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267200" y="1447800"/>
            <a:ext cx="2895600" cy="259080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71727" y="4919471"/>
            <a:ext cx="188975" cy="192023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603235" y="1639823"/>
            <a:ext cx="188976" cy="192023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99440" y="358541"/>
            <a:ext cx="7437683" cy="12459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4410"/>
              </a:lnSpc>
              <a:spcBef>
                <a:spcPct val="0"/>
              </a:spcBef>
              <a:spcAft>
                <a:spcPct val="0"/>
              </a:spcAft>
            </a:pPr>
            <a:r>
              <a:rPr sz="3600" spc="10">
                <a:solidFill>
                  <a:srgbClr val="000000"/>
                </a:solidFill>
                <a:latin typeface="SimSun"/>
                <a:cs typeface="SimSun"/>
              </a:rPr>
              <a:t>进入临界区的一个尝试</a:t>
            </a:r>
            <a:r>
              <a:rPr sz="3600" spc="12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600">
                <a:solidFill>
                  <a:srgbClr val="000000"/>
                </a:solidFill>
                <a:latin typeface="FDPCIV+SymbolMT"/>
                <a:cs typeface="FDPCIV+SymbolMT"/>
              </a:rPr>
              <a:t>−</a:t>
            </a:r>
            <a:r>
              <a:rPr sz="3600" spc="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600" spc="10">
                <a:solidFill>
                  <a:srgbClr val="000000"/>
                </a:solidFill>
                <a:latin typeface="SimSun"/>
                <a:cs typeface="SimSun"/>
              </a:rPr>
              <a:t>轮换法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7889240" y="1546776"/>
            <a:ext cx="4449851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FF0000"/>
                </a:solidFill>
                <a:latin typeface="SimSun"/>
                <a:cs typeface="SimSun"/>
              </a:rPr>
              <a:t>问题</a:t>
            </a:r>
            <a:r>
              <a:rPr sz="2400" b="1">
                <a:solidFill>
                  <a:srgbClr val="FF0000"/>
                </a:solidFill>
                <a:latin typeface="KMBMQV+Arial-BoldMT"/>
                <a:cs typeface="KMBMQV+Arial-BoldMT"/>
              </a:rPr>
              <a:t>: P</a:t>
            </a:r>
            <a:r>
              <a:rPr sz="2400" b="1" spc="216">
                <a:solidFill>
                  <a:srgbClr val="FF0000"/>
                </a:solidFill>
                <a:latin typeface="KMBMQV+Arial-BoldMT"/>
                <a:cs typeface="KMBMQV+Arial-BoldMT"/>
              </a:rPr>
              <a:t> </a:t>
            </a:r>
            <a:r>
              <a:rPr sz="2400" spc="11">
                <a:solidFill>
                  <a:srgbClr val="FF0000"/>
                </a:solidFill>
                <a:latin typeface="SimSun"/>
                <a:cs typeface="SimSun"/>
              </a:rPr>
              <a:t>完成后不能接着再次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8890507" y="1713888"/>
            <a:ext cx="417527" cy="5312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783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FF0000"/>
                </a:solidFill>
                <a:latin typeface="KMBMQV+Arial-BoldMT"/>
                <a:cs typeface="KMBMQV+Arial-BoldMT"/>
              </a:rPr>
              <a:t>0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929639" y="1819572"/>
            <a:ext cx="2815744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FF0000"/>
                </a:solidFill>
                <a:latin typeface="KMBMQV+Arial-BoldMT"/>
                <a:cs typeface="KMBMQV+Arial-BoldMT"/>
              </a:rPr>
              <a:t>while</a:t>
            </a:r>
            <a:r>
              <a:rPr sz="2400" b="1" spc="-37">
                <a:solidFill>
                  <a:srgbClr val="FF0000"/>
                </a:solidFill>
                <a:latin typeface="KMBMQV+Arial-BoldMT"/>
                <a:cs typeface="KMBMQV+Arial-BoldMT"/>
              </a:rPr>
              <a:t> </a:t>
            </a:r>
            <a:r>
              <a:rPr sz="2400" b="1">
                <a:solidFill>
                  <a:srgbClr val="FF0000"/>
                </a:solidFill>
                <a:latin typeface="KMBMQV+Arial-BoldMT"/>
                <a:cs typeface="KMBMQV+Arial-BoldMT"/>
              </a:rPr>
              <a:t>(turn</a:t>
            </a:r>
            <a:r>
              <a:rPr sz="2400" b="1" spc="-10">
                <a:solidFill>
                  <a:srgbClr val="FF0000"/>
                </a:solidFill>
                <a:latin typeface="KMBMQV+Arial-BoldMT"/>
                <a:cs typeface="KMBMQV+Arial-BoldMT"/>
              </a:rPr>
              <a:t> </a:t>
            </a:r>
            <a:r>
              <a:rPr sz="2400" b="1">
                <a:solidFill>
                  <a:srgbClr val="FF0000"/>
                </a:solidFill>
                <a:latin typeface="KMBMQV+Arial-BoldMT"/>
                <a:cs typeface="KMBMQV+Arial-BoldMT"/>
              </a:rPr>
              <a:t>!=0)</a:t>
            </a:r>
            <a:r>
              <a:rPr sz="2400" b="1" spc="-15">
                <a:solidFill>
                  <a:srgbClr val="FF0000"/>
                </a:solidFill>
                <a:latin typeface="KMBMQV+Arial-BoldMT"/>
                <a:cs typeface="KMBMQV+Arial-BoldMT"/>
              </a:rPr>
              <a:t> </a:t>
            </a:r>
            <a:r>
              <a:rPr sz="2400" b="1">
                <a:solidFill>
                  <a:srgbClr val="FF0000"/>
                </a:solidFill>
                <a:latin typeface="KMBMQV+Arial-BoldMT"/>
                <a:cs typeface="KMBMQV+Arial-BoldMT"/>
              </a:rPr>
              <a:t>;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4511040" y="1819572"/>
            <a:ext cx="2815744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FF0000"/>
                </a:solidFill>
                <a:latin typeface="KMBMQV+Arial-BoldMT"/>
                <a:cs typeface="KMBMQV+Arial-BoldMT"/>
              </a:rPr>
              <a:t>while</a:t>
            </a:r>
            <a:r>
              <a:rPr sz="2400" b="1" spc="-37">
                <a:solidFill>
                  <a:srgbClr val="FF0000"/>
                </a:solidFill>
                <a:latin typeface="KMBMQV+Arial-BoldMT"/>
                <a:cs typeface="KMBMQV+Arial-BoldMT"/>
              </a:rPr>
              <a:t> </a:t>
            </a:r>
            <a:r>
              <a:rPr sz="2400" b="1">
                <a:solidFill>
                  <a:srgbClr val="FF0000"/>
                </a:solidFill>
                <a:latin typeface="KMBMQV+Arial-BoldMT"/>
                <a:cs typeface="KMBMQV+Arial-BoldMT"/>
              </a:rPr>
              <a:t>(turn</a:t>
            </a:r>
            <a:r>
              <a:rPr sz="2400" b="1" spc="-10">
                <a:solidFill>
                  <a:srgbClr val="FF0000"/>
                </a:solidFill>
                <a:latin typeface="KMBMQV+Arial-BoldMT"/>
                <a:cs typeface="KMBMQV+Arial-BoldMT"/>
              </a:rPr>
              <a:t> </a:t>
            </a:r>
            <a:r>
              <a:rPr sz="2400" b="1">
                <a:solidFill>
                  <a:srgbClr val="FF0000"/>
                </a:solidFill>
                <a:latin typeface="KMBMQV+Arial-BoldMT"/>
                <a:cs typeface="KMBMQV+Arial-BoldMT"/>
              </a:rPr>
              <a:t>!=1)</a:t>
            </a:r>
            <a:r>
              <a:rPr sz="2400" b="1" spc="-15">
                <a:solidFill>
                  <a:srgbClr val="FF0000"/>
                </a:solidFill>
                <a:latin typeface="KMBMQV+Arial-BoldMT"/>
                <a:cs typeface="KMBMQV+Arial-BoldMT"/>
              </a:rPr>
              <a:t> </a:t>
            </a:r>
            <a:r>
              <a:rPr sz="2400" b="1">
                <a:solidFill>
                  <a:srgbClr val="FF0000"/>
                </a:solidFill>
                <a:latin typeface="KMBMQV+Arial-BoldMT"/>
                <a:cs typeface="KMBMQV+Arial-BoldMT"/>
              </a:rPr>
              <a:t>;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7889240" y="1985688"/>
            <a:ext cx="4236032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FF0000"/>
                </a:solidFill>
                <a:latin typeface="SimSun"/>
                <a:cs typeface="SimSun"/>
              </a:rPr>
              <a:t>进入，尽管进程</a:t>
            </a:r>
            <a:r>
              <a:rPr sz="2400" b="1">
                <a:solidFill>
                  <a:srgbClr val="FF0000"/>
                </a:solidFill>
                <a:latin typeface="KMBMQV+Arial-BoldMT"/>
                <a:cs typeface="KMBMQV+Arial-BoldMT"/>
              </a:rPr>
              <a:t>P</a:t>
            </a:r>
            <a:r>
              <a:rPr sz="2400" b="1" spc="216">
                <a:solidFill>
                  <a:srgbClr val="FF0000"/>
                </a:solidFill>
                <a:latin typeface="KMBMQV+Arial-BoldMT"/>
                <a:cs typeface="KMBMQV+Arial-BoldMT"/>
              </a:rPr>
              <a:t> </a:t>
            </a:r>
            <a:r>
              <a:rPr sz="2400" spc="11">
                <a:solidFill>
                  <a:srgbClr val="FF0000"/>
                </a:solidFill>
                <a:latin typeface="SimSun"/>
                <a:cs typeface="SimSun"/>
              </a:rPr>
              <a:t>不在临界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0236198" y="2152800"/>
            <a:ext cx="417527" cy="5312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783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FF0000"/>
                </a:solidFill>
                <a:latin typeface="KMBMQV+Arial-BoldMT"/>
                <a:cs typeface="KMBMQV+Arial-BoldMT"/>
              </a:rPr>
              <a:t>1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369218" y="2370010"/>
            <a:ext cx="1374648" cy="762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临界区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4950618" y="2370010"/>
            <a:ext cx="1374647" cy="762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临界区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7889240" y="2424600"/>
            <a:ext cx="3416200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FF0000"/>
                </a:solidFill>
                <a:latin typeface="SimSun"/>
                <a:cs typeface="SimSun"/>
              </a:rPr>
              <a:t>区</a:t>
            </a:r>
            <a:r>
              <a:rPr sz="2400" b="1">
                <a:solidFill>
                  <a:srgbClr val="FF0000"/>
                </a:solidFill>
                <a:latin typeface="KMBMQV+Arial-BoldMT"/>
                <a:cs typeface="KMBMQV+Arial-BoldMT"/>
              </a:rPr>
              <a:t>…(</a:t>
            </a:r>
            <a:r>
              <a:rPr sz="2400" spc="11">
                <a:solidFill>
                  <a:srgbClr val="FF0000"/>
                </a:solidFill>
                <a:latin typeface="SimSun"/>
                <a:cs typeface="SimSun"/>
              </a:rPr>
              <a:t>不满足有空让进</a:t>
            </a:r>
            <a:r>
              <a:rPr sz="2400" b="1">
                <a:solidFill>
                  <a:srgbClr val="FF0000"/>
                </a:solidFill>
                <a:latin typeface="KMBMQV+Arial-BoldMT"/>
                <a:cs typeface="KMBMQV+Arial-BoldMT"/>
              </a:rPr>
              <a:t>)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929639" y="2962572"/>
            <a:ext cx="1814226" cy="14045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FF0000"/>
                </a:solidFill>
                <a:latin typeface="KMBMQV+Arial-BoldMT"/>
                <a:cs typeface="KMBMQV+Arial-BoldMT"/>
              </a:rPr>
              <a:t>turn</a:t>
            </a:r>
            <a:r>
              <a:rPr sz="2400" b="1" spc="-10">
                <a:solidFill>
                  <a:srgbClr val="FF0000"/>
                </a:solidFill>
                <a:latin typeface="KMBMQV+Arial-BoldMT"/>
                <a:cs typeface="KMBMQV+Arial-BoldMT"/>
              </a:rPr>
              <a:t> </a:t>
            </a:r>
            <a:r>
              <a:rPr sz="2400" b="1">
                <a:solidFill>
                  <a:srgbClr val="FF0000"/>
                </a:solidFill>
                <a:latin typeface="KMBMQV+Arial-BoldMT"/>
                <a:cs typeface="KMBMQV+Arial-BoldMT"/>
              </a:rPr>
              <a:t>= 1;</a:t>
            </a:r>
          </a:p>
          <a:p>
            <a:pPr marL="439578" marR="0">
              <a:lnSpc>
                <a:spcPts val="2400"/>
              </a:lnSpc>
              <a:spcBef>
                <a:spcPts val="2548"/>
              </a:spcBef>
              <a:spcAft>
                <a:spcPct val="0"/>
              </a:spcAft>
            </a:pP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剩余区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4511040" y="2962572"/>
            <a:ext cx="1814226" cy="14045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FF0000"/>
                </a:solidFill>
                <a:latin typeface="KMBMQV+Arial-BoldMT"/>
                <a:cs typeface="KMBMQV+Arial-BoldMT"/>
              </a:rPr>
              <a:t>turn</a:t>
            </a:r>
            <a:r>
              <a:rPr sz="2400" b="1" spc="-10">
                <a:solidFill>
                  <a:srgbClr val="FF0000"/>
                </a:solidFill>
                <a:latin typeface="KMBMQV+Arial-BoldMT"/>
                <a:cs typeface="KMBMQV+Arial-BoldMT"/>
              </a:rPr>
              <a:t> </a:t>
            </a:r>
            <a:r>
              <a:rPr sz="2400" b="1">
                <a:solidFill>
                  <a:srgbClr val="FF0000"/>
                </a:solidFill>
                <a:latin typeface="KMBMQV+Arial-BoldMT"/>
                <a:cs typeface="KMBMQV+Arial-BoldMT"/>
              </a:rPr>
              <a:t>= 0;</a:t>
            </a:r>
          </a:p>
          <a:p>
            <a:pPr marL="439578" marR="0">
              <a:lnSpc>
                <a:spcPts val="2400"/>
              </a:lnSpc>
              <a:spcBef>
                <a:spcPts val="2548"/>
              </a:spcBef>
              <a:spcAft>
                <a:spcPct val="0"/>
              </a:spcAft>
            </a:pP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剩余区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1659921" y="4184820"/>
            <a:ext cx="1385267" cy="8507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进程</a:t>
            </a:r>
            <a:r>
              <a:rPr sz="2400" b="1">
                <a:solidFill>
                  <a:srgbClr val="000000"/>
                </a:solidFill>
                <a:latin typeface="KMBMQV+Arial-BoldMT"/>
                <a:cs typeface="KMBMQV+Arial-BoldMT"/>
              </a:rPr>
              <a:t>P</a:t>
            </a:r>
            <a:r>
              <a:rPr sz="2400" b="1" baseline="-24500">
                <a:solidFill>
                  <a:srgbClr val="000000"/>
                </a:solidFill>
                <a:latin typeface="KMBMQV+Arial-BoldMT"/>
                <a:cs typeface="KMBMQV+Arial-BoldMT"/>
              </a:rPr>
              <a:t>0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5241321" y="4184820"/>
            <a:ext cx="1385267" cy="8507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进程</a:t>
            </a:r>
            <a:r>
              <a:rPr sz="2400" b="1">
                <a:solidFill>
                  <a:srgbClr val="000000"/>
                </a:solidFill>
                <a:latin typeface="KMBMQV+Arial-BoldMT"/>
                <a:cs typeface="KMBMQV+Arial-BoldMT"/>
              </a:rPr>
              <a:t>P</a:t>
            </a:r>
            <a:r>
              <a:rPr sz="2400" b="1" baseline="-24500">
                <a:solidFill>
                  <a:srgbClr val="000000"/>
                </a:solidFill>
                <a:latin typeface="KMBMQV+Arial-BoldMT"/>
                <a:cs typeface="KMBMQV+Arial-BoldMT"/>
              </a:rPr>
              <a:t>1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1158239" y="4840541"/>
            <a:ext cx="2906268" cy="762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满足互斥进入要求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91459" y="6583047"/>
            <a:ext cx="1945624" cy="529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767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SWJHVA+TimesNewRomanPS-BoldMT"/>
                <a:cs typeface="SWJHVA+TimesNewRomanPS-BoldMT"/>
              </a:rPr>
              <a:t>Operating</a:t>
            </a:r>
            <a:r>
              <a:rPr sz="1600" b="1" spc="37">
                <a:solidFill>
                  <a:srgbClr val="000000"/>
                </a:solidFill>
                <a:latin typeface="SWJHVA+TimesNewRomanPS-BoldMT"/>
                <a:cs typeface="SWJHVA+TimesNewRomanPS-BoldMT"/>
              </a:rPr>
              <a:t> </a:t>
            </a:r>
            <a:r>
              <a:rPr sz="1600" b="1">
                <a:solidFill>
                  <a:srgbClr val="000000"/>
                </a:solidFill>
                <a:latin typeface="SWJHVA+TimesNewRomanPS-BoldMT"/>
                <a:cs typeface="SWJHVA+TimesNewRomanPS-BoldMT"/>
              </a:rPr>
              <a:t>Systems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5913786" y="6581798"/>
            <a:ext cx="668025" cy="531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783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KMBMQV+Arial-BoldMT"/>
                <a:cs typeface="KMBMQV+Arial-BoldMT"/>
              </a:rPr>
              <a:t>- 8 -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bject 1"/>
          <p:cNvSpPr/>
          <p:nvPr/>
        </p:nvSpPr>
        <p:spPr>
          <a:xfrm>
            <a:off x="11190732" y="5562600"/>
            <a:ext cx="1001267" cy="12954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761" y="990600"/>
            <a:ext cx="10700002" cy="3836668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38200" y="5486400"/>
            <a:ext cx="7543960" cy="1233593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61" y="990600"/>
            <a:ext cx="10700002" cy="3864609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24127" y="5109971"/>
            <a:ext cx="188975" cy="192023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99440" y="425291"/>
            <a:ext cx="5799354" cy="1143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</a:pPr>
            <a:r>
              <a:rPr sz="3600" spc="10">
                <a:solidFill>
                  <a:srgbClr val="000000"/>
                </a:solidFill>
                <a:latin typeface="SimSun"/>
                <a:cs typeface="SimSun"/>
              </a:rPr>
              <a:t>进入临界区的又一个尝试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24840" y="1283316"/>
            <a:ext cx="8120886" cy="9270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3123"/>
              </a:lnSpc>
              <a:spcBef>
                <a:spcPct val="0"/>
              </a:spcBef>
              <a:spcAft>
                <a:spcPct val="0"/>
              </a:spcAft>
            </a:pPr>
            <a:r>
              <a:rPr sz="2500">
                <a:solidFill>
                  <a:srgbClr val="993300"/>
                </a:solidFill>
                <a:latin typeface="HWFJVI+Wingdings-Regular"/>
                <a:cs typeface="HWFJVI+Wingdings-Regular"/>
              </a:rPr>
              <a:t></a:t>
            </a:r>
            <a:r>
              <a:rPr sz="2500" spc="208">
                <a:solidFill>
                  <a:srgbClr val="993300"/>
                </a:solidFill>
                <a:latin typeface="Times New Roman"/>
                <a:cs typeface="Times New Roman"/>
              </a:rPr>
              <a:t> </a:t>
            </a:r>
            <a:r>
              <a:rPr sz="2800">
                <a:solidFill>
                  <a:srgbClr val="000000"/>
                </a:solidFill>
                <a:latin typeface="SimSun"/>
                <a:cs typeface="SimSun"/>
              </a:rPr>
              <a:t>似乎没有任何头绪</a:t>
            </a:r>
            <a:r>
              <a:rPr sz="2800" b="1">
                <a:solidFill>
                  <a:srgbClr val="000000"/>
                </a:solidFill>
                <a:latin typeface="MVWNRO+Arial-BoldMT"/>
                <a:cs typeface="MVWNRO+Arial-BoldMT"/>
              </a:rPr>
              <a:t>…</a:t>
            </a:r>
            <a:r>
              <a:rPr sz="2800" b="1" spc="1607">
                <a:solidFill>
                  <a:srgbClr val="000000"/>
                </a:solidFill>
                <a:latin typeface="MVWNRO+Arial-BoldMT"/>
                <a:cs typeface="MVWNRO+Arial-BoldMT"/>
              </a:rPr>
              <a:t> </a:t>
            </a:r>
            <a:r>
              <a:rPr sz="2800">
                <a:solidFill>
                  <a:srgbClr val="FF0000"/>
                </a:solidFill>
                <a:latin typeface="SimSun"/>
                <a:cs typeface="SimSun"/>
              </a:rPr>
              <a:t>可借鉴生活中的道理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355471" y="1981938"/>
            <a:ext cx="891542" cy="6355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004"/>
              </a:lnSpc>
              <a:spcBef>
                <a:spcPct val="0"/>
              </a:spcBef>
              <a:spcAft>
                <a:spcPct val="0"/>
              </a:spcAft>
            </a:pPr>
            <a:r>
              <a:rPr sz="2000" spc="15">
                <a:solidFill>
                  <a:srgbClr val="000066"/>
                </a:solidFill>
                <a:latin typeface="SimSun"/>
                <a:cs typeface="SimSun"/>
              </a:rPr>
              <a:t>时间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3404647" y="1981938"/>
            <a:ext cx="891543" cy="6355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004"/>
              </a:lnSpc>
              <a:spcBef>
                <a:spcPct val="0"/>
              </a:spcBef>
              <a:spcAft>
                <a:spcPct val="0"/>
              </a:spcAft>
            </a:pPr>
            <a:r>
              <a:rPr sz="2000" spc="15">
                <a:solidFill>
                  <a:srgbClr val="000066"/>
                </a:solidFill>
                <a:latin typeface="SimSun"/>
                <a:cs typeface="SimSun"/>
              </a:rPr>
              <a:t>丈夫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6480143" y="1981938"/>
            <a:ext cx="891542" cy="6355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004"/>
              </a:lnSpc>
              <a:spcBef>
                <a:spcPct val="0"/>
              </a:spcBef>
              <a:spcAft>
                <a:spcPct val="0"/>
              </a:spcAft>
            </a:pPr>
            <a:r>
              <a:rPr sz="2000" spc="15">
                <a:solidFill>
                  <a:srgbClr val="000066"/>
                </a:solidFill>
                <a:latin typeface="SimSun"/>
                <a:cs typeface="SimSun"/>
              </a:rPr>
              <a:t>妻子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355471" y="2348208"/>
            <a:ext cx="3968210" cy="13955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MVWNRO+Arial-BoldMT"/>
                <a:cs typeface="MVWNRO+Arial-BoldMT"/>
              </a:rPr>
              <a:t>3:00</a:t>
            </a:r>
            <a:r>
              <a:rPr sz="2000" b="1" spc="2445">
                <a:solidFill>
                  <a:srgbClr val="000000"/>
                </a:solidFill>
                <a:latin typeface="MVWNRO+Arial-BoldMT"/>
                <a:cs typeface="MVWNRO+Arial-BoldMT"/>
              </a:rPr>
              <a:t> </a:t>
            </a:r>
            <a:r>
              <a:rPr sz="2000" spc="15">
                <a:solidFill>
                  <a:srgbClr val="000000"/>
                </a:solidFill>
                <a:latin typeface="SimSun"/>
                <a:cs typeface="SimSun"/>
              </a:rPr>
              <a:t>打开冰箱，没有牛奶了</a:t>
            </a:r>
          </a:p>
          <a:p>
            <a:pPr marL="0" marR="0">
              <a:lnSpc>
                <a:spcPts val="2238"/>
              </a:lnSpc>
              <a:spcBef>
                <a:spcPts val="686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MVWNRO+Arial-BoldMT"/>
                <a:cs typeface="MVWNRO+Arial-BoldMT"/>
              </a:rPr>
              <a:t>3:05</a:t>
            </a:r>
            <a:r>
              <a:rPr sz="2000" b="1" spc="2445">
                <a:solidFill>
                  <a:srgbClr val="000000"/>
                </a:solidFill>
                <a:latin typeface="MVWNRO+Arial-BoldMT"/>
                <a:cs typeface="MVWNRO+Arial-BoldMT"/>
              </a:rPr>
              <a:t> </a:t>
            </a:r>
            <a:r>
              <a:rPr sz="2000" spc="15">
                <a:solidFill>
                  <a:srgbClr val="000000"/>
                </a:solidFill>
                <a:latin typeface="SimSun"/>
                <a:cs typeface="SimSun"/>
              </a:rPr>
              <a:t>离开家去商店</a:t>
            </a:r>
          </a:p>
          <a:p>
            <a:pPr marL="0" marR="0">
              <a:lnSpc>
                <a:spcPts val="2238"/>
              </a:lnSpc>
              <a:spcBef>
                <a:spcPts val="686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MVWNRO+Arial-BoldMT"/>
                <a:cs typeface="MVWNRO+Arial-BoldMT"/>
              </a:rPr>
              <a:t>3:10</a:t>
            </a:r>
            <a:r>
              <a:rPr sz="2000" b="1" spc="2445">
                <a:solidFill>
                  <a:srgbClr val="000000"/>
                </a:solidFill>
                <a:latin typeface="MVWNRO+Arial-BoldMT"/>
                <a:cs typeface="MVWNRO+Arial-BoldMT"/>
              </a:rPr>
              <a:t> </a:t>
            </a:r>
            <a:r>
              <a:rPr sz="2000" spc="15">
                <a:solidFill>
                  <a:srgbClr val="000000"/>
                </a:solidFill>
                <a:latin typeface="SimSun"/>
                <a:cs typeface="SimSun"/>
              </a:rPr>
              <a:t>到达商店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5258752" y="3093188"/>
            <a:ext cx="2942647" cy="10006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004"/>
              </a:lnSpc>
              <a:spcBef>
                <a:spcPct val="0"/>
              </a:spcBef>
              <a:spcAft>
                <a:spcPct val="0"/>
              </a:spcAft>
            </a:pPr>
            <a:r>
              <a:rPr sz="2000" spc="15">
                <a:solidFill>
                  <a:srgbClr val="000000"/>
                </a:solidFill>
                <a:latin typeface="SimSun"/>
                <a:cs typeface="SimSun"/>
              </a:rPr>
              <a:t>打开冰箱，没有牛奶了</a:t>
            </a:r>
          </a:p>
          <a:p>
            <a:pPr marL="0" marR="0">
              <a:lnSpc>
                <a:spcPts val="2004"/>
              </a:lnSpc>
              <a:spcBef>
                <a:spcPts val="870"/>
              </a:spcBef>
              <a:spcAft>
                <a:spcPct val="0"/>
              </a:spcAft>
            </a:pPr>
            <a:r>
              <a:rPr sz="2000" spc="15">
                <a:solidFill>
                  <a:srgbClr val="000000"/>
                </a:solidFill>
                <a:latin typeface="SimSun"/>
                <a:cs typeface="SimSun"/>
              </a:rPr>
              <a:t>离开家去商店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355471" y="3443583"/>
            <a:ext cx="2039372" cy="665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MVWNRO+Arial-BoldMT"/>
                <a:cs typeface="MVWNRO+Arial-BoldMT"/>
              </a:rPr>
              <a:t>3:15</a:t>
            </a:r>
            <a:r>
              <a:rPr sz="2000" b="1" spc="2445">
                <a:solidFill>
                  <a:srgbClr val="000000"/>
                </a:solidFill>
                <a:latin typeface="MVWNRO+Arial-BoldMT"/>
                <a:cs typeface="MVWNRO+Arial-BoldMT"/>
              </a:rPr>
              <a:t> </a:t>
            </a:r>
            <a:r>
              <a:rPr sz="2000" spc="15">
                <a:solidFill>
                  <a:srgbClr val="000000"/>
                </a:solidFill>
                <a:latin typeface="SimSun"/>
                <a:cs typeface="SimSun"/>
              </a:rPr>
              <a:t>买牛奶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355471" y="3808708"/>
            <a:ext cx="5664779" cy="665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MVWNRO+Arial-BoldMT"/>
                <a:cs typeface="MVWNRO+Arial-BoldMT"/>
              </a:rPr>
              <a:t>3:20</a:t>
            </a:r>
            <a:r>
              <a:rPr sz="2000" b="1" spc="2445">
                <a:solidFill>
                  <a:srgbClr val="000000"/>
                </a:solidFill>
                <a:latin typeface="MVWNRO+Arial-BoldMT"/>
                <a:cs typeface="MVWNRO+Arial-BoldMT"/>
              </a:rPr>
              <a:t> </a:t>
            </a:r>
            <a:r>
              <a:rPr sz="2000" spc="15">
                <a:solidFill>
                  <a:srgbClr val="000000"/>
                </a:solidFill>
                <a:latin typeface="SimSun"/>
                <a:cs typeface="SimSun"/>
              </a:rPr>
              <a:t>回到家里，牛奶放进冰箱</a:t>
            </a:r>
            <a:r>
              <a:rPr sz="2000" spc="103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spc="15">
                <a:solidFill>
                  <a:srgbClr val="000000"/>
                </a:solidFill>
                <a:latin typeface="SimSun"/>
                <a:cs typeface="SimSun"/>
              </a:rPr>
              <a:t>到达商店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1355471" y="4173833"/>
            <a:ext cx="891327" cy="10304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MVWNRO+Arial-BoldMT"/>
                <a:cs typeface="MVWNRO+Arial-BoldMT"/>
              </a:rPr>
              <a:t>3:25</a:t>
            </a:r>
          </a:p>
          <a:p>
            <a:pPr marL="0" marR="0">
              <a:lnSpc>
                <a:spcPts val="2238"/>
              </a:lnSpc>
              <a:spcBef>
                <a:spcPts val="686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MVWNRO+Arial-BoldMT"/>
                <a:cs typeface="MVWNRO+Arial-BoldMT"/>
              </a:rPr>
              <a:t>3:30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5258752" y="4188563"/>
            <a:ext cx="1147578" cy="6355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004"/>
              </a:lnSpc>
              <a:spcBef>
                <a:spcPct val="0"/>
              </a:spcBef>
              <a:spcAft>
                <a:spcPct val="0"/>
              </a:spcAft>
            </a:pPr>
            <a:r>
              <a:rPr sz="2000" spc="15">
                <a:solidFill>
                  <a:srgbClr val="000000"/>
                </a:solidFill>
                <a:latin typeface="SimSun"/>
                <a:cs typeface="SimSun"/>
              </a:rPr>
              <a:t>买牛奶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5258752" y="4553688"/>
            <a:ext cx="3237087" cy="6355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004"/>
              </a:lnSpc>
              <a:spcBef>
                <a:spcPct val="0"/>
              </a:spcBef>
              <a:spcAft>
                <a:spcPct val="0"/>
              </a:spcAft>
            </a:pPr>
            <a:r>
              <a:rPr sz="2000" spc="15">
                <a:solidFill>
                  <a:srgbClr val="000000"/>
                </a:solidFill>
                <a:latin typeface="SimSun"/>
                <a:cs typeface="SimSun"/>
              </a:rPr>
              <a:t>回到家里，牛奶放进冰箱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1310639" y="5063089"/>
            <a:ext cx="4889753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上面的轮换法类似于什么</a:t>
            </a:r>
            <a:r>
              <a:rPr sz="2400" b="1">
                <a:solidFill>
                  <a:srgbClr val="000000"/>
                </a:solidFill>
                <a:latin typeface="MVWNRO+Arial-BoldMT"/>
                <a:cs typeface="MVWNRO+Arial-BoldMT"/>
              </a:rPr>
              <a:t>? </a:t>
            </a: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值日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1310639" y="5550155"/>
            <a:ext cx="6339154" cy="762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更好的方法应该是立即去买，</a:t>
            </a:r>
            <a:r>
              <a:rPr sz="2400" spc="11">
                <a:solidFill>
                  <a:srgbClr val="FF0000"/>
                </a:solidFill>
                <a:latin typeface="SimSun"/>
                <a:cs typeface="SimSun"/>
              </a:rPr>
              <a:t>留一个便条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1535302" y="6089820"/>
            <a:ext cx="6457632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000099"/>
                </a:solidFill>
                <a:latin typeface="SimSun"/>
                <a:cs typeface="SimSun"/>
              </a:rPr>
              <a:t>许多复杂的道理往往就埋藏在日常生活中</a:t>
            </a:r>
            <a:r>
              <a:rPr sz="2400" b="1">
                <a:solidFill>
                  <a:srgbClr val="000099"/>
                </a:solidFill>
                <a:latin typeface="MVWNRO+Arial-BoldMT"/>
                <a:cs typeface="MVWNRO+Arial-BoldMT"/>
              </a:rPr>
              <a:t>!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91459" y="6583047"/>
            <a:ext cx="1945624" cy="529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767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NTSSQG+TimesNewRomanPS-BoldMT"/>
                <a:cs typeface="NTSSQG+TimesNewRomanPS-BoldMT"/>
              </a:rPr>
              <a:t>Operating</a:t>
            </a:r>
            <a:r>
              <a:rPr sz="1600" b="1" spc="37">
                <a:solidFill>
                  <a:srgbClr val="000000"/>
                </a:solidFill>
                <a:latin typeface="NTSSQG+TimesNewRomanPS-BoldMT"/>
                <a:cs typeface="NTSSQG+TimesNewRomanPS-BoldMT"/>
              </a:rPr>
              <a:t> </a:t>
            </a:r>
            <a:r>
              <a:rPr sz="1600" b="1">
                <a:solidFill>
                  <a:srgbClr val="000000"/>
                </a:solidFill>
                <a:latin typeface="NTSSQG+TimesNewRomanPS-BoldMT"/>
                <a:cs typeface="NTSSQG+TimesNewRomanPS-BoldMT"/>
              </a:rPr>
              <a:t>Systems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5913786" y="6581798"/>
            <a:ext cx="668025" cy="531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783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MVWNRO+Arial-BoldMT"/>
                <a:cs typeface="MVWNRO+Arial-BoldMT"/>
              </a:rPr>
              <a:t>- 9 -</a:t>
            </a:r>
          </a:p>
        </p:txBody>
      </p:sp>
    </p:spTree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4.0.30319.42000"/>
  <p:tag name="AS_OS" val="Microsoft Windows NT 6.2.9200.0"/>
  <p:tag name="AS_RELEASE_DATE" val="2016.10.26"/>
  <p:tag name="AS_TITLE" val="Aspose.Slides for .NET 2.0"/>
  <p:tag name="AS_VERSION" val="16.10.0.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4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5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6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7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8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9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0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1308</Words>
  <Application>Microsoft Office PowerPoint</Application>
  <PresentationFormat>宽屏</PresentationFormat>
  <Paragraphs>417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67</vt:i4>
      </vt:variant>
      <vt:variant>
        <vt:lpstr>主题</vt:lpstr>
      </vt:variant>
      <vt:variant>
        <vt:i4>20</vt:i4>
      </vt:variant>
      <vt:variant>
        <vt:lpstr>幻灯片标题</vt:lpstr>
      </vt:variant>
      <vt:variant>
        <vt:i4>19</vt:i4>
      </vt:variant>
    </vt:vector>
  </HeadingPairs>
  <TitlesOfParts>
    <vt:vector size="106" baseType="lpstr">
      <vt:lpstr>AHRSEF+Arial-BoldMT</vt:lpstr>
      <vt:lpstr>AUKVIM+Wingdings-Regular</vt:lpstr>
      <vt:lpstr>BLPDFN+Arial-BoldMT</vt:lpstr>
      <vt:lpstr>BQNIKP+TimesNewRomanPS-BoldMT</vt:lpstr>
      <vt:lpstr>CQAHUM+Arial-BoldMT</vt:lpstr>
      <vt:lpstr>DBKFOE+SymbolMT</vt:lpstr>
      <vt:lpstr>EQAEFC+Wingdings-Regular</vt:lpstr>
      <vt:lpstr>FDPCIV+SymbolMT</vt:lpstr>
      <vt:lpstr>FIIFGH+Elephant-Regular</vt:lpstr>
      <vt:lpstr>FWSKRI+TimesNewRomanPS-BoldMT</vt:lpstr>
      <vt:lpstr>GCRAGH+TimesNewRomanPS-BoldMT</vt:lpstr>
      <vt:lpstr>GQSCRE+Wingdings-Regular</vt:lpstr>
      <vt:lpstr>HDALQR+Arial-BoldMT</vt:lpstr>
      <vt:lpstr>HKRSLD+Arial-Black</vt:lpstr>
      <vt:lpstr>HMTDJC+Wingdings-Regular</vt:lpstr>
      <vt:lpstr>HPLAQQ+Arial-BoldMT</vt:lpstr>
      <vt:lpstr>HQTFLK+TimesNewRomanPS-BoldMT</vt:lpstr>
      <vt:lpstr>HWFJVI+Wingdings-Regular</vt:lpstr>
      <vt:lpstr>ICPHRB+Arial-Black</vt:lpstr>
      <vt:lpstr>IGSUNK+CourierNewPS-BoldMT</vt:lpstr>
      <vt:lpstr>IKOCKC+TimesNewRomanPS-BoldMT</vt:lpstr>
      <vt:lpstr>IVMDMB+CourierNewPS-BoldMT</vt:lpstr>
      <vt:lpstr>JBWTGV+TimesNewRomanPS-BoldMT</vt:lpstr>
      <vt:lpstr>JHCOHE+Arial-BoldMT</vt:lpstr>
      <vt:lpstr>KASOCN+Arial-BoldMT</vt:lpstr>
      <vt:lpstr>KMBMQV+Arial-BoldMT</vt:lpstr>
      <vt:lpstr>KMGPVU+Arial-BoldMT</vt:lpstr>
      <vt:lpstr>KNCCUP+TimesNewRomanPS-BoldMT</vt:lpstr>
      <vt:lpstr>KOEAPW+Arial-BoldMT</vt:lpstr>
      <vt:lpstr>KQOAJU+TimesNewRomanPS-BoldMT</vt:lpstr>
      <vt:lpstr>LQPAUP+Arial-BoldMT</vt:lpstr>
      <vt:lpstr>MMNLBK+Arial-BoldMT</vt:lpstr>
      <vt:lpstr>MOBHKA+TimesNewRomanPS-BoldMT</vt:lpstr>
      <vt:lpstr>MOSEMM+Wingdings-Regular</vt:lpstr>
      <vt:lpstr>MVWNRO+Arial-BoldMT</vt:lpstr>
      <vt:lpstr>NHTKEH+SymbolMT</vt:lpstr>
      <vt:lpstr>NTSSQG+TimesNewRomanPS-BoldMT</vt:lpstr>
      <vt:lpstr>ODGALM+TimesNewRomanPS-BoldMT</vt:lpstr>
      <vt:lpstr>OFUEOR+Wingdings-Regular</vt:lpstr>
      <vt:lpstr>OGPEKK+SymbolMT</vt:lpstr>
      <vt:lpstr>OHQVGB+TimesNewRomanPS-BoldMT</vt:lpstr>
      <vt:lpstr>OUHRKQ+CourierNewPS-BoldMT</vt:lpstr>
      <vt:lpstr>PAUVEK+CourierNewPS-BoldMT</vt:lpstr>
      <vt:lpstr>PEQTCF+Arial-BoldMT</vt:lpstr>
      <vt:lpstr>PWCVVL+Arial-BoldMT</vt:lpstr>
      <vt:lpstr>RDPPRI+TimesNewRomanPS-BoldMT</vt:lpstr>
      <vt:lpstr>RMVVGJ+TimesNewRomanPS-BoldMT</vt:lpstr>
      <vt:lpstr>SHNLVO+Arial-BoldMT</vt:lpstr>
      <vt:lpstr>SKLOBM+Wingdings-Regular</vt:lpstr>
      <vt:lpstr>SNNMHD+TimesNewRomanPS-BoldMT</vt:lpstr>
      <vt:lpstr>SNRBDG+Arial-Black</vt:lpstr>
      <vt:lpstr>SWJHVA+TimesNewRomanPS-BoldMT</vt:lpstr>
      <vt:lpstr>TDIWCJ+TimesNewRomanPS-BoldMT</vt:lpstr>
      <vt:lpstr>THVVCM+Arial-BoldMT</vt:lpstr>
      <vt:lpstr>TPPBNL+Arial-BoldMT</vt:lpstr>
      <vt:lpstr>VALWOM+Wingdings-Regular</vt:lpstr>
      <vt:lpstr>VHFQRF+TimesNewRomanPS-BoldMT</vt:lpstr>
      <vt:lpstr>VJAODI+CourierNewPS-BoldMT</vt:lpstr>
      <vt:lpstr>WDKVOA+TimesNewRomanPS-BoldMT</vt:lpstr>
      <vt:lpstr>WSASPC+Wingdings-Regular</vt:lpstr>
      <vt:lpstr>SimHei</vt:lpstr>
      <vt:lpstr>STHupo</vt:lpstr>
      <vt:lpstr>SimSun</vt:lpstr>
      <vt:lpstr>Arial</vt:lpstr>
      <vt:lpstr>Calibri</vt:lpstr>
      <vt:lpstr>Tahoma</vt:lpstr>
      <vt:lpstr>Times New Roman</vt:lpstr>
      <vt:lpstr>Office Theme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李 想</cp:lastModifiedBy>
  <cp:revision>2</cp:revision>
  <cp:lastPrinted>2018-09-08T16:17:33Z</cp:lastPrinted>
  <dcterms:created xsi:type="dcterms:W3CDTF">2018-09-08T08:17:33Z</dcterms:created>
  <dcterms:modified xsi:type="dcterms:W3CDTF">2018-09-08T08:29:16Z</dcterms:modified>
</cp:coreProperties>
</file>