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</p:sldMasterIdLst>
  <p:sldIdLst>
    <p:sldId id="259" r:id="rId16"/>
    <p:sldId id="262" r:id="rId17"/>
    <p:sldId id="265" r:id="rId18"/>
    <p:sldId id="268" r:id="rId19"/>
    <p:sldId id="271" r:id="rId20"/>
    <p:sldId id="274" r:id="rId21"/>
    <p:sldId id="277" r:id="rId22"/>
    <p:sldId id="280" r:id="rId23"/>
    <p:sldId id="283" r:id="rId24"/>
    <p:sldId id="286" r:id="rId25"/>
    <p:sldId id="289" r:id="rId26"/>
    <p:sldId id="292" r:id="rId27"/>
    <p:sldId id="295" r:id="rId28"/>
    <p:sldId id="298" r:id="rId29"/>
  </p:sldIdLst>
  <p:sldSz cx="12192000" cy="6858000"/>
  <p:notesSz cx="6858000" cy="9144000"/>
  <p:custDataLst>
    <p:tags r:id="rId30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tags" Target="tags/tag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819719-2A3C-44D4-9C30-8D52A2F44F79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33DE69-BD9D-41CB-9A73-31BB7D59170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D12565-16FD-4AE9-A117-B57603592024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62E9C3-B15E-4AB9-802F-82D1A4F480C7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D4687B-50DA-4C65-A3DD-8C5B83E6B10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70FF6A3-C1CF-4E15-B174-C906BAC3C96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96E05F-AA22-4263-B12D-F58268570D86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7129AEA-8B1D-4A86-A346-F6D3A4E64B0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654A56D-0FC1-4C5E-95CC-5F67983DEC53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C02BB6-7067-4B39-8110-6C2DBBAC268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6AA9F5-235F-45AE-9A4B-D69DDEB51CC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jpeg"/><Relationship Id="rId5" Type="http://schemas.openxmlformats.org/officeDocument/2006/relationships/image" Target="../media/image20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15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99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NCTSQO+TimesNewRomanPS-BoldMT"/>
                <a:cs typeface="NCTSQO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TNTGBG+STHupo"/>
                <a:cs typeface="TNTGBG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1471" y="2736212"/>
            <a:ext cx="5974079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COMHOT+Arial-Black"/>
                <a:cs typeface="COMHOT+Arial-Black"/>
              </a:rPr>
              <a:t>L19</a:t>
            </a:r>
            <a:r>
              <a:rPr sz="6000" spc="15">
                <a:solidFill>
                  <a:srgbClr val="FF0000"/>
                </a:solidFill>
                <a:latin typeface="COMHOT+Arial-Black"/>
                <a:cs typeface="COMHOT+Arial-Black"/>
              </a:rPr>
              <a:t> </a:t>
            </a:r>
            <a:r>
              <a:rPr sz="6000" spc="11">
                <a:solidFill>
                  <a:srgbClr val="FF0000"/>
                </a:solidFill>
                <a:latin typeface="SimHei"/>
                <a:cs typeface="SimHei"/>
              </a:rPr>
              <a:t>死锁处理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14644" y="3982330"/>
            <a:ext cx="3173095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FDTFRQ+Elephant-Regular"/>
                <a:cs typeface="FDTFRQ+Elephant-Regular"/>
              </a:rPr>
              <a:t>Deadlock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981200"/>
            <a:ext cx="22860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4927" y="5529071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657855"/>
            <a:ext cx="22860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352800"/>
            <a:ext cx="22860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4038600"/>
            <a:ext cx="22860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4715255"/>
            <a:ext cx="22860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5401055"/>
            <a:ext cx="2286000" cy="4663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9440" y="425291"/>
            <a:ext cx="632671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死锁避免之银行家算法实例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2039" y="1283316"/>
            <a:ext cx="2411487" cy="92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SPMCE+Wingdings-Regular"/>
                <a:cs typeface="HSPMCE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当前状态</a:t>
            </a:r>
            <a:r>
              <a:rPr sz="2800" b="1">
                <a:solidFill>
                  <a:srgbClr val="000000"/>
                </a:solidFill>
                <a:latin typeface="MVCIGV+Arial-BoldMT"/>
                <a:cs typeface="MVCIGV+Arial-BoldMT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21835" y="1360340"/>
            <a:ext cx="33469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u="sng">
                <a:solidFill>
                  <a:srgbClr val="FF0000"/>
                </a:solidFill>
                <a:latin typeface="MVCIGV+Arial-BoldMT"/>
                <a:cs typeface="MVCIGV+Arial-BoldMT"/>
              </a:rPr>
              <a:t>Allocation</a:t>
            </a:r>
            <a:r>
              <a:rPr sz="2400" b="1" u="sng" spc="468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 u="sng">
                <a:solidFill>
                  <a:srgbClr val="FF0000"/>
                </a:solidFill>
                <a:latin typeface="MVCIGV+Arial-BoldMT"/>
                <a:cs typeface="MVCIGV+Arial-BoldMT"/>
              </a:rPr>
              <a:t>Need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61147" y="1360340"/>
            <a:ext cx="1795611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u="sng" spc="-10">
                <a:solidFill>
                  <a:srgbClr val="FF0000"/>
                </a:solidFill>
                <a:latin typeface="MVCIGV+Arial-BoldMT"/>
                <a:cs typeface="MVCIGV+Arial-BoldMT"/>
              </a:rPr>
              <a:t>Available</a:t>
            </a:r>
          </a:p>
          <a:p>
            <a:pPr marL="25908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A</a:t>
            </a:r>
            <a:r>
              <a:rPr sz="2400" b="1" i="1" spc="-83">
                <a:solidFill>
                  <a:srgbClr val="00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B 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28059" y="1872404"/>
            <a:ext cx="2106829" cy="18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3058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A</a:t>
            </a:r>
            <a:r>
              <a:rPr sz="2400" b="1" i="1" spc="-83">
                <a:solidFill>
                  <a:srgbClr val="00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B C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</a:t>
            </a:r>
            <a:r>
              <a:rPr sz="2400" b="1" spc="2942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0 1</a:t>
            </a:r>
            <a:r>
              <a:rPr sz="2400" b="1" spc="-10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1</a:t>
            </a:r>
            <a:r>
              <a:rPr sz="2400" b="1" spc="2942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2 0</a:t>
            </a:r>
            <a:r>
              <a:rPr sz="2400" b="1" spc="-10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87439" y="1872404"/>
            <a:ext cx="1274724" cy="3358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A</a:t>
            </a:r>
            <a:r>
              <a:rPr sz="2400" b="1" i="1" spc="-95">
                <a:solidFill>
                  <a:srgbClr val="00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B C</a:t>
            </a:r>
          </a:p>
          <a:p>
            <a:pPr marL="10668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7 4 3</a:t>
            </a:r>
          </a:p>
          <a:p>
            <a:pPr marL="10667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1 2 2</a:t>
            </a:r>
          </a:p>
          <a:p>
            <a:pPr marL="0" marR="0">
              <a:lnSpc>
                <a:spcPts val="2681"/>
              </a:lnSpc>
              <a:spcBef>
                <a:spcPts val="135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6 0</a:t>
            </a:r>
            <a:r>
              <a:rPr sz="2400" b="1" spc="-10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</a:t>
            </a:r>
          </a:p>
          <a:p>
            <a:pPr marL="10667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0 1 1</a:t>
            </a:r>
          </a:p>
          <a:p>
            <a:pPr marL="10667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4 3 1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2039" y="2048172"/>
            <a:ext cx="244084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Work=[3</a:t>
            </a:r>
            <a:r>
              <a:rPr sz="2400" b="1" spc="66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3</a:t>
            </a:r>
            <a:r>
              <a:rPr sz="2400" b="1" spc="661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2]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26907" y="2384468"/>
            <a:ext cx="113573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3 3 2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8639" y="2724447"/>
            <a:ext cx="2974240" cy="80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1931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Work=[5</a:t>
            </a:r>
            <a:r>
              <a:rPr sz="2400" b="1" spc="66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3</a:t>
            </a:r>
            <a:r>
              <a:rPr sz="2400" b="1" spc="661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2]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51331" y="290108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8639" y="3408596"/>
            <a:ext cx="5160058" cy="818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1931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Work=[7</a:t>
            </a:r>
            <a:r>
              <a:rPr sz="2400" b="1" spc="66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4</a:t>
            </a:r>
            <a:r>
              <a:rPr sz="2400" b="1" spc="661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3]</a:t>
            </a:r>
            <a:r>
              <a:rPr sz="2400" b="1" spc="2977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2</a:t>
            </a:r>
            <a:r>
              <a:rPr sz="2400" b="1" spc="2942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3 0</a:t>
            </a:r>
            <a:r>
              <a:rPr sz="2400" b="1" spc="-10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2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51331" y="3596409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528059" y="3920661"/>
            <a:ext cx="19647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3</a:t>
            </a:r>
            <a:r>
              <a:rPr sz="2400" b="1" spc="2942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2 1</a:t>
            </a:r>
            <a:r>
              <a:rPr sz="2400" b="1" spc="-10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8639" y="4105572"/>
            <a:ext cx="3144928" cy="80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1931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Work=[10</a:t>
            </a:r>
            <a:r>
              <a:rPr sz="2400" b="1" spc="66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4</a:t>
            </a:r>
            <a:r>
              <a:rPr sz="2400" b="1" spc="673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5]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51331" y="4282209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28059" y="4432725"/>
            <a:ext cx="196478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00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4</a:t>
            </a:r>
            <a:r>
              <a:rPr sz="2400" b="1" spc="2942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0 0</a:t>
            </a:r>
            <a:r>
              <a:rPr sz="2400" b="1" spc="-10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MVCIGV+Arial-BoldMT"/>
                <a:cs typeface="MVCIGV+Arial-BoldMT"/>
              </a:rPr>
              <a:t>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8639" y="4781847"/>
            <a:ext cx="3144928" cy="80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1931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Work=[10</a:t>
            </a:r>
            <a:r>
              <a:rPr sz="2400" b="1" spc="66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4</a:t>
            </a:r>
            <a:r>
              <a:rPr sz="2400" b="1" spc="673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7]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51331" y="495848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901440" y="5436151"/>
            <a:ext cx="47614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安全序列是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&lt;</a:t>
            </a: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,</a:t>
            </a:r>
            <a:r>
              <a:rPr sz="2400" b="1" spc="-14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&gt;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8639" y="5467647"/>
            <a:ext cx="3144928" cy="80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 i="1">
                <a:solidFill>
                  <a:srgbClr val="FF0000"/>
                </a:solidFill>
                <a:latin typeface="WDHOEM+Arial-BoldItalicMT"/>
                <a:cs typeface="WDHOEM+Arial-BoldItalicMT"/>
              </a:rPr>
              <a:t>P</a:t>
            </a:r>
            <a:r>
              <a:rPr sz="2400" b="1" i="1" spc="1931">
                <a:solidFill>
                  <a:srgbClr val="FF0000"/>
                </a:solidFill>
                <a:latin typeface="WDHOEM+Arial-BoldItalicMT"/>
                <a:cs typeface="WDHOEM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Work=[10</a:t>
            </a:r>
            <a:r>
              <a:rPr sz="2400" b="1" spc="669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5</a:t>
            </a:r>
            <a:r>
              <a:rPr sz="2400" b="1" spc="673">
                <a:solidFill>
                  <a:srgbClr val="FF0000"/>
                </a:solidFill>
                <a:latin typeface="MVCIGV+Arial-BoldMT"/>
                <a:cs typeface="MVCIGV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MVCIGV+Arial-BoldMT"/>
                <a:cs typeface="MVCIGV+Arial-BoldMT"/>
              </a:rPr>
              <a:t>7]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814059" y="560326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298691" y="560326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3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6781800" y="560326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2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266431" y="560326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4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751064" y="5603263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0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51331" y="5644284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MVCIGV+Arial-BoldMT"/>
                <a:cs typeface="MVCIGV+Arial-BoldMT"/>
              </a:rPr>
              <a:t>0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QVBIC+TimesNewRomanPS-BoldMT"/>
                <a:cs typeface="TQVBI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QVBIC+TimesNewRomanPS-BoldMT"/>
                <a:cs typeface="TQVBI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QVBIC+TimesNewRomanPS-BoldMT"/>
                <a:cs typeface="TQVBIC+TimesNewRomanPS-BoldMT"/>
              </a:rPr>
              <a:t>Systems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VCIGV+Arial-BoldMT"/>
                <a:cs typeface="MVCIGV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MVCIGV+Arial-BoldMT"/>
                <a:cs typeface="MVCIGV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MVCIGV+Arial-BoldMT"/>
                <a:cs typeface="MVCIGV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35806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5127" y="5145023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5127" y="6071615"/>
            <a:ext cx="188975" cy="19202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39" y="404306"/>
            <a:ext cx="1139628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请求出现时</a:t>
            </a:r>
            <a:r>
              <a:rPr sz="3600" b="1">
                <a:solidFill>
                  <a:srgbClr val="000000"/>
                </a:solidFill>
                <a:latin typeface="KOKBBQ+Arial-BoldMT"/>
                <a:cs typeface="KOKBBQ+Arial-BoldMT"/>
              </a:rPr>
              <a:t>: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首先假装分配，然后调用银行家算法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3703" y="1155510"/>
            <a:ext cx="1447837" cy="1366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>
                <a:solidFill>
                  <a:srgbClr val="FF0000"/>
                </a:solidFill>
                <a:latin typeface="KOKBBQ+Arial-BoldMT"/>
                <a:cs typeface="KOKBBQ+Arial-BoldMT"/>
              </a:rPr>
              <a:t>Allocation</a:t>
            </a:r>
          </a:p>
          <a:p>
            <a:pPr marL="47853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MBMONT+Arial-BoldItalicMT"/>
                <a:cs typeface="MBMONT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B C</a:t>
            </a:r>
          </a:p>
          <a:p>
            <a:pPr marL="478535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0 1 0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25511" y="1155510"/>
            <a:ext cx="1000545" cy="2902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058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>
                <a:solidFill>
                  <a:srgbClr val="FF0000"/>
                </a:solidFill>
                <a:latin typeface="KOKBBQ+Arial-BoldMT"/>
                <a:cs typeface="KOKBBQ+Arial-BoldMT"/>
              </a:rPr>
              <a:t>Need</a:t>
            </a:r>
          </a:p>
          <a:p>
            <a:pPr marL="0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MBMONT+Arial-BoldItalicMT"/>
                <a:cs typeface="MBMONT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B C</a:t>
            </a:r>
          </a:p>
          <a:p>
            <a:pPr marL="7543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7 4 3</a:t>
            </a:r>
          </a:p>
          <a:p>
            <a:pPr marL="7087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0 2 0</a:t>
            </a:r>
          </a:p>
          <a:p>
            <a:pPr marL="4503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6 0 0</a:t>
            </a:r>
          </a:p>
          <a:p>
            <a:pPr marL="70639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0 1 1</a:t>
            </a:r>
          </a:p>
          <a:p>
            <a:pPr marL="70410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4 3 1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49207" y="1155510"/>
            <a:ext cx="1346708" cy="982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 spc="-15">
                <a:solidFill>
                  <a:srgbClr val="FF0000"/>
                </a:solidFill>
                <a:latin typeface="KOKBBQ+Arial-BoldMT"/>
                <a:cs typeface="KOKBBQ+Arial-BoldMT"/>
              </a:rPr>
              <a:t>Available</a:t>
            </a:r>
          </a:p>
          <a:p>
            <a:pPr marL="1691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MBMONT+Arial-BoldItalicMT"/>
                <a:cs typeface="MBMONT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B 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39239" y="1332528"/>
            <a:ext cx="2982914" cy="924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NCJPMD+Wingdings-Regular"/>
                <a:cs typeface="NCJPM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 i="1">
                <a:solidFill>
                  <a:srgbClr val="FF0000"/>
                </a:solidFill>
                <a:latin typeface="MBMONT+Arial-BoldItalicMT"/>
                <a:cs typeface="MBMONT+Arial-BoldItalicMT"/>
              </a:rPr>
              <a:t>P</a:t>
            </a:r>
            <a:r>
              <a:rPr sz="2800" b="1" i="1" spc="257">
                <a:solidFill>
                  <a:srgbClr val="FF0000"/>
                </a:solidFill>
                <a:latin typeface="MBMONT+Arial-BoldItalicMT"/>
                <a:cs typeface="MBMONT+Arial-BoldItalicMT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申请</a:t>
            </a:r>
            <a:r>
              <a:rPr sz="2800" b="1">
                <a:solidFill>
                  <a:srgbClr val="FF0000"/>
                </a:solidFill>
                <a:latin typeface="KOKBBQ+Arial-BoldMT"/>
                <a:cs typeface="KOKBBQ+Arial-BoldMT"/>
              </a:rPr>
              <a:t>(0,2,0)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18360" y="1525629"/>
            <a:ext cx="484646" cy="61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91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FF0000"/>
                </a:solidFill>
                <a:latin typeface="KOKBBQ+Arial-BoldMT"/>
                <a:cs typeface="KOKBBQ+Arial-BoldMT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40706" y="1923606"/>
            <a:ext cx="623653" cy="213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141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</a:t>
            </a:r>
          </a:p>
          <a:p>
            <a:pPr marL="684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1</a:t>
            </a:r>
          </a:p>
          <a:p>
            <a:pPr marL="457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2</a:t>
            </a:r>
          </a:p>
          <a:p>
            <a:pPr marL="228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3</a:t>
            </a:r>
          </a:p>
          <a:p>
            <a:pPr marL="0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28303" y="1923606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2 3 0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17903" y="2031810"/>
            <a:ext cx="1447837" cy="1366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>
                <a:solidFill>
                  <a:srgbClr val="FF0000"/>
                </a:solidFill>
                <a:latin typeface="KOKBBQ+Arial-BoldMT"/>
                <a:cs typeface="KOKBBQ+Arial-BoldMT"/>
              </a:rPr>
              <a:t>Allocation</a:t>
            </a:r>
          </a:p>
          <a:p>
            <a:pPr marL="47853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MBMONT+Arial-BoldItalicMT"/>
                <a:cs typeface="MBMONT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B C</a:t>
            </a:r>
          </a:p>
          <a:p>
            <a:pPr marL="478536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OKBBQ+Arial-BoldMT"/>
                <a:cs typeface="KOKBBQ+Arial-BoldMT"/>
              </a:rPr>
              <a:t>0 3 0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29711" y="2031810"/>
            <a:ext cx="1000545" cy="2902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058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>
                <a:solidFill>
                  <a:srgbClr val="FF0000"/>
                </a:solidFill>
                <a:latin typeface="KOKBBQ+Arial-BoldMT"/>
                <a:cs typeface="KOKBBQ+Arial-BoldMT"/>
              </a:rPr>
              <a:t>Need</a:t>
            </a:r>
          </a:p>
          <a:p>
            <a:pPr marL="0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MBMONT+Arial-BoldItalicMT"/>
                <a:cs typeface="MBMONT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B C</a:t>
            </a:r>
          </a:p>
          <a:p>
            <a:pPr marL="7544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OKBBQ+Arial-BoldMT"/>
                <a:cs typeface="KOKBBQ+Arial-BoldMT"/>
              </a:rPr>
              <a:t>7 2 3</a:t>
            </a:r>
          </a:p>
          <a:p>
            <a:pPr marL="708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0 2 0</a:t>
            </a:r>
          </a:p>
          <a:p>
            <a:pPr marL="45034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6 0 0</a:t>
            </a:r>
          </a:p>
          <a:p>
            <a:pPr marL="70637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0 1 1</a:t>
            </a:r>
          </a:p>
          <a:p>
            <a:pPr marL="70408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4 3 1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53407" y="2031810"/>
            <a:ext cx="1346708" cy="982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 spc="-15">
                <a:solidFill>
                  <a:srgbClr val="FF0000"/>
                </a:solidFill>
                <a:latin typeface="KOKBBQ+Arial-BoldMT"/>
                <a:cs typeface="KOKBBQ+Arial-BoldMT"/>
              </a:rPr>
              <a:t>Available</a:t>
            </a:r>
          </a:p>
          <a:p>
            <a:pPr marL="1691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MBMONT+Arial-BoldItalicMT"/>
                <a:cs typeface="MBMONT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B 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91783" y="2307654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3 0 2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91556" y="2691701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3 0 2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44904" y="2799906"/>
            <a:ext cx="623655" cy="213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14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</a:t>
            </a:r>
          </a:p>
          <a:p>
            <a:pPr marL="68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1</a:t>
            </a:r>
          </a:p>
          <a:p>
            <a:pPr marL="457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2</a:t>
            </a:r>
          </a:p>
          <a:p>
            <a:pPr marL="228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3</a:t>
            </a:r>
          </a:p>
          <a:p>
            <a:pPr marL="0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MBMONT+Arial-BoldItalicMT"/>
                <a:cs typeface="MBMONT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32503" y="2799906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KOKBBQ+Arial-BoldMT"/>
                <a:cs typeface="KOKBBQ+Arial-BoldMT"/>
              </a:rPr>
              <a:t>2 1 0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91327" y="3075749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2 1 1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95982" y="3183954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3 0 2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91098" y="3459798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0 0 2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5754" y="3568002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3 0 2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95525" y="3952050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2 1 1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95296" y="4336098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KOKBBQ+Arial-BoldMT"/>
                <a:cs typeface="KOKBBQ+Arial-BoldMT"/>
              </a:rPr>
              <a:t>0 0 2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1639" y="5051976"/>
            <a:ext cx="540677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400" b="1" i="1">
                <a:solidFill>
                  <a:srgbClr val="FF0000"/>
                </a:solidFill>
                <a:latin typeface="MBMONT+Arial-BoldItalicMT"/>
                <a:cs typeface="MBMONT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MBMONT+Arial-BoldItalicMT"/>
                <a:cs typeface="MBMONT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KOKBBQ+Arial-BoldMT"/>
                <a:cs typeface="KOKBBQ+Arial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MBMONT+Arial-BoldItalicMT"/>
                <a:cs typeface="MBMONT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MBMONT+Arial-BoldItalicMT"/>
                <a:cs typeface="MBMONT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KOKBBQ+Arial-BoldMT"/>
                <a:cs typeface="KOKBBQ+Arial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MBMONT+Arial-BoldItalicMT"/>
                <a:cs typeface="MBMONT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MBMONT+Arial-BoldItalicMT"/>
                <a:cs typeface="MBMONT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KOKBBQ+Arial-BoldMT"/>
                <a:cs typeface="KOKBBQ+Arial-BoldMT"/>
              </a:rPr>
              <a:t>,</a:t>
            </a:r>
            <a:r>
              <a:rPr sz="2400" b="1" spc="-14">
                <a:solidFill>
                  <a:srgbClr val="FF0000"/>
                </a:solidFill>
                <a:latin typeface="KOKBBQ+Arial-BoldMT"/>
                <a:cs typeface="KOKBBQ+Arial-BoldMT"/>
              </a:rPr>
              <a:t> </a:t>
            </a:r>
            <a:r>
              <a:rPr sz="2400" b="1" i="1">
                <a:solidFill>
                  <a:srgbClr val="FF0000"/>
                </a:solidFill>
                <a:latin typeface="MBMONT+Arial-BoldItalicMT"/>
                <a:cs typeface="MBMONT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MBMONT+Arial-BoldItalicMT"/>
                <a:cs typeface="MBMONT+Arial-BoldItalicMT"/>
              </a:rPr>
              <a:t> </a:t>
            </a:r>
            <a:r>
              <a:rPr sz="2400" b="1">
                <a:solidFill>
                  <a:srgbClr val="FF0000"/>
                </a:solidFill>
                <a:latin typeface="KOKBBQ+Arial-BoldMT"/>
                <a:cs typeface="KOKBBQ+Arial-BoldMT"/>
              </a:rPr>
              <a:t>, </a:t>
            </a:r>
            <a:r>
              <a:rPr sz="2400" b="1" i="1">
                <a:solidFill>
                  <a:srgbClr val="FF0000"/>
                </a:solidFill>
                <a:latin typeface="MBMONT+Arial-BoldItalicMT"/>
                <a:cs typeface="MBMONT+Arial-BoldItalicMT"/>
              </a:rPr>
              <a:t>P</a:t>
            </a:r>
            <a:r>
              <a:rPr sz="2400" b="1" i="1" spc="216">
                <a:solidFill>
                  <a:srgbClr val="FF0000"/>
                </a:solidFill>
                <a:latin typeface="MBMONT+Arial-BoldItalicMT"/>
                <a:cs typeface="MBMONT+Arial-BoldItalicMT"/>
              </a:rPr>
              <a:t> 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一个也没法执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91639" y="5219088"/>
            <a:ext cx="2523744" cy="97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15339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KBBQ+Arial-BoldMT"/>
                <a:cs typeface="KOKBBQ+Arial-BoldMT"/>
              </a:rPr>
              <a:t>0</a:t>
            </a:r>
          </a:p>
          <a:p>
            <a:pPr marL="0" marR="0">
              <a:lnSpc>
                <a:spcPts val="2400"/>
              </a:lnSpc>
              <a:spcBef>
                <a:spcPts val="468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行，死锁进程组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991611" y="52190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KBBQ+Arial-BoldMT"/>
                <a:cs typeface="KOKBBQ+Arial-BoldMT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476244" y="52190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KBBQ+Arial-BoldMT"/>
                <a:cs typeface="KOKBBQ+Arial-BoldMT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959352" y="52190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KBBQ+Arial-BoldMT"/>
                <a:cs typeface="KOKBBQ+Arial-BoldMT"/>
              </a:rPr>
              <a:t>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443984" y="5219088"/>
            <a:ext cx="417527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0000"/>
                </a:solidFill>
                <a:latin typeface="KOKBBQ+Arial-BoldMT"/>
                <a:cs typeface="KOKBBQ+Arial-BoldMT"/>
              </a:rPr>
              <a:t>4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691639" y="5978780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此次申请被拒绝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VPNQB+TimesNewRomanPS-BoldMT"/>
                <a:cs typeface="OVPNQB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VPNQB+TimesNewRomanPS-BoldMT"/>
                <a:cs typeface="OVPNQ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VPNQB+TimesNewRomanPS-BoldMT"/>
                <a:cs typeface="OVPNQB+TimesNewRomanPS-BoldMT"/>
              </a:rPr>
              <a:t>Systems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OKBBQ+Arial-BoldMT"/>
                <a:cs typeface="KOKBBQ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KOKBBQ+Arial-BoldMT"/>
                <a:cs typeface="KOKBBQ+Arial-BoldMT"/>
              </a:rPr>
              <a:t>11</a:t>
            </a:r>
            <a:r>
              <a:rPr sz="1600" b="1" spc="81">
                <a:solidFill>
                  <a:srgbClr val="000000"/>
                </a:solidFill>
                <a:latin typeface="KOKBBQ+Arial-BoldMT"/>
                <a:cs typeface="KOKBBQ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KOKBBQ+Arial-BoldMT"/>
                <a:cs typeface="KOKBBQ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127" y="200101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2386584"/>
            <a:ext cx="7391400" cy="2209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510235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4127" y="563575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04306"/>
            <a:ext cx="748430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死锁检测</a:t>
            </a:r>
            <a:r>
              <a:rPr sz="3600" b="1">
                <a:solidFill>
                  <a:srgbClr val="000000"/>
                </a:solidFill>
                <a:latin typeface="LUOPVB+Arial-BoldMT"/>
                <a:cs typeface="LUOPVB+Arial-BoldMT"/>
              </a:rPr>
              <a:t>+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恢复</a:t>
            </a:r>
            <a:r>
              <a:rPr sz="3600" b="1">
                <a:solidFill>
                  <a:srgbClr val="000000"/>
                </a:solidFill>
                <a:latin typeface="LUOPVB+Arial-BoldMT"/>
                <a:cs typeface="LUOPVB+Arial-BoldMT"/>
              </a:rPr>
              <a:t>: 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发现问题再处理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1282868"/>
            <a:ext cx="11436513" cy="145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APTCVM+Wingdings-Regular"/>
                <a:cs typeface="APTCV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基本原因</a:t>
            </a:r>
            <a:r>
              <a:rPr sz="2800" b="1">
                <a:solidFill>
                  <a:srgbClr val="000000"/>
                </a:solidFill>
                <a:latin typeface="LUOPVB+Arial-BoldMT"/>
                <a:cs typeface="LUOPVB+Arial-BoldMT"/>
              </a:rPr>
              <a:t>:</a:t>
            </a:r>
            <a:r>
              <a:rPr sz="2800" b="1" spc="18">
                <a:solidFill>
                  <a:srgbClr val="000000"/>
                </a:solidFill>
                <a:latin typeface="LUOPVB+Arial-BoldMT"/>
                <a:cs typeface="LUOPVB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每次申请都执行</a:t>
            </a:r>
            <a:r>
              <a:rPr sz="2800" b="1">
                <a:solidFill>
                  <a:srgbClr val="000000"/>
                </a:solidFill>
                <a:latin typeface="LUOPVB+Arial-BoldMT"/>
                <a:cs typeface="LUOPVB+Arial-BoldMT"/>
              </a:rPr>
              <a:t>O(mn</a:t>
            </a:r>
            <a:r>
              <a:rPr sz="2800" b="1" spc="15" baseline="30190">
                <a:solidFill>
                  <a:srgbClr val="000000"/>
                </a:solidFill>
                <a:latin typeface="LUOPVB+Arial-BoldMT"/>
                <a:cs typeface="LUOPVB+Arial-BoldMT"/>
              </a:rPr>
              <a:t>2</a:t>
            </a:r>
            <a:r>
              <a:rPr sz="4200" b="1" baseline="30190">
                <a:solidFill>
                  <a:srgbClr val="000000"/>
                </a:solidFill>
                <a:latin typeface="LUOPVB+Arial-BoldMT"/>
                <a:cs typeface="LUOPVB+Arial-BoldMT"/>
              </a:rPr>
              <a:t>)</a:t>
            </a:r>
            <a:r>
              <a:rPr sz="4200" spc="10" baseline="30190">
                <a:solidFill>
                  <a:srgbClr val="000000"/>
                </a:solidFill>
                <a:latin typeface="SimSun"/>
                <a:cs typeface="SimSun"/>
              </a:rPr>
              <a:t>，效率低。</a:t>
            </a:r>
            <a:r>
              <a:rPr sz="4200" spc="10" baseline="30190">
                <a:solidFill>
                  <a:srgbClr val="FF0000"/>
                </a:solidFill>
                <a:latin typeface="SimSun"/>
                <a:cs typeface="SimSun"/>
              </a:rPr>
              <a:t>发现问题再处理</a:t>
            </a:r>
          </a:p>
          <a:p>
            <a:pPr marL="761999" marR="0">
              <a:lnSpc>
                <a:spcPts val="2400"/>
              </a:lnSpc>
              <a:spcBef>
                <a:spcPts val="231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定时检测或者是发现资源利用率低时检测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19200" y="2549331"/>
            <a:ext cx="368199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ACGPV+CourierNewPS-BoldMT"/>
                <a:cs typeface="RACGPV+CourierNewPS-BoldMT"/>
              </a:rPr>
              <a:t>Finish[1..n] = false;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118" y="2995739"/>
            <a:ext cx="6661520" cy="129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ACGPV+CourierNewPS-BoldMT"/>
                <a:cs typeface="RACGPV+CourierNewPS-BoldMT"/>
              </a:rPr>
              <a:t>if(Allocation[i] == 0) Finish[i]=true;</a:t>
            </a:r>
          </a:p>
          <a:p>
            <a:pPr marL="508" marR="0">
              <a:lnSpc>
                <a:spcPts val="2270"/>
              </a:lnSpc>
              <a:spcBef>
                <a:spcPts val="32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ACGPV+CourierNewPS-BoldMT"/>
                <a:cs typeface="RACGPV+CourierNewPS-BoldMT"/>
              </a:rPr>
              <a:t>...//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和</a:t>
            </a:r>
            <a:r>
              <a:rPr sz="2000" b="1">
                <a:solidFill>
                  <a:srgbClr val="000000"/>
                </a:solidFill>
                <a:latin typeface="RACGPV+CourierNewPS-BoldMT"/>
                <a:cs typeface="RACGPV+CourierNewPS-BoldMT"/>
              </a:rPr>
              <a:t>Banker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算法完全一样</a:t>
            </a:r>
          </a:p>
          <a:p>
            <a:pPr marL="121" marR="0">
              <a:lnSpc>
                <a:spcPts val="2270"/>
              </a:lnSpc>
              <a:spcBef>
                <a:spcPts val="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ACGPV+CourierNewPS-BoldMT"/>
                <a:cs typeface="RACGPV+CourierNewPS-BoldMT"/>
              </a:rPr>
              <a:t>for(i=1;i&lt;=n;i++)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5336" y="3925604"/>
            <a:ext cx="351278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ACGPV+CourierNewPS-BoldMT"/>
                <a:cs typeface="RACGPV+CourierNewPS-BoldMT"/>
              </a:rPr>
              <a:t>if(Finish[i]==false)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20236" y="4230505"/>
            <a:ext cx="455858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ACGPV+CourierNewPS-BoldMT"/>
                <a:cs typeface="RACGPV+CourierNewPS-BoldMT"/>
              </a:rPr>
              <a:t>deadlock = deadlock + {i};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10639" y="5050390"/>
            <a:ext cx="7271537" cy="133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选择哪些进程回滚</a:t>
            </a:r>
            <a:r>
              <a:rPr sz="2400" b="1">
                <a:solidFill>
                  <a:srgbClr val="000000"/>
                </a:solidFill>
                <a:latin typeface="LUOPVB+Arial-BoldMT"/>
                <a:cs typeface="LUOPVB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优先级</a:t>
            </a:r>
            <a:r>
              <a:rPr sz="2400" b="1">
                <a:solidFill>
                  <a:srgbClr val="000000"/>
                </a:solidFill>
                <a:latin typeface="LUOPVB+Arial-BoldMT"/>
                <a:cs typeface="LUOPVB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占用资源多的</a:t>
            </a:r>
            <a:r>
              <a:rPr sz="2400" b="1">
                <a:solidFill>
                  <a:srgbClr val="000000"/>
                </a:solidFill>
                <a:latin typeface="LUOPVB+Arial-BoldMT"/>
                <a:cs typeface="LUOPVB+Arial-BoldMT"/>
              </a:rPr>
              <a:t>? …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如何实现回滚</a:t>
            </a:r>
            <a:r>
              <a:rPr sz="2400" b="1">
                <a:solidFill>
                  <a:srgbClr val="000000"/>
                </a:solidFill>
                <a:latin typeface="LUOPVB+Arial-BoldMT"/>
                <a:cs typeface="LUOPVB+Arial-BoldMT"/>
              </a:rPr>
              <a:t>?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那些已经修改的文件怎么办</a:t>
            </a:r>
            <a:r>
              <a:rPr sz="2400" b="1">
                <a:solidFill>
                  <a:srgbClr val="000000"/>
                </a:solidFill>
                <a:latin typeface="LUOPVB+Arial-BoldMT"/>
                <a:cs typeface="LUOPVB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LDVCI+TimesNewRomanPS-BoldMT"/>
                <a:cs typeface="OLDVC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LDVCI+TimesNewRomanPS-BoldMT"/>
                <a:cs typeface="OLDVC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LDVCI+TimesNewRomanPS-BoldMT"/>
                <a:cs typeface="OLDVCI+TimesNewRomanPS-BoldMT"/>
              </a:rPr>
              <a:t>Systems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LUOPVB+Arial-BoldMT"/>
                <a:cs typeface="LUOPVB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LUOPVB+Arial-BoldMT"/>
                <a:cs typeface="LUOPVB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LUOPVB+Arial-BoldMT"/>
                <a:cs typeface="LUOPVB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7839" y="1673000"/>
            <a:ext cx="8620884" cy="1783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8"/>
              </a:lnSpc>
              <a:spcBef>
                <a:spcPct val="0"/>
              </a:spcBef>
              <a:spcAft>
                <a:spcPct val="0"/>
              </a:spcAft>
            </a:pPr>
            <a:r>
              <a:rPr sz="2800" u="sng">
                <a:solidFill>
                  <a:srgbClr val="000000"/>
                </a:solidFill>
                <a:latin typeface="SimSun"/>
                <a:cs typeface="SimSun"/>
              </a:rPr>
              <a:t>问题：许多通用操作系统，如</a:t>
            </a:r>
            <a:r>
              <a:rPr sz="2800" b="1" u="sng">
                <a:solidFill>
                  <a:srgbClr val="000000"/>
                </a:solidFill>
                <a:latin typeface="UTCWUU+Arial-BoldMT"/>
                <a:cs typeface="UTCWUU+Arial-BoldMT"/>
              </a:rPr>
              <a:t>PC</a:t>
            </a:r>
            <a:r>
              <a:rPr sz="2800" u="sng" spc="12">
                <a:solidFill>
                  <a:srgbClr val="000000"/>
                </a:solidFill>
                <a:latin typeface="SimSun"/>
                <a:cs typeface="SimSun"/>
              </a:rPr>
              <a:t>机上安装的</a:t>
            </a:r>
          </a:p>
          <a:p>
            <a:pPr marL="0" marR="0">
              <a:lnSpc>
                <a:spcPts val="3128"/>
              </a:lnSpc>
              <a:spcBef>
                <a:spcPts val="281"/>
              </a:spcBef>
              <a:spcAft>
                <a:spcPct val="0"/>
              </a:spcAft>
            </a:pPr>
            <a:r>
              <a:rPr sz="2800" b="1" u="sng">
                <a:solidFill>
                  <a:srgbClr val="000000"/>
                </a:solidFill>
                <a:latin typeface="UTCWUU+Arial-BoldMT"/>
                <a:cs typeface="UTCWUU+Arial-BoldMT"/>
              </a:rPr>
              <a:t>Windows</a:t>
            </a:r>
            <a:r>
              <a:rPr sz="2800" u="sng">
                <a:solidFill>
                  <a:srgbClr val="000000"/>
                </a:solidFill>
                <a:latin typeface="SimSun"/>
                <a:cs typeface="SimSun"/>
              </a:rPr>
              <a:t>和</a:t>
            </a:r>
            <a:r>
              <a:rPr sz="2800" b="1" u="sng">
                <a:solidFill>
                  <a:srgbClr val="000000"/>
                </a:solidFill>
                <a:latin typeface="UTCWUU+Arial-BoldMT"/>
                <a:cs typeface="UTCWUU+Arial-BoldMT"/>
              </a:rPr>
              <a:t>Linux</a:t>
            </a:r>
            <a:r>
              <a:rPr sz="2800" u="sng" spc="10">
                <a:solidFill>
                  <a:srgbClr val="000000"/>
                </a:solidFill>
                <a:latin typeface="SimSun"/>
                <a:cs typeface="SimSun"/>
              </a:rPr>
              <a:t>，都采用死锁忽略方法，对其</a:t>
            </a:r>
          </a:p>
          <a:p>
            <a:pPr marL="0" marR="0">
              <a:lnSpc>
                <a:spcPts val="3128"/>
              </a:lnSpc>
              <a:spcBef>
                <a:spcPts val="231"/>
              </a:spcBef>
              <a:spcAft>
                <a:spcPct val="0"/>
              </a:spcAft>
            </a:pPr>
            <a:r>
              <a:rPr sz="2800" u="sng">
                <a:solidFill>
                  <a:srgbClr val="000000"/>
                </a:solidFill>
                <a:latin typeface="SimSun"/>
                <a:cs typeface="SimSun"/>
              </a:rPr>
              <a:t>原因，下面哪个说法不正确</a:t>
            </a:r>
            <a:r>
              <a:rPr sz="2800" b="1" u="sng">
                <a:solidFill>
                  <a:srgbClr val="000000"/>
                </a:solidFill>
                <a:latin typeface="UTCWUU+Arial-BoldMT"/>
                <a:cs typeface="UTCWUU+Arial-BoldMT"/>
              </a:rPr>
              <a:t>:(</a:t>
            </a:r>
            <a:r>
              <a:rPr sz="2800" b="1" u="sng" spc="907">
                <a:solidFill>
                  <a:srgbClr val="000000"/>
                </a:solidFill>
                <a:latin typeface="UTCWUU+Arial-BoldMT"/>
                <a:cs typeface="UTCWUU+Arial-BoldMT"/>
              </a:rPr>
              <a:t> </a:t>
            </a:r>
            <a:r>
              <a:rPr sz="2800" b="1" u="sng">
                <a:solidFill>
                  <a:srgbClr val="000000"/>
                </a:solidFill>
                <a:latin typeface="UTCWUU+Arial-BoldMT"/>
                <a:cs typeface="UTCWUU+Arial-BoldMT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25039" y="3125640"/>
            <a:ext cx="43201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TCWUU+Arial-BoldMT"/>
                <a:cs typeface="UTCWUU+Arial-BoldMT"/>
              </a:rPr>
              <a:t>A.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死锁忽略的处理代价最小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25039" y="3659040"/>
            <a:ext cx="7623809" cy="1864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TCWUU+Arial-BoldMT"/>
                <a:cs typeface="UTCWUU+Arial-BoldMT"/>
              </a:rPr>
              <a:t>B.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这种机器上出现死锁的概率比其他机器低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TCWUU+Arial-BoldMT"/>
                <a:cs typeface="UTCWUU+Arial-BoldMT"/>
              </a:rPr>
              <a:t>C.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死锁可以用重启来解决，</a:t>
            </a:r>
            <a:r>
              <a:rPr sz="2400" b="1">
                <a:solidFill>
                  <a:srgbClr val="000000"/>
                </a:solidFill>
                <a:latin typeface="UTCWUU+Arial-BoldMT"/>
                <a:cs typeface="UTCWUU+Arial-BoldMT"/>
              </a:rPr>
              <a:t>PC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重启造成的影响小</a:t>
            </a:r>
          </a:p>
          <a:p>
            <a:pPr marL="0" marR="0">
              <a:lnSpc>
                <a:spcPts val="2681"/>
              </a:lnSpc>
              <a:spcBef>
                <a:spcPts val="15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TCWUU+Arial-BoldMT"/>
                <a:cs typeface="UTCWUU+Arial-BoldMT"/>
              </a:rPr>
              <a:t>D.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死锁预防让编程变得困难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WDPQN+TimesNewRomanPS-BoldMT"/>
                <a:cs typeface="BWDPQN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BWDPQN+TimesNewRomanPS-BoldMT"/>
                <a:cs typeface="BWDPQN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BWDPQN+TimesNewRomanPS-BoldMT"/>
                <a:cs typeface="BWDPQN+TimesNewRomanPS-BoldMT"/>
              </a:rPr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TCWUU+Arial-BoldMT"/>
                <a:cs typeface="UTCWUU+Arial-BoldMT"/>
              </a:rPr>
              <a:t>- 13</a:t>
            </a:r>
            <a:r>
              <a:rPr sz="1600" b="1" spc="14">
                <a:solidFill>
                  <a:srgbClr val="000000"/>
                </a:solidFill>
                <a:latin typeface="UTCWUU+Arial-BoldMT"/>
                <a:cs typeface="UTCWUU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UTCWUU+Arial-BoldMT"/>
                <a:cs typeface="UTCWU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7727" y="1543811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7727" y="2398776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3527" y="3544823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2727" y="5747003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927" y="4625339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25291"/>
            <a:ext cx="389442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死锁忽略的引出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1040" y="1207116"/>
            <a:ext cx="2510143" cy="92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DODHD+Wingdings-Regular"/>
                <a:cs typeface="HDODH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死锁预防</a:t>
            </a:r>
            <a:r>
              <a:rPr sz="2800" b="1">
                <a:solidFill>
                  <a:srgbClr val="000000"/>
                </a:solidFill>
                <a:latin typeface="NSSAFQ+Arial-BoldMT"/>
                <a:cs typeface="NSSAFQ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44240" y="1470576"/>
            <a:ext cx="7150609" cy="1643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引入太多不合理因素</a:t>
            </a:r>
            <a:r>
              <a:rPr sz="2400" b="1">
                <a:solidFill>
                  <a:srgbClr val="000000"/>
                </a:solidFill>
                <a:latin typeface="NSSAFQ+Arial-BoldMT"/>
                <a:cs typeface="NSSAFQ+Arial-BoldMT"/>
              </a:rPr>
              <a:t>…</a:t>
            </a:r>
          </a:p>
          <a:p>
            <a:pPr marL="1" marR="0">
              <a:lnSpc>
                <a:spcPts val="2681"/>
              </a:lnSpc>
              <a:spcBef>
                <a:spcPts val="4006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每次申请都执行银行家算法</a:t>
            </a:r>
            <a:r>
              <a:rPr sz="2400" b="1">
                <a:solidFill>
                  <a:srgbClr val="000000"/>
                </a:solidFill>
                <a:latin typeface="NSSAFQ+Arial-BoldMT"/>
                <a:cs typeface="NSSAFQ+Arial-BoldMT"/>
              </a:rPr>
              <a:t>O(mn</a:t>
            </a:r>
            <a:r>
              <a:rPr sz="1600" b="1">
                <a:solidFill>
                  <a:srgbClr val="000000"/>
                </a:solidFill>
                <a:latin typeface="NSSAFQ+Arial-BoldMT"/>
                <a:cs typeface="NSSAFQ+Arial-BoldMT"/>
              </a:rPr>
              <a:t>2</a:t>
            </a:r>
            <a:r>
              <a:rPr sz="2400" b="1">
                <a:solidFill>
                  <a:srgbClr val="000000"/>
                </a:solidFill>
                <a:latin typeface="NSSAFQ+Arial-BoldMT"/>
                <a:cs typeface="NSSAFQ+Arial-BoldMT"/>
              </a:rPr>
              <a:t>)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，效率太低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1040" y="2273916"/>
            <a:ext cx="3432226" cy="1992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DODHD+Wingdings-Regular"/>
                <a:cs typeface="HDODH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死锁避免</a:t>
            </a:r>
            <a:r>
              <a:rPr sz="2800" b="1">
                <a:solidFill>
                  <a:srgbClr val="000000"/>
                </a:solidFill>
                <a:latin typeface="NSSAFQ+Arial-BoldMT"/>
                <a:cs typeface="NSSAFQ+Arial-BoldMT"/>
              </a:rPr>
              <a:t>?</a:t>
            </a:r>
          </a:p>
          <a:p>
            <a:pPr marL="0" marR="0">
              <a:lnSpc>
                <a:spcPts val="3123"/>
              </a:lnSpc>
              <a:spcBef>
                <a:spcPts val="5301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DODHD+Wingdings-Regular"/>
                <a:cs typeface="HDODH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死锁检测</a:t>
            </a:r>
            <a:r>
              <a:rPr sz="2800" b="1">
                <a:solidFill>
                  <a:srgbClr val="000000"/>
                </a:solidFill>
                <a:latin typeface="NSSAFQ+Arial-BoldMT"/>
                <a:cs typeface="NSSAFQ+Arial-BoldMT"/>
              </a:rPr>
              <a:t>+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恢复</a:t>
            </a:r>
            <a:r>
              <a:rPr sz="2800" b="1">
                <a:solidFill>
                  <a:srgbClr val="000000"/>
                </a:solidFill>
                <a:latin typeface="NSSAFQ+Arial-BoldMT"/>
                <a:cs typeface="NSSAFQ+Arial-BoldMT"/>
              </a:rPr>
              <a:t>?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30040" y="3465766"/>
            <a:ext cx="633915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恢复很不容易，进程造成的改变很难恢复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7240" y="4500014"/>
            <a:ext cx="2289499" cy="8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HDODHD+Wingdings-Regular"/>
                <a:cs typeface="HDODH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死锁忽略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39439" y="4588130"/>
            <a:ext cx="4930063" cy="1200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死锁出现不是确定的，又可以用</a:t>
            </a:r>
          </a:p>
          <a:p>
            <a:pPr marL="0" marR="0">
              <a:lnSpc>
                <a:spcPts val="2400"/>
              </a:lnSpc>
              <a:spcBef>
                <a:spcPts val="105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重启动来处理死锁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39239" y="5686678"/>
            <a:ext cx="7043697" cy="1222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有趣的是大多数非专门的操作系统都用它，如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SSAFQ+Arial-BoldMT"/>
                <a:cs typeface="NSSAFQ+Arial-BoldMT"/>
              </a:rPr>
              <a:t>UNIX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NSSAFQ+Arial-BoldMT"/>
                <a:cs typeface="NSSAFQ+Arial-BoldMT"/>
              </a:rPr>
              <a:t>Linux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NSSAFQ+Arial-BoldMT"/>
                <a:cs typeface="NSSAFQ+Arial-BoldMT"/>
              </a:rPr>
              <a:t>Windows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DCJEV+TimesNewRomanPS-BoldMT"/>
                <a:cs typeface="HDCJEV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DCJEV+TimesNewRomanPS-BoldMT"/>
                <a:cs typeface="HDCJEV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DCJEV+TimesNewRomanPS-BoldMT"/>
                <a:cs typeface="HDCJEV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SSAFQ+Arial-BoldMT"/>
                <a:cs typeface="NSSAFQ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SSAFQ+Arial-BoldMT"/>
                <a:cs typeface="NSSAFQ+Arial-BoldMT"/>
              </a:rPr>
              <a:t>14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SSAFQ+Arial-BoldMT"/>
                <a:cs typeface="NSSAFQ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9914" y="1804503"/>
            <a:ext cx="10792510" cy="17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FF0000"/>
                </a:solidFill>
                <a:latin typeface="SimHei"/>
                <a:cs typeface="SimHei"/>
              </a:rPr>
              <a:t>再看生产者</a:t>
            </a:r>
            <a:r>
              <a:rPr sz="4800" spc="10">
                <a:solidFill>
                  <a:srgbClr val="FF0000"/>
                </a:solidFill>
                <a:latin typeface="MLVHQW+Arial-Black"/>
                <a:cs typeface="MLVHQW+Arial-Black"/>
              </a:rPr>
              <a:t>-</a:t>
            </a:r>
            <a:r>
              <a:rPr sz="4800" spc="23">
                <a:solidFill>
                  <a:srgbClr val="FF0000"/>
                </a:solidFill>
                <a:latin typeface="SimHei"/>
                <a:cs typeface="SimHei"/>
              </a:rPr>
              <a:t>消费者的信号量解法</a:t>
            </a:r>
            <a:r>
              <a:rPr sz="4800">
                <a:solidFill>
                  <a:srgbClr val="FF0000"/>
                </a:solidFill>
                <a:latin typeface="MLVHQW+Arial-Black"/>
                <a:cs typeface="MLVHQW+Arial-Black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8367" y="2985692"/>
            <a:ext cx="6856171" cy="1330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076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333399"/>
                </a:solidFill>
                <a:latin typeface="SimHei"/>
                <a:cs typeface="SimHei"/>
              </a:rPr>
              <a:t>这个反复琢磨是无穷无尽的</a:t>
            </a:r>
            <a:r>
              <a:rPr sz="3600">
                <a:solidFill>
                  <a:srgbClr val="333399"/>
                </a:solidFill>
                <a:latin typeface="MLVHQW+Arial-Black"/>
                <a:cs typeface="MLVHQW+Arial-Black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WUIWE+TimesNewRomanPS-BoldMT"/>
                <a:cs typeface="FWUIW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FWUIWE+TimesNewRomanPS-BoldMT"/>
                <a:cs typeface="FWUIW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FWUIWE+TimesNewRomanPS-BoldMT"/>
                <a:cs typeface="FWUIWE+TimesNewRomanPS-BoldMT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LCICU+Arial-BoldMT"/>
                <a:cs typeface="NLCICU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LCICU+Arial-BoldMT"/>
                <a:cs typeface="NLCICU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LCICU+Arial-BoldMT"/>
                <a:cs typeface="NLCICU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1219200"/>
            <a:ext cx="3886200" cy="2667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1219200"/>
            <a:ext cx="3962400" cy="2667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939" y="4064507"/>
            <a:ext cx="7330439" cy="69646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39" y="5871971"/>
            <a:ext cx="5492495" cy="696468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952" y="415766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如果信号量这样使用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7588" y="1278117"/>
            <a:ext cx="337873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Producer(item)</a:t>
            </a:r>
            <a:r>
              <a:rPr sz="2400" b="1" spc="-10">
                <a:solidFill>
                  <a:srgbClr val="000000"/>
                </a:solidFill>
                <a:latin typeface="PHAMSU+CourierNewPS-BoldMT"/>
                <a:cs typeface="PHAMSU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01589" y="1278116"/>
            <a:ext cx="4569061" cy="263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Consumer() {</a:t>
            </a:r>
          </a:p>
          <a:p>
            <a:pPr marL="515111" marR="0">
              <a:lnSpc>
                <a:spcPts val="2718"/>
              </a:lnSpc>
              <a:spcBef>
                <a:spcPts val="161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P(full);</a:t>
            </a:r>
          </a:p>
          <a:p>
            <a:pPr marL="515111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P(mutex);</a:t>
            </a:r>
            <a:r>
              <a:rPr sz="2800" b="1">
                <a:solidFill>
                  <a:srgbClr val="FF0000"/>
                </a:solidFill>
                <a:latin typeface="PHAMSU+CourierNewPS-BoldMT"/>
                <a:cs typeface="PHAMSU+CourierNewPS-BoldMT"/>
              </a:rPr>
              <a:t>full</a:t>
            </a:r>
          </a:p>
          <a:p>
            <a:pPr marL="515111" marR="0">
              <a:lnSpc>
                <a:spcPts val="2718"/>
              </a:lnSpc>
              <a:spcBef>
                <a:spcPts val="24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读入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out;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从文件中的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out</a:t>
            </a:r>
          </a:p>
          <a:p>
            <a:pPr marL="0" marR="0">
              <a:lnSpc>
                <a:spcPts val="2718"/>
              </a:lnSpc>
              <a:spcBef>
                <a:spcPts val="161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位置读出到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item;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打印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item;</a:t>
            </a:r>
          </a:p>
          <a:p>
            <a:pPr marL="515111" marR="0">
              <a:lnSpc>
                <a:spcPts val="2718"/>
              </a:lnSpc>
              <a:spcBef>
                <a:spcPts val="77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V(mutex);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71749" y="1595676"/>
            <a:ext cx="1598849" cy="93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PHAMSU+CourierNewPS-BoldMT"/>
                <a:cs typeface="PHAMSU+CourierNewPS-BoldMT"/>
              </a:rPr>
              <a:t>mutex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82700" y="1625859"/>
            <a:ext cx="3780337" cy="886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P(empty);</a:t>
            </a:r>
            <a:r>
              <a:rPr sz="2400" b="1" spc="3121">
                <a:solidFill>
                  <a:srgbClr val="333399"/>
                </a:solidFill>
                <a:latin typeface="PHAMSU+CourierNewPS-BoldMT"/>
                <a:cs typeface="PHAMSU+CourierNewPS-BoldMT"/>
              </a:rPr>
              <a:t> </a:t>
            </a:r>
            <a:r>
              <a:rPr sz="2800" b="1">
                <a:solidFill>
                  <a:srgbClr val="FF0000"/>
                </a:solidFill>
                <a:latin typeface="PHAMSU+CourierNewPS-BoldMT"/>
                <a:cs typeface="PHAMSU+CourierNewPS-BoldMT"/>
              </a:rPr>
              <a:t>mutex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04640" y="1977755"/>
            <a:ext cx="1598849" cy="93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FF0000"/>
                </a:solidFill>
                <a:latin typeface="PHAMSU+CourierNewPS-BoldMT"/>
                <a:cs typeface="PHAMSU+CourierNewPS-BoldMT"/>
              </a:rPr>
              <a:t>empty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7589" y="2009637"/>
            <a:ext cx="4176445" cy="1544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63751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P(mutex);</a:t>
            </a:r>
          </a:p>
          <a:p>
            <a:pPr marL="515112" marR="0">
              <a:lnSpc>
                <a:spcPts val="2718"/>
              </a:lnSpc>
              <a:spcBef>
                <a:spcPts val="29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读入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in;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将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item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写入到</a:t>
            </a:r>
          </a:p>
          <a:p>
            <a:pPr marL="0" marR="0">
              <a:lnSpc>
                <a:spcPts val="2718"/>
              </a:lnSpc>
              <a:spcBef>
                <a:spcPts val="161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in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的位置上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16229" y="3106916"/>
            <a:ext cx="2103387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V(mutex);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82701" y="3472677"/>
            <a:ext cx="228298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V(full);</a:t>
            </a:r>
            <a:r>
              <a:rPr sz="2400" b="1" spc="-10">
                <a:solidFill>
                  <a:srgbClr val="333399"/>
                </a:solidFill>
                <a:latin typeface="PHAMSU+CourierNewPS-BoldMT"/>
                <a:cs typeface="PHAMSU+CourierNewPS-BoldMT"/>
              </a:rPr>
              <a:t> 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16700" y="3472677"/>
            <a:ext cx="2465861" cy="80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18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PHAMSU+CourierNewPS-BoldMT"/>
                <a:cs typeface="PHAMSU+CourierNewPS-BoldMT"/>
              </a:rPr>
              <a:t>V(empty); </a:t>
            </a:r>
            <a:r>
              <a:rPr sz="2400" b="1">
                <a:solidFill>
                  <a:srgbClr val="000000"/>
                </a:solidFill>
                <a:latin typeface="PHAMSU+CourierNewPS-BoldMT"/>
                <a:cs typeface="PHAMSU+CourierNewPS-BoldMT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53439" y="4201522"/>
            <a:ext cx="796410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问题：会出什么问题，举一个出现这种情况的例子</a:t>
            </a:r>
            <a:r>
              <a:rPr sz="2400" b="1" u="sng">
                <a:solidFill>
                  <a:srgbClr val="000000"/>
                </a:solidFill>
                <a:latin typeface="CUWDNF+Arial-BoldMT"/>
                <a:cs typeface="CUWDNF+Arial-BoldMT"/>
              </a:rPr>
              <a:t>?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2440" y="4895301"/>
            <a:ext cx="8598696" cy="1960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FIBEUB+Wingdings-Regular"/>
                <a:cs typeface="FIBEUB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我们将这种多个进程由于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互相等待对方持有的</a:t>
            </a:r>
          </a:p>
          <a:p>
            <a:pPr marL="342899" marR="0">
              <a:lnSpc>
                <a:spcPts val="2795"/>
              </a:lnSpc>
              <a:spcBef>
                <a:spcPts val="1572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资源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而造成的谁都无法执行的情况叫</a:t>
            </a:r>
            <a:r>
              <a:rPr sz="2800" spc="20">
                <a:solidFill>
                  <a:srgbClr val="FF0000"/>
                </a:solidFill>
                <a:latin typeface="SimSun"/>
                <a:cs typeface="SimSun"/>
              </a:rPr>
              <a:t>死锁</a:t>
            </a:r>
          </a:p>
          <a:p>
            <a:pPr marL="380999" marR="0">
              <a:lnSpc>
                <a:spcPts val="2681"/>
              </a:lnSpc>
              <a:spcBef>
                <a:spcPts val="1432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问题：死锁会造成什么结果，为什么</a:t>
            </a:r>
            <a:r>
              <a:rPr sz="2400" b="1" u="sng">
                <a:solidFill>
                  <a:srgbClr val="000000"/>
                </a:solidFill>
                <a:latin typeface="CUWDNF+Arial-BoldMT"/>
                <a:cs typeface="CUWDNF+Arial-BoldMT"/>
              </a:rPr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NOONQ+TimesNewRomanPS-BoldMT"/>
                <a:cs typeface="SNOON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NOONQ+TimesNewRomanPS-BoldMT"/>
                <a:cs typeface="SNOON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NOONQ+TimesNewRomanPS-BoldMT"/>
                <a:cs typeface="SNOONQ+TimesNewRomanPS-BoldMT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UWDNF+Arial-BoldMT"/>
                <a:cs typeface="CUWDNF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UWDNF+Arial-BoldMT"/>
                <a:cs typeface="CUWDNF+Arial-BoldMT"/>
              </a:rPr>
              <a:t>3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UWDNF+Arial-BoldMT"/>
                <a:cs typeface="CUWDNF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493776"/>
            <a:ext cx="10700002" cy="5067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0727" y="5754623"/>
            <a:ext cx="188976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040" y="425291"/>
            <a:ext cx="2977286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死锁的成因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52652" y="560685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FQPUIR+Arial-BoldMT"/>
                <a:cs typeface="FQPUIR+Arial-BoldMT"/>
              </a:rPr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24252" y="7130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QPUIR+Arial-BoldMT"/>
                <a:cs typeface="FQPUIR+Arial-BoldMT"/>
              </a:rPr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91052" y="1094085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FQPUIR+Arial-BoldMT"/>
                <a:cs typeface="FQPUIR+Arial-BoldMT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7240" y="1371853"/>
            <a:ext cx="598688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资源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互斥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使用，一旦占有别人无法使用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71652" y="16274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QPUIR+Arial-BoldMT"/>
                <a:cs typeface="FQPUIR+Arial-BoldMT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8652" y="24656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QPUIR+Arial-BoldMT"/>
                <a:cs typeface="FQPUIR+Arial-BoldMT"/>
              </a:rPr>
              <a:t>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95452" y="2541885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FQPUIR+Arial-BoldMT"/>
                <a:cs typeface="FQPUIR+Arial-BoldMT"/>
              </a:rPr>
              <a:t>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62252" y="3456285"/>
            <a:ext cx="6773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FQPUIR+Arial-BoldMT"/>
                <a:cs typeface="FQPUIR+Arial-BoldMT"/>
              </a:rPr>
              <a:t>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33852" y="3456285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333399"/>
                </a:solidFill>
                <a:latin typeface="FQPUIR+Arial-BoldMT"/>
                <a:cs typeface="FQPUIR+Arial-BoldMT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40" y="3495929"/>
            <a:ext cx="2293620" cy="207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占有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了一</a:t>
            </a:r>
          </a:p>
          <a:p>
            <a:pPr marL="0" marR="0">
              <a:lnSpc>
                <a:spcPts val="2400"/>
              </a:lnSpc>
              <a:spcBef>
                <a:spcPts val="105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些资源，又不</a:t>
            </a:r>
          </a:p>
          <a:p>
            <a:pPr marL="0" marR="0">
              <a:lnSpc>
                <a:spcPts val="2400"/>
              </a:lnSpc>
              <a:spcBef>
                <a:spcPts val="1005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释放，再去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 申</a:t>
            </a:r>
          </a:p>
          <a:p>
            <a:pPr marL="0" marR="0">
              <a:lnSpc>
                <a:spcPts val="2400"/>
              </a:lnSpc>
              <a:spcBef>
                <a:spcPts val="1055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请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其他资源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7240" y="5713666"/>
            <a:ext cx="77482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各自占有的资源和互相申请的资源形成了环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路等待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GCJBF+TimesNewRomanPS-BoldMT"/>
                <a:cs typeface="OGCJBF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GCJBF+TimesNewRomanPS-BoldMT"/>
                <a:cs typeface="OGCJBF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GCJBF+TimesNewRomanPS-BoldMT"/>
                <a:cs typeface="OGCJBF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QPUIR+Arial-BoldMT"/>
                <a:cs typeface="FQPUIR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FQPUIR+Arial-BoldMT"/>
                <a:cs typeface="FQPUIR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FQPUIR+Arial-BoldMT"/>
                <a:cs typeface="FQPUIR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848867"/>
            <a:ext cx="10700002" cy="16855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4127" y="3415283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4127" y="469087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27" y="6082283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2397" y="2671567"/>
            <a:ext cx="2819394" cy="176022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9844" y="4657341"/>
            <a:ext cx="1904999" cy="175259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04306"/>
            <a:ext cx="460796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死锁的</a:t>
            </a:r>
            <a:r>
              <a:rPr sz="3600" b="1">
                <a:solidFill>
                  <a:srgbClr val="000000"/>
                </a:solidFill>
                <a:latin typeface="VNRGOE+Arial-BoldMT"/>
                <a:cs typeface="VNRGOE+Arial-BoldMT"/>
              </a:rPr>
              <a:t>4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个必要条件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1408728"/>
            <a:ext cx="5630345" cy="927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AHUABH+Wingdings-Regular"/>
                <a:cs typeface="AHUABH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互斥使用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(Mutual</a:t>
            </a:r>
            <a:r>
              <a:rPr sz="2800" b="1" spc="40">
                <a:solidFill>
                  <a:srgbClr val="FF0000"/>
                </a:solidFill>
                <a:latin typeface="VNRGOE+Arial-BoldMT"/>
                <a:cs typeface="VNRGOE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exclusion)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639" y="2021141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资源的固有特性，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如道口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2707303"/>
            <a:ext cx="5193403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AHUABH+Wingdings-Regular"/>
                <a:cs typeface="AHUABH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不可抢占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(No</a:t>
            </a:r>
            <a:r>
              <a:rPr sz="2800" b="1" spc="36">
                <a:solidFill>
                  <a:srgbClr val="FF0000"/>
                </a:solidFill>
                <a:latin typeface="VNRGOE+Arial-BoldMT"/>
                <a:cs typeface="VNRGOE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preemption)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10639" y="3313366"/>
            <a:ext cx="528233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资源只能自愿放弃，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如车开走以后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4002704"/>
            <a:ext cx="5380959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AHUABH+Wingdings-Regular"/>
                <a:cs typeface="AHUABH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请求和保持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(Hold</a:t>
            </a:r>
            <a:r>
              <a:rPr sz="2800" b="1" spc="33">
                <a:solidFill>
                  <a:srgbClr val="FF0000"/>
                </a:solidFill>
                <a:latin typeface="VNRGOE+Arial-BoldMT"/>
                <a:cs typeface="VNRGOE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and</a:t>
            </a:r>
            <a:r>
              <a:rPr sz="2800" b="1" spc="23">
                <a:solidFill>
                  <a:srgbClr val="FF0000"/>
                </a:solidFill>
                <a:latin typeface="VNRGOE+Arial-BoldMT"/>
                <a:cs typeface="VNRGOE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wait)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10639" y="4611941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进程必须占有资源，再去申请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8640" y="5374304"/>
            <a:ext cx="4765038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AHUABH+Wingdings-Regular"/>
                <a:cs typeface="AHUABH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循环等待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(Circular</a:t>
            </a:r>
            <a:r>
              <a:rPr sz="2800" b="1" spc="28">
                <a:solidFill>
                  <a:srgbClr val="FF0000"/>
                </a:solidFill>
                <a:latin typeface="VNRGOE+Arial-BoldMT"/>
                <a:cs typeface="VNRGOE+Arial-BoldMT"/>
              </a:rPr>
              <a:t> </a:t>
            </a:r>
            <a:r>
              <a:rPr sz="2800" b="1">
                <a:solidFill>
                  <a:srgbClr val="FF0000"/>
                </a:solidFill>
                <a:latin typeface="VNRGOE+Arial-BoldMT"/>
                <a:cs typeface="VNRGOE+Arial-BoldMT"/>
              </a:rPr>
              <a:t>wait)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10639" y="5980366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在资源分配图中存在一个环路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ENKRI+TimesNewRomanPS-BoldMT"/>
                <a:cs typeface="DENKR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ENKRI+TimesNewRomanPS-BoldMT"/>
                <a:cs typeface="DENKR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ENKRI+TimesNewRomanPS-BoldMT"/>
                <a:cs typeface="DENKRI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NRGOE+Arial-BoldMT"/>
                <a:cs typeface="VNRGOE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87782"/>
            <a:ext cx="10700002" cy="17339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0327" y="2122932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0327" y="335584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327" y="467867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0327" y="5946647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440" y="425291"/>
            <a:ext cx="4353001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死锁处理方法概述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8289" y="1368660"/>
            <a:ext cx="4750821" cy="93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333399"/>
                </a:solidFill>
                <a:latin typeface="GJWJUE+Arial-BoldMT"/>
                <a:cs typeface="GJWJUE+Arial-BoldMT"/>
              </a:rPr>
              <a:t>“no smoking”</a:t>
            </a:r>
            <a:r>
              <a:rPr sz="2800">
                <a:solidFill>
                  <a:srgbClr val="333399"/>
                </a:solidFill>
                <a:latin typeface="SimSun"/>
                <a:cs typeface="SimSun"/>
              </a:rPr>
              <a:t>，预防火灾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4840" y="1425027"/>
            <a:ext cx="2289499" cy="8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KCHEWT+Wingdings-Regular"/>
                <a:cs typeface="KCHEWT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死锁预防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6839" y="2060828"/>
            <a:ext cx="321259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破坏死锁出现的条件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24840" y="2644227"/>
            <a:ext cx="8683805" cy="92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KCHEWT+Wingdings-Regular"/>
                <a:cs typeface="KCHEWT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死锁避免</a:t>
            </a:r>
            <a:r>
              <a:rPr sz="2800" spc="27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323299"/>
                </a:solidFill>
                <a:latin typeface="SimSun"/>
                <a:cs typeface="SimSun"/>
              </a:rPr>
              <a:t>检测到煤气超标时，自动切断电源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6839" y="3316541"/>
            <a:ext cx="633915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检测每个资源请求，如果造成死锁就拒绝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4840" y="3950316"/>
            <a:ext cx="8884542" cy="9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KCHEWT+Wingdings-Regular"/>
                <a:cs typeface="KCHEWT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死锁检测</a:t>
            </a:r>
            <a:r>
              <a:rPr sz="2800" b="1">
                <a:solidFill>
                  <a:srgbClr val="FF0000"/>
                </a:solidFill>
                <a:latin typeface="GJWJUE+Arial-BoldMT"/>
                <a:cs typeface="GJWJUE+Arial-BoldMT"/>
              </a:rPr>
              <a:t>+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恢复</a:t>
            </a:r>
            <a:r>
              <a:rPr sz="2800" spc="247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323299"/>
                </a:solidFill>
                <a:latin typeface="SimSun"/>
                <a:cs typeface="SimSun"/>
              </a:rPr>
              <a:t>发现火灾时，立刻拿起灭火器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6839" y="4632579"/>
            <a:ext cx="739597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检测到死锁出现时，让一些进程回滚，让出资源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4840" y="5235026"/>
            <a:ext cx="2289499" cy="8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KCHEWT+Wingdings-Regular"/>
                <a:cs typeface="KCHEWT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死锁忽略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34639" y="5285446"/>
            <a:ext cx="5328225" cy="888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323299"/>
                </a:solidFill>
                <a:latin typeface="SimSun"/>
                <a:cs typeface="SimSun"/>
              </a:rPr>
              <a:t>在太阳上可以对火灾全然不顾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86839" y="5891466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就好像没有出现死锁一样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BDVBO+TimesNewRomanPS-BoldMT"/>
                <a:cs typeface="DBDVBO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BDVBO+TimesNewRomanPS-BoldMT"/>
                <a:cs typeface="DBDVB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BDVBO+TimesNewRomanPS-BoldMT"/>
                <a:cs typeface="DBDVBO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JWJUE+Arial-BoldMT"/>
                <a:cs typeface="GJWJUE+Arial-BoldMT"/>
              </a:rPr>
              <a:t>- 6 -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6527" y="2630424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27" y="3185159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527" y="519379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1539" y="5588507"/>
            <a:ext cx="6717791" cy="6964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" y="425291"/>
            <a:ext cx="4811572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死锁预防的方法例子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1040" y="1375814"/>
            <a:ext cx="12294929" cy="90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SUWAFB+Wingdings-Regular"/>
                <a:cs typeface="SUWAFB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在进程执行前，</a:t>
            </a:r>
            <a:r>
              <a:rPr sz="2800" spc="10">
                <a:solidFill>
                  <a:srgbClr val="FF0000"/>
                </a:solidFill>
                <a:latin typeface="SimSun"/>
                <a:cs typeface="SimSun"/>
              </a:rPr>
              <a:t>一次性申请所有需要的资源，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不会占有资源再去申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3939" y="1930550"/>
            <a:ext cx="2314541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请其它资源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63039" y="2586589"/>
            <a:ext cx="498614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缺点</a:t>
            </a:r>
            <a:r>
              <a:rPr sz="2400" b="1">
                <a:solidFill>
                  <a:srgbClr val="000000"/>
                </a:solidFill>
                <a:latin typeface="MHPLSC+Arial-BoldMT"/>
                <a:cs typeface="MHPLSC+Arial-BoldMT"/>
              </a:rPr>
              <a:t>1: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需要预知未来，编程困难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039" y="3131101"/>
            <a:ext cx="886114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缺点</a:t>
            </a:r>
            <a:r>
              <a:rPr sz="2400" b="1">
                <a:solidFill>
                  <a:srgbClr val="000000"/>
                </a:solidFill>
                <a:latin typeface="MHPLSC+Arial-BoldMT"/>
                <a:cs typeface="MHPLSC+Arial-BoldMT"/>
              </a:rPr>
              <a:t>2: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许多资源分配后很长时间后才使用，资源利用率低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1040" y="3988839"/>
            <a:ext cx="7365343" cy="144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SUWAFB+Wingdings-Regular"/>
                <a:cs typeface="SUWAFB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对资源类型进行排序，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资源申请必须按</a:t>
            </a:r>
          </a:p>
          <a:p>
            <a:pPr marL="342899" marR="0">
              <a:lnSpc>
                <a:spcPts val="2795"/>
              </a:lnSpc>
              <a:spcBef>
                <a:spcPts val="1571"/>
              </a:spcBef>
              <a:spcAft>
                <a:spcPct val="0"/>
              </a:spcAft>
            </a:pP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序进行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，不会出现环路等待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63038" y="5131353"/>
            <a:ext cx="37347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缺点</a:t>
            </a:r>
            <a:r>
              <a:rPr sz="2400" b="1">
                <a:solidFill>
                  <a:srgbClr val="000000"/>
                </a:solidFill>
                <a:latin typeface="MHPLSC+Arial-BoldMT"/>
                <a:cs typeface="MHPLSC+Arial-BoldMT"/>
              </a:rPr>
              <a:t>: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仍然造成资源浪费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2039" y="5725521"/>
            <a:ext cx="725956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问题：为什么使用这两种方法，一定不会死锁</a:t>
            </a:r>
            <a:r>
              <a:rPr sz="2400" b="1" u="sng">
                <a:solidFill>
                  <a:srgbClr val="000000"/>
                </a:solidFill>
                <a:latin typeface="MHPLSC+Arial-BoldMT"/>
                <a:cs typeface="MHPLSC+Arial-BoldMT"/>
              </a:rPr>
              <a:t>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LUUSS+TimesNewRomanPS-BoldMT"/>
                <a:cs typeface="OLUUSS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OLUUSS+TimesNewRomanPS-BoldMT"/>
                <a:cs typeface="OLUUS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LUUSS+TimesNewRomanPS-BoldMT"/>
                <a:cs typeface="OLUUSS+TimesNewRomanPS-BoldMT"/>
              </a:rPr>
              <a:t>Systems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HPLSC+Arial-BoldMT"/>
                <a:cs typeface="MHPLSC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3400" y="1767367"/>
            <a:ext cx="4343400" cy="64055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2590797"/>
            <a:ext cx="8159750" cy="335280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1840" y="423356"/>
            <a:ext cx="908416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死锁避免</a:t>
            </a:r>
            <a:r>
              <a:rPr sz="3600" b="1">
                <a:solidFill>
                  <a:srgbClr val="000000"/>
                </a:solidFill>
                <a:latin typeface="TQMEDL+Arial-BoldMT"/>
                <a:cs typeface="TQMEDL+Arial-BoldMT"/>
              </a:rPr>
              <a:t>: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判断此次请求是否引起死锁</a:t>
            </a:r>
            <a:r>
              <a:rPr sz="3600" b="1">
                <a:solidFill>
                  <a:srgbClr val="000000"/>
                </a:solidFill>
                <a:latin typeface="TQMEDL+Arial-BoldMT"/>
                <a:cs typeface="TQMEDL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240" y="1283316"/>
            <a:ext cx="12334441" cy="928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LVCKCQ+Wingdings-Regular"/>
                <a:cs typeface="LVCKC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如果系统中的所有进程存在一个可完成的执行序列</a:t>
            </a:r>
            <a:r>
              <a:rPr sz="2800" b="1">
                <a:solidFill>
                  <a:srgbClr val="000000"/>
                </a:solidFill>
                <a:latin typeface="TQMEDL+Arial-BoldMT"/>
                <a:cs typeface="TQMEDL+Arial-BoldMT"/>
              </a:rPr>
              <a:t>P</a:t>
            </a:r>
            <a:r>
              <a:rPr sz="2800" b="1" spc="257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800" spc="2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800" b="1">
                <a:solidFill>
                  <a:srgbClr val="000000"/>
                </a:solidFill>
                <a:latin typeface="TQMEDL+Arial-BoldMT"/>
                <a:cs typeface="TQMEDL+Arial-BoldMT"/>
              </a:rPr>
              <a:t>…P</a:t>
            </a:r>
            <a:r>
              <a:rPr sz="2800" b="1" spc="357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800" spc="12">
                <a:solidFill>
                  <a:srgbClr val="000000"/>
                </a:solidFill>
                <a:latin typeface="SimSun"/>
                <a:cs typeface="SimSun"/>
              </a:rPr>
              <a:t>，则称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06483" y="1476416"/>
            <a:ext cx="484646" cy="61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91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000000"/>
                </a:solidFill>
                <a:latin typeface="TQMEDL+Arial-BoldMT"/>
                <a:cs typeface="TQMEDL+Arial-BoldMT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88523" y="1476416"/>
            <a:ext cx="497648" cy="61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91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000000"/>
                </a:solidFill>
                <a:latin typeface="TQMEDL+Arial-BoldMT"/>
                <a:cs typeface="TQMEDL+Arial-BoldMT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0139" y="1854350"/>
            <a:ext cx="3384492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795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系统处于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安全状态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76584" y="1984886"/>
            <a:ext cx="422551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都能执行完成当然就不死锁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7240" y="2627928"/>
            <a:ext cx="6786784" cy="926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200"/>
                </a:solidFill>
                <a:latin typeface="LVCKCQ+Wingdings-Regular"/>
                <a:cs typeface="LVCKCQ+Wingdings-Regular"/>
              </a:rPr>
              <a:t></a:t>
            </a:r>
            <a:r>
              <a:rPr sz="2500" spc="208">
                <a:solidFill>
                  <a:srgbClr val="9932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安全序列</a:t>
            </a:r>
            <a:r>
              <a:rPr sz="2800" b="1">
                <a:solidFill>
                  <a:srgbClr val="FF0000"/>
                </a:solidFill>
                <a:latin typeface="TQMEDL+Arial-BoldMT"/>
                <a:cs typeface="TQMEDL+Arial-BoldMT"/>
              </a:rPr>
              <a:t>:</a:t>
            </a:r>
            <a:r>
              <a:rPr sz="2800" b="1" spc="798">
                <a:solidFill>
                  <a:srgbClr val="FF0000"/>
                </a:solidFill>
                <a:latin typeface="TQMEDL+Arial-BoldMT"/>
                <a:cs typeface="TQMEDL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上面的执行序列</a:t>
            </a:r>
            <a:r>
              <a:rPr sz="2800" b="1">
                <a:solidFill>
                  <a:srgbClr val="000000"/>
                </a:solidFill>
                <a:latin typeface="TQMEDL+Arial-BoldMT"/>
                <a:cs typeface="TQMEDL+Arial-BoldMT"/>
              </a:rPr>
              <a:t>P</a:t>
            </a:r>
            <a:r>
              <a:rPr sz="2800" b="1" spc="257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800" b="1">
                <a:solidFill>
                  <a:srgbClr val="000000"/>
                </a:solidFill>
                <a:latin typeface="TQMEDL+Arial-BoldMT"/>
                <a:cs typeface="TQMEDL+Arial-BoldMT"/>
              </a:rPr>
              <a:t>…P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10640" y="2686858"/>
            <a:ext cx="156235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如何找</a:t>
            </a: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97652" y="2821029"/>
            <a:ext cx="484646" cy="61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91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000000"/>
                </a:solidFill>
                <a:latin typeface="TQMEDL+Arial-BoldMT"/>
                <a:cs typeface="TQMEDL+Arial-BoldMT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78168" y="2821029"/>
            <a:ext cx="497648" cy="618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91"/>
              </a:lnSpc>
              <a:spcBef>
                <a:spcPct val="0"/>
              </a:spcBef>
              <a:spcAft>
                <a:spcPct val="0"/>
              </a:spcAft>
            </a:pPr>
            <a:r>
              <a:rPr sz="1850" b="1">
                <a:solidFill>
                  <a:srgbClr val="000000"/>
                </a:solidFill>
                <a:latin typeface="TQMEDL+Arial-BoldMT"/>
                <a:cs typeface="TQMEDL+Arial-BoldMT"/>
              </a:rPr>
              <a:t>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17903" y="3327210"/>
            <a:ext cx="1447837" cy="136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>
                <a:solidFill>
                  <a:srgbClr val="FF0000"/>
                </a:solidFill>
                <a:latin typeface="TQMEDL+Arial-BoldMT"/>
                <a:cs typeface="TQMEDL+Arial-BoldMT"/>
              </a:rPr>
              <a:t>Allocation</a:t>
            </a:r>
          </a:p>
          <a:p>
            <a:pPr marL="47853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BQVEOR+Arial-BoldItalicMT"/>
                <a:cs typeface="BQVEOR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B C</a:t>
            </a:r>
          </a:p>
          <a:p>
            <a:pPr marL="478536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0 1 0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29711" y="3327210"/>
            <a:ext cx="1000545" cy="2902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0058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>
                <a:solidFill>
                  <a:srgbClr val="FF0000"/>
                </a:solidFill>
                <a:latin typeface="TQMEDL+Arial-BoldMT"/>
                <a:cs typeface="TQMEDL+Arial-BoldMT"/>
              </a:rPr>
              <a:t>Need</a:t>
            </a:r>
          </a:p>
          <a:p>
            <a:pPr marL="0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BQVEOR+Arial-BoldItalicMT"/>
                <a:cs typeface="BQVEOR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B C</a:t>
            </a:r>
          </a:p>
          <a:p>
            <a:pPr marL="7544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7 4 3</a:t>
            </a:r>
          </a:p>
          <a:p>
            <a:pPr marL="708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0 2 0</a:t>
            </a:r>
          </a:p>
          <a:p>
            <a:pPr marL="45034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6 0 0</a:t>
            </a:r>
          </a:p>
          <a:p>
            <a:pPr marL="70637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0 1 0</a:t>
            </a:r>
          </a:p>
          <a:p>
            <a:pPr marL="70408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4 3 1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53407" y="3272537"/>
            <a:ext cx="5044070" cy="713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u="sng" spc="-15">
                <a:solidFill>
                  <a:srgbClr val="FF0000"/>
                </a:solidFill>
                <a:latin typeface="TQMEDL+Arial-BoldMT"/>
                <a:cs typeface="TQMEDL+Arial-BoldMT"/>
              </a:rPr>
              <a:t>Available</a:t>
            </a:r>
            <a:r>
              <a:rPr sz="1800" b="1" spc="2160">
                <a:solidFill>
                  <a:srgbClr val="FF0000"/>
                </a:solidFill>
                <a:latin typeface="TQMEDL+Arial-BoldMT"/>
                <a:cs typeface="TQMEDL+Arial-BoldMT"/>
              </a:rPr>
              <a:t> </a:t>
            </a: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问题：下面哪个是安全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0324" y="3711258"/>
            <a:ext cx="95604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A</a:t>
            </a:r>
            <a:r>
              <a:rPr sz="1800" b="1" i="1" spc="-72">
                <a:solidFill>
                  <a:srgbClr val="000000"/>
                </a:solidFill>
                <a:latin typeface="BQVEOR+Arial-BoldItalicMT"/>
                <a:cs typeface="BQVEOR+Arial-BoldItalicMT"/>
              </a:rPr>
              <a:t> </a:t>
            </a: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B C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20740" y="3734035"/>
            <a:ext cx="171170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序列</a:t>
            </a:r>
            <a:r>
              <a:rPr sz="2400" b="1" u="sng">
                <a:solidFill>
                  <a:srgbClr val="000000"/>
                </a:solidFill>
                <a:latin typeface="TQMEDL+Arial-BoldMT"/>
                <a:cs typeface="TQMEDL+Arial-BoldMT"/>
              </a:rPr>
              <a:t>(</a:t>
            </a:r>
            <a:r>
              <a:rPr sz="2400" b="1" u="sng" spc="1384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400" b="1" u="sng">
                <a:solidFill>
                  <a:srgbClr val="000000"/>
                </a:solidFill>
                <a:latin typeface="TQMEDL+Arial-BoldMT"/>
                <a:cs typeface="TQMEDL+Arial-BoldMT"/>
              </a:rPr>
              <a:t>)?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44904" y="4095306"/>
            <a:ext cx="623655" cy="2134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143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0</a:t>
            </a:r>
          </a:p>
          <a:p>
            <a:pPr marL="686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1</a:t>
            </a:r>
          </a:p>
          <a:p>
            <a:pPr marL="457" marR="0">
              <a:lnSpc>
                <a:spcPts val="2010"/>
              </a:lnSpc>
              <a:spcBef>
                <a:spcPts val="106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2</a:t>
            </a:r>
          </a:p>
          <a:p>
            <a:pPr marL="228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3</a:t>
            </a:r>
          </a:p>
          <a:p>
            <a:pPr marL="0" marR="0">
              <a:lnSpc>
                <a:spcPts val="2010"/>
              </a:lnSpc>
              <a:spcBef>
                <a:spcPts val="1013"/>
              </a:spcBef>
              <a:spcAft>
                <a:spcPct val="0"/>
              </a:spcAft>
            </a:pPr>
            <a:r>
              <a:rPr sz="1800" b="1" i="1">
                <a:solidFill>
                  <a:srgbClr val="000000"/>
                </a:solidFill>
                <a:latin typeface="BQVEOR+Arial-BoldItalicMT"/>
                <a:cs typeface="BQVEOR+Arial-BoldItalicMT"/>
              </a:rPr>
              <a:t>P</a:t>
            </a: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332503" y="4095306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2 3 0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577840" y="4282674"/>
            <a:ext cx="338362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A. P1, P3,</a:t>
            </a:r>
            <a:r>
              <a:rPr sz="2400" b="1" spc="14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P2, P4, P0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5982" y="4479354"/>
            <a:ext cx="85088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3 0 2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577840" y="4831314"/>
            <a:ext cx="3365394" cy="2396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B. P0, P1,</a:t>
            </a:r>
            <a:r>
              <a:rPr sz="2400" b="1" spc="14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P2, P3, P4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C. P3, P0,</a:t>
            </a:r>
            <a:r>
              <a:rPr sz="2400" b="1" spc="14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P1, P2, P4</a:t>
            </a:r>
          </a:p>
          <a:p>
            <a:pPr marL="0" marR="0">
              <a:lnSpc>
                <a:spcPts val="2681"/>
              </a:lnSpc>
              <a:spcBef>
                <a:spcPts val="163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D. P3, P4,</a:t>
            </a:r>
            <a:r>
              <a:rPr sz="2400" b="1" spc="14">
                <a:solidFill>
                  <a:srgbClr val="000000"/>
                </a:solidFill>
                <a:latin typeface="TQMEDL+Arial-BoldMT"/>
                <a:cs typeface="TQMEDL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QMEDL+Arial-BoldMT"/>
                <a:cs typeface="TQMEDL+Arial-BoldMT"/>
              </a:rPr>
              <a:t>P1, P2, P0</a:t>
            </a:r>
          </a:p>
          <a:p>
            <a:pPr marL="335946" marR="0">
              <a:lnSpc>
                <a:spcPts val="1783"/>
              </a:lnSpc>
              <a:spcBef>
                <a:spcPts val="2632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QMEDL+Arial-BoldMT"/>
                <a:cs typeface="TQMEDL+Arial-BoldMT"/>
              </a:rPr>
              <a:t>- 8 -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95754" y="4863402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3 0 2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95525" y="5247450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2 1 1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95296" y="5631498"/>
            <a:ext cx="850883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TQMEDL+Arial-BoldMT"/>
                <a:cs typeface="TQMEDL+Arial-BoldMT"/>
              </a:rPr>
              <a:t>0 0 2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PVTJK+TimesNewRomanPS-BoldMT"/>
                <a:cs typeface="TPVTJK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TPVTJK+TimesNewRomanPS-BoldMT"/>
                <a:cs typeface="TPVTJK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TPVTJK+TimesNewRomanPS-BoldMT"/>
                <a:cs typeface="TPVTJK+TimesNewRomanPS-BoldMT"/>
              </a:rPr>
              <a:t>Systems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115567"/>
            <a:ext cx="7696200" cy="17800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971800"/>
            <a:ext cx="7696200" cy="3581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440" y="404306"/>
            <a:ext cx="913788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找安全序列的银行家算法</a:t>
            </a:r>
            <a:r>
              <a:rPr sz="3600" b="1">
                <a:solidFill>
                  <a:srgbClr val="000000"/>
                </a:solidFill>
                <a:latin typeface="GGARTS+Arial-BoldMT"/>
                <a:cs typeface="GGARTS+Arial-BoldMT"/>
              </a:rPr>
              <a:t>(Dijkstra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提出</a:t>
            </a:r>
            <a:r>
              <a:rPr sz="3600" b="1">
                <a:solidFill>
                  <a:srgbClr val="000000"/>
                </a:solidFill>
                <a:latin typeface="GGARTS+Arial-BoldMT"/>
                <a:cs typeface="GGARTS+Arial-BoldMT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1168122"/>
            <a:ext cx="6384747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int Available[1..m]; </a:t>
            </a: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每种资源剩余数量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1533882"/>
            <a:ext cx="7141865" cy="67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int Allocation[1..n,1..m];</a:t>
            </a:r>
            <a:r>
              <a:rPr sz="2000" b="1" spc="-10">
                <a:solidFill>
                  <a:srgbClr val="FF0000"/>
                </a:solidFill>
                <a:latin typeface="RFTIDF+CourierNewPS-BoldMT"/>
                <a:cs typeface="RFTIDF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已分配资源数量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1899641"/>
            <a:ext cx="7092807" cy="1305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int Need[1..n,1..m];</a:t>
            </a: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进程还需的各种资源数量</a:t>
            </a:r>
          </a:p>
          <a:p>
            <a:pPr marL="0" marR="0">
              <a:lnSpc>
                <a:spcPts val="2270"/>
              </a:lnSpc>
              <a:spcBef>
                <a:spcPts val="23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int Work[1..m]; </a:t>
            </a: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工作向量</a:t>
            </a:r>
          </a:p>
          <a:p>
            <a:pPr marL="0" marR="0">
              <a:lnSpc>
                <a:spcPts val="2270"/>
              </a:lnSpc>
              <a:spcBef>
                <a:spcPts val="12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bool Finish [1..n]; </a:t>
            </a: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//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进程是否结束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3439" y="3039781"/>
            <a:ext cx="6837715" cy="97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Work = Available; Finish[1..n] = false;</a:t>
            </a:r>
          </a:p>
          <a:p>
            <a:pPr marL="0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while(true){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10536" y="3649583"/>
            <a:ext cx="350667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for(i=1; i&lt;=n; i++){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5439" y="3916285"/>
            <a:ext cx="6473020" cy="162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5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if(Finish[i]==false &amp;&amp; </a:t>
            </a: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Need[i]</a:t>
            </a:r>
            <a:r>
              <a:rPr sz="2000" spc="18">
                <a:solidFill>
                  <a:srgbClr val="FF0000"/>
                </a:solidFill>
                <a:latin typeface="CQSHRS+SymbolMT"/>
                <a:cs typeface="CQSHRS+SymbolMT"/>
              </a:rPr>
              <a:t>≤</a:t>
            </a: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Work</a:t>
            </a: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){</a:t>
            </a:r>
          </a:p>
          <a:p>
            <a:pPr marL="457200" marR="0">
              <a:lnSpc>
                <a:spcPts val="2270"/>
              </a:lnSpc>
              <a:spcBef>
                <a:spcPts val="3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RFTIDF+CourierNewPS-BoldMT"/>
                <a:cs typeface="RFTIDF+CourierNewPS-BoldMT"/>
              </a:rPr>
              <a:t>Work = Work + Allocation[i];</a:t>
            </a:r>
          </a:p>
          <a:p>
            <a:pPr marL="457199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Finish[i] = true; break;}</a:t>
            </a:r>
          </a:p>
          <a:p>
            <a:pPr marL="103" marR="0">
              <a:lnSpc>
                <a:spcPts val="2270"/>
              </a:lnSpc>
              <a:spcBef>
                <a:spcPts val="13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else {goto end;}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10642" y="5173683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89232" y="5274610"/>
            <a:ext cx="222290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GARTS+Arial-BoldMT"/>
                <a:cs typeface="GGARTS+Arial-BoldMT"/>
              </a:rPr>
              <a:t>T(n)=O(mn</a:t>
            </a:r>
            <a:r>
              <a:rPr sz="2400" b="1" baseline="30000">
                <a:solidFill>
                  <a:srgbClr val="000000"/>
                </a:solidFill>
                <a:latin typeface="GGARTS+Arial-BoldMT"/>
                <a:cs typeface="GGARTS+Arial-BoldMT"/>
              </a:rPr>
              <a:t>2</a:t>
            </a:r>
            <a:r>
              <a:rPr sz="2400" b="1">
                <a:solidFill>
                  <a:srgbClr val="000000"/>
                </a:solidFill>
                <a:latin typeface="GGARTS+Arial-BoldMT"/>
                <a:cs typeface="GGARTS+Arial-BoldMT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3546" y="5478584"/>
            <a:ext cx="5337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3546" y="5783484"/>
            <a:ext cx="385731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End: for(i=1;i&lt;=n;i++)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20444" y="6088385"/>
            <a:ext cx="683654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RFTIDF+CourierNewPS-BoldMT"/>
                <a:cs typeface="RFTIDF+CourierNewPS-BoldMT"/>
              </a:rPr>
              <a:t>if(Finish[i]==false) return “deadlock”;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BOUKD+TimesNewRomanPS-BoldMT"/>
                <a:cs typeface="JBOUK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BOUKD+TimesNewRomanPS-BoldMT"/>
                <a:cs typeface="JBOUK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BOUKD+TimesNewRomanPS-BoldMT"/>
                <a:cs typeface="JBOUKD+TimesNewRomanPS-BoldMT"/>
              </a:rPr>
              <a:t>Systems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GARTS+Arial-BoldMT"/>
                <a:cs typeface="GGARTS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GARTS+Arial-BoldMT"/>
                <a:cs typeface="GGARTS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GGARTS+Arial-BoldMT"/>
                <a:cs typeface="GGARTS+Arial-BoldMT"/>
              </a:rPr>
              <a:t>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884</Words>
  <Application>Microsoft Office PowerPoint</Application>
  <PresentationFormat>宽屏</PresentationFormat>
  <Paragraphs>271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52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14</vt:i4>
      </vt:variant>
    </vt:vector>
  </HeadingPairs>
  <TitlesOfParts>
    <vt:vector size="81" baseType="lpstr">
      <vt:lpstr>AHUABH+Wingdings-Regular</vt:lpstr>
      <vt:lpstr>APTCVM+Wingdings-Regular</vt:lpstr>
      <vt:lpstr>BQVEOR+Arial-BoldItalicMT</vt:lpstr>
      <vt:lpstr>BWDPQN+TimesNewRomanPS-BoldMT</vt:lpstr>
      <vt:lpstr>COMHOT+Arial-Black</vt:lpstr>
      <vt:lpstr>CQSHRS+SymbolMT</vt:lpstr>
      <vt:lpstr>CUWDNF+Arial-BoldMT</vt:lpstr>
      <vt:lpstr>DBDVBO+TimesNewRomanPS-BoldMT</vt:lpstr>
      <vt:lpstr>DENKRI+TimesNewRomanPS-BoldMT</vt:lpstr>
      <vt:lpstr>FDTFRQ+Elephant-Regular</vt:lpstr>
      <vt:lpstr>FIBEUB+Wingdings-Regular</vt:lpstr>
      <vt:lpstr>FQPUIR+Arial-BoldMT</vt:lpstr>
      <vt:lpstr>FWUIWE+TimesNewRomanPS-BoldMT</vt:lpstr>
      <vt:lpstr>GGARTS+Arial-BoldMT</vt:lpstr>
      <vt:lpstr>GJWJUE+Arial-BoldMT</vt:lpstr>
      <vt:lpstr>HDCJEV+TimesNewRomanPS-BoldMT</vt:lpstr>
      <vt:lpstr>HDODHD+Wingdings-Regular</vt:lpstr>
      <vt:lpstr>HSPMCE+Wingdings-Regular</vt:lpstr>
      <vt:lpstr>JBOUKD+TimesNewRomanPS-BoldMT</vt:lpstr>
      <vt:lpstr>KCHEWT+Wingdings-Regular</vt:lpstr>
      <vt:lpstr>KOKBBQ+Arial-BoldMT</vt:lpstr>
      <vt:lpstr>LUOPVB+Arial-BoldMT</vt:lpstr>
      <vt:lpstr>LVCKCQ+Wingdings-Regular</vt:lpstr>
      <vt:lpstr>MBMONT+Arial-BoldItalicMT</vt:lpstr>
      <vt:lpstr>MHPLSC+Arial-BoldMT</vt:lpstr>
      <vt:lpstr>MLVHQW+Arial-Black</vt:lpstr>
      <vt:lpstr>MVCIGV+Arial-BoldMT</vt:lpstr>
      <vt:lpstr>NCJPMD+Wingdings-Regular</vt:lpstr>
      <vt:lpstr>NCTSQO+TimesNewRomanPS-BoldMT</vt:lpstr>
      <vt:lpstr>NLCICU+Arial-BoldMT</vt:lpstr>
      <vt:lpstr>NSSAFQ+Arial-BoldMT</vt:lpstr>
      <vt:lpstr>OGCJBF+TimesNewRomanPS-BoldMT</vt:lpstr>
      <vt:lpstr>OLDVCI+TimesNewRomanPS-BoldMT</vt:lpstr>
      <vt:lpstr>OLUUSS+TimesNewRomanPS-BoldMT</vt:lpstr>
      <vt:lpstr>OVPNQB+TimesNewRomanPS-BoldMT</vt:lpstr>
      <vt:lpstr>PHAMSU+CourierNewPS-BoldMT</vt:lpstr>
      <vt:lpstr>RACGPV+CourierNewPS-BoldMT</vt:lpstr>
      <vt:lpstr>RFTIDF+CourierNewPS-BoldMT</vt:lpstr>
      <vt:lpstr>SNOONQ+TimesNewRomanPS-BoldMT</vt:lpstr>
      <vt:lpstr>SUWAFB+Wingdings-Regular</vt:lpstr>
      <vt:lpstr>TNTGBG+STHupo</vt:lpstr>
      <vt:lpstr>TPVTJK+TimesNewRomanPS-BoldMT</vt:lpstr>
      <vt:lpstr>TQMEDL+Arial-BoldMT</vt:lpstr>
      <vt:lpstr>TQVBIC+TimesNewRomanPS-BoldMT</vt:lpstr>
      <vt:lpstr>UTCWUU+Arial-BoldMT</vt:lpstr>
      <vt:lpstr>VNRGOE+Arial-BoldMT</vt:lpstr>
      <vt:lpstr>WDHOEM+Arial-BoldItalicMT</vt:lpstr>
      <vt:lpstr>SimHei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2018-09-08T16:20:20Z</cp:lastPrinted>
  <dcterms:created xsi:type="dcterms:W3CDTF">2018-09-08T08:20:20Z</dcterms:created>
  <dcterms:modified xsi:type="dcterms:W3CDTF">2018-09-08T08:32:42Z</dcterms:modified>
</cp:coreProperties>
</file>