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63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12192000" cy="6858000"/>
  <p:embeddedFontLst>
    <p:embeddedFont>
      <p:font typeface="EKFCBM+TimesNewRomanPS-BoldMT" panose="02010600030101010101" charset="0"/>
      <p:regular r:id="rId18"/>
    </p:embeddedFont>
    <p:embeddedFont>
      <p:font typeface="NHOOJV+Arial-Black" panose="02010600030101010101" charset="0"/>
      <p:regular r:id="rId19"/>
    </p:embeddedFont>
    <p:embeddedFont>
      <p:font typeface="JUEVNU+Wingdings-Regular" panose="02010600030101010101" charset="2"/>
      <p:regular r:id="rId20"/>
    </p:embeddedFont>
    <p:embeddedFont>
      <p:font typeface="IEWSGQ+Arial-BoldMT" panose="02010600030101010101" charset="0"/>
      <p:regular r:id="rId21"/>
    </p:embeddedFont>
    <p:embeddedFont>
      <p:font typeface="STHupo" panose="02010800040101010101" pitchFamily="2" charset="-122"/>
      <p:regular r:id="rId22"/>
    </p:embeddedFont>
    <p:embeddedFont>
      <p:font typeface="IOWGRO+Arial-BoldMT" panose="02010600030101010101" charset="0"/>
      <p:regular r:id="rId23"/>
    </p:embeddedFont>
    <p:embeddedFont>
      <p:font typeface="NVMPJW+TimesNewRomanPS-BoldMT" panose="02010600030101010101" charset="0"/>
      <p:regular r:id="rId24"/>
    </p:embeddedFont>
    <p:embeddedFont>
      <p:font typeface="ECNLSP+SymbolMT" panose="02010600030101010101" charset="2"/>
      <p:regular r:id="rId25"/>
    </p:embeddedFont>
    <p:embeddedFont>
      <p:font typeface="TOOFJL+TimesNewRomanPS-BoldMT" panose="02010600030101010101" charset="0"/>
      <p:regular r:id="rId26"/>
    </p:embeddedFont>
    <p:embeddedFont>
      <p:font typeface="WFWQIP+Arial-BoldMT" panose="02010600030101010101" charset="0"/>
      <p:regular r:id="rId27"/>
    </p:embeddedFont>
    <p:embeddedFont>
      <p:font typeface="RPKBKU+Wingdings-Regular" panose="02010600030101010101" charset="2"/>
      <p:regular r:id="rId28"/>
    </p:embeddedFont>
    <p:embeddedFont>
      <p:font typeface="GEIETN+Arial-BoldMT" panose="02010600030101010101" charset="0"/>
      <p:regular r:id="rId29"/>
    </p:embeddedFont>
    <p:embeddedFont>
      <p:font typeface="HULVJH+Arial-BoldMT" panose="02010600030101010101" charset="0"/>
      <p:regular r:id="rId30"/>
    </p:embeddedFont>
    <p:embeddedFont>
      <p:font typeface="KQFBFC+CourierNewPS-BoldMT" panose="02010600030101010101" charset="0"/>
      <p:regular r:id="rId31"/>
    </p:embeddedFont>
    <p:embeddedFont>
      <p:font typeface="WDRDST+Arial-Black" panose="02010600030101010101" charset="0"/>
      <p:regular r:id="rId32"/>
    </p:embeddedFont>
    <p:embeddedFont>
      <p:font typeface="KQCDKD+TimesNewRomanPS-BoldMT" panose="02010600030101010101" charset="0"/>
      <p:regular r:id="rId33"/>
    </p:embeddedFont>
    <p:embeddedFont>
      <p:font typeface="LWDACB+Arial-Black" panose="02010600030101010101" charset="0"/>
      <p:regular r:id="rId34"/>
    </p:embeddedFont>
    <p:embeddedFont>
      <p:font typeface="UFIGFQ+Arial-BoldMT" panose="02010600030101010101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IPFECI+Arial-BoldMT" panose="02010600030101010101" charset="0"/>
      <p:regular r:id="rId40"/>
    </p:embeddedFont>
    <p:embeddedFont>
      <p:font typeface="AHBHWN+Arial-BoldMT" panose="02010600030101010101" charset="0"/>
      <p:regular r:id="rId41"/>
    </p:embeddedFont>
    <p:embeddedFont>
      <p:font typeface="SimHei" panose="02010609060101010101" pitchFamily="49" charset="-122"/>
      <p:regular r:id="rId42"/>
    </p:embeddedFont>
    <p:embeddedFont>
      <p:font typeface="LJPPHG+TimesNewRomanPS-BoldMT" panose="02010600030101010101" charset="0"/>
      <p:regular r:id="rId43"/>
    </p:embeddedFont>
    <p:embeddedFont>
      <p:font typeface="SRWJNT+CourierNewPS-BoldMT" panose="02010600030101010101" charset="0"/>
      <p:regular r:id="rId44"/>
    </p:embeddedFont>
    <p:embeddedFont>
      <p:font typeface="UOEKNM+Wingdings-Regular" panose="02010600030101010101" charset="2"/>
      <p:regular r:id="rId45"/>
    </p:embeddedFont>
    <p:embeddedFont>
      <p:font typeface="HVDUHU+Arial-BoldMT" panose="02010600030101010101" charset="0"/>
      <p:regular r:id="rId46"/>
    </p:embeddedFont>
    <p:embeddedFont>
      <p:font typeface="KMARTM+TimesNewRomanPS-BoldMT" panose="02010600030101010101" charset="0"/>
      <p:regular r:id="rId47"/>
    </p:embeddedFont>
    <p:embeddedFont>
      <p:font typeface="BDADKH+Elephant-Regular" panose="02010600030101010101" charset="0"/>
      <p:regular r:id="rId48"/>
    </p:embeddedFont>
    <p:embeddedFont>
      <p:font typeface="SFKPPJ+Wingdings-Regular" panose="02010600030101010101" charset="2"/>
      <p:regular r:id="rId49"/>
    </p:embeddedFont>
    <p:embeddedFont>
      <p:font typeface="VQCPBT+TimesNewRomanPS-BoldMT" panose="02010600030101010101" charset="0"/>
      <p:regular r:id="rId50"/>
    </p:embeddedFont>
    <p:embeddedFont>
      <p:font typeface="IBRUUP+Wingdings-Regular" panose="02010600030101010101" charset="2"/>
      <p:regular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HABHAS+TimesNewRomanPS-BoldMT" panose="02010600030101010101" charset="0"/>
      <p:regular r:id="rId54"/>
    </p:embeddedFont>
    <p:embeddedFont>
      <p:font typeface="HWFVDF+TimesNewRomanPS-BoldMT" panose="02010600030101010101" charset="0"/>
      <p:regular r:id="rId55"/>
    </p:embeddedFont>
    <p:embeddedFont>
      <p:font typeface="DUFNOE+Arial-BoldMT" panose="02010600030101010101" charset="0"/>
      <p:regular r:id="rId56"/>
    </p:embeddedFont>
    <p:embeddedFont>
      <p:font typeface="MQASMW+TimesNewRomanPS-BoldMT" panose="02010600030101010101" charset="0"/>
      <p:regular r:id="rId57"/>
    </p:embeddedFont>
    <p:embeddedFont>
      <p:font typeface="JKRJHD+Arial-BoldMT" panose="02010600030101010101" charset="0"/>
      <p:regular r:id="rId58"/>
    </p:embeddedFont>
    <p:embeddedFont>
      <p:font typeface="FOTGDN+TimesNewRomanPS-BoldMT" panose="02010600030101010101" charset="0"/>
      <p:regular r:id="rId59"/>
    </p:embeddedFont>
    <p:embeddedFont>
      <p:font typeface="AEDLDR+TimesNewRomanPS-BoldMT" panose="02010600030101010101" charset="0"/>
      <p:regular r:id="rId60"/>
    </p:embeddedFont>
  </p:embeddedFontLst>
  <p:custDataLst>
    <p:tags r:id="rId61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55" Type="http://schemas.openxmlformats.org/officeDocument/2006/relationships/font" Target="fonts/font38.fntdata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font" Target="fonts/font12.fntdata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font" Target="fonts/font36.fntdata"/><Relationship Id="rId58" Type="http://schemas.openxmlformats.org/officeDocument/2006/relationships/font" Target="fonts/font41.fntdata"/><Relationship Id="rId5" Type="http://schemas.openxmlformats.org/officeDocument/2006/relationships/slideMaster" Target="slideMasters/slideMaster5.xml"/><Relationship Id="rId61" Type="http://schemas.openxmlformats.org/officeDocument/2006/relationships/tags" Target="tags/tag1.xml"/><Relationship Id="rId19" Type="http://schemas.openxmlformats.org/officeDocument/2006/relationships/font" Target="fonts/font2.fntdata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56" Type="http://schemas.openxmlformats.org/officeDocument/2006/relationships/font" Target="fonts/font39.fntdata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3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59" Type="http://schemas.openxmlformats.org/officeDocument/2006/relationships/font" Target="fonts/font42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font" Target="fonts/font3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Relationship Id="rId57" Type="http://schemas.openxmlformats.org/officeDocument/2006/relationships/font" Target="fonts/font40.fntdata"/><Relationship Id="rId10" Type="http://schemas.openxmlformats.org/officeDocument/2006/relationships/slide" Target="slides/slide5.xml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font" Target="fonts/font35.fntdata"/><Relationship Id="rId60" Type="http://schemas.openxmlformats.org/officeDocument/2006/relationships/font" Target="fonts/font43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39" Type="http://schemas.openxmlformats.org/officeDocument/2006/relationships/font" Target="fonts/font2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4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eg"/><Relationship Id="rId5" Type="http://schemas.openxmlformats.org/officeDocument/2006/relationships/image" Target="../media/image4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13582" cy="3761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2124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HWFVDF+TimesNewRomanPS-BoldMT"/>
                <a:cs typeface="HWFVDF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7191" y="2628262"/>
            <a:ext cx="8014715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LWDACB+Arial-Black"/>
                <a:cs typeface="LWDACB+Arial-Black"/>
              </a:rPr>
              <a:t>L2.</a:t>
            </a:r>
            <a:r>
              <a:rPr sz="6000" spc="15">
                <a:solidFill>
                  <a:srgbClr val="FF0000"/>
                </a:solidFill>
                <a:latin typeface="LWDACB+Arial-Black"/>
                <a:cs typeface="LWDACB+Arial-Black"/>
              </a:rPr>
              <a:t> </a:t>
            </a:r>
            <a:r>
              <a:rPr sz="6000" spc="18">
                <a:solidFill>
                  <a:srgbClr val="FF0000"/>
                </a:solidFill>
                <a:latin typeface="SimHei"/>
                <a:cs typeface="SimHei"/>
              </a:rPr>
              <a:t>揭开钢琴的盖子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9808" y="4237918"/>
            <a:ext cx="4183004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BDADKH+Elephant-Regular"/>
                <a:cs typeface="BDADKH+Elephant-Regular"/>
              </a:rPr>
              <a:t>Open</a:t>
            </a:r>
            <a:r>
              <a:rPr sz="4000" spc="-30">
                <a:solidFill>
                  <a:srgbClr val="000000"/>
                </a:solidFill>
                <a:latin typeface="BDADKH+Elephant-Regular"/>
                <a:cs typeface="BDADKH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BDADKH+Elephant-Regular"/>
                <a:cs typeface="BDADKH+Elephant-Regular"/>
              </a:rPr>
              <a:t>the OS!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964" y="1540768"/>
            <a:ext cx="11578336" cy="38285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1289304"/>
            <a:ext cx="195326" cy="1983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748" y="5398005"/>
            <a:ext cx="6899402" cy="12595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240" y="399734"/>
            <a:ext cx="439270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HULVJH+Arial-BoldMT"/>
                <a:cs typeface="HULVJH+Arial-BoldMT"/>
              </a:rPr>
              <a:t>jmpi go, INITSEG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188890"/>
            <a:ext cx="89420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ULVJH+Arial-BoldMT"/>
                <a:cs typeface="HULVJH+Arial-BoldMT"/>
              </a:rPr>
              <a:t>jmpi</a:t>
            </a:r>
            <a:r>
              <a:rPr sz="2400" b="1" spc="-15">
                <a:solidFill>
                  <a:srgbClr val="000000"/>
                </a:solidFill>
                <a:latin typeface="HULVJH+Arial-BoldMT"/>
                <a:cs typeface="HULVJ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ULVJH+Arial-BoldMT"/>
                <a:cs typeface="HULVJH+Arial-BoldMT"/>
              </a:rPr>
              <a:t>(jump</a:t>
            </a:r>
            <a:r>
              <a:rPr sz="2400" b="1" spc="-23">
                <a:solidFill>
                  <a:srgbClr val="000000"/>
                </a:solidFill>
                <a:latin typeface="HULVJH+Arial-BoldMT"/>
                <a:cs typeface="HULVJ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ULVJH+Arial-BoldMT"/>
                <a:cs typeface="HULVJH+Arial-BoldMT"/>
              </a:rPr>
              <a:t>intersegment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段间跳转</a:t>
            </a:r>
            <a:r>
              <a:rPr sz="2400" b="1">
                <a:solidFill>
                  <a:srgbClr val="000000"/>
                </a:solidFill>
                <a:latin typeface="HULVJH+Arial-BoldMT"/>
                <a:cs typeface="HULVJH+Arial-BoldMT"/>
              </a:rPr>
              <a:t>): cs=INITSEG,</a:t>
            </a:r>
            <a:r>
              <a:rPr sz="2400" b="1" spc="-13">
                <a:solidFill>
                  <a:srgbClr val="000000"/>
                </a:solidFill>
                <a:latin typeface="HULVJH+Arial-BoldMT"/>
                <a:cs typeface="HULVJ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ULVJH+Arial-BoldMT"/>
                <a:cs typeface="HULVJH+Arial-BoldMT"/>
              </a:rPr>
              <a:t>ip=go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76322" y="1710021"/>
            <a:ext cx="3616432" cy="2189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296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0x13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BIOS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读磁盘扇区的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中断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:</a:t>
            </a:r>
            <a:r>
              <a:rPr sz="2000" b="1" spc="-21">
                <a:solidFill>
                  <a:srgbClr val="000000"/>
                </a:solidFill>
                <a:latin typeface="HULVJH+Arial-BoldMT"/>
                <a:cs typeface="HULVJ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ah=0x02-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读磁盘，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al=</a:t>
            </a:r>
          </a:p>
          <a:p>
            <a:pPr marL="22859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扇区数量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(SETUPLEN=4)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18288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ch=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柱面号，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cl=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开始扇区，</a:t>
            </a:r>
          </a:p>
          <a:p>
            <a:pPr marL="457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dh=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磁头号，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dl=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驱动器号，</a:t>
            </a:r>
          </a:p>
          <a:p>
            <a:pPr marL="653796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es:bx=</a:t>
            </a:r>
            <a:r>
              <a:rPr sz="2000" spc="12">
                <a:solidFill>
                  <a:srgbClr val="000000"/>
                </a:solidFill>
                <a:latin typeface="SimSun"/>
                <a:cs typeface="SimSun"/>
              </a:rPr>
              <a:t>内存地址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78747" y="1756038"/>
            <a:ext cx="191355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为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call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做准备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1808560"/>
            <a:ext cx="438326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go: mov ax,cs //cs=0x9000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2174288"/>
            <a:ext cx="8941295" cy="2132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546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ds,ax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es,ax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ss,ax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sp,#0xff00</a:t>
            </a:r>
          </a:p>
          <a:p>
            <a:pPr marL="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load_setup: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载入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setup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模块</a:t>
            </a:r>
          </a:p>
          <a:p>
            <a:pPr marL="609599" marR="0">
              <a:lnSpc>
                <a:spcPts val="2270"/>
              </a:lnSpc>
              <a:spcBef>
                <a:spcPts val="52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dx,#0x0000</a:t>
            </a:r>
            <a:r>
              <a:rPr sz="2000" b="1" spc="24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cx,#0x0002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bx,#0x0200</a:t>
            </a:r>
          </a:p>
          <a:p>
            <a:pPr marL="609599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ax,#0x0200+SETUPLEN</a:t>
            </a:r>
            <a:r>
              <a:rPr sz="2000" b="1" spc="12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int 0x13 //BIOS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中断</a:t>
            </a:r>
          </a:p>
          <a:p>
            <a:pPr marL="609599" marR="0">
              <a:lnSpc>
                <a:spcPts val="2270"/>
              </a:lnSpc>
              <a:spcBef>
                <a:spcPts val="57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jnc ok_load_setup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40" y="4003088"/>
            <a:ext cx="251558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dx,#0x0000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240" y="4366617"/>
            <a:ext cx="3566545" cy="67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mov ax,#0x0000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复位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8240" y="4734640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int 0x13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58240" y="5098137"/>
            <a:ext cx="3566545" cy="676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j</a:t>
            </a:r>
            <a:r>
              <a:rPr sz="2000" b="1" spc="2401">
                <a:solidFill>
                  <a:srgbClr val="000000"/>
                </a:solidFill>
                <a:latin typeface="KQFBFC+CourierNewPS-BoldMT"/>
                <a:cs typeface="KQFBFC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KQFBFC+CourierNewPS-BoldMT"/>
                <a:cs typeface="KQFBFC+CourierNewPS-BoldMT"/>
              </a:rPr>
              <a:t>load_setup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重读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8454" y="5485075"/>
            <a:ext cx="690979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boot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扇区</a:t>
            </a:r>
            <a:r>
              <a:rPr sz="2000" spc="20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setup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4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个扇区</a:t>
            </a:r>
            <a:r>
              <a:rPr sz="2000" spc="2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system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模块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(OS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代码</a:t>
            </a:r>
            <a:r>
              <a:rPr sz="2000" b="1">
                <a:solidFill>
                  <a:srgbClr val="000000"/>
                </a:solidFill>
                <a:latin typeface="HULVJH+Arial-BoldMT"/>
                <a:cs typeface="HULVJH+Arial-Bold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177" y="5999035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启动盘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QCPBT+TimesNewRomanPS-BoldMT"/>
                <a:cs typeface="VQCPBT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VQCPBT+TimesNewRomanPS-BoldMT"/>
                <a:cs typeface="VQCPB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QCPBT+TimesNewRomanPS-BoldMT"/>
                <a:cs typeface="VQCPBT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ULVJH+Arial-BoldMT"/>
                <a:cs typeface="HULVJH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HULVJH+Arial-BoldMT"/>
                <a:cs typeface="HULVJH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ULVJH+Arial-BoldMT"/>
                <a:cs typeface="HULVJH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73565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327" y="1155191"/>
            <a:ext cx="11860022" cy="570915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" y="404306"/>
            <a:ext cx="804505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3600" b="1">
                <a:solidFill>
                  <a:srgbClr val="000000"/>
                </a:solidFill>
                <a:latin typeface="GEIETN+Arial-BoldMT"/>
                <a:cs typeface="GEIETN+Arial-BoldMT"/>
              </a:rPr>
              <a:t>setup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模块后</a:t>
            </a:r>
            <a:r>
              <a:rPr sz="3600" b="1">
                <a:solidFill>
                  <a:srgbClr val="000000"/>
                </a:solidFill>
                <a:latin typeface="GEIETN+Arial-BoldMT"/>
                <a:cs typeface="GEIETN+Arial-BoldMT"/>
              </a:rPr>
              <a:t>:</a:t>
            </a:r>
            <a:r>
              <a:rPr sz="3600" b="1" spc="11">
                <a:solidFill>
                  <a:srgbClr val="000000"/>
                </a:solidFill>
                <a:latin typeface="GEIETN+Arial-BoldMT"/>
                <a:cs typeface="GEIETN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GEIETN+Arial-BoldMT"/>
                <a:cs typeface="GEIETN+Arial-BoldMT"/>
              </a:rPr>
              <a:t>ok_load_setup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440" y="1244322"/>
            <a:ext cx="5206978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Ok_load_setup:</a:t>
            </a:r>
            <a:r>
              <a:rPr sz="2000" b="1" spc="1201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载入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setup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模块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59564" y="1469292"/>
            <a:ext cx="2974180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显示这</a:t>
            </a: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24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个字符将是大</a:t>
            </a:r>
          </a:p>
          <a:p>
            <a:pPr marL="9906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家的第一个“创举”</a:t>
            </a: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2040" y="1610082"/>
            <a:ext cx="8067224" cy="140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dl,#0x00</a:t>
            </a:r>
            <a:r>
              <a:rPr sz="2000" b="1" spc="1201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ax,#0x0800 //ah=8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获得磁盘参数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int 0x13</a:t>
            </a:r>
            <a:r>
              <a:rPr sz="2000" b="1" spc="6002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ch,#0x00</a:t>
            </a:r>
            <a:r>
              <a:rPr sz="2000" b="1" spc="3600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</a:t>
            </a:r>
            <a:r>
              <a:rPr sz="2000" b="1">
                <a:solidFill>
                  <a:srgbClr val="FF0000"/>
                </a:solidFill>
                <a:latin typeface="POQWDV+CourierNewPS-BoldMT"/>
                <a:cs typeface="POQWDV+CourierNewPS-BoldMT"/>
              </a:rPr>
              <a:t>sectors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,cx</a:t>
            </a:r>
          </a:p>
          <a:p>
            <a:pPr marL="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ah,#0x03</a:t>
            </a:r>
            <a:r>
              <a:rPr sz="2000" b="1" spc="1201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xor bh,bh</a:t>
            </a:r>
            <a:r>
              <a:rPr sz="2000" b="1" spc="7203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int 0x10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读光标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65552" y="2678375"/>
            <a:ext cx="188764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7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是显示属性</a:t>
            </a: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2040" y="2709625"/>
            <a:ext cx="490922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cx,#24</a:t>
            </a:r>
            <a:r>
              <a:rPr sz="2000" b="1" spc="3600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bx,#0x0007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2040" y="3073122"/>
            <a:ext cx="8361665" cy="140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bp,</a:t>
            </a:r>
            <a:r>
              <a:rPr sz="2000" b="1">
                <a:solidFill>
                  <a:srgbClr val="FF0000"/>
                </a:solidFill>
                <a:latin typeface="POQWDV+CourierNewPS-BoldMT"/>
                <a:cs typeface="POQWDV+CourierNewPS-BoldMT"/>
              </a:rPr>
              <a:t>#msg1</a:t>
            </a:r>
            <a:r>
              <a:rPr sz="2000" b="1" spc="1195">
                <a:solidFill>
                  <a:srgbClr val="FF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ax,#1301</a:t>
            </a:r>
            <a:r>
              <a:rPr sz="2000" b="1" spc="3600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int 0x10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显示字符</a:t>
            </a:r>
          </a:p>
          <a:p>
            <a:pPr marL="0" marR="0">
              <a:lnSpc>
                <a:spcPts val="2270"/>
              </a:lnSpc>
              <a:spcBef>
                <a:spcPts val="52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ax,#SYSSEG //SYSSEG=0x1000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mov es,ax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40" y="4170402"/>
            <a:ext cx="4856458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POQWDV+CourierNewPS-BoldMT"/>
                <a:cs typeface="POQWDV+CourierNewPS-BoldMT"/>
              </a:rPr>
              <a:t>call read_it //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读入</a:t>
            </a:r>
            <a:r>
              <a:rPr sz="2000" b="1">
                <a:solidFill>
                  <a:srgbClr val="FF0000"/>
                </a:solidFill>
                <a:latin typeface="POQWDV+CourierNewPS-BoldMT"/>
                <a:cs typeface="POQWDV+CourierNewPS-BoldMT"/>
              </a:rPr>
              <a:t>system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模块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40" y="453842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jmpi 0,SETUPSEG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1727" y="4723717"/>
            <a:ext cx="4423913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POQWDV+CourierNewPS-BoldMT"/>
                <a:cs typeface="POQWDV+CourierNewPS-BoldMT"/>
              </a:rPr>
              <a:t>bootsect.s</a:t>
            </a:r>
            <a:r>
              <a:rPr sz="1800" spc="13">
                <a:solidFill>
                  <a:srgbClr val="333399"/>
                </a:solidFill>
                <a:latin typeface="SimSun"/>
                <a:cs typeface="SimSun"/>
              </a:rPr>
              <a:t>中的数据</a:t>
            </a:r>
            <a:r>
              <a:rPr sz="1800" spc="592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333399"/>
                </a:solidFill>
                <a:latin typeface="POQWDV+CourierNewPS-BoldMT"/>
                <a:cs typeface="POQWDV+CourierNewPS-BoldMT"/>
              </a:rPr>
              <a:t>//</a:t>
            </a:r>
            <a:r>
              <a:rPr sz="1800" spc="13">
                <a:solidFill>
                  <a:srgbClr val="333399"/>
                </a:solidFill>
                <a:latin typeface="SimSun"/>
                <a:cs typeface="SimSun"/>
              </a:rPr>
              <a:t>在文件末尾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5344" y="5052902"/>
            <a:ext cx="7832829" cy="64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转入</a:t>
            </a: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0x9020:0x0000</a:t>
            </a:r>
            <a:r>
              <a:rPr sz="2000" b="1" spc="5517">
                <a:solidFill>
                  <a:srgbClr val="000000"/>
                </a:solidFill>
                <a:latin typeface="GEIETN+Arial-BoldMT"/>
                <a:cs typeface="GEIETN+Arial-BoldMT"/>
              </a:rPr>
              <a:t> </a:t>
            </a: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sectors:</a:t>
            </a:r>
            <a:r>
              <a:rPr sz="1800" b="1" spc="-49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.word</a:t>
            </a:r>
            <a:r>
              <a:rPr sz="1800" b="1" spc="-25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0</a:t>
            </a:r>
            <a:r>
              <a:rPr sz="1800" b="1" spc="-11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1800" b="1">
                <a:solidFill>
                  <a:srgbClr val="FF0000"/>
                </a:solidFill>
                <a:latin typeface="POQWDV+CourierNewPS-BoldMT"/>
                <a:cs typeface="POQWDV+CourierNewPS-BoldMT"/>
              </a:rPr>
              <a:t>//</a:t>
            </a: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磁道扇区数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0352" y="5360254"/>
            <a:ext cx="1784135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000" b="1">
                <a:solidFill>
                  <a:srgbClr val="000000"/>
                </a:solidFill>
                <a:latin typeface="GEIETN+Arial-BoldMT"/>
                <a:cs typeface="GEIETN+Arial-BoldMT"/>
              </a:rPr>
              <a:t>setup.s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1727" y="5383654"/>
            <a:ext cx="4868748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msg1:.byte</a:t>
            </a:r>
            <a:r>
              <a:rPr sz="1800" b="1" spc="-20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13,10</a:t>
            </a:r>
          </a:p>
          <a:p>
            <a:pPr marL="682828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.ascii “Loading system...”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1040" y="5772257"/>
            <a:ext cx="3253740" cy="1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GEIETN+Arial-BoldMT"/>
                <a:cs typeface="GEIETN+Arial-BoldMT"/>
              </a:rPr>
              <a:t>boot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工作</a:t>
            </a:r>
            <a:r>
              <a:rPr sz="2400" b="1">
                <a:solidFill>
                  <a:srgbClr val="FF0000"/>
                </a:solidFill>
                <a:latin typeface="GEIETN+Arial-BoldMT"/>
                <a:cs typeface="GEIETN+Arial-BoldMT"/>
              </a:rPr>
              <a:t>: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读</a:t>
            </a:r>
            <a:r>
              <a:rPr sz="2400" b="1">
                <a:solidFill>
                  <a:srgbClr val="FF0000"/>
                </a:solidFill>
                <a:latin typeface="GEIETN+Arial-BoldMT"/>
                <a:cs typeface="GEIETN+Arial-BoldMT"/>
              </a:rPr>
              <a:t>setup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436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读</a:t>
            </a:r>
            <a:r>
              <a:rPr sz="2400" b="1">
                <a:solidFill>
                  <a:srgbClr val="FF0000"/>
                </a:solidFill>
                <a:latin typeface="GEIETN+Arial-BoldMT"/>
                <a:cs typeface="GEIETN+Arial-BoldMT"/>
              </a:rPr>
              <a:t>system…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44555" y="6042022"/>
            <a:ext cx="267019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.byte</a:t>
            </a:r>
            <a:r>
              <a:rPr sz="1800" b="1" spc="-21">
                <a:solidFill>
                  <a:srgbClr val="000000"/>
                </a:solidFill>
                <a:latin typeface="POQWDV+CourierNewPS-BoldMT"/>
                <a:cs typeface="POQWDV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POQWDV+CourierNewPS-BoldMT"/>
                <a:cs typeface="POQWDV+CourierNewPS-BoldMT"/>
              </a:rPr>
              <a:t>13,10,13,10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35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KFCBM+TimesNewRomanPS-BoldMT"/>
                <a:cs typeface="EKFCBM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EKFCBM+TimesNewRomanPS-BoldMT"/>
                <a:cs typeface="EKFCB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EKFCBM+TimesNewRomanPS-BoldMT"/>
                <a:cs typeface="EKFCBM+TimesNewRomanPS-BoldMT"/>
              </a:rPr>
              <a:t>System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63495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EIETN+Arial-BoldMT"/>
                <a:cs typeface="GEIETN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GEIETN+Arial-BoldMT"/>
                <a:cs typeface="GEIETN+Arial-BoldMT"/>
              </a:rPr>
              <a:t>11</a:t>
            </a:r>
            <a:r>
              <a:rPr sz="1600" b="1" spc="82">
                <a:solidFill>
                  <a:srgbClr val="000000"/>
                </a:solidFill>
                <a:latin typeface="GEIETN+Arial-BoldMT"/>
                <a:cs typeface="GEIETN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GEIETN+Arial-BoldMT"/>
                <a:cs typeface="GEIETN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73197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722372"/>
            <a:ext cx="11102086" cy="949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764" y="1760220"/>
            <a:ext cx="11460734" cy="236093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327" y="4375404"/>
            <a:ext cx="195325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04" y="4634481"/>
            <a:ext cx="6565645" cy="108686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27" y="6051804"/>
            <a:ext cx="195325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040" y="404306"/>
            <a:ext cx="608309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HBHWN+Arial-BoldMT"/>
                <a:cs typeface="AHBHWN+Arial-BoldMT"/>
              </a:rPr>
              <a:t>read_it //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3600" b="1">
                <a:solidFill>
                  <a:srgbClr val="000000"/>
                </a:solidFill>
                <a:latin typeface="AHBHWN+Arial-BoldMT"/>
                <a:cs typeface="AHBHWN+Arial-BoldMT"/>
              </a:rPr>
              <a:t>system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模块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0747" y="824767"/>
            <a:ext cx="3063565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system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模块可能很大，</a:t>
            </a:r>
          </a:p>
          <a:p>
            <a:pPr marL="650747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要跨越磁道</a:t>
            </a: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1220640"/>
            <a:ext cx="705450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为什么读入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system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模块还需要定义一个函数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440" y="1856185"/>
            <a:ext cx="8941524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read_it:</a:t>
            </a:r>
            <a:r>
              <a:rPr sz="2000" b="1" spc="1201">
                <a:solidFill>
                  <a:srgbClr val="000000"/>
                </a:solidFill>
                <a:latin typeface="JGGOEN+CourierNewPS-BoldMT"/>
                <a:cs typeface="JGGOEN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mov ax,es</a:t>
            </a:r>
            <a:r>
              <a:rPr sz="2000" b="1" spc="3600">
                <a:solidFill>
                  <a:srgbClr val="000000"/>
                </a:solidFill>
                <a:latin typeface="JGGOEN+CourierNewPS-BoldMT"/>
                <a:cs typeface="JGGOEN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cmp ax,#ENDSEG</a:t>
            </a:r>
            <a:r>
              <a:rPr sz="2000" b="1" spc="2401">
                <a:solidFill>
                  <a:srgbClr val="000000"/>
                </a:solidFill>
                <a:latin typeface="JGGOEN+CourierNewPS-BoldMT"/>
                <a:cs typeface="JGGOEN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jb ok1_read</a:t>
            </a:r>
          </a:p>
          <a:p>
            <a:pPr marL="1523994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ret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95173" y="2325673"/>
            <a:ext cx="4386861" cy="127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666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ENDSEG=SYSSEG+SYSSIZE</a:t>
            </a:r>
          </a:p>
          <a:p>
            <a:pPr marL="0" marR="0">
              <a:lnSpc>
                <a:spcPts val="2238"/>
              </a:lnSpc>
              <a:spcBef>
                <a:spcPts val="2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SYSSIZE=0x8000</a:t>
            </a:r>
            <a:r>
              <a:rPr sz="2000" b="1" spc="-13">
                <a:solidFill>
                  <a:srgbClr val="000000"/>
                </a:solidFill>
                <a:latin typeface="AHBHWN+Arial-BoldMT"/>
                <a:cs typeface="AHBHW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该变量可根据</a:t>
            </a:r>
          </a:p>
          <a:p>
            <a:pPr marL="50366" marR="0">
              <a:lnSpc>
                <a:spcPts val="2238"/>
              </a:lnSpc>
              <a:spcBef>
                <a:spcPts val="1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Image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大小设定</a:t>
            </a: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(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编译操作系统时</a:t>
            </a:r>
            <a:r>
              <a:rPr sz="2000" b="1">
                <a:solidFill>
                  <a:srgbClr val="000000"/>
                </a:solidFill>
                <a:latin typeface="AHBHWN+Arial-BoldMT"/>
                <a:cs typeface="AHBHWN+Arial-BoldMT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2439" y="2587641"/>
            <a:ext cx="2980431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ok1_read:</a:t>
            </a:r>
          </a:p>
          <a:p>
            <a:pPr marL="457096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mov ax,sectors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536" y="3316962"/>
            <a:ext cx="8444156" cy="10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sub ax,sread //sread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是当前磁道已读扇区数</a:t>
            </a: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,ax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未读扇区数</a:t>
            </a:r>
          </a:p>
          <a:p>
            <a:pPr marL="103" marR="0">
              <a:lnSpc>
                <a:spcPts val="2270"/>
              </a:lnSpc>
              <a:spcBef>
                <a:spcPts val="61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GGOEN+CourierNewPS-BoldMT"/>
                <a:cs typeface="JGGOEN+CourierNewPS-BoldMT"/>
              </a:rPr>
              <a:t>call read_track //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读磁道</a:t>
            </a:r>
            <a:r>
              <a:rPr sz="2000" b="1">
                <a:solidFill>
                  <a:srgbClr val="FF0000"/>
                </a:solidFill>
                <a:latin typeface="JGGOEN+CourierNewPS-BoldMT"/>
                <a:cs typeface="JGGOEN+CourierNewPS-BoldMT"/>
              </a:rPr>
              <a:t>...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4840" y="4274990"/>
            <a:ext cx="65301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引导扇区的末尾</a:t>
            </a:r>
            <a:r>
              <a:rPr sz="2400" spc="7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//BIOS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用以识别引导扇区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63340" y="4733170"/>
            <a:ext cx="294264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否则会打出非引导设备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2440" y="4904185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.org 510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9536" y="5267682"/>
            <a:ext cx="5277226" cy="676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GGOEN+CourierNewPS-BoldMT"/>
                <a:cs typeface="JGGOEN+CourierNewPS-BoldMT"/>
              </a:rPr>
              <a:t>.word 0xAA55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扇区的最后两个字节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4840" y="5951390"/>
            <a:ext cx="686242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可以转入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setup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执行了，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jmpi</a:t>
            </a:r>
            <a:r>
              <a:rPr sz="2400" b="1" spc="-15">
                <a:solidFill>
                  <a:srgbClr val="000000"/>
                </a:solidFill>
                <a:latin typeface="AHBHWN+Arial-BoldMT"/>
                <a:cs typeface="AHBHWN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HBHWN+Arial-BoldMT"/>
                <a:cs typeface="AHBHWN+Arial-BoldMT"/>
              </a:rPr>
              <a:t>0, SETUPSEG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QASMW+TimesNewRomanPS-BoldMT"/>
                <a:cs typeface="MQASMW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MQASMW+TimesNewRomanPS-BoldMT"/>
                <a:cs typeface="MQASM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QASMW+TimesNewRomanPS-BoldMT"/>
                <a:cs typeface="MQASMW+TimesNewRomanPS-BoldMT"/>
              </a:rPr>
              <a:t>System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HBHWN+Arial-BoldMT"/>
                <a:cs typeface="AHBHWN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AHBHWN+Arial-BoldMT"/>
                <a:cs typeface="AHBHWN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AHBHWN+Arial-BoldMT"/>
                <a:cs typeface="AHBHWN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20711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66116"/>
            <a:ext cx="10749788" cy="29217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46573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1636" y="3826764"/>
            <a:ext cx="1024382" cy="68605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" cy="190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0327" y="40477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0327" y="53431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43540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从打开电源开始</a:t>
            </a:r>
            <a:r>
              <a:rPr sz="3600" b="1">
                <a:solidFill>
                  <a:srgbClr val="000000"/>
                </a:solidFill>
                <a:latin typeface="DUFNOE+Arial-BoldMT"/>
                <a:cs typeface="DUFNOE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206" y="1585142"/>
            <a:ext cx="6444285" cy="192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96"/>
              </a:lnSpc>
              <a:spcBef>
                <a:spcPct val="0"/>
              </a:spcBef>
              <a:spcAft>
                <a:spcPct val="0"/>
              </a:spcAft>
            </a:pPr>
            <a:r>
              <a:rPr sz="4000" spc="13">
                <a:solidFill>
                  <a:srgbClr val="FF0000"/>
                </a:solidFill>
                <a:latin typeface="SimHei"/>
                <a:cs typeface="SimHei"/>
              </a:rPr>
              <a:t>这神秘的黑色背后发生着</a:t>
            </a:r>
          </a:p>
          <a:p>
            <a:pPr marL="1883663" marR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sz="4000" spc="20">
                <a:solidFill>
                  <a:srgbClr val="FF0000"/>
                </a:solidFill>
                <a:latin typeface="SimHei"/>
                <a:cs typeface="SimHei"/>
              </a:rPr>
              <a:t>什么</a:t>
            </a:r>
            <a:r>
              <a:rPr sz="4000">
                <a:solidFill>
                  <a:srgbClr val="FF0000"/>
                </a:solidFill>
                <a:latin typeface="NHOOJV+Arial-Black"/>
                <a:cs typeface="NHOOJV+Arial-Black"/>
              </a:rPr>
              <a:t>?…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040" y="3313729"/>
            <a:ext cx="9010117" cy="1484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BRUUP+Wingdings-Regular"/>
                <a:cs typeface="IBRUUP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不要总等着别人告诉你答案，尽量自己去寻找</a:t>
            </a:r>
            <a:r>
              <a:rPr sz="2800" b="1">
                <a:solidFill>
                  <a:srgbClr val="000000"/>
                </a:solidFill>
                <a:latin typeface="DUFNOE+Arial-BoldMT"/>
                <a:cs typeface="DUFNOE+Arial-BoldMT"/>
              </a:rPr>
              <a:t>…</a:t>
            </a:r>
          </a:p>
          <a:p>
            <a:pPr marL="685799" marR="0">
              <a:lnSpc>
                <a:spcPts val="2681"/>
              </a:lnSpc>
              <a:spcBef>
                <a:spcPts val="2079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从知识和</a:t>
            </a:r>
            <a:r>
              <a:rPr sz="2400" u="sng" spc="12">
                <a:solidFill>
                  <a:srgbClr val="FF0000"/>
                </a:solidFill>
                <a:latin typeface="SimSun"/>
                <a:cs typeface="SimSun"/>
              </a:rPr>
              <a:t>常识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出发进行思索</a:t>
            </a:r>
            <a:r>
              <a:rPr sz="2400" b="1">
                <a:solidFill>
                  <a:srgbClr val="000000"/>
                </a:solidFill>
                <a:latin typeface="DUFNOE+Arial-BoldMT"/>
                <a:cs typeface="DUFNOE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40" y="4575375"/>
            <a:ext cx="4923054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打开电源</a:t>
            </a:r>
            <a:r>
              <a:rPr sz="2400" spc="13">
                <a:solidFill>
                  <a:srgbClr val="000000"/>
                </a:solidFill>
                <a:latin typeface="IBRUUP+Wingdings-Regular"/>
                <a:cs typeface="IBRUUP+Wingdings-Regular"/>
              </a:rPr>
              <a:t>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计算机要开始工作了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6840" y="5259240"/>
            <a:ext cx="5240274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计算机怎么工作</a:t>
            </a:r>
            <a:r>
              <a:rPr sz="2400" b="1">
                <a:solidFill>
                  <a:srgbClr val="000000"/>
                </a:solidFill>
                <a:latin typeface="DUFNOE+Arial-BoldMT"/>
                <a:cs typeface="DUFNOE+Arial-BoldMT"/>
              </a:rPr>
              <a:t>?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这是我们最最基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本，也最最重要的常识</a:t>
            </a:r>
            <a:r>
              <a:rPr sz="2400" b="1">
                <a:solidFill>
                  <a:srgbClr val="000000"/>
                </a:solidFill>
                <a:latin typeface="DUFNOE+Arial-BoldMT"/>
                <a:cs typeface="DUFNOE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VMPJW+TimesNewRomanPS-BoldMT"/>
                <a:cs typeface="NVMPJW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NVMPJW+TimesNewRomanPS-BoldMT"/>
                <a:cs typeface="NVMPJ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VMPJW+TimesNewRomanPS-BoldMT"/>
                <a:cs typeface="NVMPJW+TimesNewRomanPS-BoldMT"/>
              </a:rPr>
              <a:t>System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UFNOE+Arial-BoldMT"/>
                <a:cs typeface="DUFNOE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4475"/>
            <a:ext cx="10706353" cy="121547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962" y="1628394"/>
            <a:ext cx="4502150" cy="212521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45495" y="2237232"/>
            <a:ext cx="82550" cy="539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45495" y="3241548"/>
            <a:ext cx="82550" cy="539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47073" y="1787326"/>
            <a:ext cx="1143253" cy="244727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2168" y="2729484"/>
            <a:ext cx="463550" cy="158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8315" y="3858768"/>
            <a:ext cx="195326" cy="19837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" y="4306062"/>
            <a:ext cx="3054350" cy="11163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8402" y="4632198"/>
            <a:ext cx="1440433" cy="51993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2686" y="5330951"/>
            <a:ext cx="3054350" cy="41605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" y="4306062"/>
            <a:ext cx="6180074" cy="25717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从白纸到图灵机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5215" y="1207116"/>
            <a:ext cx="8141387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OEKNM+Wingdings-Regular"/>
                <a:cs typeface="UOEKN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计算机怎么工作</a:t>
            </a:r>
            <a:r>
              <a:rPr sz="2800" b="1">
                <a:solidFill>
                  <a:srgbClr val="000000"/>
                </a:solidFill>
                <a:latin typeface="WFWQIP+Arial-BoldMT"/>
                <a:cs typeface="WFWQIP+Arial-BoldMT"/>
              </a:rPr>
              <a:t>?</a:t>
            </a:r>
            <a:r>
              <a:rPr sz="2800" b="1" spc="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说到底就是一个计算模型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20240" y="1692444"/>
            <a:ext cx="2226576" cy="125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1936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年，英国数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学家</a:t>
            </a:r>
            <a:r>
              <a:rPr sz="2000" b="1">
                <a:solidFill>
                  <a:srgbClr val="FF0000"/>
                </a:solidFill>
                <a:latin typeface="WFWQIP+Arial-BoldMT"/>
                <a:cs typeface="WFWQIP+Arial-BoldMT"/>
              </a:rPr>
              <a:t>A.C.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图灵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提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出了一种模型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22878" y="1863599"/>
            <a:ext cx="762000" cy="270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人</a:t>
            </a:r>
          </a:p>
          <a:p>
            <a:pPr marL="0" marR="0">
              <a:lnSpc>
                <a:spcPts val="2400"/>
              </a:lnSpc>
              <a:spcBef>
                <a:spcPts val="540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笔</a:t>
            </a:r>
          </a:p>
          <a:p>
            <a:pPr marL="0" marR="0">
              <a:lnSpc>
                <a:spcPts val="2400"/>
              </a:lnSpc>
              <a:spcBef>
                <a:spcPts val="5137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纸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60119" y="1983018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6040" y="2866437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25246" y="3374025"/>
            <a:ext cx="3755768" cy="67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1</a:t>
            </a:r>
            <a:r>
              <a:rPr sz="2000" b="1" spc="1931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1</a:t>
            </a:r>
            <a:r>
              <a:rPr sz="2000" b="1" spc="25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1</a:t>
            </a:r>
            <a:r>
              <a:rPr sz="2000" b="1" spc="2532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15590" y="3842172"/>
            <a:ext cx="5913282" cy="1092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在纸带上读入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3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；在纸带上读入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2</a:t>
            </a:r>
            <a:r>
              <a:rPr sz="2000" spc="11">
                <a:solidFill>
                  <a:srgbClr val="000000"/>
                </a:solidFill>
                <a:latin typeface="SimSun"/>
                <a:cs typeface="SimSun"/>
              </a:rPr>
              <a:t>；在纸带上读</a:t>
            </a:r>
          </a:p>
          <a:p>
            <a:pPr marL="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入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+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；控制器查表知道是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5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；在纸带上写下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9143" y="4363188"/>
            <a:ext cx="1731550" cy="1393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971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  <a:p>
            <a:pPr marL="0" marR="0">
              <a:lnSpc>
                <a:spcPts val="2238"/>
              </a:lnSpc>
              <a:spcBef>
                <a:spcPts val="3494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WFWQIP+Arial-BoldMT"/>
                <a:cs typeface="WFWQIP+Arial-BoldMT"/>
              </a:rPr>
              <a:t>3</a:t>
            </a:r>
            <a:r>
              <a:rPr sz="2000" b="1" spc="1180">
                <a:solidFill>
                  <a:srgbClr val="FF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2</a:t>
            </a:r>
            <a:r>
              <a:rPr sz="2000" b="1" spc="1180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+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37403" y="4687441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38903" y="4688626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41227" y="4901566"/>
            <a:ext cx="12440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WFWQIP+Arial-BoldMT"/>
                <a:cs typeface="WFWQIP+Arial-BoldMT"/>
              </a:rPr>
              <a:t>3 + 2 = 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63190" y="5012879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54931" y="5405088"/>
            <a:ext cx="1252940" cy="67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3</a:t>
            </a:r>
            <a:r>
              <a:rPr sz="2000" b="1" spc="1180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2</a:t>
            </a:r>
            <a:r>
              <a:rPr sz="2000" b="1" spc="1180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+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149878" y="5818926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74165" y="6143179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565934" y="6535317"/>
            <a:ext cx="1555765" cy="677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3</a:t>
            </a:r>
            <a:r>
              <a:rPr sz="2000" b="1" spc="1179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2</a:t>
            </a:r>
            <a:r>
              <a:rPr sz="2000" b="1" spc="1179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FWQIP+Arial-BoldMT"/>
                <a:cs typeface="WFWQIP+Arial-BoldMT"/>
              </a:rPr>
              <a:t>+</a:t>
            </a:r>
            <a:r>
              <a:rPr sz="2000" b="1" spc="717">
                <a:solidFill>
                  <a:srgbClr val="000000"/>
                </a:solidFill>
                <a:latin typeface="WFWQIP+Arial-BoldMT"/>
                <a:cs typeface="WFWQI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WFWQIP+Arial-BoldMT"/>
                <a:cs typeface="WFWQIP+Arial-BoldMT"/>
              </a:rPr>
              <a:t>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FWQIP+Arial-BoldMT"/>
                <a:cs typeface="WFWQIP+Arial-BoldMT"/>
              </a:rPr>
              <a:t>- 3 -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ABHAS+TimesNewRomanPS-BoldMT"/>
                <a:cs typeface="HABHAS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HABHAS+TimesNewRomanPS-BoldMT"/>
                <a:cs typeface="HABHA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ABHAS+TimesNewRomanPS-BoldMT"/>
                <a:cs typeface="HABHAS+TimesNewRomanPS-BoldMT"/>
              </a:rPr>
              <a:t>System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762" y="1372362"/>
            <a:ext cx="4729988" cy="221513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600" y="3777995"/>
            <a:ext cx="234950" cy="311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9522" y="1604009"/>
            <a:ext cx="387350" cy="19875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657601"/>
            <a:ext cx="234950" cy="311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5416" y="1969577"/>
            <a:ext cx="1663407" cy="83026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886" y="4281678"/>
            <a:ext cx="7166864" cy="229311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25291"/>
            <a:ext cx="527199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从图灵机到通用图灵机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25440" y="1150810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一个会做一道菜的厨师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115" y="1303210"/>
            <a:ext cx="2852483" cy="119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图灵机</a:t>
            </a:r>
          </a:p>
          <a:p>
            <a:pPr marL="1477835" marR="0">
              <a:lnSpc>
                <a:spcPts val="2400"/>
              </a:lnSpc>
              <a:spcBef>
                <a:spcPts val="1025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27065" y="1570206"/>
            <a:ext cx="2569482" cy="135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舀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大碗面放入盆中</a:t>
            </a:r>
          </a:p>
          <a:p>
            <a:pPr marL="0" marR="0">
              <a:lnSpc>
                <a:spcPts val="2238"/>
              </a:lnSpc>
              <a:spcBef>
                <a:spcPts val="4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打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6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个鸡蛋放入盆中</a:t>
            </a:r>
          </a:p>
          <a:p>
            <a:pPr marL="0" marR="0">
              <a:lnSpc>
                <a:spcPts val="2238"/>
              </a:lnSpc>
              <a:spcBef>
                <a:spcPts val="51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盆中加入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500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克水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72735" y="215832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将这个过程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24550" y="2439255"/>
            <a:ext cx="15560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描述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:</a:t>
            </a:r>
            <a:r>
              <a:rPr sz="2000" b="1" spc="-22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菜谱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27065" y="2607413"/>
            <a:ext cx="294264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将盆中的物质搅拌均匀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71252" y="2658935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14365" y="2991588"/>
            <a:ext cx="268378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做成等厚度的饼状物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2045" y="3189618"/>
            <a:ext cx="3755768" cy="67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  <a:r>
              <a:rPr sz="2000" b="1" spc="1931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0</a:t>
            </a:r>
            <a:r>
              <a:rPr sz="2000" b="1" spc="2532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  <a:r>
              <a:rPr sz="2000" b="1" spc="2520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  <a:r>
              <a:rPr sz="2000" b="1" spc="2544">
                <a:solidFill>
                  <a:srgbClr val="000000"/>
                </a:solidFill>
                <a:latin typeface="UFIGFQ+Arial-BoldMT"/>
                <a:cs typeface="UFIGFQ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14365" y="3360906"/>
            <a:ext cx="1943102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大火蒸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15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分钟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34927" y="4046410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一个能看懂菜谱的厨师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0040" y="4260151"/>
            <a:ext cx="1374648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通用图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灵机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92629" y="4329851"/>
            <a:ext cx="114757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31007" y="4561056"/>
            <a:ext cx="1034608" cy="118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菜谱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936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菜肴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66229" y="4622128"/>
            <a:ext cx="2171718" cy="9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这样的厨师才具</a:t>
            </a:r>
          </a:p>
          <a:p>
            <a:pPr marL="384048" marR="0">
              <a:lnSpc>
                <a:spcPts val="2004"/>
              </a:lnSpc>
              <a:spcBef>
                <a:spcPts val="299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有竞争力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44300" y="4760071"/>
            <a:ext cx="1492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修改控制器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69652" y="54109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处理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798186" y="5418010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厨师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3840" y="5570410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纸带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531007" y="5704056"/>
            <a:ext cx="1034608" cy="118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菜肴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2</a:t>
            </a:r>
          </a:p>
          <a:p>
            <a:pPr marL="0" marR="0">
              <a:lnSpc>
                <a:spcPts val="2238"/>
              </a:lnSpc>
              <a:spcBef>
                <a:spcPts val="1936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菜谱</a:t>
            </a:r>
            <a:r>
              <a:rPr sz="2000" b="1">
                <a:solidFill>
                  <a:srgbClr val="000000"/>
                </a:solidFill>
                <a:latin typeface="UFIGFQ+Arial-BoldMT"/>
                <a:cs typeface="UFIGFQ+Arial-BoldMT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31190" y="6107384"/>
            <a:ext cx="4710156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设置控制器动作</a:t>
            </a:r>
            <a:r>
              <a:rPr sz="1800" spc="8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控制器状态</a:t>
            </a:r>
            <a:r>
              <a:rPr sz="1800" spc="1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数据对象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ARTM+TimesNewRomanPS-BoldMT"/>
                <a:cs typeface="KMARTM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KMARTM+TimesNewRomanPS-BoldMT"/>
                <a:cs typeface="KMART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MARTM+TimesNewRomanPS-BoldMT"/>
                <a:cs typeface="KMARTM+TimesNewRomanPS-BoldMT"/>
              </a:rPr>
              <a:t>System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FIGFQ+Arial-BoldMT"/>
                <a:cs typeface="UFIGFQ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515" y="2116836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267200"/>
            <a:ext cx="7382510" cy="1911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4816" y="1588005"/>
            <a:ext cx="261620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515" y="2606040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15" y="346100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527199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从通用图灵机到计算机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1365" y="1359516"/>
            <a:ext cx="4493666" cy="92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JUEVNU+Wingdings-Regular"/>
                <a:cs typeface="JUEVN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伟大想法的工程实现</a:t>
            </a:r>
            <a:r>
              <a:rPr sz="2800" b="1">
                <a:solidFill>
                  <a:srgbClr val="000000"/>
                </a:solidFill>
                <a:latin typeface="IEWSGQ+Arial-BoldMT"/>
                <a:cs typeface="IEWSGQ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08232" y="1683558"/>
            <a:ext cx="205130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1946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年提出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67790" y="2031853"/>
            <a:ext cx="667039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又一个伟大的发明</a:t>
            </a: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: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冯</a:t>
            </a: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·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诺依曼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存储程序思想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67790" y="2558772"/>
            <a:ext cx="10585803" cy="1001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存储程序的主要思想：将程序和数据存放到计算机内部的存储器中，计算机在程序</a:t>
            </a:r>
          </a:p>
          <a:p>
            <a:pPr marL="0" marR="0">
              <a:lnSpc>
                <a:spcPts val="2004"/>
              </a:lnSpc>
              <a:spcBef>
                <a:spcPts val="87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的控制下一步一步进行处理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67790" y="3413865"/>
            <a:ext cx="9211714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计算机由五大部件组成</a:t>
            </a:r>
            <a:r>
              <a:rPr sz="2000" b="1">
                <a:solidFill>
                  <a:srgbClr val="000000"/>
                </a:solidFill>
                <a:latin typeface="IEWSGQ+Arial-BoldMT"/>
                <a:cs typeface="IEWSGQ+Arial-BoldMT"/>
              </a:rPr>
              <a:t>:</a:t>
            </a:r>
            <a:r>
              <a:rPr sz="2000" spc="12">
                <a:solidFill>
                  <a:srgbClr val="000000"/>
                </a:solidFill>
                <a:latin typeface="SimSun"/>
                <a:cs typeface="SimSun"/>
              </a:rPr>
              <a:t>输入设备、输出设备、存储器、运算器、控制器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85865" y="4005636"/>
            <a:ext cx="7626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IR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6789" y="4362747"/>
            <a:ext cx="7458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EWSGQ+Arial-BoldMT"/>
                <a:cs typeface="IEWSGQ+Arial-BoldMT"/>
              </a:rPr>
              <a:t>IP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535" y="4402687"/>
            <a:ext cx="2610338" cy="1373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ahoma"/>
                <a:cs typeface="Tahoma"/>
              </a:rPr>
              <a:t>mov ax, [100]</a:t>
            </a:r>
          </a:p>
          <a:p>
            <a:pPr marL="0" marR="0">
              <a:lnSpc>
                <a:spcPts val="2896"/>
              </a:lnSpc>
              <a:spcBef>
                <a:spcPts val="142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04765" y="4396085"/>
            <a:ext cx="23875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mov ax, [100]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9677" y="5095363"/>
            <a:ext cx="1680972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就是那个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读写指针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49440" y="52485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EWSGQ+Arial-BoldMT"/>
                <a:cs typeface="IEWSGQ+Arial-BoldMT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07933" y="5553372"/>
            <a:ext cx="2599943" cy="1160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9106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EWSGQ+Arial-BoldMT"/>
                <a:cs typeface="IEWSGQ+Arial-BoldMT"/>
              </a:rPr>
              <a:t>ax</a:t>
            </a:r>
          </a:p>
          <a:p>
            <a:pPr marL="0" marR="0">
              <a:lnSpc>
                <a:spcPts val="2400"/>
              </a:lnSpc>
              <a:spcBef>
                <a:spcPts val="623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运算器、控制器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08619" y="5682847"/>
            <a:ext cx="1611391" cy="82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400" b="1" spc="1417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31268" y="62562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存储器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QCDKD+TimesNewRomanPS-BoldMT"/>
                <a:cs typeface="KQCDKD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KQCDKD+TimesNewRomanPS-BoldMT"/>
                <a:cs typeface="KQCDK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QCDKD+TimesNewRomanPS-BoldMT"/>
                <a:cs typeface="KQCDKD+TimesNewRomanPS-BoldMT"/>
              </a:rPr>
              <a:t>System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EWSGQ+Arial-BoldMT"/>
                <a:cs typeface="IEWSGQ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9223" y="2547429"/>
            <a:ext cx="8451038" cy="231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800" spc="24">
                <a:solidFill>
                  <a:srgbClr val="FF0000"/>
                </a:solidFill>
                <a:latin typeface="SimHei"/>
                <a:cs typeface="SimHei"/>
              </a:rPr>
              <a:t>打开电源，计算机执行的第</a:t>
            </a:r>
          </a:p>
          <a:p>
            <a:pPr marL="1655063" marR="0">
              <a:lnSpc>
                <a:spcPts val="538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6">
                <a:solidFill>
                  <a:srgbClr val="FF0000"/>
                </a:solidFill>
                <a:latin typeface="SimHei"/>
                <a:cs typeface="SimHei"/>
              </a:rPr>
              <a:t>一句指令什么</a:t>
            </a:r>
            <a:r>
              <a:rPr sz="4800">
                <a:solidFill>
                  <a:srgbClr val="FF0000"/>
                </a:solidFill>
                <a:latin typeface="WDRDST+Arial-Black"/>
                <a:cs typeface="WDRDST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OOFJL+TimesNewRomanPS-BoldMT"/>
                <a:cs typeface="TOOFJL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TOOFJL+TimesNewRomanPS-BoldMT"/>
                <a:cs typeface="TOOFJ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OOFJL+TimesNewRomanPS-BoldMT"/>
                <a:cs typeface="TOOFJL+TimesNewRomanPS-BoldMT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VDUHU+Arial-BoldMT"/>
                <a:cs typeface="HVDUHU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VDUHU+Arial-BoldMT"/>
                <a:cs typeface="HVDUHU+Arial-BoldMT"/>
              </a:rPr>
              <a:t>6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VDUHU+Arial-BoldMT"/>
                <a:cs typeface="HVDUHU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044776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79" y="2040636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79" y="2599944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628644"/>
            <a:ext cx="4805426" cy="225272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299715"/>
            <a:ext cx="11969750" cy="456463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43540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可以打开电源了</a:t>
            </a:r>
            <a:r>
              <a:rPr sz="3600" b="1">
                <a:solidFill>
                  <a:srgbClr val="000000"/>
                </a:solidFill>
                <a:latin typeface="JKRJHD+Arial-BoldMT"/>
                <a:cs typeface="JKRJHD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2440" y="1247772"/>
            <a:ext cx="8566113" cy="965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SFKPPJ+Wingdings-Regular"/>
                <a:cs typeface="SFKPPJ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计算模型</a:t>
            </a:r>
            <a:r>
              <a:rPr sz="2800">
                <a:solidFill>
                  <a:srgbClr val="000000"/>
                </a:solidFill>
                <a:latin typeface="ECNLSP+SymbolMT"/>
                <a:cs typeface="ECNLSP+SymbolMT"/>
              </a:rPr>
              <a:t>⇒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我们要关注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指针</a:t>
            </a:r>
            <a:r>
              <a:rPr sz="2800" b="1">
                <a:solidFill>
                  <a:srgbClr val="FF0000"/>
                </a:solidFill>
                <a:latin typeface="JKRJHD+Arial-BoldMT"/>
                <a:cs typeface="JKRJHD+Arial-BoldMT"/>
              </a:rPr>
              <a:t>IP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及其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指向的内容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8865" y="1955653"/>
            <a:ext cx="427313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计算机刚打开电源时，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IP=?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14787" y="2413629"/>
            <a:ext cx="87244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和保护模式对应，实模式的寻址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CS:IP(CS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左移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4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位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+IP)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5465" y="2516040"/>
            <a:ext cx="3548316" cy="1399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399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由硬件设计者决定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!</a:t>
            </a:r>
          </a:p>
          <a:p>
            <a:pPr marL="0" marR="0">
              <a:lnSpc>
                <a:spcPts val="2681"/>
              </a:lnSpc>
              <a:spcBef>
                <a:spcPts val="2008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看看</a:t>
            </a:r>
            <a:r>
              <a:rPr sz="2400" b="1">
                <a:solidFill>
                  <a:srgbClr val="FF0000"/>
                </a:solidFill>
                <a:latin typeface="JKRJHD+Arial-BoldMT"/>
                <a:cs typeface="JKRJHD+Arial-BoldMT"/>
              </a:rPr>
              <a:t>x86</a:t>
            </a:r>
            <a:r>
              <a:rPr sz="2400" b="1" spc="17">
                <a:solidFill>
                  <a:srgbClr val="FF0000"/>
                </a:solidFill>
                <a:latin typeface="JKRJHD+Arial-BoldMT"/>
                <a:cs typeface="JKR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JKRJHD+Arial-BoldMT"/>
                <a:cs typeface="JKRJHD+Arial-BoldMT"/>
              </a:rPr>
              <a:t>PC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27863" y="2779387"/>
            <a:ext cx="300929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和保护模式不一样</a:t>
            </a:r>
            <a:r>
              <a:rPr sz="2400" b="1">
                <a:solidFill>
                  <a:srgbClr val="000000"/>
                </a:solidFill>
                <a:latin typeface="JKRJHD+Arial-BoldMT"/>
                <a:cs typeface="JKRJHD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68228" y="3381413"/>
            <a:ext cx="152075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RJHD+Arial-BoldMT"/>
                <a:cs typeface="JKRJHD+Arial-BoldMT"/>
              </a:rPr>
              <a:t>0xFFFFFFFF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39840" y="3535658"/>
            <a:ext cx="16652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KRJHD+Arial-BoldMT"/>
                <a:cs typeface="JKRJHD+Arial-BoldMT"/>
              </a:rPr>
              <a:t>ROM</a:t>
            </a:r>
            <a:r>
              <a:rPr sz="2000" b="1" spc="-29">
                <a:solidFill>
                  <a:srgbClr val="FF0000"/>
                </a:solidFill>
                <a:latin typeface="JKRJHD+Arial-BoldMT"/>
                <a:cs typeface="JKRJHD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KRJHD+Arial-BoldMT"/>
                <a:cs typeface="JKRJHD+Arial-BoldMT"/>
              </a:rPr>
              <a:t>BIOS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40" y="3694281"/>
            <a:ext cx="5178964" cy="2494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(1)</a:t>
            </a:r>
            <a:r>
              <a:rPr sz="2000" b="1" spc="-283">
                <a:solidFill>
                  <a:srgbClr val="000000"/>
                </a:solidFill>
                <a:latin typeface="JKRJHD+Arial-BoldMT"/>
                <a:cs typeface="JKRJH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x86</a:t>
            </a:r>
            <a:r>
              <a:rPr sz="2000" b="1" spc="-13">
                <a:solidFill>
                  <a:srgbClr val="000000"/>
                </a:solidFill>
                <a:latin typeface="JKRJHD+Arial-BoldMT"/>
                <a:cs typeface="JKRJH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PC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刚开机时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CPU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处于实模式</a:t>
            </a:r>
          </a:p>
          <a:p>
            <a:pPr marL="0" marR="0">
              <a:lnSpc>
                <a:spcPts val="2238"/>
              </a:lnSpc>
              <a:spcBef>
                <a:spcPts val="6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(2)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开机时，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CS=0xFFFF;</a:t>
            </a:r>
            <a:r>
              <a:rPr sz="2000" b="1" spc="-37">
                <a:solidFill>
                  <a:srgbClr val="000000"/>
                </a:solidFill>
                <a:latin typeface="JKRJHD+Arial-BoldMT"/>
                <a:cs typeface="JKRJH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IP=0x0000</a:t>
            </a:r>
          </a:p>
          <a:p>
            <a:pPr marL="0" marR="0">
              <a:lnSpc>
                <a:spcPts val="2238"/>
              </a:lnSpc>
              <a:spcBef>
                <a:spcPts val="6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(3)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寻址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0xFFFF0(ROM</a:t>
            </a:r>
            <a:r>
              <a:rPr sz="2000" b="1" spc="-51">
                <a:solidFill>
                  <a:srgbClr val="000000"/>
                </a:solidFill>
                <a:latin typeface="JKRJHD+Arial-BoldMT"/>
                <a:cs typeface="JKRJH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BIOS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映射区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)</a:t>
            </a:r>
          </a:p>
          <a:p>
            <a:pPr marL="0" marR="0">
              <a:lnSpc>
                <a:spcPts val="2238"/>
              </a:lnSpc>
              <a:spcBef>
                <a:spcPts val="6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(4)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检查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RAM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，键盘，显示器，软硬磁盘</a:t>
            </a:r>
          </a:p>
          <a:p>
            <a:pPr marL="0" marR="0">
              <a:lnSpc>
                <a:spcPts val="2238"/>
              </a:lnSpc>
              <a:spcBef>
                <a:spcPts val="6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(5)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将磁盘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磁道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扇区读入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0x7c00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处</a:t>
            </a:r>
          </a:p>
          <a:p>
            <a:pPr marL="0" marR="0">
              <a:lnSpc>
                <a:spcPts val="2238"/>
              </a:lnSpc>
              <a:spcBef>
                <a:spcPts val="64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(6)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设置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cs=0x07c0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JKRJHD+Arial-BoldMT"/>
                <a:cs typeface="JKRJHD+Arial-BoldMT"/>
              </a:rPr>
              <a:t>ip=0x0000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73028" y="4295773"/>
            <a:ext cx="1206621" cy="110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RJHD+Arial-BoldMT"/>
                <a:cs typeface="JKRJHD+Arial-BoldMT"/>
              </a:rPr>
              <a:t>0x100000</a:t>
            </a:r>
          </a:p>
          <a:p>
            <a:pPr marL="76212" marR="0">
              <a:lnSpc>
                <a:spcPts val="1783"/>
              </a:lnSpc>
              <a:spcBef>
                <a:spcPts val="2717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RJHD+Arial-BoldMT"/>
                <a:cs typeface="JKRJHD+Arial-BoldMT"/>
              </a:rPr>
              <a:t>0xF0000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47774" y="4633863"/>
            <a:ext cx="1943287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JKRJHD+Arial-BoldMT"/>
                <a:cs typeface="JKRJHD+Arial-BoldMT"/>
              </a:rPr>
              <a:t>ROM</a:t>
            </a:r>
            <a:r>
              <a:rPr sz="1600" b="1" spc="27">
                <a:solidFill>
                  <a:srgbClr val="FF0000"/>
                </a:solidFill>
                <a:latin typeface="JKRJHD+Arial-BoldMT"/>
                <a:cs typeface="JKRJHD+Arial-BoldMT"/>
              </a:rPr>
              <a:t> </a:t>
            </a:r>
            <a:r>
              <a:rPr sz="1600" b="1">
                <a:solidFill>
                  <a:srgbClr val="FF0000"/>
                </a:solidFill>
                <a:latin typeface="JKRJHD+Arial-BoldMT"/>
                <a:cs typeface="JKRJHD+Arial-BoldMT"/>
              </a:rPr>
              <a:t>BIOS</a:t>
            </a:r>
            <a:r>
              <a:rPr sz="1600">
                <a:solidFill>
                  <a:srgbClr val="FF0000"/>
                </a:solidFill>
                <a:latin typeface="SimSun"/>
                <a:cs typeface="SimSun"/>
              </a:rPr>
              <a:t>映射区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44440" y="5819798"/>
            <a:ext cx="143207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RJHD+Arial-BoldMT"/>
                <a:cs typeface="JKRJHD+Arial-BoldMT"/>
              </a:rPr>
              <a:t>0x00000000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OTGDN+TimesNewRomanPS-BoldMT"/>
                <a:cs typeface="FOTGDN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FOTGDN+TimesNewRomanPS-BoldMT"/>
                <a:cs typeface="FOTGD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OTGDN+TimesNewRomanPS-BoldMT"/>
                <a:cs typeface="FOTGDN+TimesNewRomanPS-BoldMT"/>
              </a:rPr>
              <a:t>System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RJHD+Arial-BoldMT"/>
                <a:cs typeface="JKRJHD+Arial-BoldMT"/>
              </a:rPr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26356019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879" y="2132076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879" y="269900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751072"/>
            <a:ext cx="6943852" cy="26398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879" y="4826507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79" y="5946648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496290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IPFECI+Arial-BoldMT"/>
                <a:cs typeface="IPFECI+Arial-BoldMT"/>
              </a:rPr>
              <a:t>0x7c00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处存放的代码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1359516"/>
            <a:ext cx="7640978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RPKBKU+Wingdings-Regular"/>
                <a:cs typeface="RPKBK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就是从磁盘引导扇区读入的那</a:t>
            </a:r>
            <a:r>
              <a:rPr sz="2800" b="1">
                <a:solidFill>
                  <a:srgbClr val="000000"/>
                </a:solidFill>
                <a:latin typeface="IPFECI+Arial-BoldMT"/>
                <a:cs typeface="IPFECI+Arial-BoldMT"/>
              </a:rPr>
              <a:t>512</a:t>
            </a:r>
            <a:r>
              <a:rPr sz="2800" spc="13">
                <a:solidFill>
                  <a:srgbClr val="000000"/>
                </a:solidFill>
                <a:latin typeface="SimSun"/>
                <a:cs typeface="SimSun"/>
              </a:rPr>
              <a:t>个字节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18286" y="1872066"/>
            <a:ext cx="3070565" cy="964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开机时按住</a:t>
            </a:r>
            <a:r>
              <a:rPr sz="2000" b="1">
                <a:solidFill>
                  <a:srgbClr val="000000"/>
                </a:solidFill>
                <a:latin typeface="IPFECI+Arial-BoldMT"/>
                <a:cs typeface="IPFECI+Arial-BoldMT"/>
              </a:rPr>
              <a:t>del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键可进入</a:t>
            </a:r>
          </a:p>
          <a:p>
            <a:pPr marL="56388" marR="0">
              <a:lnSpc>
                <a:spcPts val="2004"/>
              </a:lnSpc>
              <a:spcBef>
                <a:spcPts val="492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启动设备设置界面，可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1265" y="2045843"/>
            <a:ext cx="56346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引导扇区就是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启动设备的第一个扇区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88034" y="2481666"/>
            <a:ext cx="25140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以设置为光盘启动</a:t>
            </a:r>
            <a:r>
              <a:rPr sz="2000" b="1">
                <a:solidFill>
                  <a:srgbClr val="000000"/>
                </a:solidFill>
                <a:latin typeface="IPFECI+Arial-BoldMT"/>
                <a:cs typeface="IPFECI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1265" y="2598590"/>
            <a:ext cx="527707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启动设备信息被设置在</a:t>
            </a:r>
            <a:r>
              <a:rPr sz="2400" b="1">
                <a:solidFill>
                  <a:srgbClr val="000000"/>
                </a:solidFill>
                <a:latin typeface="IPFECI+Arial-BoldMT"/>
                <a:cs typeface="IPFECI+Arial-BoldMT"/>
              </a:rPr>
              <a:t>CMOS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中</a:t>
            </a:r>
            <a:r>
              <a:rPr sz="2400" b="1">
                <a:solidFill>
                  <a:srgbClr val="000000"/>
                </a:solidFill>
                <a:latin typeface="IPFECI+Arial-BoldMT"/>
                <a:cs typeface="IPFECI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39865" y="3362728"/>
            <a:ext cx="3587583" cy="125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24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PFECI+Arial-BoldMT"/>
                <a:cs typeface="IPFECI+Arial-BoldMT"/>
              </a:rPr>
              <a:t>CMOS:</a:t>
            </a:r>
            <a:r>
              <a:rPr sz="2000" b="1" spc="-27">
                <a:solidFill>
                  <a:srgbClr val="000000"/>
                </a:solidFill>
                <a:latin typeface="IPFECI+Arial-BoldMT"/>
                <a:cs typeface="IPFECI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互补金属氧化物半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导体</a:t>
            </a:r>
            <a:r>
              <a:rPr sz="2000" b="1">
                <a:solidFill>
                  <a:srgbClr val="000000"/>
                </a:solidFill>
                <a:latin typeface="IPFECI+Arial-BoldMT"/>
                <a:cs typeface="IPFECI+Arial-BoldMT"/>
              </a:rPr>
              <a:t>(64B-128B)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。用来存储</a:t>
            </a:r>
          </a:p>
          <a:p>
            <a:pPr marL="15240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实时钟和硬件配置信息。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31265" y="4739830"/>
            <a:ext cx="5986881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因此，硬盘的第一个扇区上存放着开机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后执行的第一段我们可以控制的程序。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1265" y="5846615"/>
            <a:ext cx="457779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操作系统的故事从这里开始</a:t>
            </a:r>
            <a:r>
              <a:rPr sz="2400" b="1">
                <a:solidFill>
                  <a:srgbClr val="FF0000"/>
                </a:solidFill>
                <a:latin typeface="IPFECI+Arial-BoldMT"/>
                <a:cs typeface="IPFECI+Arial-BoldMT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JPPHG+TimesNewRomanPS-BoldMT"/>
                <a:cs typeface="LJPPHG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LJPPHG+TimesNewRomanPS-BoldMT"/>
                <a:cs typeface="LJPPH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JPPHG+TimesNewRomanPS-BoldMT"/>
                <a:cs typeface="LJPPHG+TimesNewRomanPS-BoldMT"/>
              </a:rPr>
              <a:t>System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PFECI+Arial-BoldMT"/>
                <a:cs typeface="IPFECI+Arial-BoldMT"/>
              </a:rPr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26958586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2197588" cy="57967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0" y="404306"/>
            <a:ext cx="626054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引导扇区代码</a:t>
            </a:r>
            <a:r>
              <a:rPr sz="3600" b="1">
                <a:solidFill>
                  <a:srgbClr val="000000"/>
                </a:solidFill>
                <a:latin typeface="IOWGRO+Arial-BoldMT"/>
                <a:cs typeface="IOWGRO+Arial-BoldMT"/>
              </a:rPr>
              <a:t>:</a:t>
            </a:r>
            <a:r>
              <a:rPr sz="3600" b="1" spc="1005">
                <a:solidFill>
                  <a:srgbClr val="000000"/>
                </a:solidFill>
                <a:latin typeface="IOWGRO+Arial-BoldMT"/>
                <a:cs typeface="IOWGRO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IOWGRO+Arial-BoldMT"/>
                <a:cs typeface="IOWGRO+Arial-BoldMT"/>
              </a:rPr>
              <a:t>bootsect.s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4840" y="1164522"/>
            <a:ext cx="816749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.globl begtext,begdata,begbss,endtext,enddata,endbss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1492138"/>
            <a:ext cx="2261768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.text</a:t>
            </a:r>
            <a:r>
              <a:rPr sz="1800" b="1" spc="1044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//</a:t>
            </a: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文本段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7923" y="1739355"/>
            <a:ext cx="4718326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.text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等是伪操作符，告诉编译器产生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文本段，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.text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用于标识文本段的开始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822889"/>
            <a:ext cx="14403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begtext: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92565" y="1824435"/>
            <a:ext cx="2980724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SRWJNT+CourierNewPS-BoldMT"/>
                <a:cs typeface="SRWJNT+CourierNewPS-BoldMT"/>
              </a:rPr>
              <a:t>BOOTSEG = 0x07c0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SRWJNT+CourierNewPS-BoldMT"/>
                <a:cs typeface="SRWJNT+CourierNewPS-BoldMT"/>
              </a:rPr>
              <a:t>INITSEG = 0x9000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SRWJNT+CourierNewPS-BoldMT"/>
                <a:cs typeface="SRWJNT+CourierNewPS-BoldMT"/>
              </a:rPr>
              <a:t>SETUPSEG = 0x9020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2150506"/>
            <a:ext cx="2261768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.data</a:t>
            </a:r>
            <a:r>
              <a:rPr sz="1800" b="1" spc="1044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//</a:t>
            </a: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数据段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86702" y="2360636"/>
            <a:ext cx="114757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位置。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4840" y="2481257"/>
            <a:ext cx="14403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begdata: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6211" y="2653755"/>
            <a:ext cx="467593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此处的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.text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.data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.bss</a:t>
            </a:r>
            <a:r>
              <a:rPr sz="2000" spc="12">
                <a:solidFill>
                  <a:srgbClr val="000000"/>
                </a:solidFill>
                <a:latin typeface="SimSun"/>
                <a:cs typeface="SimSun"/>
              </a:rPr>
              <a:t>表明这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3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4840" y="2815013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.bss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80387" y="2808875"/>
            <a:ext cx="2227021" cy="60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//</a:t>
            </a: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未初始化数据段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1967" y="2958555"/>
            <a:ext cx="225797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段重叠，不分段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4840" y="3139626"/>
            <a:ext cx="130317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begbss: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4840" y="3455369"/>
            <a:ext cx="9716767" cy="63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entry</a:t>
            </a:r>
            <a:r>
              <a:rPr sz="1800" b="1" spc="-36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start</a:t>
            </a:r>
            <a:r>
              <a:rPr sz="1800" b="1" spc="-25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//</a:t>
            </a: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关键字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entry</a:t>
            </a: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告诉链接器</a:t>
            </a: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“程序入口”</a:t>
            </a:r>
            <a:r>
              <a:rPr sz="1800" spc="145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此条语句就是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0x7c00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0185" y="3760169"/>
            <a:ext cx="2001944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处存放的语句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4840" y="3797993"/>
            <a:ext cx="2985404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start:</a:t>
            </a:r>
          </a:p>
          <a:p>
            <a:pPr marL="409879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 ax,</a:t>
            </a:r>
            <a:r>
              <a:rPr sz="1800" b="1" spc="-18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#BOOTSEG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64889" y="4127178"/>
            <a:ext cx="1708806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 ds,</a:t>
            </a:r>
            <a:r>
              <a:rPr sz="1800" b="1" spc="-11">
                <a:solidFill>
                  <a:srgbClr val="000000"/>
                </a:solidFill>
                <a:latin typeface="SRWJNT+CourierNewPS-BoldMT"/>
                <a:cs typeface="SRWJNT+CourierNewPS-BoldMT"/>
              </a:rPr>
              <a:t> ax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 es,</a:t>
            </a:r>
            <a:r>
              <a:rPr sz="1800" b="1" spc="-11">
                <a:solidFill>
                  <a:srgbClr val="000000"/>
                </a:solidFill>
                <a:latin typeface="SRWJNT+CourierNewPS-BoldMT"/>
                <a:cs typeface="SRWJNT+CourierNewPS-BoldMT"/>
              </a:rPr>
              <a:t> ax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34719" y="4456362"/>
            <a:ext cx="2529024" cy="1260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 ax,</a:t>
            </a:r>
            <a:r>
              <a:rPr sz="1800" b="1" spc="-18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#INITSEG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 cx,</a:t>
            </a:r>
            <a:r>
              <a:rPr sz="1800" b="1" spc="-18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#256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sub si,</a:t>
            </a:r>
            <a:r>
              <a:rPr sz="1800" b="1" spc="-18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si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64204" y="5114729"/>
            <a:ext cx="157301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sub di,di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4719" y="5443914"/>
            <a:ext cx="75444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rep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54708" y="5443914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movw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82523" y="5668461"/>
            <a:ext cx="3713759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0x07c0:0x0000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处的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256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个</a:t>
            </a:r>
          </a:p>
          <a:p>
            <a:pPr marL="8382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字移动到</a:t>
            </a:r>
            <a:r>
              <a:rPr sz="2000" b="1">
                <a:solidFill>
                  <a:srgbClr val="000000"/>
                </a:solidFill>
                <a:latin typeface="IOWGRO+Arial-BoldMT"/>
                <a:cs typeface="IOWGRO+Arial-BoldMT"/>
              </a:rPr>
              <a:t>0x9000:0x0000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处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34719" y="5773098"/>
            <a:ext cx="267046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jmpi</a:t>
            </a:r>
            <a:r>
              <a:rPr sz="1800" b="1" spc="1073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 spc="-11">
                <a:solidFill>
                  <a:srgbClr val="000000"/>
                </a:solidFill>
                <a:latin typeface="SRWJNT+CourierNewPS-BoldMT"/>
                <a:cs typeface="SRWJNT+CourierNewPS-BoldMT"/>
              </a:rPr>
              <a:t>go,</a:t>
            </a:r>
            <a:r>
              <a:rPr sz="1800" b="1" spc="11">
                <a:solidFill>
                  <a:srgbClr val="000000"/>
                </a:solidFill>
                <a:latin typeface="SRWJNT+CourierNewPS-BoldMT"/>
                <a:cs typeface="SRWJNT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SRWJNT+CourierNewPS-BoldMT"/>
                <a:cs typeface="SRWJNT+CourierNewPS-BoldMT"/>
              </a:rPr>
              <a:t>INITSEG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EDLDR+TimesNewRomanPS-BoldMT"/>
                <a:cs typeface="AEDLDR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AEDLDR+TimesNewRomanPS-BoldMT"/>
                <a:cs typeface="AEDLD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AEDLDR+TimesNewRomanPS-BoldMT"/>
                <a:cs typeface="AEDLDR+TimesNewRomanPS-BoldMT"/>
              </a:rPr>
              <a:t>System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OWGRO+Arial-BoldMT"/>
                <a:cs typeface="IOWGRO+Arial-BoldMT"/>
              </a:rPr>
              <a:t>- 9 -</a:t>
            </a:r>
          </a:p>
        </p:txBody>
      </p:sp>
    </p:spTree>
    <p:extLst>
      <p:ext uri="{BB962C8B-B14F-4D97-AF65-F5344CB8AC3E}">
        <p14:creationId xmlns:p14="http://schemas.microsoft.com/office/powerpoint/2010/main" val="39313472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818</Words>
  <Application>Microsoft Office PowerPoint</Application>
  <PresentationFormat>宽屏</PresentationFormat>
  <Paragraphs>232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61" baseType="lpstr">
      <vt:lpstr>EKFCBM+TimesNewRomanPS-BoldMT</vt:lpstr>
      <vt:lpstr>NHOOJV+Arial-Black</vt:lpstr>
      <vt:lpstr>JUEVNU+Wingdings-Regular</vt:lpstr>
      <vt:lpstr>Times New Roman</vt:lpstr>
      <vt:lpstr>IEWSGQ+Arial-BoldMT</vt:lpstr>
      <vt:lpstr>STHupo</vt:lpstr>
      <vt:lpstr>IOWGRO+Arial-BoldMT</vt:lpstr>
      <vt:lpstr>NVMPJW+TimesNewRomanPS-BoldMT</vt:lpstr>
      <vt:lpstr>ECNLSP+SymbolMT</vt:lpstr>
      <vt:lpstr>TOOFJL+TimesNewRomanPS-BoldMT</vt:lpstr>
      <vt:lpstr>WFWQIP+Arial-BoldMT</vt:lpstr>
      <vt:lpstr>Arial</vt:lpstr>
      <vt:lpstr>RPKBKU+Wingdings-Regular</vt:lpstr>
      <vt:lpstr>GEIETN+Arial-BoldMT</vt:lpstr>
      <vt:lpstr>HULVJH+Arial-BoldMT</vt:lpstr>
      <vt:lpstr>KQFBFC+CourierNewPS-BoldMT</vt:lpstr>
      <vt:lpstr>SimSun</vt:lpstr>
      <vt:lpstr>WDRDST+Arial-Black</vt:lpstr>
      <vt:lpstr>KQCDKD+TimesNewRomanPS-BoldMT</vt:lpstr>
      <vt:lpstr>LWDACB+Arial-Black</vt:lpstr>
      <vt:lpstr>UFIGFQ+Arial-BoldMT</vt:lpstr>
      <vt:lpstr>Calibri</vt:lpstr>
      <vt:lpstr>IPFECI+Arial-BoldMT</vt:lpstr>
      <vt:lpstr>AHBHWN+Arial-BoldMT</vt:lpstr>
      <vt:lpstr>JGGOEN+CourierNewPS-BoldMT</vt:lpstr>
      <vt:lpstr>SimHei</vt:lpstr>
      <vt:lpstr>POQWDV+CourierNewPS-BoldMT</vt:lpstr>
      <vt:lpstr>LJPPHG+TimesNewRomanPS-BoldMT</vt:lpstr>
      <vt:lpstr>SRWJNT+CourierNewPS-BoldMT</vt:lpstr>
      <vt:lpstr>UOEKNM+Wingdings-Regular</vt:lpstr>
      <vt:lpstr>HVDUHU+Arial-BoldMT</vt:lpstr>
      <vt:lpstr>KMARTM+TimesNewRomanPS-BoldMT</vt:lpstr>
      <vt:lpstr>BDADKH+Elephant-Regular</vt:lpstr>
      <vt:lpstr>SFKPPJ+Wingdings-Regular</vt:lpstr>
      <vt:lpstr>VQCPBT+TimesNewRomanPS-BoldMT</vt:lpstr>
      <vt:lpstr>IBRUUP+Wingdings-Regular</vt:lpstr>
      <vt:lpstr>Tahoma</vt:lpstr>
      <vt:lpstr>HABHAS+TimesNewRomanPS-BoldMT</vt:lpstr>
      <vt:lpstr>HWFVDF+TimesNewRomanPS-BoldMT</vt:lpstr>
      <vt:lpstr>DUFNOE+Arial-BoldMT</vt:lpstr>
      <vt:lpstr>MQASMW+TimesNewRomanPS-BoldMT</vt:lpstr>
      <vt:lpstr>JKRJHD+Arial-BoldMT</vt:lpstr>
      <vt:lpstr>FOTGDN+TimesNewRomanPS-BoldMT</vt:lpstr>
      <vt:lpstr>AEDLDR+TimesNewRomanPS-BoldMT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LEE</dc:creator>
  <cp:lastModifiedBy>Windows 用户</cp:lastModifiedBy>
  <cp:revision>2</cp:revision>
  <dcterms:modified xsi:type="dcterms:W3CDTF">2018-09-03T07:32:50Z</dcterms:modified>
</cp:coreProperties>
</file>