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</p:sldMasterIdLst>
  <p:sldIdLst>
    <p:sldId id="259" r:id="rId14"/>
    <p:sldId id="262" r:id="rId15"/>
    <p:sldId id="265" r:id="rId16"/>
    <p:sldId id="268" r:id="rId17"/>
    <p:sldId id="271" r:id="rId18"/>
    <p:sldId id="274" r:id="rId19"/>
    <p:sldId id="277" r:id="rId20"/>
    <p:sldId id="280" r:id="rId21"/>
    <p:sldId id="283" r:id="rId22"/>
    <p:sldId id="286" r:id="rId23"/>
    <p:sldId id="289" r:id="rId24"/>
    <p:sldId id="292" r:id="rId25"/>
  </p:sldIdLst>
  <p:sldSz cx="12192000" cy="6858000"/>
  <p:notesSz cx="6858000" cy="9144000"/>
  <p:custDataLst>
    <p:tags r:id="rId26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DF7763-E436-419F-8017-38E1F1DB601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C41617-7513-42FA-9E70-47493A02713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F96F91-5630-4E68-830D-390B4A6033F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16975E-E354-43C5-97A6-7B13A4E375D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2A94FB-A6A9-4A07-9CD5-3C0C5C35434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DF3B35-AC47-4439-8D04-2DFDDB7A0A5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AB51D75-37BE-4EE9-B7B3-0A20CB86901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20C417A-42C0-4820-8E4B-63F85266603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D454AAE-F855-4AEB-8DA1-E795F1E786A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681E296-3160-4AB4-8B8C-93033478318E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4362D7-550D-4C69-A0D6-4D18F932DCC8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jpeg"/><Relationship Id="rId5" Type="http://schemas.openxmlformats.org/officeDocument/2006/relationships/image" Target="../media/image11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3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eg"/><Relationship Id="rId5" Type="http://schemas.openxmlformats.org/officeDocument/2006/relationships/image" Target="../media/image23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37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CHMKBP+TimesNewRomanPS-BoldMT"/>
                <a:cs typeface="CHMKBP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UEQSCJ+STHupo"/>
                <a:cs typeface="UEQSCJ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8198" y="2606037"/>
            <a:ext cx="8267698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HTREUO+Arial-Black"/>
                <a:cs typeface="HTREUO+Arial-Black"/>
              </a:rPr>
              <a:t>L20</a:t>
            </a:r>
            <a:r>
              <a:rPr sz="6000" spc="15">
                <a:solidFill>
                  <a:srgbClr val="FF0000"/>
                </a:solidFill>
                <a:latin typeface="HTREUO+Arial-Black"/>
                <a:cs typeface="HTREUO+Arial-Black"/>
              </a:rPr>
              <a:t> </a:t>
            </a:r>
            <a:r>
              <a:rPr sz="6000" spc="15">
                <a:solidFill>
                  <a:srgbClr val="FF0000"/>
                </a:solidFill>
                <a:latin typeface="SimHei"/>
                <a:cs typeface="SimHei"/>
              </a:rPr>
              <a:t>内存使用与分段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2000" y="3748968"/>
            <a:ext cx="4249296" cy="202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18515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ULCURK+Elephant-Regular"/>
                <a:cs typeface="ULCURK+Elephant-Regular"/>
              </a:rPr>
              <a:t>Memory</a:t>
            </a:r>
            <a:r>
              <a:rPr sz="4000" spc="-23">
                <a:solidFill>
                  <a:srgbClr val="000000"/>
                </a:solidFill>
                <a:latin typeface="ULCURK+Elephant-Regular"/>
                <a:cs typeface="ULCURK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ULCURK+Elephant-Regular"/>
                <a:cs typeface="ULCURK+Elephant-Regular"/>
              </a:rPr>
              <a:t>and</a:t>
            </a:r>
          </a:p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ULCURK+Elephant-Regular"/>
                <a:cs typeface="ULCURK+Elephant-Regular"/>
              </a:rPr>
              <a:t>Segmentation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61" y="2362967"/>
            <a:ext cx="8839200" cy="18760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27" y="5667755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9271" y="5885268"/>
            <a:ext cx="3048000" cy="62068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527" y="5105400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840" y="425291"/>
            <a:ext cx="435300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程序员眼中的程序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40" y="1332528"/>
            <a:ext cx="12568692" cy="1483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VPWCQ+Wingdings-Regular"/>
                <a:cs typeface="PVPWC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由若干部分</a:t>
            </a:r>
            <a:r>
              <a:rPr sz="2800" b="1">
                <a:solidFill>
                  <a:srgbClr val="FF0000"/>
                </a:solidFill>
                <a:latin typeface="UKHUUN+Arial-BoldMT"/>
                <a:cs typeface="UKHUUN+Arial-BoldMT"/>
              </a:rPr>
              <a:t>(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段</a:t>
            </a:r>
            <a:r>
              <a:rPr sz="2800" b="1">
                <a:solidFill>
                  <a:srgbClr val="FF0000"/>
                </a:solidFill>
                <a:latin typeface="UKHUUN+Arial-BoldMT"/>
                <a:cs typeface="UKHUUN+Arial-BoldMT"/>
              </a:rPr>
              <a:t>)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组成，每个段有各自的特点、用途：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代码段只读，代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码</a:t>
            </a:r>
            <a:r>
              <a:rPr sz="2800" b="1">
                <a:solidFill>
                  <a:srgbClr val="000000"/>
                </a:solidFill>
                <a:latin typeface="UKHUUN+Arial-BoldMT"/>
                <a:cs typeface="UKHUUN+Arial-BoldMT"/>
              </a:rPr>
              <a:t>/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数据段不会动态增长</a:t>
            </a:r>
            <a:r>
              <a:rPr sz="2800" b="1">
                <a:solidFill>
                  <a:srgbClr val="000000"/>
                </a:solidFill>
                <a:latin typeface="UKHUUN+Arial-BoldMT"/>
                <a:cs typeface="UKHUUN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3064" y="25768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KHUUN+Arial-BoldMT"/>
                <a:cs typeface="UKHUUN+Arial-Bold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68065" y="25768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KHUUN+Arial-BoldMT"/>
                <a:cs typeface="UKHUUN+Arial-BoldMT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30177" y="25768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KHUUN+Arial-BoldMT"/>
                <a:cs typeface="UKHUUN+Arial-BoldMT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97065" y="25768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KHUUN+Arial-BoldMT"/>
                <a:cs typeface="UKHUUN+Arial-Bold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35378" y="25768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KHUUN+Arial-BoldMT"/>
                <a:cs typeface="UKHUUN+Arial-BoldMT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98118" y="2724067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变量集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74518" y="2724067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函数库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86010" y="2724067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69318" y="2793532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主程序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35061" y="2793532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动态数组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44422" y="3255669"/>
            <a:ext cx="10839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data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3255669"/>
            <a:ext cx="89789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sin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249791" y="3255669"/>
            <a:ext cx="12367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stack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272950" y="3325134"/>
            <a:ext cx="11691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main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477379" y="3325134"/>
            <a:ext cx="120297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array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58690" y="4391212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程序员眼中的一个程序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63039" y="5030640"/>
            <a:ext cx="6788873" cy="190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符合用户观点</a:t>
            </a: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用户可独立考虑每个段</a:t>
            </a:r>
            <a:r>
              <a:rPr sz="2400" b="1">
                <a:solidFill>
                  <a:srgbClr val="FF0000"/>
                </a:solidFill>
                <a:latin typeface="UKHUUN+Arial-BoldMT"/>
                <a:cs typeface="UKHUUN+Arial-BoldMT"/>
              </a:rPr>
              <a:t>(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分治</a:t>
            </a:r>
            <a:r>
              <a:rPr sz="2400" b="1">
                <a:solidFill>
                  <a:srgbClr val="FF0000"/>
                </a:solidFill>
                <a:latin typeface="UKHUUN+Arial-BoldMT"/>
                <a:cs typeface="UKHUUN+Arial-BoldMT"/>
              </a:rPr>
              <a:t>)</a:t>
            </a:r>
          </a:p>
          <a:p>
            <a:pPr marL="0" marR="0">
              <a:lnSpc>
                <a:spcPts val="2681"/>
              </a:lnSpc>
              <a:spcBef>
                <a:spcPts val="174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怎么定位具体指令</a:t>
            </a: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数据</a:t>
            </a: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): </a:t>
            </a:r>
            <a:r>
              <a:rPr sz="2400" b="1">
                <a:solidFill>
                  <a:srgbClr val="FF0000"/>
                </a:solidFill>
                <a:latin typeface="UKHUUN+Arial-BoldMT"/>
                <a:cs typeface="UKHUUN+Arial-BoldMT"/>
              </a:rPr>
              <a:t>&lt;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段号</a:t>
            </a:r>
            <a:r>
              <a:rPr sz="2400" b="1">
                <a:solidFill>
                  <a:srgbClr val="FF0000"/>
                </a:solidFill>
                <a:latin typeface="UKHUUN+Arial-BoldMT"/>
                <a:cs typeface="UKHUUN+Arial-BoldMT"/>
              </a:rPr>
              <a:t>,</a:t>
            </a:r>
            <a:r>
              <a:rPr sz="2400" b="1" spc="-14">
                <a:solidFill>
                  <a:srgbClr val="FF0000"/>
                </a:solidFill>
                <a:latin typeface="UKHUUN+Arial-BoldMT"/>
                <a:cs typeface="UKHUUN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段内偏移</a:t>
            </a:r>
            <a:r>
              <a:rPr sz="2400" b="1">
                <a:solidFill>
                  <a:srgbClr val="FF0000"/>
                </a:solidFill>
                <a:latin typeface="UKHUUN+Arial-BoldMT"/>
                <a:cs typeface="UKHUUN+Arial-BoldMT"/>
              </a:rPr>
              <a:t>&gt;</a:t>
            </a:r>
          </a:p>
          <a:p>
            <a:pPr marL="2118582" marR="0">
              <a:lnSpc>
                <a:spcPts val="2681"/>
              </a:lnSpc>
              <a:spcBef>
                <a:spcPts val="1634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</a:t>
            </a: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mov [es:bx],</a:t>
            </a:r>
            <a:r>
              <a:rPr sz="2400" b="1" spc="-14">
                <a:solidFill>
                  <a:srgbClr val="000000"/>
                </a:solidFill>
                <a:latin typeface="UKHUUN+Arial-BoldMT"/>
                <a:cs typeface="UKHUUN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KHUUN+Arial-BoldMT"/>
                <a:cs typeface="UKHUUN+Arial-BoldMT"/>
              </a:rPr>
              <a:t>ax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HTWVD+TimesNewRomanPS-BoldMT"/>
                <a:cs typeface="WHTWV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WHTWVD+TimesNewRomanPS-BoldMT"/>
                <a:cs typeface="WHTWV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HTWVD+TimesNewRomanPS-BoldMT"/>
                <a:cs typeface="WHTWVD+TimesNewRomanPS-BoldMT"/>
              </a:rPr>
              <a:t>Systems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KHUUN+Arial-BoldMT"/>
                <a:cs typeface="UKHUUN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UKHUUN+Arial-BoldMT"/>
                <a:cs typeface="UKHUUN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UKHUUN+Arial-BoldMT"/>
                <a:cs typeface="UKHUUN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286511"/>
            <a:ext cx="12191238" cy="65714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57605" y="195461"/>
            <a:ext cx="990079" cy="1254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500K</a:t>
            </a:r>
          </a:p>
          <a:p>
            <a:pPr marL="0" marR="0">
              <a:lnSpc>
                <a:spcPts val="2238"/>
              </a:lnSpc>
              <a:spcBef>
                <a:spcPts val="448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460K</a:t>
            </a:r>
          </a:p>
          <a:p>
            <a:pPr marL="0" marR="0">
              <a:lnSpc>
                <a:spcPts val="199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420K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35722" y="291563"/>
            <a:ext cx="626715" cy="153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3</a:t>
            </a:r>
          </a:p>
          <a:p>
            <a:pPr marL="0" marR="0">
              <a:lnSpc>
                <a:spcPts val="2681"/>
              </a:lnSpc>
              <a:spcBef>
                <a:spcPts val="3119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840" y="425291"/>
            <a:ext cx="949085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不是将整个程序，是将各段分别放入内存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9522" y="1324272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11539" y="1468255"/>
            <a:ext cx="990079" cy="93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360K</a:t>
            </a:r>
          </a:p>
          <a:p>
            <a:pPr marL="0" marR="0">
              <a:lnSpc>
                <a:spcPts val="211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330K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77722" y="1552872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1722" y="1590972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29922" y="1743372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735722" y="2200380"/>
            <a:ext cx="626715" cy="173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0</a:t>
            </a:r>
          </a:p>
          <a:p>
            <a:pPr marL="0" marR="0">
              <a:lnSpc>
                <a:spcPts val="2681"/>
              </a:lnSpc>
              <a:spcBef>
                <a:spcPts val="4701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85239" y="2725590"/>
            <a:ext cx="479365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再进行运行时重定位会怎么样</a:t>
            </a:r>
            <a:r>
              <a:rPr sz="2400" b="1">
                <a:solidFill>
                  <a:srgbClr val="000000"/>
                </a:solidFill>
                <a:latin typeface="WPEOBN+Arial-BoldMT"/>
                <a:cs typeface="WPEOBN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11539" y="2807985"/>
            <a:ext cx="99007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180K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07439" y="3172355"/>
            <a:ext cx="609273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PEOBN+Arial-BoldMT"/>
                <a:cs typeface="WPEOBN+Arial-BoldMT"/>
              </a:rPr>
              <a:t>mov [DS:100],</a:t>
            </a:r>
            <a:r>
              <a:rPr sz="2400" b="1" spc="10">
                <a:solidFill>
                  <a:srgbClr val="FF0000"/>
                </a:solidFill>
                <a:latin typeface="WPEOBN+Arial-BoldMT"/>
                <a:cs typeface="WPEOBN+Arial-BoldMT"/>
              </a:rPr>
              <a:t> </a:t>
            </a:r>
            <a:r>
              <a:rPr sz="2400" b="1" spc="-17">
                <a:solidFill>
                  <a:srgbClr val="FF0000"/>
                </a:solidFill>
                <a:latin typeface="WPEOBN+Arial-BoldMT"/>
                <a:cs typeface="WPEOBN+Arial-BoldMT"/>
              </a:rPr>
              <a:t>%eax</a:t>
            </a:r>
            <a:r>
              <a:rPr sz="2400" b="1" spc="4052">
                <a:solidFill>
                  <a:srgbClr val="FF0000"/>
                </a:solidFill>
                <a:latin typeface="WPEOBN+Arial-BoldMT"/>
                <a:cs typeface="WPEOBN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WPEOBN+Arial-BoldMT"/>
                <a:cs typeface="WPEOBN+Arial-BoldMT"/>
              </a:rPr>
              <a:t>jmpi</a:t>
            </a:r>
            <a:r>
              <a:rPr sz="2400" b="1" spc="-27">
                <a:solidFill>
                  <a:srgbClr val="FF0000"/>
                </a:solidFill>
                <a:latin typeface="WPEOBN+Arial-BoldMT"/>
                <a:cs typeface="WPEOBN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WPEOBN+Arial-BoldMT"/>
                <a:cs typeface="WPEOBN+Arial-BoldMT"/>
              </a:rPr>
              <a:t>100,</a:t>
            </a:r>
            <a:r>
              <a:rPr sz="2400" b="1" spc="12">
                <a:solidFill>
                  <a:srgbClr val="FF0000"/>
                </a:solidFill>
                <a:latin typeface="WPEOBN+Arial-BoldMT"/>
                <a:cs typeface="WPEOBN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WPEOBN+Arial-BoldMT"/>
                <a:cs typeface="WPEOBN+Arial-BoldMT"/>
              </a:rPr>
              <a:t>CS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98857" y="3611721"/>
            <a:ext cx="848319" cy="1053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70K</a:t>
            </a:r>
          </a:p>
          <a:p>
            <a:pPr marL="117582" marR="0">
              <a:lnSpc>
                <a:spcPts val="2238"/>
              </a:lnSpc>
              <a:spcBef>
                <a:spcPts val="86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0K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131883" y="3735332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段号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90626" y="3735332"/>
            <a:ext cx="990080" cy="1770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8736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基址</a:t>
            </a:r>
          </a:p>
          <a:p>
            <a:pPr marL="0" marR="0">
              <a:lnSpc>
                <a:spcPts val="2238"/>
              </a:lnSpc>
              <a:spcBef>
                <a:spcPts val="67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180K</a:t>
            </a:r>
          </a:p>
          <a:p>
            <a:pPr marL="0" marR="0">
              <a:lnSpc>
                <a:spcPts val="2238"/>
              </a:lnSpc>
              <a:spcBef>
                <a:spcPts val="69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360K</a:t>
            </a:r>
          </a:p>
          <a:p>
            <a:pPr marL="70072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70K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60624" y="3735332"/>
            <a:ext cx="990080" cy="13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8736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  <a:p>
            <a:pPr marL="0" marR="0">
              <a:lnSpc>
                <a:spcPts val="2238"/>
              </a:lnSpc>
              <a:spcBef>
                <a:spcPts val="67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150K</a:t>
            </a:r>
          </a:p>
          <a:p>
            <a:pPr marL="71596" marR="0">
              <a:lnSpc>
                <a:spcPts val="2238"/>
              </a:lnSpc>
              <a:spcBef>
                <a:spcPts val="69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60K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990968" y="3735332"/>
            <a:ext cx="891542" cy="102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  <a:p>
            <a:pPr marL="163068" marR="0">
              <a:lnSpc>
                <a:spcPts val="2238"/>
              </a:lnSpc>
              <a:spcBef>
                <a:spcPts val="67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81112" y="3762375"/>
            <a:ext cx="762000" cy="1665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进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程</a:t>
            </a:r>
          </a:p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段</a:t>
            </a:r>
          </a:p>
          <a:p>
            <a:pPr marL="0" marR="0">
              <a:lnSpc>
                <a:spcPts val="23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表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317779" y="4093664"/>
            <a:ext cx="522545" cy="1793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69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2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998620" y="4459583"/>
            <a:ext cx="875725" cy="1427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R/W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R/W</a:t>
            </a:r>
          </a:p>
          <a:p>
            <a:pPr marL="155416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68213" y="4840583"/>
            <a:ext cx="989433" cy="104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23">
                <a:solidFill>
                  <a:srgbClr val="000000"/>
                </a:solidFill>
                <a:latin typeface="WPEOBN+Arial-BoldMT"/>
                <a:cs typeface="WPEOBN+Arial-BoldMT"/>
              </a:rPr>
              <a:t>110K</a:t>
            </a:r>
          </a:p>
          <a:p>
            <a:pPr marL="64008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40K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90626" y="5221583"/>
            <a:ext cx="99008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PEOBN+Arial-BoldMT"/>
                <a:cs typeface="WPEOBN+Arial-BoldMT"/>
              </a:rPr>
              <a:t>460K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34439" y="5716440"/>
            <a:ext cx="670019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问题：假设</a:t>
            </a:r>
            <a:r>
              <a:rPr sz="2400" b="1" u="sng">
                <a:solidFill>
                  <a:srgbClr val="000000"/>
                </a:solidFill>
                <a:latin typeface="WPEOBN+Arial-BoldMT"/>
                <a:cs typeface="WPEOBN+Arial-BoldMT"/>
              </a:rPr>
              <a:t>DS=</a:t>
            </a:r>
            <a:r>
              <a:rPr sz="2400" b="1" u="sng" spc="739">
                <a:solidFill>
                  <a:srgbClr val="000000"/>
                </a:solidFill>
                <a:latin typeface="WPEOBN+Arial-BoldMT"/>
                <a:cs typeface="WPEOBN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 u="sng">
                <a:solidFill>
                  <a:srgbClr val="000000"/>
                </a:solidFill>
                <a:latin typeface="WPEOBN+Arial-BoldMT"/>
                <a:cs typeface="WPEOBN+Arial-BoldMT"/>
              </a:rPr>
              <a:t>CS=</a:t>
            </a:r>
            <a:r>
              <a:rPr sz="2400" b="1" u="sng" spc="739">
                <a:solidFill>
                  <a:srgbClr val="000000"/>
                </a:solidFill>
                <a:latin typeface="WPEOBN+Arial-BoldMT"/>
                <a:cs typeface="WPEOBN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，上面两条指令运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行时重定位成什么</a:t>
            </a:r>
            <a:r>
              <a:rPr sz="2400" b="1" u="sng">
                <a:solidFill>
                  <a:srgbClr val="000000"/>
                </a:solidFill>
                <a:latin typeface="WPEOBN+Arial-BoldMT"/>
                <a:cs typeface="WPEOBN+Arial-BoldMT"/>
              </a:rPr>
              <a:t>?</a:t>
            </a:r>
            <a:r>
              <a:rPr sz="2400" b="1" u="sng" spc="57">
                <a:solidFill>
                  <a:srgbClr val="000000"/>
                </a:solidFill>
                <a:latin typeface="WPEOBN+Arial-BoldMT"/>
                <a:cs typeface="WPEOBN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那么</a:t>
            </a:r>
            <a:r>
              <a:rPr sz="2400" b="1" u="sng">
                <a:solidFill>
                  <a:srgbClr val="000000"/>
                </a:solidFill>
                <a:latin typeface="WPEOBN+Arial-BoldMT"/>
                <a:cs typeface="WPEOBN+Arial-BoldMT"/>
              </a:rPr>
              <a:t>jmp</a:t>
            </a:r>
            <a:r>
              <a:rPr sz="2400" b="1" u="sng" spc="54">
                <a:solidFill>
                  <a:srgbClr val="000000"/>
                </a:solidFill>
                <a:latin typeface="WPEOBN+Arial-BoldMT"/>
                <a:cs typeface="WPEOBN+Arial-BoldMT"/>
              </a:rPr>
              <a:t> </a:t>
            </a:r>
            <a:r>
              <a:rPr sz="2400" b="1" u="sng">
                <a:solidFill>
                  <a:srgbClr val="000000"/>
                </a:solidFill>
                <a:latin typeface="WPEOBN+Arial-BoldMT"/>
                <a:cs typeface="WPEOBN+Arial-BoldMT"/>
              </a:rPr>
              <a:t>500</a:t>
            </a:r>
            <a:r>
              <a:rPr sz="2400" b="1" u="sng" spc="1127">
                <a:solidFill>
                  <a:srgbClr val="000000"/>
                </a:solidFill>
                <a:latin typeface="WPEOBN+Arial-BoldMT"/>
                <a:cs typeface="WPEOBN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呢</a:t>
            </a:r>
            <a:r>
              <a:rPr sz="2400" b="1" u="sng">
                <a:solidFill>
                  <a:srgbClr val="000000"/>
                </a:solidFill>
                <a:latin typeface="WPEOBN+Arial-BoldMT"/>
                <a:cs typeface="WPEOBN+Arial-BoldMT"/>
              </a:rPr>
              <a:t>?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1435" y="6583047"/>
            <a:ext cx="136227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CLHHH+TimesNewRomanPS-BoldMT"/>
                <a:cs typeface="MCLHHH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CLHHH+TimesNewRomanPS-BoldMT"/>
                <a:cs typeface="MCLHHH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CLHHH+TimesNewRomanPS-BoldMT"/>
                <a:cs typeface="MCLHHH+TimesNewRomanPS-BoldMT"/>
              </a:rPr>
              <a:t>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8675" y="1143762"/>
            <a:ext cx="3888485" cy="17518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4990" y="1219961"/>
            <a:ext cx="4962143" cy="83515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970" y="2941313"/>
            <a:ext cx="7383018" cy="33527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" y="404306"/>
            <a:ext cx="923436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这个表似曾相识</a:t>
            </a:r>
            <a:r>
              <a:rPr sz="3600" b="1">
                <a:solidFill>
                  <a:srgbClr val="000000"/>
                </a:solidFill>
                <a:latin typeface="DQMCJU+Arial-BoldMT"/>
                <a:cs typeface="DQMCJU+Arial-BoldMT"/>
              </a:rPr>
              <a:t>…</a:t>
            </a:r>
            <a:r>
              <a:rPr sz="3600" b="1" spc="1003">
                <a:solidFill>
                  <a:srgbClr val="000000"/>
                </a:solidFill>
                <a:latin typeface="DQMCJU+Arial-BoldMT"/>
                <a:cs typeface="DQMCJU+Arial-BoldMT"/>
              </a:rPr>
              <a:t>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真正故事</a:t>
            </a:r>
            <a:r>
              <a:rPr sz="3600" b="1">
                <a:solidFill>
                  <a:srgbClr val="000000"/>
                </a:solidFill>
                <a:latin typeface="DQMCJU+Arial-BoldMT"/>
                <a:cs typeface="DQMCJU+Arial-BoldMT"/>
              </a:rPr>
              <a:t>:</a:t>
            </a:r>
            <a:r>
              <a:rPr sz="3600" b="1">
                <a:solidFill>
                  <a:srgbClr val="FF0000"/>
                </a:solidFill>
                <a:latin typeface="DQMCJU+Arial-BoldMT"/>
                <a:cs typeface="DQMCJU+Arial-BoldMT"/>
              </a:rPr>
              <a:t>GDT+LDT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01564" y="1350539"/>
            <a:ext cx="1868536" cy="883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4</a:t>
            </a:r>
            <a:r>
              <a:rPr sz="1400" b="1" spc="423">
                <a:solidFill>
                  <a:srgbClr val="FF0000"/>
                </a:solidFill>
                <a:latin typeface="DQMCJU+Arial-BoldMT"/>
                <a:cs typeface="DQMCJU+Arial-BoldMT"/>
              </a:rPr>
              <a:t> </a:t>
            </a:r>
            <a:r>
              <a:rPr sz="1400" spc="11">
                <a:solidFill>
                  <a:srgbClr val="FF0000"/>
                </a:solidFill>
                <a:latin typeface="SimSun"/>
                <a:cs typeface="SimSun"/>
              </a:rPr>
              <a:t>段基址</a:t>
            </a: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31..24</a:t>
            </a:r>
            <a:r>
              <a:rPr sz="1400" b="1">
                <a:solidFill>
                  <a:srgbClr val="000000"/>
                </a:solidFill>
                <a:latin typeface="DQMCJU+Arial-BoldMT"/>
                <a:cs typeface="DQMCJU+Arial-BoldMT"/>
              </a:rPr>
              <a:t>G</a:t>
            </a:r>
          </a:p>
          <a:p>
            <a:pPr marL="669242" marR="0">
              <a:lnSpc>
                <a:spcPts val="1568"/>
              </a:lnSpc>
              <a:spcBef>
                <a:spcPts val="1522"/>
              </a:spcBef>
              <a:spcAft>
                <a:spcPct val="0"/>
              </a:spcAft>
            </a:pPr>
            <a:r>
              <a:rPr sz="1400" spc="11">
                <a:solidFill>
                  <a:srgbClr val="FF0000"/>
                </a:solidFill>
                <a:latin typeface="SimSun"/>
                <a:cs typeface="SimSun"/>
              </a:rPr>
              <a:t>段基址</a:t>
            </a: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15..0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92328" y="1350539"/>
            <a:ext cx="1757309" cy="47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spc="15">
                <a:solidFill>
                  <a:srgbClr val="000000"/>
                </a:solidFill>
                <a:latin typeface="SimSun"/>
                <a:cs typeface="SimSun"/>
              </a:rPr>
              <a:t>段限</a:t>
            </a:r>
            <a:r>
              <a:rPr sz="1400" b="1">
                <a:solidFill>
                  <a:srgbClr val="000000"/>
                </a:solidFill>
                <a:latin typeface="DQMCJU+Arial-BoldMT"/>
                <a:cs typeface="DQMCJU+Arial-BoldMT"/>
              </a:rPr>
              <a:t>19..16</a:t>
            </a:r>
            <a:r>
              <a:rPr sz="1400" b="1" spc="603">
                <a:solidFill>
                  <a:srgbClr val="000000"/>
                </a:solidFill>
                <a:latin typeface="DQMCJU+Arial-BoldMT"/>
                <a:cs typeface="DQMCJU+Arial-BoldMT"/>
              </a:rPr>
              <a:t> </a:t>
            </a:r>
            <a:r>
              <a:rPr sz="1400" b="1">
                <a:solidFill>
                  <a:srgbClr val="000000"/>
                </a:solidFill>
                <a:latin typeface="DQMCJU+Arial-BoldMT"/>
                <a:cs typeface="DQMCJU+Arial-BoldMT"/>
              </a:rPr>
              <a:t>P</a:t>
            </a:r>
            <a:r>
              <a:rPr sz="1400" b="1" spc="-95">
                <a:solidFill>
                  <a:srgbClr val="000000"/>
                </a:solidFill>
                <a:latin typeface="DQMCJU+Arial-BoldMT"/>
                <a:cs typeface="DQMCJU+Arial-BoldMT"/>
              </a:rPr>
              <a:t> </a:t>
            </a:r>
            <a:r>
              <a:rPr sz="1400" b="1">
                <a:solidFill>
                  <a:srgbClr val="000000"/>
                </a:solidFill>
                <a:latin typeface="DQMCJU+Arial-BoldMT"/>
                <a:cs typeface="DQMCJU+Arial-BoldMT"/>
              </a:rPr>
              <a:t>DPL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37303" y="1350539"/>
            <a:ext cx="1999731" cy="883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02904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spc="11">
                <a:solidFill>
                  <a:srgbClr val="FF0000"/>
                </a:solidFill>
                <a:latin typeface="SimSun"/>
                <a:cs typeface="SimSun"/>
              </a:rPr>
              <a:t>段基址</a:t>
            </a: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23..16</a:t>
            </a:r>
          </a:p>
          <a:p>
            <a:pPr marL="0" marR="0">
              <a:lnSpc>
                <a:spcPts val="1568"/>
              </a:lnSpc>
              <a:spcBef>
                <a:spcPts val="1719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SimSun"/>
                <a:cs typeface="SimSun"/>
              </a:rPr>
              <a:t>段限长</a:t>
            </a:r>
            <a:r>
              <a:rPr sz="1400" b="1">
                <a:solidFill>
                  <a:srgbClr val="000000"/>
                </a:solidFill>
                <a:latin typeface="DQMCJU+Arial-BoldMT"/>
                <a:cs typeface="DQMCJU+Arial-BoldMT"/>
              </a:rPr>
              <a:t>15..0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42246" y="1392334"/>
            <a:ext cx="664306" cy="1014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16</a:t>
            </a:r>
          </a:p>
          <a:p>
            <a:pPr marL="137179" marR="0">
              <a:lnSpc>
                <a:spcPts val="2238"/>
              </a:lnSpc>
              <a:spcBef>
                <a:spcPts val="558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DQMCJU+Arial-BoldMT"/>
                <a:cs typeface="DQMCJU+Arial-BoldMT"/>
              </a:rPr>
              <a:t>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25877" y="1606272"/>
            <a:ext cx="8764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DQMCJU+Arial-BoldMT"/>
                <a:cs typeface="DQMCJU+Arial-BoldMT"/>
              </a:rPr>
              <a:t>cs:ip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01564" y="1786875"/>
            <a:ext cx="36586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85602" y="2008269"/>
            <a:ext cx="48253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DQMCJU+Arial-BoldMT"/>
                <a:cs typeface="DQMCJU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79425" y="2076197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50000" y="2076197"/>
            <a:ext cx="9189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GDT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47866" y="2110941"/>
            <a:ext cx="46503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31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21915" y="2110941"/>
            <a:ext cx="36586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0000"/>
                </a:solidFill>
                <a:latin typeface="DQMCJU+Arial-BoldMT"/>
                <a:cs typeface="DQMCJU+Arial-BoldMT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68040" y="2441937"/>
            <a:ext cx="195488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333399"/>
                </a:solidFill>
                <a:latin typeface="DQMCJU+Arial-BoldMT"/>
                <a:cs typeface="DQMCJU+Arial-BoldMT"/>
              </a:rPr>
              <a:t>jmpi 0,</a:t>
            </a:r>
            <a:r>
              <a:rPr sz="2800" b="1" spc="-10">
                <a:solidFill>
                  <a:srgbClr val="333399"/>
                </a:solidFill>
                <a:latin typeface="DQMCJU+Arial-BoldMT"/>
                <a:cs typeface="DQMCJU+Arial-BoldMT"/>
              </a:rPr>
              <a:t> </a:t>
            </a:r>
            <a:r>
              <a:rPr sz="2800" b="1">
                <a:solidFill>
                  <a:srgbClr val="333399"/>
                </a:solidFill>
                <a:latin typeface="DQMCJU+Arial-BoldMT"/>
                <a:cs typeface="DQMCJU+Arial-BoldMT"/>
              </a:rPr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4500" y="3613445"/>
            <a:ext cx="93383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Data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68942" y="3613445"/>
            <a:ext cx="93383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Data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74874" y="3661070"/>
            <a:ext cx="1059491" cy="870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Code</a:t>
            </a:r>
            <a:r>
              <a:rPr sz="2000" b="1" baseline="-24600">
                <a:solidFill>
                  <a:srgbClr val="000000"/>
                </a:solidFill>
                <a:latin typeface="DQMCJU+Arial-BoldMT"/>
                <a:cs typeface="DQMCJU+Arial-BoldMT"/>
              </a:rPr>
              <a:t>o</a:t>
            </a:r>
          </a:p>
          <a:p>
            <a:pPr marL="0" marR="0">
              <a:lnSpc>
                <a:spcPts val="1488"/>
              </a:lnSpc>
              <a:spcBef>
                <a:spcPts val="755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DQMCJU+Arial-BoldMT"/>
                <a:cs typeface="DQMCJU+Arial-BoldMT"/>
              </a:rPr>
              <a:t>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4500" y="3975693"/>
            <a:ext cx="351255" cy="446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88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DQMCJU+Arial-BoldMT"/>
                <a:cs typeface="DQMCJU+Arial-BoldMT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70536" y="3965870"/>
            <a:ext cx="101781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Code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68942" y="3975693"/>
            <a:ext cx="351255" cy="446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88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DQMCJU+Arial-BoldMT"/>
                <a:cs typeface="DQMCJU+Arial-BoldMT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004979" y="3965870"/>
            <a:ext cx="101781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Code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70536" y="4328118"/>
            <a:ext cx="351255" cy="446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88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DQMCJU+Arial-BoldMT"/>
                <a:cs typeface="DQMCJU+Arial-Bold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004979" y="4328118"/>
            <a:ext cx="351255" cy="446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88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DQMCJU+Arial-BoldMT"/>
                <a:cs typeface="DQMCJU+Arial-Bold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941435" y="5172964"/>
            <a:ext cx="762000" cy="149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进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程</a:t>
            </a:r>
          </a:p>
          <a:p>
            <a:pPr marL="68578" marR="0">
              <a:lnSpc>
                <a:spcPts val="2681"/>
              </a:lnSpc>
              <a:spcBef>
                <a:spcPts val="16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QMCJU+Arial-BoldMT"/>
                <a:cs typeface="DQMCJU+Arial-BoldMT"/>
              </a:rPr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575877" y="5172964"/>
            <a:ext cx="762000" cy="149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进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程</a:t>
            </a:r>
          </a:p>
          <a:p>
            <a:pPr marL="68579" marR="0">
              <a:lnSpc>
                <a:spcPts val="2681"/>
              </a:lnSpc>
              <a:spcBef>
                <a:spcPts val="16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QMCJU+Arial-BoldMT"/>
                <a:cs typeface="DQMCJU+Arial-BoldMT"/>
              </a:rPr>
              <a:t>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29480" y="5899446"/>
            <a:ext cx="970380" cy="709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LDT</a:t>
            </a:r>
            <a:r>
              <a:rPr sz="2000" b="1" baseline="-24600">
                <a:solidFill>
                  <a:srgbClr val="000000"/>
                </a:solidFill>
                <a:latin typeface="DQMCJU+Arial-BoldMT"/>
                <a:cs typeface="DQMCJU+Arial-BoldMT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863923" y="5899446"/>
            <a:ext cx="970381" cy="709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LDT</a:t>
            </a:r>
            <a:r>
              <a:rPr sz="2000" b="1" baseline="-24600">
                <a:solidFill>
                  <a:srgbClr val="000000"/>
                </a:solidFill>
                <a:latin typeface="DQMCJU+Arial-BoldMT"/>
                <a:cs typeface="DQMCJU+Arial-BoldMT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897796" y="6142333"/>
            <a:ext cx="9189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QMCJU+Arial-BoldMT"/>
                <a:cs typeface="DQMCJU+Arial-BoldMT"/>
              </a:rPr>
              <a:t>GDT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VMSOO+TimesNewRomanPS-BoldMT"/>
                <a:cs typeface="NVMSOO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VMSOO+TimesNewRomanPS-BoldMT"/>
                <a:cs typeface="NVMSO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VMSOO+TimesNewRomanPS-BoldMT"/>
                <a:cs typeface="NVMSOO+TimesNewRomanPS-BoldMT"/>
              </a:rPr>
              <a:t>Systems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QMCJU+Arial-BoldMT"/>
                <a:cs typeface="DQMCJU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DQMCJU+Arial-BoldMT"/>
                <a:cs typeface="DQMCJ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DQMCJU+Arial-BoldMT"/>
                <a:cs typeface="DQMCJ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10122" y="91776"/>
            <a:ext cx="1110167" cy="11473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85470" y="2718903"/>
            <a:ext cx="6181855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8">
                <a:solidFill>
                  <a:srgbClr val="FF0000"/>
                </a:solidFill>
                <a:latin typeface="SimHei"/>
                <a:cs typeface="SimHei"/>
              </a:rPr>
              <a:t>如何让内存用起来</a:t>
            </a:r>
            <a:r>
              <a:rPr sz="4800">
                <a:solidFill>
                  <a:srgbClr val="FF0000"/>
                </a:solidFill>
                <a:latin typeface="SDAMKT+Arial-Black"/>
                <a:cs typeface="SDAMKT+Arial-Black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GMUEG+TimesNewRomanPS-BoldMT"/>
                <a:cs typeface="PGMUEG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GMUEG+TimesNewRomanPS-BoldMT"/>
                <a:cs typeface="PGMUE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GMUEG+TimesNewRomanPS-BoldMT"/>
                <a:cs typeface="PGMUEG+TimesNewRomanPS-BoldMT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FGNAB+Arial-BoldMT"/>
                <a:cs typeface="RFGNAB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RFGNAB+Arial-BoldMT"/>
                <a:cs typeface="RFGNAB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RFGNAB+Arial-BoldMT"/>
                <a:cs typeface="RFGNAB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56882" y="169627"/>
            <a:ext cx="1145117" cy="12091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3733800"/>
            <a:ext cx="3505200" cy="1752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4572000"/>
            <a:ext cx="381000" cy="76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5979" y="1295400"/>
            <a:ext cx="6469379" cy="1905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1392935"/>
            <a:ext cx="426720" cy="39928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4038600"/>
            <a:ext cx="1952243" cy="1028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927" y="5821679"/>
            <a:ext cx="188976" cy="192023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440" y="404306"/>
            <a:ext cx="685617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仍然从计算机如何工作开始</a:t>
            </a:r>
            <a:r>
              <a:rPr sz="3600" b="1">
                <a:solidFill>
                  <a:srgbClr val="000000"/>
                </a:solidFill>
                <a:latin typeface="FRVUIJ+Arial-BoldMT"/>
                <a:cs typeface="FRVUIJ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5590" y="1293764"/>
            <a:ext cx="1960725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2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ahoma"/>
                <a:cs typeface="Tahoma"/>
              </a:rPr>
              <a:t>mov</a:t>
            </a:r>
            <a:r>
              <a:rPr sz="1800" b="1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>
                <a:solidFill>
                  <a:srgbClr val="000000"/>
                </a:solidFill>
                <a:latin typeface="Tahoma"/>
                <a:cs typeface="Tahoma"/>
              </a:rPr>
              <a:t>ax,</a:t>
            </a:r>
            <a:r>
              <a:rPr sz="1800" b="1" spc="-1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>
                <a:solidFill>
                  <a:srgbClr val="000000"/>
                </a:solidFill>
                <a:latin typeface="Tahoma"/>
                <a:cs typeface="Tahoma"/>
              </a:rPr>
              <a:t>[100]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42965" y="1432878"/>
            <a:ext cx="178856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RVUIJ+Arial-BoldMT"/>
                <a:cs typeface="FRVUIJ+Arial-BoldMT"/>
              </a:rPr>
              <a:t>mov ax,</a:t>
            </a:r>
            <a:r>
              <a:rPr sz="1800" b="1" spc="12">
                <a:solidFill>
                  <a:srgbClr val="000000"/>
                </a:solidFill>
                <a:latin typeface="FRVUIJ+Arial-BoldMT"/>
                <a:cs typeface="FRVUIJ+Arial-BoldMT"/>
              </a:rPr>
              <a:t> </a:t>
            </a:r>
            <a:r>
              <a:rPr sz="1800" b="1">
                <a:solidFill>
                  <a:srgbClr val="000000"/>
                </a:solidFill>
                <a:latin typeface="FRVUIJ+Arial-BoldMT"/>
                <a:cs typeface="FRVUIJ+Arial-BoldMT"/>
              </a:rPr>
              <a:t>[100]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57565" y="1432878"/>
            <a:ext cx="57199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RVUIJ+Arial-BoldMT"/>
                <a:cs typeface="FRVUIJ+Arial-BoldMT"/>
              </a:rPr>
              <a:t>IR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1639" y="1454446"/>
            <a:ext cx="62146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RVUIJ+Arial-BoldMT"/>
                <a:cs typeface="FRVUIJ+Arial-BoldMT"/>
              </a:rPr>
              <a:t>IP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65590" y="1705244"/>
            <a:ext cx="800100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2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56226" y="2083655"/>
            <a:ext cx="1575224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取指</a:t>
            </a:r>
            <a:r>
              <a:rPr sz="2000" b="1">
                <a:solidFill>
                  <a:srgbClr val="000000"/>
                </a:solidFill>
                <a:latin typeface="FRVUIJ+Arial-BoldMT"/>
                <a:cs typeface="FRVUIJ+Arial-BoldMT"/>
              </a:rPr>
              <a:t>-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执行</a:t>
            </a:r>
            <a:r>
              <a:rPr sz="2000" b="1">
                <a:solidFill>
                  <a:srgbClr val="000000"/>
                </a:solidFill>
                <a:latin typeface="FRVUIJ+Arial-BoldMT"/>
                <a:cs typeface="FRVUIJ+Arial-BoldMT"/>
              </a:rPr>
              <a:t>-</a:t>
            </a:r>
          </a:p>
          <a:p>
            <a:pPr marL="42671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取指</a:t>
            </a:r>
            <a:r>
              <a:rPr sz="2000" b="1">
                <a:solidFill>
                  <a:srgbClr val="000000"/>
                </a:solidFill>
                <a:latin typeface="FRVUIJ+Arial-BoldMT"/>
                <a:cs typeface="FRVUIJ+Arial-BoldMT"/>
              </a:rPr>
              <a:t>-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执行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99982" y="2340752"/>
            <a:ext cx="1209230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2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1800" b="1" spc="103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>
                <a:solidFill>
                  <a:srgbClr val="000000"/>
                </a:solidFill>
                <a:latin typeface="Tahoma"/>
                <a:cs typeface="Tahoma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71815" y="2347278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RVUIJ+Arial-BoldMT"/>
                <a:cs typeface="FRVUIJ+Arial-BoldMT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62365" y="2344103"/>
            <a:ext cx="59717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FRVUIJ+Arial-BoldMT"/>
                <a:cs typeface="FRVUIJ+Arial-BoldMT"/>
              </a:rPr>
              <a:t>ax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30954" y="2896338"/>
            <a:ext cx="217171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运算器、控制器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18719" y="32773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存储器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34439" y="3808631"/>
            <a:ext cx="3616265" cy="1853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int main(int</a:t>
            </a:r>
            <a:r>
              <a:rPr sz="1800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argc,</a:t>
            </a:r>
            <a:r>
              <a:rPr sz="1800" spc="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char* argv[])</a:t>
            </a:r>
          </a:p>
          <a:p>
            <a:pPr marL="0" marR="0">
              <a:lnSpc>
                <a:spcPts val="2172"/>
              </a:lnSpc>
              <a:spcBef>
                <a:spcPts val="1017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{</a:t>
            </a:r>
            <a:r>
              <a:rPr sz="1800" spc="1119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1800" spc="56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i , </a:t>
            </a:r>
            <a:r>
              <a:rPr sz="1800" spc="-15">
                <a:solidFill>
                  <a:srgbClr val="000000"/>
                </a:solidFill>
                <a:latin typeface="Tahoma"/>
                <a:cs typeface="Tahoma"/>
              </a:rPr>
              <a:t>to,</a:t>
            </a:r>
            <a:r>
              <a:rPr sz="1800" spc="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sum</a:t>
            </a:r>
            <a:r>
              <a:rPr sz="1800" spc="-1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= 0;</a:t>
            </a:r>
          </a:p>
          <a:p>
            <a:pPr marL="356616" marR="0">
              <a:lnSpc>
                <a:spcPts val="2172"/>
              </a:lnSpc>
              <a:spcBef>
                <a:spcPts val="1067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to =</a:t>
            </a:r>
            <a:r>
              <a:rPr sz="1800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atoi(argv[1]);</a:t>
            </a:r>
          </a:p>
          <a:p>
            <a:pPr marL="143332" marR="0">
              <a:lnSpc>
                <a:spcPts val="2172"/>
              </a:lnSpc>
              <a:spcBef>
                <a:spcPts val="1017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...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53439" y="5764065"/>
            <a:ext cx="752916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内存使用：将程序放到内存中，</a:t>
            </a:r>
            <a:r>
              <a:rPr sz="2400" b="1">
                <a:solidFill>
                  <a:srgbClr val="FF0000"/>
                </a:solidFill>
                <a:latin typeface="FRVUIJ+Arial-BoldMT"/>
                <a:cs typeface="FRVUIJ+Arial-BoldMT"/>
              </a:rPr>
              <a:t>PC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指向开始地址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UOSUD+TimesNewRomanPS-BoldMT"/>
                <a:cs typeface="IUOSU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IUOSUD+TimesNewRomanPS-BoldMT"/>
                <a:cs typeface="IUOSU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UOSUD+TimesNewRomanPS-BoldMT"/>
                <a:cs typeface="IUOSUD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RVUIJ+Arial-BoldMT"/>
                <a:cs typeface="FRVUIJ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219200"/>
            <a:ext cx="3200400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286000"/>
            <a:ext cx="2196083" cy="233629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773167"/>
            <a:ext cx="2209800" cy="17038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1187196"/>
            <a:ext cx="2514600" cy="186080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4840" y="1403604"/>
            <a:ext cx="3471671" cy="121005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0020" y="2631947"/>
            <a:ext cx="425196" cy="40081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800" y="2787396"/>
            <a:ext cx="381000" cy="76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6444" y="3701795"/>
            <a:ext cx="2514599" cy="2775204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1400" y="5146547"/>
            <a:ext cx="426720" cy="400811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7179" y="5301995"/>
            <a:ext cx="381000" cy="76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9440" y="425291"/>
            <a:ext cx="57993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那就让首先程序进入内存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96840" y="115644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3439" y="1339484"/>
            <a:ext cx="3616264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int main(int</a:t>
            </a:r>
            <a:r>
              <a:rPr sz="1800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argc,</a:t>
            </a:r>
            <a:r>
              <a:rPr sz="1800" spc="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char* argv[])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11040" y="1522168"/>
            <a:ext cx="8033918" cy="7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内</a:t>
            </a:r>
            <a:r>
              <a:rPr sz="2000" spc="29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GTFIMD+Arial-BoldMT"/>
                <a:cs typeface="GTFIMD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300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],</a:t>
            </a:r>
            <a:r>
              <a:rPr sz="2000" b="1" spc="505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0</a:t>
            </a:r>
            <a:r>
              <a:rPr sz="2000" b="1" spc="165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物</a:t>
            </a:r>
            <a:r>
              <a:rPr sz="2000" spc="32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问题：现在内存是可以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5840" y="1586208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40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53439" y="1750964"/>
            <a:ext cx="730773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ahoma"/>
                <a:cs typeface="Tahoma"/>
              </a:rPr>
              <a:t>{ ...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11040" y="1841730"/>
            <a:ext cx="635508" cy="1232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存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地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11440" y="1841730"/>
            <a:ext cx="635508" cy="1232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理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内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存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96840" y="1887896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435340" y="2053379"/>
            <a:ext cx="25999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使用了，但是</a:t>
            </a:r>
            <a:r>
              <a:rPr sz="2400" b="1" u="sng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96840" y="2253625"/>
            <a:ext cx="11570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xx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05839" y="2321878"/>
            <a:ext cx="8129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.text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05839" y="2652662"/>
            <a:ext cx="2216124" cy="158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_entry:</a:t>
            </a:r>
            <a:r>
              <a:rPr sz="1800" b="1" spc="36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1800" b="1">
                <a:solidFill>
                  <a:srgbClr val="FF0000"/>
                </a:solidFill>
                <a:latin typeface="GTFIMD+Arial-BoldMT"/>
                <a:cs typeface="GTFIMD+Arial-BoldMT"/>
              </a:rPr>
              <a:t>//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入口地址</a:t>
            </a:r>
          </a:p>
          <a:p>
            <a:pPr marL="254508" marR="0">
              <a:lnSpc>
                <a:spcPts val="2010"/>
              </a:lnSpc>
              <a:spcBef>
                <a:spcPts val="568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call _main</a:t>
            </a:r>
          </a:p>
          <a:p>
            <a:pPr marL="254508" marR="0">
              <a:lnSpc>
                <a:spcPts val="2010"/>
              </a:lnSpc>
              <a:spcBef>
                <a:spcPts val="581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call _exit</a:t>
            </a:r>
          </a:p>
          <a:p>
            <a:pPr marL="76" marR="0">
              <a:lnSpc>
                <a:spcPts val="2010"/>
              </a:lnSpc>
              <a:spcBef>
                <a:spcPts val="581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_main: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061777" y="2694283"/>
            <a:ext cx="62146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IP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91939" y="2713266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196840" y="2680435"/>
            <a:ext cx="115652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40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168265" y="367104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322984" y="3967798"/>
            <a:ext cx="5715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53865" y="3975330"/>
            <a:ext cx="635508" cy="1537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内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存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地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址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168265" y="4036768"/>
            <a:ext cx="318447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GTFIMD+Arial-BoldMT"/>
                <a:cs typeface="GTFIMD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300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],</a:t>
            </a:r>
            <a:r>
              <a:rPr sz="2000" b="1" spc="505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0</a:t>
            </a:r>
            <a:r>
              <a:rPr sz="2000" b="1" spc="165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物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491990" y="4081759"/>
            <a:ext cx="9478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1040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322984" y="4296982"/>
            <a:ext cx="63512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ret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682865" y="4356331"/>
            <a:ext cx="635508" cy="940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理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内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168265" y="4402496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168265" y="4768224"/>
            <a:ext cx="11570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xx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005839" y="4838002"/>
            <a:ext cx="2216124" cy="92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_entry:</a:t>
            </a:r>
            <a:r>
              <a:rPr sz="1800" b="1" spc="36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1800" b="1">
                <a:solidFill>
                  <a:srgbClr val="FF0000"/>
                </a:solidFill>
                <a:latin typeface="GTFIMD+Arial-BoldMT"/>
                <a:cs typeface="GTFIMD+Arial-BoldMT"/>
              </a:rPr>
              <a:t>//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入口地址</a:t>
            </a:r>
          </a:p>
          <a:p>
            <a:pPr marL="254508" marR="0">
              <a:lnSpc>
                <a:spcPts val="2010"/>
              </a:lnSpc>
              <a:spcBef>
                <a:spcPts val="56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call </a:t>
            </a:r>
            <a:r>
              <a:rPr sz="1800" b="1">
                <a:solidFill>
                  <a:srgbClr val="FF0000"/>
                </a:solidFill>
                <a:latin typeface="GTFIMD+Arial-BoldMT"/>
                <a:cs typeface="GTFIMD+Arial-BoldMT"/>
              </a:rPr>
              <a:t>40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82865" y="4953739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存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672840" y="5209202"/>
            <a:ext cx="62146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IP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492037" y="5195034"/>
            <a:ext cx="1832752" cy="67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1000</a:t>
            </a:r>
            <a:r>
              <a:rPr sz="2000" b="1" spc="303">
                <a:solidFill>
                  <a:srgbClr val="FF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GTFIMD+Arial-BoldMT"/>
                <a:cs typeface="GTFIMD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GTFIMD+Arial-BoldMT"/>
                <a:cs typeface="GTFIMD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40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260348" y="5494846"/>
            <a:ext cx="10399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call xx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05916" y="5825554"/>
            <a:ext cx="2214863" cy="95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_main: //</a:t>
            </a:r>
            <a:r>
              <a:rPr sz="1800" spc="11">
                <a:solidFill>
                  <a:srgbClr val="FF0000"/>
                </a:solidFill>
                <a:latin typeface="SimSun"/>
                <a:cs typeface="SimSun"/>
              </a:rPr>
              <a:t>偏移是</a:t>
            </a:r>
            <a:r>
              <a:rPr sz="1800" b="1">
                <a:solidFill>
                  <a:srgbClr val="FF0000"/>
                </a:solidFill>
                <a:latin typeface="GTFIMD+Arial-BoldMT"/>
                <a:cs typeface="GTFIMD+Arial-BoldMT"/>
              </a:rPr>
              <a:t>40</a:t>
            </a:r>
          </a:p>
          <a:p>
            <a:pPr marL="254355" marR="0">
              <a:lnSpc>
                <a:spcPts val="2010"/>
              </a:lnSpc>
              <a:spcBef>
                <a:spcPts val="80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TFIMD+Arial-BoldMT"/>
                <a:cs typeface="GTFIMD+Arial-BoldMT"/>
              </a:rPr>
              <a:t>…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863465" y="6291497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TFIMD+Arial-BoldMT"/>
                <a:cs typeface="GTFIMD+Arial-BoldMT"/>
              </a:rPr>
              <a:t>0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LPQBC+TimesNewRomanPS-BoldMT"/>
                <a:cs typeface="LLPQB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LPQBC+TimesNewRomanPS-BoldMT"/>
                <a:cs typeface="LLPQB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LPQBC+TimesNewRomanPS-BoldMT"/>
                <a:cs typeface="LLPQBC+TimesNewRomanPS-BoldMT"/>
              </a:rPr>
              <a:t>Systems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TFIMD+Arial-BoldMT"/>
                <a:cs typeface="GTFIMD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14400"/>
            <a:ext cx="10700002" cy="3124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9615" y="554583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9615" y="607923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4751" y="4805171"/>
            <a:ext cx="4879847" cy="6964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7690" y="404306"/>
            <a:ext cx="911159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重定位</a:t>
            </a:r>
            <a:r>
              <a:rPr sz="3600" b="1">
                <a:solidFill>
                  <a:srgbClr val="000000"/>
                </a:solidFill>
                <a:latin typeface="SNWSFO+Arial-BoldMT"/>
                <a:cs typeface="SNWSFO+Arial-BoldMT"/>
              </a:rPr>
              <a:t>: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修改程序中的地址</a:t>
            </a:r>
            <a:r>
              <a:rPr sz="3600" b="1">
                <a:solidFill>
                  <a:srgbClr val="000000"/>
                </a:solidFill>
                <a:latin typeface="SNWSFO+Arial-BoldMT"/>
                <a:cs typeface="SNWSFO+Arial-BoldMT"/>
              </a:rPr>
              <a:t>(</a:t>
            </a:r>
            <a:r>
              <a:rPr sz="3600" spc="11">
                <a:solidFill>
                  <a:srgbClr val="FF0000"/>
                </a:solidFill>
                <a:latin typeface="SimSun"/>
                <a:cs typeface="SimSun"/>
              </a:rPr>
              <a:t>是相对地址</a:t>
            </a:r>
            <a:r>
              <a:rPr sz="3600" b="1">
                <a:solidFill>
                  <a:srgbClr val="000000"/>
                </a:solidFill>
                <a:latin typeface="SNWSFO+Arial-BoldMT"/>
                <a:cs typeface="SNWSFO+Arial-BoldMT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96554" y="984612"/>
            <a:ext cx="150244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SNWSFO+Arial-BoldMT"/>
                <a:cs typeface="SNWSFO+Arial-BoldMT"/>
              </a:rPr>
              <a:t>offset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189" y="123264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59040" y="123264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29789" y="1536930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内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44640" y="1536930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内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44189" y="1598368"/>
            <a:ext cx="31844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SNWSFO+Arial-BoldMT"/>
                <a:cs typeface="SNWSFO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300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],</a:t>
            </a:r>
            <a:r>
              <a:rPr sz="2000" b="1" spc="505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0</a:t>
            </a:r>
            <a:r>
              <a:rPr sz="2000" b="1" spc="165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物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59040" y="1598368"/>
            <a:ext cx="318447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SNWSFO+Arial-BoldMT"/>
                <a:cs typeface="SNWSFO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1300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],</a:t>
            </a:r>
            <a:r>
              <a:rPr sz="2000" b="1" spc="505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 spc="-394">
                <a:solidFill>
                  <a:srgbClr val="000000"/>
                </a:solidFill>
                <a:latin typeface="SNWSFO+Arial-BoldMT"/>
                <a:cs typeface="SNWSFO+Arial-BoldMT"/>
              </a:rPr>
              <a:t>0</a:t>
            </a: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物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67914" y="1643359"/>
            <a:ext cx="9478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1040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82765" y="1643359"/>
            <a:ext cx="94782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1040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29789" y="1841730"/>
            <a:ext cx="635508" cy="1232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存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地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址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44640" y="1841730"/>
            <a:ext cx="635508" cy="1232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存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地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址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58790" y="1917931"/>
            <a:ext cx="635508" cy="94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理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内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073640" y="1917931"/>
            <a:ext cx="635508" cy="94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理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内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44190" y="1964096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559040" y="1964096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…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44190" y="2329825"/>
            <a:ext cx="11570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xx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559040" y="2329825"/>
            <a:ext cx="115703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xx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558790" y="2515339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存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073640" y="2515339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存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48764" y="2770802"/>
            <a:ext cx="62146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IP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367962" y="2756635"/>
            <a:ext cx="1832752" cy="67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1000</a:t>
            </a:r>
            <a:r>
              <a:rPr sz="2000" b="1" spc="303">
                <a:solidFill>
                  <a:srgbClr val="FF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40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063615" y="2770802"/>
            <a:ext cx="62146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IP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82812" y="2756635"/>
            <a:ext cx="2116273" cy="67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1000</a:t>
            </a:r>
            <a:r>
              <a:rPr sz="2000" b="1" spc="303">
                <a:solidFill>
                  <a:srgbClr val="FF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NWSFO+Arial-BoldMT"/>
                <a:cs typeface="SNWSFO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SNWSFO+Arial-BoldMT"/>
                <a:cs typeface="SNWSF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1040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39389" y="385309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254240" y="385309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NWSFO+Arial-BoldMT"/>
                <a:cs typeface="SNWSFO+Arial-BoldMT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51864" y="4304329"/>
            <a:ext cx="4334750" cy="92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BMSUH+Wingdings-Regular"/>
                <a:cs typeface="PBMSUH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是么时候完成重定位</a:t>
            </a:r>
            <a:r>
              <a:rPr sz="2800" b="1">
                <a:solidFill>
                  <a:srgbClr val="000000"/>
                </a:solidFill>
                <a:latin typeface="SNWSFO+Arial-BoldMT"/>
                <a:cs typeface="SNWSFO+Arial-BoldMT"/>
              </a:rPr>
              <a:t>?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872990" y="4366283"/>
            <a:ext cx="1601516" cy="88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编译时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292215" y="4356758"/>
            <a:ext cx="1601516" cy="88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载入时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34489" y="4941740"/>
            <a:ext cx="514592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问题：两种定义各自有什么特点</a:t>
            </a:r>
            <a:r>
              <a:rPr sz="2400" b="1" u="sng">
                <a:solidFill>
                  <a:srgbClr val="000000"/>
                </a:solidFill>
                <a:latin typeface="SNWSFO+Arial-BoldMT"/>
                <a:cs typeface="SNWSFO+Arial-BoldMT"/>
              </a:rPr>
              <a:t>?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86889" y="5501830"/>
            <a:ext cx="669142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编译时重定位的程序只能放在内存固定位置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86889" y="6035230"/>
            <a:ext cx="704369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载入时重定位的程序一旦载入内存就不能动了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UPSCI+TimesNewRomanPS-BoldMT"/>
                <a:cs typeface="NUPSC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UPSCI+TimesNewRomanPS-BoldMT"/>
                <a:cs typeface="NUPSC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UPSCI+TimesNewRomanPS-BoldMT"/>
                <a:cs typeface="NUPSCI+TimesNewRomanPS-BoldMT"/>
              </a:rPr>
              <a:t>Systems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NWSFO+Arial-BoldMT"/>
                <a:cs typeface="SNWSFO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1752596"/>
            <a:ext cx="8153400" cy="449579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58011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程序载入后还需要移动</a:t>
            </a:r>
            <a:r>
              <a:rPr sz="3600" b="1">
                <a:solidFill>
                  <a:srgbClr val="000000"/>
                </a:solidFill>
                <a:latin typeface="URUKKQ+Arial-BoldMT"/>
                <a:cs typeface="URUKKQ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614" y="1283316"/>
            <a:ext cx="8010027" cy="933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VMKKN+Wingdings-Regular"/>
                <a:cs typeface="BVMKKN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一个重要概念</a:t>
            </a:r>
            <a:r>
              <a:rPr sz="2800" b="1">
                <a:solidFill>
                  <a:srgbClr val="000000"/>
                </a:solidFill>
                <a:latin typeface="URUKKQ+Arial-BoldMT"/>
                <a:cs typeface="URUKKQ+Arial-BoldMT"/>
              </a:rPr>
              <a:t>:</a:t>
            </a:r>
            <a:r>
              <a:rPr sz="2800" b="1" spc="30">
                <a:solidFill>
                  <a:srgbClr val="000000"/>
                </a:solidFill>
                <a:latin typeface="URUKKQ+Arial-BoldMT"/>
                <a:cs typeface="URUKKQ+Arial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交换</a:t>
            </a:r>
            <a:r>
              <a:rPr sz="2800" b="1">
                <a:solidFill>
                  <a:srgbClr val="FF0000"/>
                </a:solidFill>
                <a:latin typeface="URUKKQ+Arial-BoldMT"/>
                <a:cs typeface="URUKKQ+Arial-BoldMT"/>
              </a:rPr>
              <a:t>(swap)</a:t>
            </a:r>
            <a:r>
              <a:rPr sz="2800" b="1" spc="1463">
                <a:solidFill>
                  <a:srgbClr val="FF0000"/>
                </a:solidFill>
                <a:latin typeface="URUKKQ+Arial-BoldMT"/>
                <a:cs typeface="URUKKQ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充分利用内存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2639" y="2231326"/>
            <a:ext cx="1886104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常驻程序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00679" y="2660820"/>
            <a:ext cx="12393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0679" y="3575220"/>
            <a:ext cx="4667577" cy="117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2</a:t>
            </a:r>
            <a:r>
              <a:rPr sz="2400" b="1" spc="3270">
                <a:solidFill>
                  <a:srgbClr val="000000"/>
                </a:solidFill>
                <a:latin typeface="URUKKQ+Arial-BoldMT"/>
                <a:cs typeface="URUKKQ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1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睡眠</a:t>
            </a:r>
            <a:r>
              <a:rPr sz="24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换出</a:t>
            </a:r>
          </a:p>
          <a:p>
            <a:pPr marL="3276600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276" y="3647563"/>
            <a:ext cx="1680972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装载后仍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需移动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0679" y="4718220"/>
            <a:ext cx="12393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72840" y="4794122"/>
            <a:ext cx="2554223" cy="798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3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睡眠</a:t>
            </a:r>
            <a:r>
              <a:rPr sz="24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换出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0875" y="5086256"/>
            <a:ext cx="1783996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1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仍</a:t>
            </a:r>
          </a:p>
          <a:p>
            <a:pPr marL="0" marR="0">
              <a:lnSpc>
                <a:spcPts val="2400"/>
              </a:lnSpc>
              <a:spcBef>
                <a:spcPts val="587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应该是可</a:t>
            </a:r>
          </a:p>
          <a:p>
            <a:pPr marL="0" marR="0">
              <a:lnSpc>
                <a:spcPts val="2681"/>
              </a:lnSpc>
              <a:spcBef>
                <a:spcPts val="4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重定位的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34079" y="5175420"/>
            <a:ext cx="12393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URUKKQ+Arial-BoldMT"/>
                <a:cs typeface="URUKKQ+Arial-BoldMT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74586" y="61800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磁盘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12186" y="62562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内存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SPOBA+TimesNewRomanPS-BoldMT"/>
                <a:cs typeface="OSPOB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SPOBA+TimesNewRomanPS-BoldMT"/>
                <a:cs typeface="OSPOB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SPOBA+TimesNewRomanPS-BoldMT"/>
                <a:cs typeface="OSPOBA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RUKKQ+Arial-BoldMT"/>
                <a:cs typeface="URUKKQ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848611"/>
            <a:ext cx="10896600" cy="442544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8727" y="1406652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358541"/>
            <a:ext cx="8492223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重定位最合适的时机</a:t>
            </a:r>
            <a:r>
              <a:rPr sz="3600" spc="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PQJMOG+SymbolMT"/>
                <a:cs typeface="PQJMOG+SymbolMT"/>
              </a:rPr>
              <a:t>−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运行时重定位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215" y="1299614"/>
            <a:ext cx="6132548" cy="90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MNSVQR+Wingdings-Regular"/>
                <a:cs typeface="MNSVQR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在运行每条指令时才完成重定位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35240" y="1363217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每个进程有各自的基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6240" y="1819572"/>
            <a:ext cx="96574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KWJIN+Arial-BoldMT"/>
                <a:cs typeface="FKWJIN+Arial-BoldMT"/>
              </a:rPr>
              <a:t>300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3556" y="1854880"/>
            <a:ext cx="1929210" cy="109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_sum:</a:t>
            </a:r>
            <a:r>
              <a:rPr sz="2000" b="1" spc="530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.int</a:t>
            </a:r>
            <a:r>
              <a:rPr sz="2000" b="1" spc="544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35240" y="1854497"/>
            <a:ext cx="3721675" cy="80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地址，放在哪里</a:t>
            </a:r>
            <a:r>
              <a:rPr sz="2400" b="1">
                <a:solidFill>
                  <a:srgbClr val="000000"/>
                </a:solidFill>
                <a:latin typeface="FKWJIN+Arial-BoldMT"/>
                <a:cs typeface="FKWJIN+Arial-BoldMT"/>
              </a:rPr>
              <a:t>?</a:t>
            </a:r>
            <a:r>
              <a:rPr sz="2400" b="1" spc="1407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FKWJIN+Arial-BoldMT"/>
                <a:cs typeface="FKWJIN+Arial-BoldMT"/>
              </a:rPr>
              <a:t>PCB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4902" y="2396047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84614" y="2626802"/>
            <a:ext cx="3554272" cy="1135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执行指令时第一步先从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KWJIN+Arial-BoldMT"/>
                <a:cs typeface="FKWJIN+Arial-BoldMT"/>
              </a:rPr>
              <a:t>PCB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中取出这个基地址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62252" y="264869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720465" y="2984730"/>
            <a:ext cx="3825968" cy="946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每执行一条指令都要从逻辑地</a:t>
            </a:r>
          </a:p>
          <a:p>
            <a:pPr marL="0" marR="0">
              <a:lnSpc>
                <a:spcPts val="2238"/>
              </a:lnSpc>
              <a:spcBef>
                <a:spcPts val="65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址算出物理地址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:</a:t>
            </a:r>
            <a:r>
              <a:rPr sz="2000" b="1" spc="-34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地址翻译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40" y="3014418"/>
            <a:ext cx="3311993" cy="675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KWJIN+Arial-BoldMT"/>
                <a:cs typeface="FKWJIN+Arial-BoldMT"/>
              </a:rPr>
              <a:t>IP</a:t>
            </a:r>
            <a:r>
              <a:rPr sz="2000" b="1" spc="3336">
                <a:solidFill>
                  <a:srgbClr val="FF0000"/>
                </a:solidFill>
                <a:latin typeface="FKWJIN+Arial-BoldMT"/>
                <a:cs typeface="FKWJI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FKWJIN+Arial-BoldMT"/>
                <a:cs typeface="FKWJIN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FKWJIN+Arial-BoldMT"/>
                <a:cs typeface="FKWJIN+Arial-BoldMT"/>
              </a:rPr>
              <a:t>300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],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53556" y="3380146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3556" y="3745874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53556" y="4111602"/>
            <a:ext cx="11570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xx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53556" y="4538412"/>
            <a:ext cx="115652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KWJIN+Arial-BoldMT"/>
                <a:cs typeface="FKWJIN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FKWJIN+Arial-BoldMT"/>
                <a:cs typeface="FKWJIN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FKWJIN+Arial-BoldMT"/>
                <a:cs typeface="FKWJIN+Arial-BoldMT"/>
              </a:rPr>
              <a:t>40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33902" y="4769332"/>
            <a:ext cx="3664642" cy="143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73236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KWJIN+Arial-BoldMT"/>
                <a:cs typeface="FKWJIN+Arial-BoldMT"/>
              </a:rPr>
              <a:t>base+300(offset)</a:t>
            </a:r>
          </a:p>
          <a:p>
            <a:pPr marL="0" marR="0">
              <a:lnSpc>
                <a:spcPts val="2400"/>
              </a:lnSpc>
              <a:spcBef>
                <a:spcPts val="2802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物理地址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2903" y="4870620"/>
            <a:ext cx="11519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KWJIN+Arial-BoldMT"/>
                <a:cs typeface="FKWJIN+Arial-BoldMT"/>
              </a:rPr>
              <a:t>base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12176" y="4976299"/>
            <a:ext cx="1680971" cy="1034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在内存中</a:t>
            </a:r>
          </a:p>
          <a:p>
            <a:pPr marL="0" marR="0">
              <a:lnSpc>
                <a:spcPts val="214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任何地方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29250" y="5862993"/>
            <a:ext cx="22732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基地址</a:t>
            </a:r>
            <a:r>
              <a:rPr sz="2400" b="1">
                <a:solidFill>
                  <a:srgbClr val="FF0000"/>
                </a:solidFill>
                <a:latin typeface="FKWJIN+Arial-BoldMT"/>
                <a:cs typeface="FKWJIN+Arial-BoldMT"/>
              </a:rPr>
              <a:t>(base)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EAAQR+TimesNewRomanPS-BoldMT"/>
                <a:cs typeface="REAAQ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REAAQR+TimesNewRomanPS-BoldMT"/>
                <a:cs typeface="REAAQ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EAAQR+TimesNewRomanPS-BoldMT"/>
                <a:cs typeface="REAAQR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KWJIN+Arial-BoldMT"/>
                <a:cs typeface="FKWJIN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143761"/>
            <a:ext cx="11963400" cy="571423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389534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整理一下思路</a:t>
            </a:r>
            <a:r>
              <a:rPr sz="3600" b="1">
                <a:solidFill>
                  <a:srgbClr val="000000"/>
                </a:solidFill>
                <a:latin typeface="EBSBSM+Arial-BoldMT"/>
                <a:cs typeface="EBSBSM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54454" y="1421891"/>
            <a:ext cx="4577791" cy="1135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每条指令都要执行，效率很重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要。硬件支持</a:t>
            </a: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(MMU)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9113" y="151276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040" y="2581572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BSBSM+Arial-BoldMT"/>
                <a:cs typeface="EBSBSM+Arial-BoldMT"/>
              </a:rPr>
              <a:t>PC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5400" y="2648665"/>
            <a:ext cx="23631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NCNUMO+CourierNewPS-BoldMT"/>
                <a:cs typeface="NCNUMO+CourierNewPS-BoldMT"/>
              </a:rPr>
              <a:t>mov ax, [100]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54150" y="2648247"/>
            <a:ext cx="315320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mov ax, [100]</a:t>
            </a:r>
            <a:r>
              <a:rPr sz="2400" b="1" spc="2957">
                <a:solidFill>
                  <a:srgbClr val="000000"/>
                </a:solidFill>
                <a:latin typeface="EBSBSM+Arial-BoldMT"/>
                <a:cs typeface="EBSBSM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IR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71666" y="2667047"/>
            <a:ext cx="3554272" cy="11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进程切换时根据</a:t>
            </a: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PCB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切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换一起切换这个基地址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80698" y="3041820"/>
            <a:ext cx="12393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2122" y="3526006"/>
            <a:ext cx="161525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  <a:r>
              <a:rPr sz="20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EBSBSM+Arial-BoldMT"/>
                <a:cs typeface="EBSBSM+Arial-Bold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639" y="3567408"/>
            <a:ext cx="9478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BSBSM+Arial-BoldMT"/>
                <a:cs typeface="EBSBSM+Arial-BoldMT"/>
              </a:rPr>
              <a:t>2000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5400" y="3789660"/>
            <a:ext cx="2542795" cy="152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158239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BSBSM+Arial-BoldMT"/>
                <a:cs typeface="EBSBSM+Arial-BoldMT"/>
              </a:rPr>
              <a:t>switch</a:t>
            </a:r>
          </a:p>
          <a:p>
            <a:pPr marL="0" marR="0">
              <a:lnSpc>
                <a:spcPts val="2270"/>
              </a:lnSpc>
              <a:spcBef>
                <a:spcPts val="64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NCNUMO+CourierNewPS-BoldMT"/>
                <a:cs typeface="NCNUMO+CourierNewPS-BoldMT"/>
              </a:rPr>
              <a:t>mov ax, [100]</a:t>
            </a:r>
          </a:p>
          <a:p>
            <a:pPr marL="485298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95082" y="3800772"/>
            <a:ext cx="26639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1000</a:t>
            </a:r>
            <a:r>
              <a:rPr sz="2400" b="1" spc="4156">
                <a:solidFill>
                  <a:srgbClr val="000000"/>
                </a:solidFill>
                <a:latin typeface="EBSBSM+Arial-BoldMT"/>
                <a:cs typeface="EBSBSM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基地址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0040" y="4172247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BSBSM+Arial-BoldMT"/>
                <a:cs typeface="EBSBSM+Arial-BoldMT"/>
              </a:rPr>
              <a:t>PC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30350" y="4858047"/>
            <a:ext cx="315320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mov ax, [100]</a:t>
            </a:r>
            <a:r>
              <a:rPr sz="2400" b="1" spc="2957">
                <a:solidFill>
                  <a:srgbClr val="000000"/>
                </a:solidFill>
                <a:latin typeface="EBSBSM+Arial-BoldMT"/>
                <a:cs typeface="EBSBSM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EBSBSM+Arial-BoldMT"/>
                <a:cs typeface="EBSBSM+Arial-BoldMT"/>
              </a:rPr>
              <a:t>IR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7639" y="4973806"/>
            <a:ext cx="2429735" cy="690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BSBSM+Arial-BoldMT"/>
                <a:cs typeface="EBSBSM+Arial-BoldMT"/>
              </a:rPr>
              <a:t>1000</a:t>
            </a:r>
            <a:r>
              <a:rPr sz="2000" b="1" spc="1393">
                <a:solidFill>
                  <a:srgbClr val="000000"/>
                </a:solidFill>
                <a:latin typeface="EBSBSM+Arial-BoldMT"/>
                <a:cs typeface="EBSBSM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  <a:r>
              <a:rPr sz="20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EBSBSM+Arial-BoldMT"/>
                <a:cs typeface="EBSBSM+Arial-BoldMT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26386" y="60276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NHIOE+TimesNewRomanPS-BoldMT"/>
                <a:cs typeface="JNHIO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NHIOE+TimesNewRomanPS-BoldMT"/>
                <a:cs typeface="JNHIO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NHIOE+TimesNewRomanPS-BoldMT"/>
                <a:cs typeface="JNHIOE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BSBSM+Arial-BoldMT"/>
                <a:cs typeface="EBSBSM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5779" y="2353143"/>
            <a:ext cx="8914774" cy="250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1">
                <a:solidFill>
                  <a:srgbClr val="FF0000"/>
                </a:solidFill>
                <a:latin typeface="SimHei"/>
                <a:cs typeface="SimHei"/>
              </a:rPr>
              <a:t>引入分段</a:t>
            </a:r>
            <a:r>
              <a:rPr sz="4800">
                <a:solidFill>
                  <a:srgbClr val="FF0000"/>
                </a:solidFill>
                <a:latin typeface="SJWUOC+Arial-Black"/>
                <a:cs typeface="SJWUOC+Arial-Black"/>
              </a:rPr>
              <a:t>:</a:t>
            </a:r>
            <a:r>
              <a:rPr sz="4800" spc="52">
                <a:solidFill>
                  <a:srgbClr val="FF0000"/>
                </a:solidFill>
                <a:latin typeface="SJWUOC+Arial-Black"/>
                <a:cs typeface="SJWUOC+Arial-Black"/>
              </a:rPr>
              <a:t> </a:t>
            </a: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是将整个程序一起</a:t>
            </a:r>
          </a:p>
          <a:p>
            <a:pPr marL="1854707" marR="0">
              <a:lnSpc>
                <a:spcPts val="5760"/>
              </a:lnSpc>
              <a:spcBef>
                <a:spcPct val="0"/>
              </a:spcBef>
              <a:spcAft>
                <a:spcPct val="0"/>
              </a:spcAft>
            </a:pPr>
            <a:r>
              <a:rPr sz="4800" spc="15">
                <a:solidFill>
                  <a:srgbClr val="FF0000"/>
                </a:solidFill>
                <a:latin typeface="SimHei"/>
                <a:cs typeface="SimHei"/>
              </a:rPr>
              <a:t>载入内存中吗</a:t>
            </a:r>
            <a:r>
              <a:rPr sz="4800">
                <a:solidFill>
                  <a:srgbClr val="FF0000"/>
                </a:solidFill>
                <a:latin typeface="SJWUOC+Arial-Black"/>
                <a:cs typeface="SJWUOC+Arial-Blac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EFWTG+TimesNewRomanPS-BoldMT"/>
                <a:cs typeface="MEFWTG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EFWTG+TimesNewRomanPS-BoldMT"/>
                <a:cs typeface="MEFWT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EFWTG+TimesNewRomanPS-BoldMT"/>
                <a:cs typeface="MEFWTG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VUMOP+Arial-BoldMT"/>
                <a:cs typeface="JVUMOP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JVUMOP+Arial-BoldMT"/>
                <a:cs typeface="JVUMOP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JVUMOP+Arial-BoldMT"/>
                <a:cs typeface="JVUMOP+Arial-BoldMT"/>
              </a:rPr>
              <a:t>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643</Words>
  <Application>Microsoft Office PowerPoint</Application>
  <PresentationFormat>宽屏</PresentationFormat>
  <Paragraphs>293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65" baseType="lpstr">
      <vt:lpstr>BVMKKN+Wingdings-Regular</vt:lpstr>
      <vt:lpstr>CHMKBP+TimesNewRomanPS-BoldMT</vt:lpstr>
      <vt:lpstr>DQMCJU+Arial-BoldMT</vt:lpstr>
      <vt:lpstr>EBSBSM+Arial-BoldMT</vt:lpstr>
      <vt:lpstr>FKWJIN+Arial-BoldMT</vt:lpstr>
      <vt:lpstr>FRVUIJ+Arial-BoldMT</vt:lpstr>
      <vt:lpstr>GTFIMD+Arial-BoldMT</vt:lpstr>
      <vt:lpstr>HTREUO+Arial-Black</vt:lpstr>
      <vt:lpstr>IUOSUD+TimesNewRomanPS-BoldMT</vt:lpstr>
      <vt:lpstr>JNHIOE+TimesNewRomanPS-BoldMT</vt:lpstr>
      <vt:lpstr>JVUMOP+Arial-BoldMT</vt:lpstr>
      <vt:lpstr>LLPQBC+TimesNewRomanPS-BoldMT</vt:lpstr>
      <vt:lpstr>MCLHHH+TimesNewRomanPS-BoldMT</vt:lpstr>
      <vt:lpstr>MEFWTG+TimesNewRomanPS-BoldMT</vt:lpstr>
      <vt:lpstr>MNSVQR+Wingdings-Regular</vt:lpstr>
      <vt:lpstr>NCNUMO+CourierNewPS-BoldMT</vt:lpstr>
      <vt:lpstr>NUPSCI+TimesNewRomanPS-BoldMT</vt:lpstr>
      <vt:lpstr>NVMSOO+TimesNewRomanPS-BoldMT</vt:lpstr>
      <vt:lpstr>OSPOBA+TimesNewRomanPS-BoldMT</vt:lpstr>
      <vt:lpstr>PBMSUH+Wingdings-Regular</vt:lpstr>
      <vt:lpstr>PGMUEG+TimesNewRomanPS-BoldMT</vt:lpstr>
      <vt:lpstr>PQJMOG+SymbolMT</vt:lpstr>
      <vt:lpstr>PVPWCQ+Wingdings-Regular</vt:lpstr>
      <vt:lpstr>REAAQR+TimesNewRomanPS-BoldMT</vt:lpstr>
      <vt:lpstr>RFGNAB+Arial-BoldMT</vt:lpstr>
      <vt:lpstr>SDAMKT+Arial-Black</vt:lpstr>
      <vt:lpstr>SJWUOC+Arial-Black</vt:lpstr>
      <vt:lpstr>SNWSFO+Arial-BoldMT</vt:lpstr>
      <vt:lpstr>UEQSCJ+STHupo</vt:lpstr>
      <vt:lpstr>UKHUUN+Arial-BoldMT</vt:lpstr>
      <vt:lpstr>ULCURK+Elephant-Regular</vt:lpstr>
      <vt:lpstr>URUKKQ+Arial-BoldMT</vt:lpstr>
      <vt:lpstr>WHTWVD+TimesNewRomanPS-BoldMT</vt:lpstr>
      <vt:lpstr>WPEOBN+Arial-BoldMT</vt:lpstr>
      <vt:lpstr>SimHei</vt:lpstr>
      <vt:lpstr>SimSun</vt:lpstr>
      <vt:lpstr>Arial</vt:lpstr>
      <vt:lpstr>Calibri</vt:lpstr>
      <vt:lpstr>Tahoma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2018-09-08T16:20:26Z</cp:lastPrinted>
  <dcterms:created xsi:type="dcterms:W3CDTF">2018-09-08T08:20:26Z</dcterms:created>
  <dcterms:modified xsi:type="dcterms:W3CDTF">2018-09-08T08:33:05Z</dcterms:modified>
</cp:coreProperties>
</file>