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</p:sldMasterIdLst>
  <p:sldIdLst>
    <p:sldId id="259" r:id="rId14"/>
    <p:sldId id="262" r:id="rId15"/>
    <p:sldId id="265" r:id="rId16"/>
    <p:sldId id="268" r:id="rId17"/>
    <p:sldId id="271" r:id="rId18"/>
    <p:sldId id="274" r:id="rId19"/>
    <p:sldId id="277" r:id="rId20"/>
    <p:sldId id="280" r:id="rId21"/>
    <p:sldId id="283" r:id="rId22"/>
    <p:sldId id="286" r:id="rId23"/>
    <p:sldId id="289" r:id="rId24"/>
    <p:sldId id="292" r:id="rId25"/>
  </p:sldIdLst>
  <p:sldSz cx="12192000" cy="6858000"/>
  <p:notesSz cx="6858000" cy="9144000"/>
  <p:custDataLst>
    <p:tags r:id="rId26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A7B652-EB5E-4C6F-8F24-EAC64C91C994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A1EBDC-A2DC-4365-8CC9-0757898DF315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429353-695C-4E9C-B68A-CC00708A6039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2577FC-F8DB-4DAA-8755-312D74A9916B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D6DCE-253F-4096-93D6-D19B868C96E7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1AEED7-B3E5-4B18-B214-BEDCEA1EAFCD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724A803-380F-450C-ADE3-EE02C0AC9260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51160D-97FA-4C7A-B576-615FA6D9E76B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C3A41B6-63B0-49D8-ACD0-F2288B8AC07F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4A072C-E144-4120-B940-73E229C1332D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55C6E4-DAAA-4627-8AF2-CF0274BB5B5C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7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99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NNEJPH+TimesNewRomanPS-BoldMT"/>
                <a:cs typeface="NNEJPH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0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QMKASK+STHupo"/>
                <a:cs typeface="QMKASK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47544" y="2736212"/>
            <a:ext cx="8378156" cy="3317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0654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LGDNND+Arial-Black"/>
                <a:cs typeface="LGDNND+Arial-Black"/>
              </a:rPr>
              <a:t>L21</a:t>
            </a:r>
            <a:r>
              <a:rPr sz="6000" spc="15">
                <a:solidFill>
                  <a:srgbClr val="FF0000"/>
                </a:solidFill>
                <a:latin typeface="LGDNND+Arial-Black"/>
                <a:cs typeface="LGDNND+Arial-Black"/>
              </a:rPr>
              <a:t> </a:t>
            </a:r>
            <a:r>
              <a:rPr sz="6000" spc="15">
                <a:solidFill>
                  <a:srgbClr val="FF0000"/>
                </a:solidFill>
                <a:latin typeface="SimHei"/>
                <a:cs typeface="SimHei"/>
              </a:rPr>
              <a:t>内存分区与分页</a:t>
            </a:r>
          </a:p>
          <a:p>
            <a:pPr marL="0" marR="0">
              <a:lnSpc>
                <a:spcPts val="5150"/>
              </a:lnSpc>
              <a:spcBef>
                <a:spcPts val="1348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CVWIAQ+Elephant-Regular"/>
                <a:cs typeface="CVWIAQ+Elephant-Regular"/>
              </a:rPr>
              <a:t>Memory</a:t>
            </a:r>
            <a:r>
              <a:rPr sz="4000" spc="-23">
                <a:solidFill>
                  <a:srgbClr val="000000"/>
                </a:solidFill>
                <a:latin typeface="CVWIAQ+Elephant-Regular"/>
                <a:cs typeface="CVWIAQ+Elephant-Regular"/>
              </a:rPr>
              <a:t> </a:t>
            </a:r>
            <a:r>
              <a:rPr sz="4000" spc="-18">
                <a:solidFill>
                  <a:srgbClr val="000000"/>
                </a:solidFill>
                <a:latin typeface="CVWIAQ+Elephant-Regular"/>
                <a:cs typeface="CVWIAQ+Elephant-Regular"/>
              </a:rPr>
              <a:t>Partition</a:t>
            </a:r>
            <a:r>
              <a:rPr sz="4000" spc="-17">
                <a:solidFill>
                  <a:srgbClr val="000000"/>
                </a:solidFill>
                <a:latin typeface="CVWIAQ+Elephant-Regular"/>
                <a:cs typeface="CVWIAQ+Elephant-Regular"/>
              </a:rPr>
              <a:t> </a:t>
            </a:r>
            <a:r>
              <a:rPr sz="4000">
                <a:solidFill>
                  <a:srgbClr val="000000"/>
                </a:solidFill>
                <a:latin typeface="CVWIAQ+Elephant-Regular"/>
                <a:cs typeface="CVWIAQ+Elephant-Regular"/>
              </a:rPr>
              <a:t>and</a:t>
            </a:r>
          </a:p>
          <a:p>
            <a:pPr marL="3877055" marR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</a:pPr>
            <a:r>
              <a:rPr sz="4000" spc="-28">
                <a:solidFill>
                  <a:srgbClr val="000000"/>
                </a:solidFill>
                <a:latin typeface="CVWIAQ+Elephant-Regular"/>
                <a:cs typeface="CVWIAQ+Elephant-Regular"/>
              </a:rPr>
              <a:t>Paging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15061"/>
            <a:ext cx="11702795" cy="42291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8927" y="5050535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79789" y="62123"/>
            <a:ext cx="990180" cy="1582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IFUTF+Arial-BoldMT"/>
                <a:cs typeface="CIFUTF+Arial-BoldMT"/>
              </a:rPr>
              <a:t>500K</a:t>
            </a:r>
          </a:p>
          <a:p>
            <a:pPr marL="100" marR="0">
              <a:lnSpc>
                <a:spcPts val="2238"/>
              </a:lnSpc>
              <a:spcBef>
                <a:spcPts val="503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CIFUTF+Arial-BoldMT"/>
                <a:cs typeface="CIFUTF+Arial-BoldMT"/>
              </a:rPr>
              <a:t>350K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9440" y="425291"/>
            <a:ext cx="48115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可变分区造成的问题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85704" y="494248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00974" y="1290560"/>
            <a:ext cx="96157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IFUTF+Arial-BoldMT"/>
                <a:cs typeface="CIFUTF+Arial-BoldMT"/>
              </a:rPr>
              <a:t>seg3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7240" y="1332528"/>
            <a:ext cx="6192506" cy="927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QCNTLA+Wingdings-Regular"/>
                <a:cs typeface="QCNTLA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发起请求</a:t>
            </a:r>
            <a:r>
              <a:rPr sz="2800" b="1">
                <a:solidFill>
                  <a:srgbClr val="FF0000"/>
                </a:solidFill>
                <a:latin typeface="CIFUTF+Arial-BoldMT"/>
                <a:cs typeface="CIFUTF+Arial-BoldMT"/>
              </a:rPr>
              <a:t>reqSize=160K</a:t>
            </a:r>
            <a:r>
              <a:rPr sz="2800" spc="11">
                <a:solidFill>
                  <a:srgbClr val="FF0000"/>
                </a:solidFill>
                <a:latin typeface="SimSun"/>
                <a:cs typeface="SimSun"/>
              </a:rPr>
              <a:t>怎么办</a:t>
            </a:r>
            <a:r>
              <a:rPr sz="2800" b="1">
                <a:solidFill>
                  <a:srgbClr val="FF0000"/>
                </a:solidFill>
                <a:latin typeface="CIFUTF+Arial-BoldMT"/>
                <a:cs typeface="CIFUTF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79789" y="1666542"/>
            <a:ext cx="990079" cy="1123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IFUTF+Arial-BoldMT"/>
                <a:cs typeface="CIFUTF+Arial-BoldMT"/>
              </a:rPr>
              <a:t>250K</a:t>
            </a:r>
          </a:p>
          <a:p>
            <a:pPr marL="0" marR="0">
              <a:lnSpc>
                <a:spcPts val="2238"/>
              </a:lnSpc>
              <a:spcBef>
                <a:spcPts val="137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IFUTF+Arial-BoldMT"/>
                <a:cs typeface="CIFUTF+Arial-BoldMT"/>
              </a:rPr>
              <a:t>200K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585704" y="1869429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15439" y="2049315"/>
            <a:ext cx="848988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总空闲空间</a:t>
            </a:r>
            <a:r>
              <a:rPr sz="2400" b="1">
                <a:solidFill>
                  <a:srgbClr val="000000"/>
                </a:solidFill>
                <a:latin typeface="CIFUTF+Arial-BoldMT"/>
                <a:cs typeface="CIFUTF+Arial-BoldMT"/>
              </a:rPr>
              <a:t>&gt;160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，但没有一个空闲分区</a:t>
            </a:r>
            <a:r>
              <a:rPr sz="2400" b="1">
                <a:solidFill>
                  <a:srgbClr val="000000"/>
                </a:solidFill>
                <a:latin typeface="CIFUTF+Arial-BoldMT"/>
                <a:cs typeface="CIFUTF+Arial-BoldMT"/>
              </a:rPr>
              <a:t>&gt;160</a:t>
            </a:r>
            <a:r>
              <a:rPr sz="2400" spc="15">
                <a:solidFill>
                  <a:srgbClr val="000000"/>
                </a:solidFill>
                <a:latin typeface="SimSun"/>
                <a:cs typeface="SimSun"/>
              </a:rPr>
              <a:t>，怎么办</a:t>
            </a:r>
            <a:r>
              <a:rPr sz="2400" b="1">
                <a:solidFill>
                  <a:srgbClr val="000000"/>
                </a:solidFill>
                <a:latin typeface="CIFUTF+Arial-BoldMT"/>
                <a:cs typeface="CIFUTF+Arial-BoldMT"/>
              </a:rPr>
              <a:t>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600975" y="2456838"/>
            <a:ext cx="96157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IFUTF+Arial-BoldMT"/>
                <a:cs typeface="CIFUTF+Arial-BoldMT"/>
              </a:rPr>
              <a:t>seg1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11290" y="2489136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空闲分区表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79789" y="2812592"/>
            <a:ext cx="1011459" cy="1274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IFUTF+Arial-BoldMT"/>
                <a:cs typeface="CIFUTF+Arial-BoldMT"/>
              </a:rPr>
              <a:t>100K</a:t>
            </a:r>
          </a:p>
          <a:p>
            <a:pPr marL="304900" marR="0">
              <a:lnSpc>
                <a:spcPts val="2238"/>
              </a:lnSpc>
              <a:spcBef>
                <a:spcPts val="255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IFUTF+Arial-BoldMT"/>
                <a:cs typeface="CIFUTF+Arial-BoldMT"/>
              </a:rPr>
              <a:t>0K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950836" y="2943086"/>
            <a:ext cx="1017523" cy="152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始址</a:t>
            </a:r>
          </a:p>
          <a:p>
            <a:pPr marL="1555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IFUTF+Arial-BoldMT"/>
                <a:cs typeface="CIFUTF+Arial-BoldMT"/>
              </a:rPr>
              <a:t>350K</a:t>
            </a:r>
          </a:p>
          <a:p>
            <a:pPr marL="1555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IFUTF+Arial-BoldMT"/>
                <a:cs typeface="CIFUTF+Arial-BoldMT"/>
              </a:rPr>
              <a:t>200K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246235" y="2943086"/>
            <a:ext cx="1017523" cy="152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长度</a:t>
            </a:r>
          </a:p>
          <a:p>
            <a:pPr marL="1603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IFUTF+Arial-BoldMT"/>
                <a:cs typeface="CIFUTF+Arial-BoldMT"/>
              </a:rPr>
              <a:t>150K</a:t>
            </a:r>
          </a:p>
          <a:p>
            <a:pPr marL="73119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CIFUTF+Arial-BoldMT"/>
                <a:cs typeface="CIFUTF+Arial-BoldMT"/>
              </a:rPr>
              <a:t>50K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15439" y="3139630"/>
            <a:ext cx="259994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这就是内存碎片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417461" y="3159158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15439" y="3901630"/>
            <a:ext cx="422551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将空闲分区合并，需要移动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15439" y="4399704"/>
            <a:ext cx="430263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CIFUTF+Arial-BoldMT"/>
                <a:cs typeface="CIFUTF+Arial-BoldMT"/>
              </a:rPr>
              <a:t>1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个段</a:t>
            </a:r>
            <a:r>
              <a:rPr sz="2400" b="1">
                <a:solidFill>
                  <a:srgbClr val="000000"/>
                </a:solidFill>
                <a:latin typeface="CIFUTF+Arial-BoldMT"/>
                <a:cs typeface="CIFUTF+Arial-BoldMT"/>
              </a:rPr>
              <a:t>(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复制内容</a:t>
            </a:r>
            <a:r>
              <a:rPr sz="2400" b="1">
                <a:solidFill>
                  <a:srgbClr val="000000"/>
                </a:solidFill>
                <a:latin typeface="CIFUTF+Arial-BoldMT"/>
                <a:cs typeface="CIFUTF+Arial-BoldMT"/>
              </a:rPr>
              <a:t>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：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内存紧缩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5439" y="4977955"/>
            <a:ext cx="4930063" cy="1810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内存紧缩需要花费大量时间，如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果复制速度</a:t>
            </a:r>
            <a:r>
              <a:rPr sz="2400" b="1">
                <a:solidFill>
                  <a:srgbClr val="000000"/>
                </a:solidFill>
                <a:latin typeface="CIFUTF+Arial-BoldMT"/>
                <a:cs typeface="CIFUTF+Arial-BoldMT"/>
              </a:rPr>
              <a:t>1M/1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秒，则</a:t>
            </a:r>
            <a:r>
              <a:rPr sz="2400" b="1">
                <a:solidFill>
                  <a:srgbClr val="000000"/>
                </a:solidFill>
                <a:latin typeface="CIFUTF+Arial-BoldMT"/>
                <a:cs typeface="CIFUTF+Arial-BoldMT"/>
              </a:rPr>
              <a:t>1G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内存</a:t>
            </a:r>
          </a:p>
          <a:p>
            <a:pPr marL="0" marR="0">
              <a:lnSpc>
                <a:spcPts val="2940"/>
              </a:lnSpc>
              <a:spcBef>
                <a:spcPts val="1141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的紧缩时间为</a:t>
            </a:r>
            <a:r>
              <a:rPr sz="2400" b="1">
                <a:solidFill>
                  <a:srgbClr val="000000"/>
                </a:solidFill>
                <a:latin typeface="CIFUTF+Arial-BoldMT"/>
                <a:cs typeface="CIFUTF+Arial-BoldMT"/>
              </a:rPr>
              <a:t>1000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秒</a:t>
            </a:r>
            <a:r>
              <a:rPr sz="2400" spc="15">
                <a:solidFill>
                  <a:srgbClr val="000000"/>
                </a:solidFill>
                <a:latin typeface="LDNDUO+SymbolMT"/>
                <a:cs typeface="LDNDUO+SymbolMT"/>
              </a:rPr>
              <a:t>≈</a:t>
            </a:r>
            <a:r>
              <a:rPr sz="2400" b="1">
                <a:solidFill>
                  <a:srgbClr val="FF0000"/>
                </a:solidFill>
                <a:latin typeface="CIFUTF+Arial-BoldMT"/>
                <a:cs typeface="CIFUTF+Arial-BoldMT"/>
              </a:rPr>
              <a:t>17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分钟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TLSNR+TimesNewRomanPS-BoldMT"/>
                <a:cs typeface="STLSNR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STLSNR+TimesNewRomanPS-BoldMT"/>
                <a:cs typeface="STLSNR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STLSNR+TimesNewRomanPS-BoldMT"/>
                <a:cs typeface="STLSNR+TimesNewRomanPS-BoldMT"/>
              </a:rPr>
              <a:t>Systems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IFUTF+Arial-BoldMT"/>
                <a:cs typeface="CIFUTF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CIFUTF+Arial-BoldMT"/>
                <a:cs typeface="CIFUTF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CIFUTF+Arial-BoldMT"/>
                <a:cs typeface="CIFUTF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82118"/>
            <a:ext cx="10700002" cy="384200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339" y="4230623"/>
            <a:ext cx="5577840" cy="120853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45050" y="311345"/>
            <a:ext cx="10346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33399"/>
                </a:solidFill>
                <a:latin typeface="ISEGBF+Arial-BoldMT"/>
                <a:cs typeface="ISEGBF+Arial-BoldMT"/>
              </a:rPr>
              <a:t>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6439" y="404306"/>
            <a:ext cx="389534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从连续到离散</a:t>
            </a:r>
            <a:r>
              <a:rPr sz="3600" b="1">
                <a:solidFill>
                  <a:srgbClr val="000000"/>
                </a:solidFill>
                <a:latin typeface="ISEGBF+Arial-BoldMT"/>
                <a:cs typeface="ISEGBF+Arial-BoldMT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45050" y="767146"/>
            <a:ext cx="2450784" cy="165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33399"/>
                </a:solidFill>
                <a:latin typeface="ISEGBF+Arial-BoldMT"/>
                <a:cs typeface="ISEGBF+Arial-BoldMT"/>
              </a:rPr>
              <a:t>6</a:t>
            </a:r>
            <a:r>
              <a:rPr sz="2000" b="1" spc="2244">
                <a:solidFill>
                  <a:srgbClr val="333399"/>
                </a:solidFill>
                <a:latin typeface="ISEGBF+Arial-BoldMT"/>
                <a:cs typeface="ISEGBF+Arial-BoldMT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</a:t>
            </a:r>
            <a:r>
              <a:rPr sz="3000" b="1" baseline="5341">
                <a:solidFill>
                  <a:srgbClr val="000000"/>
                </a:solidFill>
                <a:latin typeface="ISEGBF+Arial-BoldMT"/>
                <a:cs typeface="ISEGBF+Arial-BoldMT"/>
              </a:rPr>
              <a:t>0</a:t>
            </a:r>
            <a:r>
              <a:rPr sz="3000" spc="15" baseline="5341">
                <a:solidFill>
                  <a:srgbClr val="000000"/>
                </a:solidFill>
                <a:latin typeface="SimSun"/>
                <a:cs typeface="SimSun"/>
              </a:rPr>
              <a:t>：页</a:t>
            </a:r>
            <a:r>
              <a:rPr sz="3000" b="1" baseline="5341">
                <a:solidFill>
                  <a:srgbClr val="000000"/>
                </a:solidFill>
                <a:latin typeface="ISEGBF+Arial-BoldMT"/>
                <a:cs typeface="ISEGBF+Arial-BoldMT"/>
              </a:rPr>
              <a:t>3</a:t>
            </a:r>
          </a:p>
          <a:p>
            <a:pPr marL="0" marR="0">
              <a:lnSpc>
                <a:spcPts val="2238"/>
              </a:lnSpc>
              <a:spcBef>
                <a:spcPts val="167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33399"/>
                </a:solidFill>
                <a:latin typeface="ISEGBF+Arial-BoldMT"/>
                <a:cs typeface="ISEGBF+Arial-BoldMT"/>
              </a:rPr>
              <a:t>5</a:t>
            </a:r>
            <a:r>
              <a:rPr sz="2000" b="1" spc="2319">
                <a:solidFill>
                  <a:srgbClr val="333399"/>
                </a:solidFill>
                <a:latin typeface="ISEGBF+Arial-BoldMT"/>
                <a:cs typeface="ISEGBF+Arial-BoldMT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</a:t>
            </a:r>
            <a:r>
              <a:rPr sz="3000" b="1" baseline="5340">
                <a:solidFill>
                  <a:srgbClr val="000000"/>
                </a:solidFill>
                <a:latin typeface="ISEGBF+Arial-BoldMT"/>
                <a:cs typeface="ISEGBF+Arial-BoldMT"/>
              </a:rPr>
              <a:t>0</a:t>
            </a:r>
            <a:r>
              <a:rPr sz="3000" spc="15" baseline="5340">
                <a:solidFill>
                  <a:srgbClr val="000000"/>
                </a:solidFill>
                <a:latin typeface="SimSun"/>
                <a:cs typeface="SimSun"/>
              </a:rPr>
              <a:t>：页</a:t>
            </a:r>
            <a:r>
              <a:rPr sz="3000" b="1" baseline="5340">
                <a:solidFill>
                  <a:srgbClr val="000000"/>
                </a:solidFill>
                <a:latin typeface="ISEGBF+Arial-BoldMT"/>
                <a:cs typeface="ISEGBF+Arial-BoldMT"/>
              </a:rPr>
              <a:t>0</a:t>
            </a:r>
          </a:p>
          <a:p>
            <a:pPr marL="0" marR="0">
              <a:lnSpc>
                <a:spcPts val="2238"/>
              </a:lnSpc>
              <a:spcBef>
                <a:spcPts val="1592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33399"/>
                </a:solidFill>
                <a:latin typeface="ISEGBF+Arial-BoldMT"/>
                <a:cs typeface="ISEGBF+Arial-BoldMT"/>
              </a:rPr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4215" y="1452014"/>
            <a:ext cx="6132548" cy="90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QSPHCN+Wingdings-Regular"/>
                <a:cs typeface="QSPHCN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让给面包没有谁都不想要的碎末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45050" y="2240360"/>
            <a:ext cx="2450784" cy="1145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33399"/>
                </a:solidFill>
                <a:latin typeface="ISEGBF+Arial-BoldMT"/>
                <a:cs typeface="ISEGBF+Arial-BoldMT"/>
              </a:rPr>
              <a:t>3</a:t>
            </a:r>
            <a:r>
              <a:rPr sz="2000" b="1" spc="2319">
                <a:solidFill>
                  <a:srgbClr val="333399"/>
                </a:solidFill>
                <a:latin typeface="ISEGBF+Arial-BoldMT"/>
                <a:cs typeface="ISEGBF+Arial-BoldMT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</a:t>
            </a:r>
            <a:r>
              <a:rPr sz="3000" b="1" baseline="4272">
                <a:solidFill>
                  <a:srgbClr val="000000"/>
                </a:solidFill>
                <a:latin typeface="ISEGBF+Arial-BoldMT"/>
                <a:cs typeface="ISEGBF+Arial-BoldMT"/>
              </a:rPr>
              <a:t>0</a:t>
            </a:r>
            <a:r>
              <a:rPr sz="3000" spc="15" baseline="4272">
                <a:solidFill>
                  <a:srgbClr val="000000"/>
                </a:solidFill>
                <a:latin typeface="SimSun"/>
                <a:cs typeface="SimSun"/>
              </a:rPr>
              <a:t>：页</a:t>
            </a:r>
            <a:r>
              <a:rPr sz="3000" b="1" baseline="4272">
                <a:solidFill>
                  <a:srgbClr val="000000"/>
                </a:solidFill>
                <a:latin typeface="ISEGBF+Arial-BoldMT"/>
                <a:cs typeface="ISEGBF+Arial-BoldMT"/>
              </a:rPr>
              <a:t>2</a:t>
            </a:r>
          </a:p>
          <a:p>
            <a:pPr marL="0" marR="0">
              <a:lnSpc>
                <a:spcPts val="2238"/>
              </a:lnSpc>
              <a:spcBef>
                <a:spcPts val="1456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33399"/>
                </a:solidFill>
                <a:latin typeface="ISEGBF+Arial-BoldMT"/>
                <a:cs typeface="ISEGBF+Arial-BoldMT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02702" y="2377630"/>
            <a:ext cx="457779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将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面包切成片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，将内存分成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页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10639" y="3063430"/>
            <a:ext cx="7395970" cy="12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针对每个段内存请求，系统一页一页的分配给给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这个段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82512" y="3192658"/>
            <a:ext cx="143237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</a:t>
            </a:r>
            <a:r>
              <a:rPr sz="2000" b="1">
                <a:solidFill>
                  <a:srgbClr val="000000"/>
                </a:solidFill>
                <a:latin typeface="ISEGBF+Arial-BoldMT"/>
                <a:cs typeface="ISEGBF+Arial-BoldMT"/>
              </a:rPr>
              <a:t>0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：页</a:t>
            </a:r>
            <a:r>
              <a:rPr sz="2000" b="1">
                <a:solidFill>
                  <a:srgbClr val="000000"/>
                </a:solidFill>
                <a:latin typeface="ISEGBF+Arial-BoldMT"/>
                <a:cs typeface="ISEGBF+Arial-BoldMT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45050" y="3241494"/>
            <a:ext cx="1034608" cy="1121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33399"/>
                </a:solidFill>
                <a:latin typeface="ISEGBF+Arial-BoldMT"/>
                <a:cs typeface="ISEGBF+Arial-BoldMT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135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33399"/>
                </a:solidFill>
                <a:latin typeface="ISEGBF+Arial-BoldMT"/>
                <a:cs typeface="ISEGBF+Arial-BoldMT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05839" y="4367065"/>
            <a:ext cx="5946571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问题：此时需要内存紧缩吗</a:t>
            </a:r>
            <a:r>
              <a:rPr sz="2400" b="1" u="sng">
                <a:solidFill>
                  <a:srgbClr val="000000"/>
                </a:solidFill>
                <a:latin typeface="ISEGBF+Arial-BoldMT"/>
                <a:cs typeface="ISEGBF+Arial-BoldMT"/>
              </a:rPr>
              <a:t>?</a:t>
            </a:r>
            <a:r>
              <a:rPr sz="2400" b="1" u="sng" spc="69">
                <a:solidFill>
                  <a:srgbClr val="000000"/>
                </a:solidFill>
                <a:latin typeface="ISEGBF+Arial-BoldMT"/>
                <a:cs typeface="ISEGBF+Arial-BoldMT"/>
              </a:rPr>
              <a:t> </a:t>
            </a: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最大的内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存浪费是多少</a:t>
            </a:r>
            <a:r>
              <a:rPr sz="2400" b="1" u="sng">
                <a:solidFill>
                  <a:srgbClr val="000000"/>
                </a:solidFill>
                <a:latin typeface="ISEGBF+Arial-BoldMT"/>
                <a:cs typeface="ISEGBF+Arial-BoldMT"/>
              </a:rPr>
              <a:t>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35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HAJVA+TimesNewRomanPS-BoldMT"/>
                <a:cs typeface="MHAJVA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HAJVA+TimesNewRomanPS-BoldMT"/>
                <a:cs typeface="MHAJV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HAJVA+TimesNewRomanPS-BoldMT"/>
                <a:cs typeface="MHAJVA+TimesNewRomanPS-BoldMT"/>
              </a:rPr>
              <a:t>Systems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63494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SEGBF+Arial-BoldMT"/>
                <a:cs typeface="ISEGBF+Arial-BoldMT"/>
              </a:rPr>
              <a:t>- </a:t>
            </a:r>
            <a:r>
              <a:rPr sz="1600" b="1" spc="-85">
                <a:solidFill>
                  <a:srgbClr val="000000"/>
                </a:solidFill>
                <a:latin typeface="ISEGBF+Arial-BoldMT"/>
                <a:cs typeface="ISEGBF+Arial-BoldMT"/>
              </a:rPr>
              <a:t>11</a:t>
            </a:r>
            <a:r>
              <a:rPr sz="1600" b="1" spc="81">
                <a:solidFill>
                  <a:srgbClr val="000000"/>
                </a:solidFill>
                <a:latin typeface="ISEGBF+Arial-BoldMT"/>
                <a:cs typeface="ISEGBF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ISEGBF+Arial-BoldMT"/>
                <a:cs typeface="ISEGBF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49530"/>
            <a:ext cx="11814047" cy="362330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3825239"/>
            <a:ext cx="7818882" cy="21534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86977" y="175163"/>
            <a:ext cx="1034608" cy="291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23299"/>
                </a:solidFill>
                <a:latin typeface="FOQSUR+Arial-BoldMT"/>
                <a:cs typeface="FOQSUR+Arial-BoldMT"/>
              </a:rPr>
              <a:t>7</a:t>
            </a:r>
          </a:p>
          <a:p>
            <a:pPr marL="0" marR="0">
              <a:lnSpc>
                <a:spcPts val="2238"/>
              </a:lnSpc>
              <a:spcBef>
                <a:spcPts val="1256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23299"/>
                </a:solidFill>
                <a:latin typeface="FOQSUR+Arial-BoldMT"/>
                <a:cs typeface="FOQSUR+Arial-BoldMT"/>
              </a:rPr>
              <a:t>6</a:t>
            </a:r>
          </a:p>
          <a:p>
            <a:pPr marL="0" marR="0">
              <a:lnSpc>
                <a:spcPts val="2238"/>
              </a:lnSpc>
              <a:spcBef>
                <a:spcPts val="1405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23299"/>
                </a:solidFill>
                <a:latin typeface="FOQSUR+Arial-BoldMT"/>
                <a:cs typeface="FOQSUR+Arial-BoldMT"/>
              </a:rPr>
              <a:t>5</a:t>
            </a:r>
          </a:p>
          <a:p>
            <a:pPr marL="0" marR="0">
              <a:lnSpc>
                <a:spcPts val="2238"/>
              </a:lnSpc>
              <a:spcBef>
                <a:spcPts val="1335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23299"/>
                </a:solidFill>
                <a:latin typeface="FOQSUR+Arial-BoldMT"/>
                <a:cs typeface="FOQSUR+Arial-BoldMT"/>
              </a:rPr>
              <a:t>4</a:t>
            </a:r>
          </a:p>
          <a:p>
            <a:pPr marL="0" marR="0">
              <a:lnSpc>
                <a:spcPts val="2238"/>
              </a:lnSpc>
              <a:spcBef>
                <a:spcPts val="1385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23299"/>
                </a:solidFill>
                <a:latin typeface="FOQSUR+Arial-BoldMT"/>
                <a:cs typeface="FOQSUR+Arial-BoldMT"/>
              </a:rPr>
              <a:t>3</a:t>
            </a:r>
          </a:p>
          <a:p>
            <a:pPr marL="0" marR="0">
              <a:lnSpc>
                <a:spcPts val="2238"/>
              </a:lnSpc>
              <a:spcBef>
                <a:spcPts val="1206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23299"/>
                </a:solidFill>
                <a:latin typeface="FOQSUR+Arial-BoldMT"/>
                <a:cs typeface="FOQSUR+Arial-BoldMT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6552" y="429706"/>
            <a:ext cx="843876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页已经载入了内存，接下来的事情</a:t>
            </a:r>
            <a:r>
              <a:rPr sz="3600" b="1">
                <a:solidFill>
                  <a:srgbClr val="000000"/>
                </a:solidFill>
                <a:latin typeface="FOQSUR+Arial-BoldMT"/>
                <a:cs typeface="FOQSUR+Arial-BoldMT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79099" y="600018"/>
            <a:ext cx="143237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</a:t>
            </a: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0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：页</a:t>
            </a: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90068" y="1062806"/>
            <a:ext cx="1432373" cy="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</a:t>
            </a: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0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：页</a:t>
            </a: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840" y="1332528"/>
            <a:ext cx="8460242" cy="927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BBBQPR+Wingdings-Regular"/>
                <a:cs typeface="BBBQPR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页</a:t>
            </a:r>
            <a:r>
              <a:rPr sz="2800" b="1">
                <a:solidFill>
                  <a:srgbClr val="FF0000"/>
                </a:solidFill>
                <a:latin typeface="FOQSUR+Arial-BoldMT"/>
                <a:cs typeface="FOQSUR+Arial-BoldMT"/>
              </a:rPr>
              <a:t>0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放在页框</a:t>
            </a:r>
            <a:r>
              <a:rPr sz="2800" b="1">
                <a:solidFill>
                  <a:srgbClr val="FF0000"/>
                </a:solidFill>
                <a:latin typeface="FOQSUR+Arial-BoldMT"/>
                <a:cs typeface="FOQSUR+Arial-BoldMT"/>
              </a:rPr>
              <a:t>5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中，页</a:t>
            </a:r>
            <a:r>
              <a:rPr sz="2800" b="1">
                <a:solidFill>
                  <a:srgbClr val="FF0000"/>
                </a:solidFill>
                <a:latin typeface="FOQSUR+Arial-BoldMT"/>
                <a:cs typeface="FOQSUR+Arial-BoldMT"/>
              </a:rPr>
              <a:t>0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中的地址就需要重定位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61752" y="1895787"/>
            <a:ext cx="3520973" cy="117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页中的仍然是逻辑地址</a:t>
            </a:r>
          </a:p>
          <a:p>
            <a:pPr marL="1623936" marR="0">
              <a:lnSpc>
                <a:spcPts val="2681"/>
              </a:lnSpc>
              <a:spcBef>
                <a:spcPts val="378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FOQSUR+Arial-BoldMT"/>
                <a:cs typeface="FOQSUR+Arial-BoldMT"/>
              </a:rPr>
              <a:t>Offset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90068" y="1973209"/>
            <a:ext cx="1432373" cy="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</a:t>
            </a: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0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：页</a:t>
            </a: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92440" y="2270359"/>
            <a:ext cx="135522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FOQSUR+Arial-BoldMT"/>
                <a:cs typeface="FOQSUR+Arial-BoldMT"/>
              </a:rPr>
              <a:t>Page#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16543" y="2666757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33399"/>
                </a:solidFill>
                <a:latin typeface="RCWEAM+CourierNewPS-BoldMT"/>
                <a:cs typeface="RCWEAM+CourierNewPS-BoldMT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83311" y="2700352"/>
            <a:ext cx="1447578" cy="1042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33399"/>
                </a:solidFill>
                <a:latin typeface="RCWEAM+CourierNewPS-BoldMT"/>
                <a:cs typeface="RCWEAM+CourierNewPS-BoldMT"/>
              </a:rPr>
              <a:t>15</a:t>
            </a:r>
          </a:p>
          <a:p>
            <a:pPr marL="299999" marR="0">
              <a:lnSpc>
                <a:spcPts val="2004"/>
              </a:lnSpc>
              <a:spcBef>
                <a:spcPts val="1202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第几页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42850" y="2714605"/>
            <a:ext cx="1003551" cy="672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33">
                <a:solidFill>
                  <a:srgbClr val="333399"/>
                </a:solidFill>
                <a:latin typeface="RCWEAM+CourierNewPS-BoldMT"/>
                <a:cs typeface="RCWEAM+CourierNewPS-BoldMT"/>
              </a:rPr>
              <a:t>1211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312003" y="2860853"/>
            <a:ext cx="143237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</a:t>
            </a: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0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：页</a:t>
            </a: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086977" y="2906373"/>
            <a:ext cx="1034608" cy="1090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23299"/>
                </a:solidFill>
                <a:latin typeface="FOQSUR+Arial-BoldMT"/>
                <a:cs typeface="FOQSUR+Arial-BoldMT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1156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页框</a:t>
            </a:r>
            <a:r>
              <a:rPr sz="2000" b="1">
                <a:solidFill>
                  <a:srgbClr val="323299"/>
                </a:solidFill>
                <a:latin typeface="FOQSUR+Arial-BoldMT"/>
                <a:cs typeface="FOQSUR+Arial-BoldMT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66665" y="3074968"/>
            <a:ext cx="190116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页面尺寸</a:t>
            </a:r>
            <a:r>
              <a:rPr sz="2000" b="1">
                <a:solidFill>
                  <a:srgbClr val="333399"/>
                </a:solidFill>
                <a:latin typeface="FOQSUR+Arial-BoldMT"/>
                <a:cs typeface="FOQSUR+Arial-BoldMT"/>
              </a:rPr>
              <a:t>(4K)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93052" y="3335633"/>
            <a:ext cx="277595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OQSUR+Arial-BoldMT"/>
                <a:cs typeface="FOQSUR+Arial-BoldMT"/>
              </a:rPr>
              <a:t>mov [0x2240],</a:t>
            </a:r>
            <a:r>
              <a:rPr sz="2000" b="1" spc="-43">
                <a:solidFill>
                  <a:srgbClr val="FF0000"/>
                </a:solidFill>
                <a:latin typeface="FOQSUR+Arial-BoldMT"/>
                <a:cs typeface="FOQSUR+Arial-BoldMT"/>
              </a:rPr>
              <a:t> </a:t>
            </a:r>
            <a:r>
              <a:rPr sz="2000" b="1" spc="-10">
                <a:solidFill>
                  <a:srgbClr val="FF0000"/>
                </a:solidFill>
                <a:latin typeface="FOQSUR+Arial-BoldMT"/>
                <a:cs typeface="FOQSUR+Arial-BoldMT"/>
              </a:rPr>
              <a:t>%eax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639" y="3886938"/>
            <a:ext cx="1778057" cy="112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逻辑地址</a:t>
            </a:r>
          </a:p>
          <a:p>
            <a:pPr marL="374444" marR="0">
              <a:lnSpc>
                <a:spcPts val="2004"/>
              </a:lnSpc>
              <a:spcBef>
                <a:spcPts val="1834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页表指针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34947" y="3888083"/>
            <a:ext cx="94782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OQSUR+Arial-BoldMT"/>
                <a:cs typeface="FOQSUR+Arial-BoldMT"/>
              </a:rPr>
              <a:t>0x02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188874" y="3888083"/>
            <a:ext cx="1565653" cy="1153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OQSUR+Arial-BoldMT"/>
                <a:cs typeface="FOQSUR+Arial-BoldMT"/>
              </a:rPr>
              <a:t>0x240</a:t>
            </a:r>
          </a:p>
          <a:p>
            <a:pPr marL="418075" marR="0">
              <a:lnSpc>
                <a:spcPts val="2004"/>
              </a:lnSpc>
              <a:spcBef>
                <a:spcPts val="1982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页框号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509710" y="4406019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页号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830127" y="4406019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保护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056947" y="4609374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CWEAM+CourierNewPS-BoldMT"/>
                <a:cs typeface="RCWEAM+CourierNewPS-BoldMT"/>
              </a:rPr>
              <a:t>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105142" y="4612745"/>
            <a:ext cx="83918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CWEAM+CourierNewPS-BoldMT"/>
                <a:cs typeface="RCWEAM+CourierNewPS-BoldMT"/>
              </a:rPr>
              <a:t>240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694146" y="4704662"/>
            <a:ext cx="522545" cy="1612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0</a:t>
            </a:r>
          </a:p>
          <a:p>
            <a:pPr marL="0" marR="0">
              <a:lnSpc>
                <a:spcPts val="2238"/>
              </a:lnSpc>
              <a:spcBef>
                <a:spcPts val="23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28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2</a:t>
            </a:r>
          </a:p>
          <a:p>
            <a:pPr marL="0" marR="0">
              <a:lnSpc>
                <a:spcPts val="2238"/>
              </a:lnSpc>
              <a:spcBef>
                <a:spcPts val="28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20894" y="4704662"/>
            <a:ext cx="522545" cy="1612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5</a:t>
            </a:r>
          </a:p>
          <a:p>
            <a:pPr marL="0" marR="0">
              <a:lnSpc>
                <a:spcPts val="2238"/>
              </a:lnSpc>
              <a:spcBef>
                <a:spcPts val="23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28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3</a:t>
            </a:r>
          </a:p>
          <a:p>
            <a:pPr marL="0" marR="0">
              <a:lnSpc>
                <a:spcPts val="2238"/>
              </a:lnSpc>
              <a:spcBef>
                <a:spcPts val="28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6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993194" y="4704662"/>
            <a:ext cx="56479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R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837779" y="5012033"/>
            <a:ext cx="875724" cy="1305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R/W</a:t>
            </a:r>
          </a:p>
          <a:p>
            <a:pPr marL="0" marR="0">
              <a:lnSpc>
                <a:spcPts val="2238"/>
              </a:lnSpc>
              <a:spcBef>
                <a:spcPts val="33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R/W</a:t>
            </a:r>
          </a:p>
          <a:p>
            <a:pPr marL="155414" marR="0">
              <a:lnSpc>
                <a:spcPts val="2238"/>
              </a:lnSpc>
              <a:spcBef>
                <a:spcPts val="28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R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647880" y="5037957"/>
            <a:ext cx="2537966" cy="737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2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物理地址</a:t>
            </a:r>
            <a:r>
              <a:rPr sz="2000">
                <a:solidFill>
                  <a:srgbClr val="FF0000"/>
                </a:solidFill>
                <a:latin typeface="FPUGWW+ComicSansMS-Bold"/>
                <a:cs typeface="FPUGWW+ComicSansMS-Bold"/>
              </a:rPr>
              <a:t>:</a:t>
            </a:r>
            <a:r>
              <a:rPr sz="2000" spc="348">
                <a:solidFill>
                  <a:srgbClr val="FF0000"/>
                </a:solidFill>
                <a:latin typeface="FPUGWW+ComicSansMS-Bold"/>
                <a:cs typeface="FPUGWW+ComicSansMS-Bold"/>
              </a:rPr>
              <a:t> </a:t>
            </a:r>
            <a:r>
              <a:rPr sz="2000" b="1">
                <a:solidFill>
                  <a:srgbClr val="FF0000"/>
                </a:solidFill>
                <a:latin typeface="RCWEAM+CourierNewPS-BoldMT"/>
                <a:cs typeface="RCWEAM+CourierNewPS-BoldMT"/>
              </a:rPr>
              <a:t>0x3240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26561" y="5090379"/>
            <a:ext cx="142951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OQSUR+Arial-BoldMT"/>
                <a:cs typeface="FOQSUR+Arial-BoldMT"/>
              </a:rPr>
              <a:t>PCB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中应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68293" y="5406861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有此值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419722" y="5487328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23299"/>
                </a:solidFill>
                <a:latin typeface="SimSun"/>
                <a:cs typeface="SimSun"/>
              </a:rPr>
              <a:t>权限检查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KOIET+TimesNewRomanPS-BoldMT"/>
                <a:cs typeface="VKOIET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VKOIET+TimesNewRomanPS-BoldMT"/>
                <a:cs typeface="VKOIE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VKOIET+TimesNewRomanPS-BoldMT"/>
                <a:cs typeface="VKOIET+TimesNewRomanPS-BoldMT"/>
              </a:rPr>
              <a:t>Systems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OQSUR+Arial-BoldMT"/>
                <a:cs typeface="FOQSUR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FOQSUR+Arial-BoldMT"/>
                <a:cs typeface="FOQSUR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FOQSUR+Arial-BoldMT"/>
                <a:cs typeface="FOQSUR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6274" y="2077553"/>
            <a:ext cx="8877507" cy="17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20">
                <a:solidFill>
                  <a:srgbClr val="FF0000"/>
                </a:solidFill>
                <a:latin typeface="SimHei"/>
                <a:cs typeface="SimHei"/>
              </a:rPr>
              <a:t>接下来的问题是内存怎么割</a:t>
            </a:r>
            <a:r>
              <a:rPr sz="4800">
                <a:solidFill>
                  <a:srgbClr val="FF0000"/>
                </a:solidFill>
                <a:latin typeface="KATVGP+Arial-Black"/>
                <a:cs typeface="KATVGP+Arial-Black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5039" y="3190779"/>
            <a:ext cx="10018213" cy="1670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333399"/>
                </a:solidFill>
                <a:latin typeface="SimHei"/>
                <a:cs typeface="SimHei"/>
              </a:rPr>
              <a:t>这样就可以将程序的各个段载入到相应的内</a:t>
            </a:r>
          </a:p>
          <a:p>
            <a:pPr marL="0" marR="0">
              <a:lnSpc>
                <a:spcPts val="3600"/>
              </a:lnSpc>
              <a:spcBef>
                <a:spcPts val="552"/>
              </a:spcBef>
              <a:spcAft>
                <a:spcPct val="0"/>
              </a:spcAft>
            </a:pPr>
            <a:r>
              <a:rPr sz="3600" spc="10">
                <a:solidFill>
                  <a:srgbClr val="333399"/>
                </a:solidFill>
                <a:latin typeface="SimHei"/>
                <a:cs typeface="SimHei"/>
              </a:rPr>
              <a:t>存分区中了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QTFJQ+TimesNewRomanPS-BoldMT"/>
                <a:cs typeface="GQTFJQ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GQTFJQ+TimesNewRomanPS-BoldMT"/>
                <a:cs typeface="GQTFJ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GQTFJQ+TimesNewRomanPS-BoldMT"/>
                <a:cs typeface="GQTFJQ+TimesNewRomanPS-BoldMT"/>
              </a:rPr>
              <a:t>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PJGNU+Arial-BoldMT"/>
                <a:cs typeface="DPJGNU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DPJGNU+Arial-BoldMT"/>
                <a:cs typeface="DPJGNU+Arial-BoldMT"/>
              </a:rPr>
              <a:t>2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DPJGNU+Arial-BoldMT"/>
                <a:cs typeface="DPJGNU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8927" y="193547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2972561"/>
            <a:ext cx="3582161" cy="36576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8927" y="248716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0" y="2820161"/>
            <a:ext cx="3582161" cy="3962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25291"/>
            <a:ext cx="5067147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固定分区</a:t>
            </a:r>
            <a:r>
              <a:rPr sz="36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>
                <a:solidFill>
                  <a:srgbClr val="000000"/>
                </a:solidFill>
                <a:latin typeface="SimSun"/>
                <a:cs typeface="SimSun"/>
              </a:rPr>
              <a:t>与</a:t>
            </a:r>
            <a:r>
              <a:rPr sz="36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可变分区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0415" y="1256328"/>
            <a:ext cx="8198516" cy="1974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FOMTMU+Wingdings-Regular"/>
                <a:cs typeface="FOMTMU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给你一个面包，一堆孩子来吃，怎么办</a:t>
            </a:r>
            <a:r>
              <a:rPr sz="2800" b="1">
                <a:solidFill>
                  <a:srgbClr val="FF0000"/>
                </a:solidFill>
                <a:latin typeface="HKEORB+Arial-BoldMT"/>
                <a:cs typeface="HKEORB+Arial-BoldMT"/>
              </a:rPr>
              <a:t>?</a:t>
            </a:r>
          </a:p>
          <a:p>
            <a:pPr marL="835025" marR="0">
              <a:lnSpc>
                <a:spcPts val="2681"/>
              </a:lnSpc>
              <a:spcBef>
                <a:spcPts val="1929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等分，操作系统初始化时将内存等分成</a:t>
            </a:r>
            <a:r>
              <a:rPr sz="2400" b="1">
                <a:solidFill>
                  <a:srgbClr val="000000"/>
                </a:solidFill>
                <a:latin typeface="HKEORB+Arial-BoldMT"/>
                <a:cs typeface="HKEORB+Arial-BoldMT"/>
              </a:rPr>
              <a:t>k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个分区</a:t>
            </a:r>
          </a:p>
          <a:p>
            <a:pPr marL="835025" marR="0">
              <a:lnSpc>
                <a:spcPts val="2400"/>
              </a:lnSpc>
              <a:spcBef>
                <a:spcPts val="187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但孩子有大有小，段也有大有小，需求不一定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23749" y="3265656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分区</a:t>
            </a:r>
            <a:r>
              <a:rPr sz="2000" b="1">
                <a:solidFill>
                  <a:srgbClr val="000000"/>
                </a:solidFill>
                <a:latin typeface="HKEORB+Arial-BoldMT"/>
                <a:cs typeface="HKEORB+Arial-BoldMT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29679" y="35892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空闲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2440" y="3665410"/>
            <a:ext cx="5611824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段请求</a:t>
            </a:r>
          </a:p>
          <a:p>
            <a:pPr marL="3962400" marR="0">
              <a:lnSpc>
                <a:spcPts val="6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23299"/>
                </a:solidFill>
                <a:latin typeface="SimSun"/>
                <a:cs typeface="SimSun"/>
              </a:rPr>
              <a:t>段请求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23749" y="4180056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分区</a:t>
            </a:r>
            <a:r>
              <a:rPr sz="2000" b="1">
                <a:solidFill>
                  <a:srgbClr val="000000"/>
                </a:solidFill>
                <a:latin typeface="HKEORB+Arial-BoldMT"/>
                <a:cs typeface="HKEORB+Arial-BoldMT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14133" y="4618146"/>
            <a:ext cx="800802" cy="1370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</a:t>
            </a:r>
            <a:r>
              <a:rPr sz="2000" b="1">
                <a:solidFill>
                  <a:srgbClr val="000000"/>
                </a:solidFill>
                <a:latin typeface="HKEORB+Arial-BoldMT"/>
                <a:cs typeface="HKEORB+Arial-BoldMT"/>
              </a:rPr>
              <a:t>2</a:t>
            </a:r>
          </a:p>
          <a:p>
            <a:pPr marL="22225" marR="0">
              <a:lnSpc>
                <a:spcPts val="2238"/>
              </a:lnSpc>
              <a:spcBef>
                <a:spcPts val="3361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</a:t>
            </a:r>
            <a:r>
              <a:rPr sz="2000" b="1">
                <a:solidFill>
                  <a:srgbClr val="000000"/>
                </a:solidFill>
                <a:latin typeface="HKEORB+Arial-BoldMT"/>
                <a:cs typeface="HKEORB+Arial-BoldMT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23749" y="5094456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分区</a:t>
            </a:r>
            <a:r>
              <a:rPr sz="2000" b="1">
                <a:solidFill>
                  <a:srgbClr val="000000"/>
                </a:solidFill>
                <a:latin typeface="HKEORB+Arial-BoldMT"/>
                <a:cs typeface="HKEORB+Arial-BoldMT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00624" y="6020538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63023" y="6325338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RWPGU+TimesNewRomanPS-BoldMT"/>
                <a:cs typeface="URWPGU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URWPGU+TimesNewRomanPS-BoldMT"/>
                <a:cs typeface="URWPGU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URWPGU+TimesNewRomanPS-BoldMT"/>
                <a:cs typeface="URWPGU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KEORB+Arial-BoldMT"/>
                <a:cs typeface="HKEORB+Arial-BoldMT"/>
              </a:rPr>
              <a:t>- 3 -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8161" y="1448561"/>
            <a:ext cx="1676400" cy="45994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1512" y="1797051"/>
            <a:ext cx="2670175" cy="88271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1914" y="1797051"/>
            <a:ext cx="3990975" cy="16891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04306"/>
            <a:ext cx="872882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可变分区的管理过程</a:t>
            </a:r>
            <a:r>
              <a:rPr sz="3600" spc="1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>
                <a:solidFill>
                  <a:srgbClr val="000000"/>
                </a:solidFill>
                <a:latin typeface="WDVNUS+Arial-BoldMT"/>
                <a:cs typeface="WDVNUS+Arial-BoldMT"/>
              </a:rPr>
              <a:t>— 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核心数据结构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10639" y="1362372"/>
            <a:ext cx="118586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DVNUS+Arial-BoldMT"/>
                <a:cs typeface="WDVNUS+Arial-BoldMT"/>
              </a:rPr>
              <a:t>500K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72940" y="1454086"/>
            <a:ext cx="1987296" cy="120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空闲分区表</a:t>
            </a:r>
          </a:p>
          <a:p>
            <a:pPr marL="377063" marR="0">
              <a:lnSpc>
                <a:spcPts val="2400"/>
              </a:lnSpc>
              <a:spcBef>
                <a:spcPts val="1074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始址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35240" y="1454086"/>
            <a:ext cx="229361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已分配分区表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70803" y="1895382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长度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50403" y="1895338"/>
            <a:ext cx="1030223" cy="1138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始址</a:t>
            </a:r>
          </a:p>
          <a:p>
            <a:pPr marL="143287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0K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71203" y="1895338"/>
            <a:ext cx="1011173" cy="1913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长度</a:t>
            </a:r>
          </a:p>
          <a:p>
            <a:pPr marL="1623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100K</a:t>
            </a:r>
          </a:p>
          <a:p>
            <a:pPr marL="1878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100K</a:t>
            </a:r>
          </a:p>
          <a:p>
            <a:pPr marL="72122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50K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692001" y="1895338"/>
            <a:ext cx="1030223" cy="1138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标志</a:t>
            </a:r>
          </a:p>
          <a:p>
            <a:pPr marL="122103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OS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51558" y="2330849"/>
            <a:ext cx="99008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250K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172455" y="2330849"/>
            <a:ext cx="99008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250K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16454" y="2439479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空闲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052184" y="2727515"/>
            <a:ext cx="990334" cy="1062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100K</a:t>
            </a:r>
          </a:p>
          <a:p>
            <a:pPr marL="255" marR="0">
              <a:lnSpc>
                <a:spcPts val="2238"/>
              </a:lnSpc>
              <a:spcBef>
                <a:spcPts val="93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200K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693978" y="2727515"/>
            <a:ext cx="989308" cy="1062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Seg1</a:t>
            </a:r>
          </a:p>
          <a:p>
            <a:pPr marL="0" marR="0">
              <a:lnSpc>
                <a:spcPts val="2238"/>
              </a:lnSpc>
              <a:spcBef>
                <a:spcPts val="93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Seg2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10639" y="3495972"/>
            <a:ext cx="1185862" cy="1407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DVNUS+Arial-BoldMT"/>
                <a:cs typeface="WDVNUS+Arial-BoldMT"/>
              </a:rPr>
              <a:t>250K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DVNUS+Arial-BoldMT"/>
                <a:cs typeface="WDVNUS+Arial-BoldMT"/>
              </a:rPr>
              <a:t>200K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41809" y="3796008"/>
            <a:ext cx="1011283" cy="1411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Seg2</a:t>
            </a:r>
          </a:p>
          <a:p>
            <a:pPr marL="22225" marR="0">
              <a:lnSpc>
                <a:spcPts val="2238"/>
              </a:lnSpc>
              <a:spcBef>
                <a:spcPts val="3686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DVNUS+Arial-BoldMT"/>
                <a:cs typeface="WDVNUS+Arial-BoldMT"/>
              </a:rPr>
              <a:t>Seg1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10639" y="5019972"/>
            <a:ext cx="1185862" cy="1559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DVNUS+Arial-BoldMT"/>
                <a:cs typeface="WDVNUS+Arial-BoldMT"/>
              </a:rPr>
              <a:t>100K</a:t>
            </a:r>
          </a:p>
          <a:p>
            <a:pPr marL="304800" marR="0">
              <a:lnSpc>
                <a:spcPts val="2681"/>
              </a:lnSpc>
              <a:spcBef>
                <a:spcPts val="33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DVNUS+Arial-BoldMT"/>
                <a:cs typeface="WDVNUS+Arial-BoldMT"/>
              </a:rPr>
              <a:t>0K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48210" y="5471263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FQJRK+TimesNewRomanPS-BoldMT"/>
                <a:cs typeface="FFQJR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FFQJRK+TimesNewRomanPS-BoldMT"/>
                <a:cs typeface="FFQJR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FFQJRK+TimesNewRomanPS-BoldMT"/>
                <a:cs typeface="FFQJRK+TimesNewRomanPS-BoldMT"/>
              </a:rPr>
              <a:t>Systems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DVNUS+Arial-BoldMT"/>
                <a:cs typeface="WDVNUS+Arial-BoldMT"/>
              </a:rPr>
              <a:t>- 4 -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8112" y="2559051"/>
            <a:ext cx="2619375" cy="8874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761" y="1448561"/>
            <a:ext cx="1676400" cy="459943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8112" y="4086226"/>
            <a:ext cx="3990975" cy="207486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04306"/>
            <a:ext cx="632636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可变分区的管理</a:t>
            </a:r>
            <a:r>
              <a:rPr sz="3600" b="1">
                <a:solidFill>
                  <a:srgbClr val="000000"/>
                </a:solidFill>
                <a:latin typeface="TERRRT+Arial-BoldMT"/>
                <a:cs typeface="TERRRT+Arial-BoldMT"/>
              </a:rPr>
              <a:t>—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请求分配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7239" y="1362372"/>
            <a:ext cx="118586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RRRT+Arial-BoldMT"/>
                <a:cs typeface="TERRRT+Arial-BoldMT"/>
              </a:rPr>
              <a:t>500K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7640" y="1435716"/>
            <a:ext cx="5597451" cy="92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EWKIJW+Wingdings-Regular"/>
                <a:cs typeface="EWKIJW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段内存请求</a:t>
            </a:r>
            <a:r>
              <a:rPr sz="2800" b="1">
                <a:solidFill>
                  <a:srgbClr val="FF0000"/>
                </a:solidFill>
                <a:latin typeface="TERRRT+Arial-BoldMT"/>
                <a:cs typeface="TERRRT+Arial-BoldMT"/>
              </a:rPr>
              <a:t>:</a:t>
            </a:r>
            <a:r>
              <a:rPr sz="2800" b="1" spc="28">
                <a:solidFill>
                  <a:srgbClr val="FF0000"/>
                </a:solidFill>
                <a:latin typeface="TERRRT+Arial-BoldMT"/>
                <a:cs typeface="TERRRT+Arial-BoldMT"/>
              </a:rPr>
              <a:t> </a:t>
            </a:r>
            <a:r>
              <a:rPr sz="2800" b="1">
                <a:solidFill>
                  <a:srgbClr val="FF0000"/>
                </a:solidFill>
                <a:latin typeface="TERRRT+Arial-BoldMT"/>
                <a:cs typeface="TERRRT+Arial-BoldMT"/>
              </a:rPr>
              <a:t>reqSize = 100K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83054" y="1921954"/>
            <a:ext cx="1042923" cy="178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</a:t>
            </a:r>
          </a:p>
          <a:p>
            <a:pPr marL="0" marR="0">
              <a:lnSpc>
                <a:spcPts val="2400"/>
              </a:lnSpc>
              <a:spcBef>
                <a:spcPts val="167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空闲</a:t>
            </a:r>
          </a:p>
          <a:p>
            <a:pPr marL="1555" marR="0">
              <a:lnSpc>
                <a:spcPts val="2238"/>
              </a:lnSpc>
              <a:spcBef>
                <a:spcPts val="1856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Seg3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9540" y="2216086"/>
            <a:ext cx="1987296" cy="120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空闲分区表</a:t>
            </a:r>
          </a:p>
          <a:p>
            <a:pPr marL="363345" marR="0">
              <a:lnSpc>
                <a:spcPts val="2400"/>
              </a:lnSpc>
              <a:spcBef>
                <a:spcPts val="1074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始址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7240" y="2581572"/>
            <a:ext cx="118586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TERRRT+Arial-BoldMT"/>
                <a:cs typeface="TERRRT+Arial-BoldMT"/>
              </a:rPr>
              <a:t>350K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98285" y="2657382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长度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04442" y="3092849"/>
            <a:ext cx="1130978" cy="670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1111">
                <a:solidFill>
                  <a:srgbClr val="FF0000"/>
                </a:solidFill>
                <a:latin typeface="TERRRT+Arial-BoldMT"/>
                <a:cs typeface="TERRRT+Arial-BoldMT"/>
              </a:rPr>
              <a:t>3</a:t>
            </a: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250K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99888" y="3092849"/>
            <a:ext cx="1130978" cy="670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1111">
                <a:solidFill>
                  <a:srgbClr val="FF0000"/>
                </a:solidFill>
                <a:latin typeface="TERRRT+Arial-BoldMT"/>
                <a:cs typeface="TERRRT+Arial-BoldMT"/>
              </a:rPr>
              <a:t>1</a:t>
            </a: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250K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7239" y="3495972"/>
            <a:ext cx="1185862" cy="1407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RRRT+Arial-BoldMT"/>
                <a:cs typeface="TERRRT+Arial-BoldMT"/>
              </a:rPr>
              <a:t>250K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RRRT+Arial-BoldMT"/>
                <a:cs typeface="TERRRT+Arial-BoldMT"/>
              </a:rPr>
              <a:t>200K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01440" y="3743261"/>
            <a:ext cx="229362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已分配分区表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84609" y="3796008"/>
            <a:ext cx="989308" cy="1411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Seg2</a:t>
            </a:r>
          </a:p>
          <a:p>
            <a:pPr marL="0" marR="0">
              <a:lnSpc>
                <a:spcPts val="2238"/>
              </a:lnSpc>
              <a:spcBef>
                <a:spcPts val="3686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Seg1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316603" y="4186096"/>
            <a:ext cx="1030223" cy="113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始址</a:t>
            </a:r>
          </a:p>
          <a:p>
            <a:pPr marL="143287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0K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635910" y="4186096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长度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956615" y="4186096"/>
            <a:ext cx="1030223" cy="113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标志</a:t>
            </a:r>
          </a:p>
          <a:p>
            <a:pPr marL="122162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OS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637499" y="4621494"/>
            <a:ext cx="990334" cy="1458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100K</a:t>
            </a:r>
          </a:p>
          <a:p>
            <a:pPr marL="254" marR="0">
              <a:lnSpc>
                <a:spcPts val="2238"/>
              </a:lnSpc>
              <a:spcBef>
                <a:spcPts val="93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100K</a:t>
            </a:r>
          </a:p>
          <a:p>
            <a:pPr marL="71770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50K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77239" y="5019972"/>
            <a:ext cx="118586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RRRT+Arial-BoldMT"/>
                <a:cs typeface="TERRRT+Arial-BoldMT"/>
              </a:rPr>
              <a:t>100K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318383" y="5018272"/>
            <a:ext cx="990081" cy="1458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100K</a:t>
            </a:r>
          </a:p>
          <a:p>
            <a:pPr marL="0" marR="0">
              <a:lnSpc>
                <a:spcPts val="2238"/>
              </a:lnSpc>
              <a:spcBef>
                <a:spcPts val="93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200K</a:t>
            </a:r>
          </a:p>
          <a:p>
            <a:pPr marL="0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ERRRT+Arial-BoldMT"/>
                <a:cs typeface="TERRRT+Arial-BoldMT"/>
              </a:rPr>
              <a:t>250K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958395" y="5018272"/>
            <a:ext cx="989308" cy="1458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Seg1</a:t>
            </a:r>
          </a:p>
          <a:p>
            <a:pPr marL="0" marR="0">
              <a:lnSpc>
                <a:spcPts val="2238"/>
              </a:lnSpc>
              <a:spcBef>
                <a:spcPts val="93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ERRRT+Arial-BoldMT"/>
                <a:cs typeface="TERRRT+Arial-BoldMT"/>
              </a:rPr>
              <a:t>Seg2</a:t>
            </a:r>
          </a:p>
          <a:p>
            <a:pPr marL="0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ERRRT+Arial-BoldMT"/>
                <a:cs typeface="TERRRT+Arial-BoldMT"/>
              </a:rPr>
              <a:t>Seg3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14810" y="5471263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82039" y="5781972"/>
            <a:ext cx="84683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RRRT+Arial-BoldMT"/>
                <a:cs typeface="TERRRT+Arial-BoldMT"/>
              </a:rPr>
              <a:t>0K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637753" y="5811828"/>
            <a:ext cx="99008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ERRRT+Arial-BoldMT"/>
                <a:cs typeface="TERRRT+Arial-BoldMT"/>
              </a:rPr>
              <a:t>350K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JASFS+TimesNewRomanPS-BoldMT"/>
                <a:cs typeface="IJASFS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IJASFS+TimesNewRomanPS-BoldMT"/>
                <a:cs typeface="IJASFS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IJASFS+TimesNewRomanPS-BoldMT"/>
                <a:cs typeface="IJASFS+TimesNewRomanPS-BoldMT"/>
              </a:rPr>
              <a:t>Systems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ERRRT+Arial-BoldMT"/>
                <a:cs typeface="TERRRT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8112" y="2411412"/>
            <a:ext cx="2619375" cy="128746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761" y="1448561"/>
            <a:ext cx="1676400" cy="459943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4312" y="4348162"/>
            <a:ext cx="3990976" cy="20732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9440" y="404306"/>
            <a:ext cx="632636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可变分区的管理</a:t>
            </a:r>
            <a:r>
              <a:rPr sz="3600" b="1">
                <a:solidFill>
                  <a:srgbClr val="000000"/>
                </a:solidFill>
                <a:latin typeface="TFELJQ+Arial-BoldMT"/>
                <a:cs typeface="TFELJQ+Arial-BoldMT"/>
              </a:rPr>
              <a:t>—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释放内存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7239" y="1362372"/>
            <a:ext cx="118586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FELJQ+Arial-BoldMT"/>
                <a:cs typeface="TFELJQ+Arial-BoldMT"/>
              </a:rPr>
              <a:t>500K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7640" y="1435716"/>
            <a:ext cx="4720550" cy="925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KPSNGU+Wingdings-Regular"/>
                <a:cs typeface="KPSNGU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段</a:t>
            </a:r>
            <a:r>
              <a:rPr sz="2800" b="1">
                <a:solidFill>
                  <a:srgbClr val="FF0000"/>
                </a:solidFill>
                <a:latin typeface="TFELJQ+Arial-BoldMT"/>
                <a:cs typeface="TFELJQ+Arial-BoldMT"/>
              </a:rPr>
              <a:t>2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不再需要，释放内存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83054" y="1921954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9540" y="2063686"/>
            <a:ext cx="198729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空闲分区表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02885" y="2517636"/>
            <a:ext cx="1017523" cy="152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始址</a:t>
            </a:r>
          </a:p>
          <a:p>
            <a:pPr marL="1556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FELJQ+Arial-BoldMT"/>
                <a:cs typeface="TFELJQ+Arial-BoldMT"/>
              </a:rPr>
              <a:t>350K</a:t>
            </a:r>
          </a:p>
          <a:p>
            <a:pPr marL="1556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FELJQ+Arial-BoldMT"/>
                <a:cs typeface="TFELJQ+Arial-BoldMT"/>
              </a:rPr>
              <a:t>200K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98285" y="2517636"/>
            <a:ext cx="1017523" cy="152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长度</a:t>
            </a:r>
          </a:p>
          <a:p>
            <a:pPr marL="1602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FELJQ+Arial-BoldMT"/>
                <a:cs typeface="TFELJQ+Arial-BoldMT"/>
              </a:rPr>
              <a:t>150K</a:t>
            </a:r>
          </a:p>
          <a:p>
            <a:pPr marL="73119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FELJQ+Arial-BoldMT"/>
                <a:cs typeface="TFELJQ+Arial-BoldMT"/>
              </a:rPr>
              <a:t>50K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7240" y="2581572"/>
            <a:ext cx="118586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TFELJQ+Arial-BoldMT"/>
                <a:cs typeface="TFELJQ+Arial-BoldMT"/>
              </a:rPr>
              <a:t>350K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29079" y="2991146"/>
            <a:ext cx="1069989" cy="2241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553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FELJQ+Arial-BoldMT"/>
                <a:cs typeface="TFELJQ+Arial-BoldMT"/>
              </a:rPr>
              <a:t>Seg3</a:t>
            </a:r>
          </a:p>
          <a:p>
            <a:pPr marL="0" marR="0">
              <a:lnSpc>
                <a:spcPts val="2400"/>
              </a:lnSpc>
              <a:spcBef>
                <a:spcPts val="3879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</a:t>
            </a:r>
          </a:p>
          <a:p>
            <a:pPr marL="55530" marR="0">
              <a:lnSpc>
                <a:spcPts val="2238"/>
              </a:lnSpc>
              <a:spcBef>
                <a:spcPts val="379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FELJQ+Arial-BoldMT"/>
                <a:cs typeface="TFELJQ+Arial-BoldMT"/>
              </a:rPr>
              <a:t>Seg1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7239" y="3495972"/>
            <a:ext cx="1185862" cy="1407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FELJQ+Arial-BoldMT"/>
                <a:cs typeface="TFELJQ+Arial-BoldMT"/>
              </a:rPr>
              <a:t>250K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FELJQ+Arial-BoldMT"/>
                <a:cs typeface="TFELJQ+Arial-BoldMT"/>
              </a:rPr>
              <a:t>200K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01440" y="3968686"/>
            <a:ext cx="229362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已分配分区表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94390" y="4446446"/>
            <a:ext cx="1030223" cy="113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始址</a:t>
            </a:r>
          </a:p>
          <a:p>
            <a:pPr marL="143287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FELJQ+Arial-BoldMT"/>
                <a:cs typeface="TFELJQ+Arial-BoldMT"/>
              </a:rPr>
              <a:t>0K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713698" y="4446446"/>
            <a:ext cx="1471561" cy="2306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长度</a:t>
            </a:r>
          </a:p>
          <a:p>
            <a:pPr marL="1588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FELJQ+Arial-BoldMT"/>
                <a:cs typeface="TFELJQ+Arial-BoldMT"/>
              </a:rPr>
              <a:t>100K</a:t>
            </a:r>
          </a:p>
          <a:p>
            <a:pPr marL="1842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FELJQ+Arial-BoldMT"/>
                <a:cs typeface="TFELJQ+Arial-BoldMT"/>
              </a:rPr>
              <a:t>100K</a:t>
            </a:r>
          </a:p>
          <a:p>
            <a:pPr marL="2037" marR="0">
              <a:lnSpc>
                <a:spcPts val="2238"/>
              </a:lnSpc>
              <a:spcBef>
                <a:spcPts val="897"/>
              </a:spcBef>
              <a:spcAft>
                <a:spcPct val="0"/>
              </a:spcAft>
            </a:pPr>
            <a:r>
              <a:rPr sz="2000" b="1" spc="-521">
                <a:solidFill>
                  <a:srgbClr val="000000"/>
                </a:solidFill>
                <a:latin typeface="TFELJQ+Arial-BoldMT"/>
                <a:cs typeface="TFELJQ+Arial-BoldMT"/>
              </a:rPr>
              <a:t>15000KK</a:t>
            </a:r>
          </a:p>
          <a:p>
            <a:pPr marL="1842" marR="0">
              <a:lnSpc>
                <a:spcPts val="2238"/>
              </a:lnSpc>
              <a:spcBef>
                <a:spcPts val="922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FELJQ+Arial-BoldMT"/>
                <a:cs typeface="TFELJQ+Arial-BoldMT"/>
              </a:rPr>
              <a:t>100K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34403" y="4446446"/>
            <a:ext cx="1030223" cy="113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标志</a:t>
            </a:r>
          </a:p>
          <a:p>
            <a:pPr marL="122162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FELJQ+Arial-BoldMT"/>
                <a:cs typeface="TFELJQ+Arial-BoldMT"/>
              </a:rPr>
              <a:t>OS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77239" y="5019972"/>
            <a:ext cx="118586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FELJQ+Arial-BoldMT"/>
                <a:cs typeface="TFELJQ+Arial-BoldMT"/>
              </a:rPr>
              <a:t>100K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396171" y="5278622"/>
            <a:ext cx="1130978" cy="1458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FELJQ+Arial-BoldMT"/>
                <a:cs typeface="TFELJQ+Arial-BoldMT"/>
              </a:rPr>
              <a:t>100K</a:t>
            </a:r>
          </a:p>
          <a:p>
            <a:pPr marL="0" marR="0">
              <a:lnSpc>
                <a:spcPts val="2238"/>
              </a:lnSpc>
              <a:spcBef>
                <a:spcPts val="935"/>
              </a:spcBef>
              <a:spcAft>
                <a:spcPct val="0"/>
              </a:spcAft>
            </a:pPr>
            <a:r>
              <a:rPr sz="2000" b="1" spc="-220">
                <a:solidFill>
                  <a:srgbClr val="000000"/>
                </a:solidFill>
                <a:latin typeface="TFELJQ+Arial-BoldMT"/>
                <a:cs typeface="TFELJQ+Arial-BoldMT"/>
              </a:rPr>
              <a:t>2500K</a:t>
            </a:r>
          </a:p>
          <a:p>
            <a:pPr marL="0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FELJQ+Arial-BoldMT"/>
                <a:cs typeface="TFELJQ+Arial-BoldMT"/>
              </a:rPr>
              <a:t>250K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036182" y="5278622"/>
            <a:ext cx="1130854" cy="1458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FELJQ+Arial-BoldMT"/>
                <a:cs typeface="TFELJQ+Arial-BoldMT"/>
              </a:rPr>
              <a:t>Seg1</a:t>
            </a:r>
          </a:p>
          <a:p>
            <a:pPr marL="0" marR="0">
              <a:lnSpc>
                <a:spcPts val="2238"/>
              </a:lnSpc>
              <a:spcBef>
                <a:spcPts val="935"/>
              </a:spcBef>
              <a:spcAft>
                <a:spcPct val="0"/>
              </a:spcAft>
            </a:pPr>
            <a:r>
              <a:rPr sz="2000" b="1" spc="-221">
                <a:solidFill>
                  <a:srgbClr val="000000"/>
                </a:solidFill>
                <a:latin typeface="TFELJQ+Arial-BoldMT"/>
                <a:cs typeface="TFELJQ+Arial-BoldMT"/>
              </a:rPr>
              <a:t>Seg23</a:t>
            </a:r>
          </a:p>
          <a:p>
            <a:pPr marL="0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FELJQ+Arial-BoldMT"/>
                <a:cs typeface="TFELJQ+Arial-BoldMT"/>
              </a:rPr>
              <a:t>Seg3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14810" y="5471263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82039" y="5781972"/>
            <a:ext cx="84683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FELJQ+Arial-BoldMT"/>
                <a:cs typeface="TFELJQ+Arial-BoldMT"/>
              </a:rPr>
              <a:t>0K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UDKRU+TimesNewRomanPS-BoldMT"/>
                <a:cs typeface="OUDKRU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OUDKRU+TimesNewRomanPS-BoldMT"/>
                <a:cs typeface="OUDKRU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UDKRU+TimesNewRomanPS-BoldMT"/>
                <a:cs typeface="OUDKRU+TimesNewRomanPS-BoldMT"/>
              </a:rPr>
              <a:t>Systems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FELJQ+Arial-BoldMT"/>
                <a:cs typeface="TFELJQ+Arial-BoldMT"/>
              </a:rPr>
              <a:t>- 6 -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37921"/>
            <a:ext cx="11699747" cy="50756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76614" y="73241"/>
            <a:ext cx="990180" cy="1670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MRDN+Arial-BoldMT"/>
                <a:cs typeface="SCMRDN+Arial-BoldMT"/>
              </a:rPr>
              <a:t>500K</a:t>
            </a:r>
          </a:p>
          <a:p>
            <a:pPr marL="100" marR="0">
              <a:lnSpc>
                <a:spcPts val="2238"/>
              </a:lnSpc>
              <a:spcBef>
                <a:spcPts val="5723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SCMRDN+Arial-BoldMT"/>
                <a:cs typeface="SCMRDN+Arial-BoldMT"/>
              </a:rPr>
              <a:t>350K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440" y="404306"/>
            <a:ext cx="632636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可变分区的管理</a:t>
            </a:r>
            <a:r>
              <a:rPr sz="3600" b="1">
                <a:solidFill>
                  <a:srgbClr val="000000"/>
                </a:solidFill>
                <a:latin typeface="SCMRDN+Arial-BoldMT"/>
                <a:cs typeface="SCMRDN+Arial-BoldMT"/>
              </a:rPr>
              <a:t>—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再次申请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82530" y="543834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040" y="1332528"/>
            <a:ext cx="7602778" cy="1483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FNDPDQ+Wingdings-Regular"/>
                <a:cs typeface="FNDPDQ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又一个段提出内存请求</a:t>
            </a:r>
            <a:r>
              <a:rPr sz="2800" b="1">
                <a:solidFill>
                  <a:srgbClr val="FF0000"/>
                </a:solidFill>
                <a:latin typeface="SCMRDN+Arial-BoldMT"/>
                <a:cs typeface="SCMRDN+Arial-BoldMT"/>
              </a:rPr>
              <a:t>:</a:t>
            </a:r>
            <a:r>
              <a:rPr sz="2800" b="1" spc="43">
                <a:solidFill>
                  <a:srgbClr val="FF0000"/>
                </a:solidFill>
                <a:latin typeface="SCMRDN+Arial-BoldMT"/>
                <a:cs typeface="SCMRDN+Arial-BoldMT"/>
              </a:rPr>
              <a:t> </a:t>
            </a:r>
            <a:r>
              <a:rPr sz="2800" b="1">
                <a:solidFill>
                  <a:srgbClr val="FF0000"/>
                </a:solidFill>
                <a:latin typeface="SCMRDN+Arial-BoldMT"/>
                <a:cs typeface="SCMRDN+Arial-BoldMT"/>
              </a:rPr>
              <a:t>reqSize=40K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，</a:t>
            </a:r>
          </a:p>
          <a:p>
            <a:pPr marL="342899" marR="0">
              <a:lnSpc>
                <a:spcPts val="3123"/>
              </a:lnSpc>
              <a:spcBef>
                <a:spcPts val="1294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怎么办</a:t>
            </a:r>
            <a:r>
              <a:rPr sz="2800" b="1">
                <a:solidFill>
                  <a:srgbClr val="FF0000"/>
                </a:solidFill>
                <a:latin typeface="SCMRDN+Arial-BoldMT"/>
                <a:cs typeface="SCMRDN+Arial-BoldMT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84084" y="1419496"/>
            <a:ext cx="9893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MRDN+Arial-BoldMT"/>
                <a:cs typeface="SCMRDN+Arial-BoldMT"/>
              </a:rPr>
              <a:t>Seg3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76614" y="1831382"/>
            <a:ext cx="990079" cy="1167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MRDN+Arial-BoldMT"/>
                <a:cs typeface="SCMRDN+Arial-BoldMT"/>
              </a:rPr>
              <a:t>250K</a:t>
            </a:r>
          </a:p>
          <a:p>
            <a:pPr marL="0" marR="0">
              <a:lnSpc>
                <a:spcPts val="2238"/>
              </a:lnSpc>
              <a:spcBef>
                <a:spcPts val="1767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MRDN+Arial-BoldMT"/>
                <a:cs typeface="SCMRDN+Arial-BoldMT"/>
              </a:rPr>
              <a:t>200K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82530" y="2050921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39239" y="2639865"/>
            <a:ext cx="428364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有</a:t>
            </a:r>
            <a:r>
              <a:rPr sz="2400" b="1">
                <a:solidFill>
                  <a:srgbClr val="000000"/>
                </a:solidFill>
                <a:latin typeface="SCMRDN+Arial-BoldMT"/>
                <a:cs typeface="SCMRDN+Arial-BoldMT"/>
              </a:rPr>
              <a:t>2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个空闲分区，选哪一个</a:t>
            </a:r>
            <a:r>
              <a:rPr sz="2400" b="1">
                <a:solidFill>
                  <a:srgbClr val="000000"/>
                </a:solidFill>
                <a:latin typeface="SCMRDN+Arial-BoldMT"/>
                <a:cs typeface="SCMRDN+Arial-BoldMT"/>
              </a:rPr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584084" y="2697644"/>
            <a:ext cx="9893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MRDN+Arial-BoldMT"/>
                <a:cs typeface="SCMRDN+Arial-BoldMT"/>
              </a:rPr>
              <a:t>Seg1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76614" y="3087379"/>
            <a:ext cx="1011459" cy="1332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MRDN+Arial-BoldMT"/>
                <a:cs typeface="SCMRDN+Arial-BoldMT"/>
              </a:rPr>
              <a:t>100K</a:t>
            </a:r>
          </a:p>
          <a:p>
            <a:pPr marL="304900" marR="0">
              <a:lnSpc>
                <a:spcPts val="2238"/>
              </a:lnSpc>
              <a:spcBef>
                <a:spcPts val="306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MRDN+Arial-BoldMT"/>
                <a:cs typeface="SCMRDN+Arial-BoldMT"/>
              </a:rPr>
              <a:t>0K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39239" y="3411390"/>
            <a:ext cx="31723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首先适配</a:t>
            </a:r>
            <a:r>
              <a:rPr sz="2400" b="1">
                <a:solidFill>
                  <a:srgbClr val="000000"/>
                </a:solidFill>
                <a:latin typeface="SCMRDN+Arial-BoldMT"/>
                <a:cs typeface="SCMRDN+Arial-BoldMT"/>
              </a:rPr>
              <a:t>: (350,150)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414286" y="3465917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87240" y="3511486"/>
            <a:ext cx="198729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空闲分区表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026785" y="3965436"/>
            <a:ext cx="1017523" cy="152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始址</a:t>
            </a:r>
          </a:p>
          <a:p>
            <a:pPr marL="1556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MRDN+Arial-BoldMT"/>
                <a:cs typeface="SCMRDN+Arial-BoldMT"/>
              </a:rPr>
              <a:t>350K</a:t>
            </a:r>
          </a:p>
          <a:p>
            <a:pPr marL="1556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MRDN+Arial-BoldMT"/>
                <a:cs typeface="SCMRDN+Arial-BoldMT"/>
              </a:rPr>
              <a:t>200K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22186" y="3965436"/>
            <a:ext cx="1017523" cy="1522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长度</a:t>
            </a:r>
          </a:p>
          <a:p>
            <a:pPr marL="1601" marR="0">
              <a:lnSpc>
                <a:spcPts val="2238"/>
              </a:lnSpc>
              <a:spcBef>
                <a:spcPts val="99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MRDN+Arial-BoldMT"/>
                <a:cs typeface="SCMRDN+Arial-BoldMT"/>
              </a:rPr>
              <a:t>150K</a:t>
            </a:r>
          </a:p>
          <a:p>
            <a:pPr marL="73118" marR="0">
              <a:lnSpc>
                <a:spcPts val="2238"/>
              </a:lnSpc>
              <a:spcBef>
                <a:spcPts val="885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SCMRDN+Arial-BoldMT"/>
                <a:cs typeface="SCMRDN+Arial-BoldMT"/>
              </a:rPr>
              <a:t>50K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539239" y="4173390"/>
            <a:ext cx="3172360" cy="1578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最佳适配</a:t>
            </a:r>
            <a:r>
              <a:rPr sz="2400" b="1">
                <a:solidFill>
                  <a:srgbClr val="000000"/>
                </a:solidFill>
                <a:latin typeface="SCMRDN+Arial-BoldMT"/>
                <a:cs typeface="SCMRDN+Arial-BoldMT"/>
              </a:rPr>
              <a:t>: (200,50)</a:t>
            </a:r>
          </a:p>
          <a:p>
            <a:pPr marL="0" marR="0">
              <a:lnSpc>
                <a:spcPts val="2681"/>
              </a:lnSpc>
              <a:spcBef>
                <a:spcPts val="3418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最差适配</a:t>
            </a:r>
            <a:r>
              <a:rPr sz="2400" b="1">
                <a:solidFill>
                  <a:srgbClr val="000000"/>
                </a:solidFill>
                <a:latin typeface="SCMRDN+Arial-BoldMT"/>
                <a:cs typeface="SCMRDN+Arial-BoldMT"/>
              </a:rPr>
              <a:t>: (350,150)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JAMGN+TimesNewRomanPS-BoldMT"/>
                <a:cs typeface="KJAMGN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KJAMGN+TimesNewRomanPS-BoldMT"/>
                <a:cs typeface="KJAMGN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JAMGN+TimesNewRomanPS-BoldMT"/>
                <a:cs typeface="KJAMGN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CMRDN+Arial-BoldMT"/>
                <a:cs typeface="SCMRDN+Arial-BoldMT"/>
              </a:rPr>
              <a:t>- 7 -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7439" y="1860010"/>
            <a:ext cx="9026295" cy="1748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sz="2800" u="sng" spc="10">
                <a:solidFill>
                  <a:srgbClr val="000000"/>
                </a:solidFill>
                <a:latin typeface="SimSun"/>
                <a:cs typeface="SimSun"/>
              </a:rPr>
              <a:t>问题：如果某操作系统中的段内存请求很不规则，</a:t>
            </a:r>
          </a:p>
          <a:p>
            <a:pPr marL="0" marR="0">
              <a:lnSpc>
                <a:spcPts val="2800"/>
              </a:lnSpc>
              <a:spcBef>
                <a:spcPts val="560"/>
              </a:spcBef>
              <a:spcAft>
                <a:spcPct val="0"/>
              </a:spcAft>
            </a:pPr>
            <a:r>
              <a:rPr sz="2800" u="sng">
                <a:solidFill>
                  <a:srgbClr val="000000"/>
                </a:solidFill>
                <a:latin typeface="SimSun"/>
                <a:cs typeface="SimSun"/>
              </a:rPr>
              <a:t>有时候需要很大的一个内存块，有时候又很小，</a:t>
            </a:r>
          </a:p>
          <a:p>
            <a:pPr marL="0" marR="0">
              <a:lnSpc>
                <a:spcPts val="3128"/>
              </a:lnSpc>
              <a:spcBef>
                <a:spcPts val="87"/>
              </a:spcBef>
              <a:spcAft>
                <a:spcPct val="0"/>
              </a:spcAft>
            </a:pPr>
            <a:r>
              <a:rPr sz="2800" u="sng">
                <a:solidFill>
                  <a:srgbClr val="000000"/>
                </a:solidFill>
                <a:latin typeface="SimSun"/>
                <a:cs typeface="SimSun"/>
              </a:rPr>
              <a:t>此时用哪种分区分配算法最好</a:t>
            </a:r>
            <a:r>
              <a:rPr sz="2800" b="1" u="sng">
                <a:solidFill>
                  <a:srgbClr val="000000"/>
                </a:solidFill>
                <a:latin typeface="IDEDTO+Arial-BoldMT"/>
                <a:cs typeface="IDEDTO+Arial-BoldMT"/>
              </a:rPr>
              <a:t>?</a:t>
            </a:r>
            <a:r>
              <a:rPr sz="2800" b="1" u="sng" spc="122">
                <a:solidFill>
                  <a:srgbClr val="000000"/>
                </a:solidFill>
                <a:latin typeface="IDEDTO+Arial-BoldMT"/>
                <a:cs typeface="IDEDTO+Arial-BoldMT"/>
              </a:rPr>
              <a:t> </a:t>
            </a:r>
            <a:r>
              <a:rPr sz="2800" b="1" u="sng">
                <a:solidFill>
                  <a:srgbClr val="000000"/>
                </a:solidFill>
                <a:latin typeface="IDEDTO+Arial-BoldMT"/>
                <a:cs typeface="IDEDTO+Arial-BoldMT"/>
              </a:rPr>
              <a:t>(</a:t>
            </a:r>
            <a:r>
              <a:rPr sz="2800" b="1" u="sng" spc="847">
                <a:solidFill>
                  <a:srgbClr val="000000"/>
                </a:solidFill>
                <a:latin typeface="IDEDTO+Arial-BoldMT"/>
                <a:cs typeface="IDEDTO+Arial-BoldMT"/>
              </a:rPr>
              <a:t> </a:t>
            </a:r>
            <a:r>
              <a:rPr sz="2800" b="1" u="sng">
                <a:solidFill>
                  <a:srgbClr val="000000"/>
                </a:solidFill>
                <a:latin typeface="IDEDTO+Arial-BoldMT"/>
                <a:cs typeface="IDEDTO+Arial-BoldMT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34639" y="3278040"/>
            <a:ext cx="2069592" cy="2397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DEDTO+Arial-BoldMT"/>
                <a:cs typeface="IDEDTO+Arial-BoldMT"/>
              </a:rPr>
              <a:t>A.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最先适配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DEDTO+Arial-BoldMT"/>
                <a:cs typeface="IDEDTO+Arial-BoldMT"/>
              </a:rPr>
              <a:t>B.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最佳适配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DEDTO+Arial-BoldMT"/>
                <a:cs typeface="IDEDTO+Arial-BoldMT"/>
              </a:rPr>
              <a:t>C.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最差适配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IDEDTO+Arial-BoldMT"/>
                <a:cs typeface="IDEDTO+Arial-BoldMT"/>
              </a:rPr>
              <a:t>D.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没有区别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GVRSA+TimesNewRomanPS-BoldMT"/>
                <a:cs typeface="HGVRSA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HGVRSA+TimesNewRomanPS-BoldMT"/>
                <a:cs typeface="HGVRS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HGVRSA+TimesNewRomanPS-BoldMT"/>
                <a:cs typeface="HGVRSA+TimesNewRomanPS-BoldMT"/>
              </a:rPr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DEDTO+Arial-BoldMT"/>
                <a:cs typeface="IDEDTO+Arial-BoldMT"/>
              </a:rPr>
              <a:t>- 8 -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7679" y="2407118"/>
            <a:ext cx="8914774" cy="2402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1">
                <a:solidFill>
                  <a:srgbClr val="FF0000"/>
                </a:solidFill>
                <a:latin typeface="SimHei"/>
                <a:cs typeface="SimHei"/>
              </a:rPr>
              <a:t>引入分页</a:t>
            </a:r>
            <a:r>
              <a:rPr sz="4800">
                <a:solidFill>
                  <a:srgbClr val="FF0000"/>
                </a:solidFill>
                <a:latin typeface="JHMMHB+Arial-Black"/>
                <a:cs typeface="JHMMHB+Arial-Black"/>
              </a:rPr>
              <a:t>:</a:t>
            </a:r>
            <a:r>
              <a:rPr sz="4800" spc="52">
                <a:solidFill>
                  <a:srgbClr val="FF0000"/>
                </a:solidFill>
                <a:latin typeface="JHMMHB+Arial-Black"/>
                <a:cs typeface="JHMMHB+Arial-Black"/>
              </a:rPr>
              <a:t> </a:t>
            </a:r>
            <a:r>
              <a:rPr sz="4800" spc="20">
                <a:solidFill>
                  <a:srgbClr val="FF0000"/>
                </a:solidFill>
                <a:latin typeface="SimHei"/>
                <a:cs typeface="SimHei"/>
              </a:rPr>
              <a:t>解决内存分区导致</a:t>
            </a:r>
          </a:p>
          <a:p>
            <a:pPr marL="1734311" marR="0">
              <a:lnSpc>
                <a:spcPts val="4800"/>
              </a:lnSpc>
              <a:spcBef>
                <a:spcPts val="910"/>
              </a:spcBef>
              <a:spcAft>
                <a:spcPct val="0"/>
              </a:spcAft>
            </a:pPr>
            <a:r>
              <a:rPr sz="4800" spc="18">
                <a:solidFill>
                  <a:srgbClr val="FF0000"/>
                </a:solidFill>
                <a:latin typeface="SimHei"/>
                <a:cs typeface="SimHei"/>
              </a:rPr>
              <a:t>的内存效率问题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FQMHE+TimesNewRomanPS-BoldMT"/>
                <a:cs typeface="GFQMHE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GFQMHE+TimesNewRomanPS-BoldMT"/>
                <a:cs typeface="GFQMHE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GFQMHE+TimesNewRomanPS-BoldMT"/>
                <a:cs typeface="GFQMHE+TimesNewRomanPS-BoldMT"/>
              </a:rPr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NCCOS+Arial-BoldMT"/>
                <a:cs typeface="ONCCOS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ONCCOS+Arial-BoldMT"/>
                <a:cs typeface="ONCCOS+Arial-BoldMT"/>
              </a:rPr>
              <a:t>9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ONCCOS+Arial-BoldMT"/>
                <a:cs typeface="ONCCOS+Arial-BoldMT"/>
              </a:rPr>
              <a:t>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505</Words>
  <Application>Microsoft Office PowerPoint</Application>
  <PresentationFormat>宽屏</PresentationFormat>
  <Paragraphs>268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12</vt:i4>
      </vt:variant>
    </vt:vector>
  </HeadingPairs>
  <TitlesOfParts>
    <vt:vector size="68" baseType="lpstr">
      <vt:lpstr>BBBQPR+Wingdings-Regular</vt:lpstr>
      <vt:lpstr>CIFUTF+Arial-BoldMT</vt:lpstr>
      <vt:lpstr>CVWIAQ+Elephant-Regular</vt:lpstr>
      <vt:lpstr>DPJGNU+Arial-BoldMT</vt:lpstr>
      <vt:lpstr>EWKIJW+Wingdings-Regular</vt:lpstr>
      <vt:lpstr>FFQJRK+TimesNewRomanPS-BoldMT</vt:lpstr>
      <vt:lpstr>FNDPDQ+Wingdings-Regular</vt:lpstr>
      <vt:lpstr>FOMTMU+Wingdings-Regular</vt:lpstr>
      <vt:lpstr>FOQSUR+Arial-BoldMT</vt:lpstr>
      <vt:lpstr>FPUGWW+ComicSansMS-Bold</vt:lpstr>
      <vt:lpstr>GFQMHE+TimesNewRomanPS-BoldMT</vt:lpstr>
      <vt:lpstr>GQTFJQ+TimesNewRomanPS-BoldMT</vt:lpstr>
      <vt:lpstr>HGVRSA+TimesNewRomanPS-BoldMT</vt:lpstr>
      <vt:lpstr>HKEORB+Arial-BoldMT</vt:lpstr>
      <vt:lpstr>IDEDTO+Arial-BoldMT</vt:lpstr>
      <vt:lpstr>IJASFS+TimesNewRomanPS-BoldMT</vt:lpstr>
      <vt:lpstr>ISEGBF+Arial-BoldMT</vt:lpstr>
      <vt:lpstr>JHMMHB+Arial-Black</vt:lpstr>
      <vt:lpstr>KATVGP+Arial-Black</vt:lpstr>
      <vt:lpstr>KJAMGN+TimesNewRomanPS-BoldMT</vt:lpstr>
      <vt:lpstr>KPSNGU+Wingdings-Regular</vt:lpstr>
      <vt:lpstr>LDNDUO+SymbolMT</vt:lpstr>
      <vt:lpstr>LGDNND+Arial-Black</vt:lpstr>
      <vt:lpstr>MHAJVA+TimesNewRomanPS-BoldMT</vt:lpstr>
      <vt:lpstr>NNEJPH+TimesNewRomanPS-BoldMT</vt:lpstr>
      <vt:lpstr>ONCCOS+Arial-BoldMT</vt:lpstr>
      <vt:lpstr>OUDKRU+TimesNewRomanPS-BoldMT</vt:lpstr>
      <vt:lpstr>QCNTLA+Wingdings-Regular</vt:lpstr>
      <vt:lpstr>QMKASK+STHupo</vt:lpstr>
      <vt:lpstr>QSPHCN+Wingdings-Regular</vt:lpstr>
      <vt:lpstr>RCWEAM+CourierNewPS-BoldMT</vt:lpstr>
      <vt:lpstr>SCMRDN+Arial-BoldMT</vt:lpstr>
      <vt:lpstr>STLSNR+TimesNewRomanPS-BoldMT</vt:lpstr>
      <vt:lpstr>TERRRT+Arial-BoldMT</vt:lpstr>
      <vt:lpstr>TFELJQ+Arial-BoldMT</vt:lpstr>
      <vt:lpstr>URWPGU+TimesNewRomanPS-BoldMT</vt:lpstr>
      <vt:lpstr>VKOIET+TimesNewRomanPS-BoldMT</vt:lpstr>
      <vt:lpstr>WDVNUS+Arial-BoldMT</vt:lpstr>
      <vt:lpstr>SimHei</vt:lpstr>
      <vt:lpstr>SimSun</vt:lpstr>
      <vt:lpstr>Arial</vt:lpstr>
      <vt:lpstr>Calibri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想</cp:lastModifiedBy>
  <cp:revision>2</cp:revision>
  <cp:lastPrinted>2018-09-08T16:20:39Z</cp:lastPrinted>
  <dcterms:created xsi:type="dcterms:W3CDTF">2018-09-08T08:20:39Z</dcterms:created>
  <dcterms:modified xsi:type="dcterms:W3CDTF">2018-09-08T08:33:31Z</dcterms:modified>
</cp:coreProperties>
</file>