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76" r:id="rId8"/>
    <p:sldId id="277" r:id="rId9"/>
  </p:sldIdLst>
  <p:sldSz cx="12192000" cy="6858000"/>
  <p:notesSz cx="12192000" cy="6858000"/>
  <p:embeddedFontLst>
    <p:embeddedFont>
      <p:font typeface="Calibri" pitchFamily="34" charset="0"/>
      <p:regular r:id="rId10"/>
      <p:bold r:id="rId11"/>
      <p:italic r:id="rId12"/>
      <p:boldItalic r:id="rId13"/>
    </p:embeddedFont>
    <p:embeddedFont>
      <p:font typeface="FKLRBT+TimesNewRomanPS-BoldMT" charset="0"/>
      <p:regular r:id="rId14"/>
    </p:embeddedFont>
    <p:embeddedFont>
      <p:font typeface="HKHPSI+STHupo" charset="-122"/>
      <p:regular r:id="rId15"/>
    </p:embeddedFont>
    <p:embeddedFont>
      <p:font typeface="EEUGWU+Arial-Black" charset="0"/>
      <p:regular r:id="rId16"/>
    </p:embeddedFont>
    <p:embeddedFont>
      <p:font typeface="SimHei" pitchFamily="49" charset="-122"/>
      <p:regular r:id="rId17"/>
    </p:embeddedFont>
    <p:embeddedFont>
      <p:font typeface="WNHHIO+Elephant-Regular" charset="0"/>
      <p:regular r:id="rId18"/>
    </p:embeddedFont>
    <p:embeddedFont>
      <p:font typeface="VNRGCP+Arial-BoldMT" charset="0"/>
      <p:regular r:id="rId19"/>
    </p:embeddedFont>
    <p:embeddedFont>
      <p:font typeface="KAQCEO+Wingdings-Regular" charset="2"/>
      <p:regular r:id="rId20"/>
    </p:embeddedFont>
    <p:embeddedFont>
      <p:font typeface="RWCRTC+SymbolMT" charset="2"/>
      <p:regular r:id="rId21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3168">
          <p15:clr>
            <a:srgbClr val="A4A3A4"/>
          </p15:clr>
        </p15:guide>
        <p15:guide id="2" pos="244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918" y="-114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viewProps" Target="viewProp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5.fntdata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pPr/>
              <a:t>11/29/2018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11/29/2018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1"/>
          <p:cNvSpPr/>
          <p:nvPr/>
        </p:nvSpPr>
        <p:spPr>
          <a:xfrm>
            <a:off x="277859" y="1028701"/>
            <a:ext cx="11507232" cy="3698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249923" y="1343721"/>
            <a:ext cx="6572817" cy="17881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5980"/>
              </a:lnSpc>
              <a:spcBef>
                <a:spcPts val="0"/>
              </a:spcBef>
              <a:spcAft>
                <a:spcPts val="0"/>
              </a:spcAft>
            </a:pPr>
            <a:r>
              <a:rPr sz="5400" b="1" dirty="0">
                <a:solidFill>
                  <a:srgbClr val="0033CC"/>
                </a:solidFill>
                <a:latin typeface="FKLRBT+TimesNewRomanPS-BoldMT"/>
                <a:cs typeface="FKLRBT+TimesNewRomanPS-BoldMT"/>
              </a:rPr>
              <a:t>Operating Systems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701040" y="1429207"/>
            <a:ext cx="3358286" cy="15428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948"/>
              </a:lnSpc>
              <a:spcBef>
                <a:spcPts val="0"/>
              </a:spcBef>
              <a:spcAft>
                <a:spcPts val="0"/>
              </a:spcAft>
            </a:pPr>
            <a:r>
              <a:rPr sz="4800" spc="14" dirty="0">
                <a:solidFill>
                  <a:srgbClr val="0033CC"/>
                </a:solidFill>
                <a:latin typeface="HKHPSI+STHupo"/>
                <a:cs typeface="HKHPSI+STHupo"/>
              </a:rPr>
              <a:t>操作系统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608198" y="2736212"/>
            <a:ext cx="8267698" cy="22175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8460"/>
              </a:lnSpc>
              <a:spcBef>
                <a:spcPts val="0"/>
              </a:spcBef>
              <a:spcAft>
                <a:spcPts val="0"/>
              </a:spcAft>
            </a:pPr>
            <a:r>
              <a:rPr sz="6000" dirty="0">
                <a:solidFill>
                  <a:srgbClr val="FF0000"/>
                </a:solidFill>
                <a:latin typeface="EEUGWU+Arial-Black"/>
                <a:cs typeface="EEUGWU+Arial-Black"/>
              </a:rPr>
              <a:t>L22</a:t>
            </a:r>
            <a:r>
              <a:rPr sz="6000" spc="5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6000" spc="15" dirty="0">
                <a:solidFill>
                  <a:srgbClr val="FF0000"/>
                </a:solidFill>
                <a:latin typeface="SimHei"/>
                <a:cs typeface="SimHei"/>
              </a:rPr>
              <a:t>多级页表与快表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3631691" y="4206168"/>
            <a:ext cx="5189006" cy="14161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5150"/>
              </a:lnSpc>
              <a:spcBef>
                <a:spcPts val="0"/>
              </a:spcBef>
              <a:spcAft>
                <a:spcPts val="0"/>
              </a:spcAft>
            </a:pPr>
            <a:r>
              <a:rPr sz="4000" dirty="0">
                <a:solidFill>
                  <a:srgbClr val="000000"/>
                </a:solidFill>
                <a:latin typeface="WNHHIO+Elephant-Regular"/>
                <a:cs typeface="WNHHIO+Elephant-Regular"/>
              </a:rPr>
              <a:t>Multilevel</a:t>
            </a:r>
            <a:r>
              <a:rPr sz="4000" spc="-43" dirty="0">
                <a:solidFill>
                  <a:srgbClr val="000000"/>
                </a:solidFill>
                <a:latin typeface="WNHHIO+Elephant-Regular"/>
                <a:cs typeface="WNHHIO+Elephant-Regular"/>
              </a:rPr>
              <a:t> </a:t>
            </a:r>
            <a:r>
              <a:rPr sz="4000" spc="-28" dirty="0">
                <a:solidFill>
                  <a:srgbClr val="000000"/>
                </a:solidFill>
                <a:latin typeface="WNHHIO+Elephant-Regular"/>
                <a:cs typeface="WNHHIO+Elephant-Regular"/>
              </a:rPr>
              <a:t>Paging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6756400"/>
            <a:ext cx="101600" cy="101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 l="10078" t="21121" r="9773" b="6250"/>
          <a:stretch>
            <a:fillRect/>
          </a:stretch>
        </p:blipFill>
        <p:spPr bwMode="auto">
          <a:xfrm>
            <a:off x="0" y="285728"/>
            <a:ext cx="12192000" cy="6572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6756400"/>
            <a:ext cx="101600" cy="101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 l="9517" t="11719" r="7577" b="6250"/>
          <a:stretch>
            <a:fillRect/>
          </a:stretch>
        </p:blipFill>
        <p:spPr bwMode="auto">
          <a:xfrm>
            <a:off x="0" y="293549"/>
            <a:ext cx="12192000" cy="65644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6756400"/>
            <a:ext cx="101600" cy="101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 l="9517" t="10742" r="7577" b="6250"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6756400"/>
            <a:ext cx="101600" cy="101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 l="9516" t="12695" r="7577" b="6250"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6756400"/>
            <a:ext cx="101600" cy="101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 l="9517" t="13672" r="7577" b="6250"/>
          <a:stretch>
            <a:fillRect/>
          </a:stretch>
        </p:blipFill>
        <p:spPr bwMode="auto">
          <a:xfrm>
            <a:off x="1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1"/>
          <p:cNvSpPr/>
          <p:nvPr/>
        </p:nvSpPr>
        <p:spPr>
          <a:xfrm>
            <a:off x="11190730" y="5486400"/>
            <a:ext cx="1001267" cy="1371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761" y="1067561"/>
            <a:ext cx="10700002" cy="12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600200" y="1828800"/>
            <a:ext cx="8458200" cy="115214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905000" y="3083052"/>
            <a:ext cx="8458200" cy="40690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47927" y="4212335"/>
            <a:ext cx="188975" cy="19202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47927" y="5271515"/>
            <a:ext cx="188975" cy="19202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905000" y="3581400"/>
            <a:ext cx="8458200" cy="40690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45465" y="404306"/>
            <a:ext cx="5766405" cy="11965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021"/>
              </a:lnSpc>
              <a:spcBef>
                <a:spcPts val="0"/>
              </a:spcBef>
              <a:spcAft>
                <a:spcPts val="0"/>
              </a:spcAft>
            </a:pPr>
            <a:r>
              <a:rPr sz="3600" b="1" dirty="0">
                <a:solidFill>
                  <a:srgbClr val="000000"/>
                </a:solidFill>
                <a:latin typeface="VNRGCP+Arial-BoldMT"/>
                <a:cs typeface="VNRGCP+Arial-BoldMT"/>
              </a:rPr>
              <a:t>TLB</a:t>
            </a:r>
            <a:r>
              <a:rPr sz="3600" spc="10" dirty="0">
                <a:solidFill>
                  <a:srgbClr val="000000"/>
                </a:solidFill>
                <a:latin typeface="SimSun"/>
                <a:cs typeface="SimSun"/>
              </a:rPr>
              <a:t>得以发挥作用的原因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628015" y="1332528"/>
            <a:ext cx="8161226" cy="9273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123"/>
              </a:lnSpc>
              <a:spcBef>
                <a:spcPts val="0"/>
              </a:spcBef>
              <a:spcAft>
                <a:spcPts val="0"/>
              </a:spcAft>
            </a:pPr>
            <a:r>
              <a:rPr sz="2500" dirty="0">
                <a:solidFill>
                  <a:srgbClr val="993200"/>
                </a:solidFill>
                <a:latin typeface="KAQCEO+Wingdings-Regular"/>
                <a:cs typeface="KAQCEO+Wingdings-Regular"/>
              </a:rPr>
              <a:t></a:t>
            </a:r>
            <a:r>
              <a:rPr sz="2500" spc="208" dirty="0">
                <a:solidFill>
                  <a:srgbClr val="993200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000000"/>
                </a:solidFill>
                <a:latin typeface="VNRGCP+Arial-BoldMT"/>
                <a:cs typeface="VNRGCP+Arial-BoldMT"/>
              </a:rPr>
              <a:t>TLB</a:t>
            </a:r>
            <a:r>
              <a:rPr sz="2800" spc="10" dirty="0">
                <a:solidFill>
                  <a:srgbClr val="000000"/>
                </a:solidFill>
                <a:latin typeface="SimSun"/>
                <a:cs typeface="SimSun"/>
              </a:rPr>
              <a:t>命中时效率会很高，未命中时效率降低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998598" y="1868310"/>
            <a:ext cx="8808218" cy="8306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940"/>
              </a:lnSpc>
              <a:spcBef>
                <a:spcPts val="0"/>
              </a:spcBef>
              <a:spcAft>
                <a:spcPts val="0"/>
              </a:spcAft>
            </a:pPr>
            <a:r>
              <a:rPr sz="2400" spc="11" dirty="0">
                <a:solidFill>
                  <a:srgbClr val="FF0000"/>
                </a:solidFill>
                <a:latin typeface="SimSun"/>
                <a:cs typeface="SimSun"/>
              </a:rPr>
              <a:t>有效访问时间</a:t>
            </a:r>
            <a:r>
              <a:rPr sz="2400" spc="6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0000"/>
                </a:solidFill>
                <a:latin typeface="VNRGCP+Arial-BoldMT"/>
                <a:cs typeface="VNRGCP+Arial-BoldMT"/>
              </a:rPr>
              <a:t>= HitR</a:t>
            </a:r>
            <a:r>
              <a:rPr sz="2400" spc="15" dirty="0">
                <a:solidFill>
                  <a:srgbClr val="FF0000"/>
                </a:solidFill>
                <a:latin typeface="RWCRTC+SymbolMT"/>
                <a:cs typeface="RWCRTC+SymbolMT"/>
              </a:rPr>
              <a:t>×</a:t>
            </a:r>
            <a:r>
              <a:rPr sz="2400" b="1" dirty="0">
                <a:solidFill>
                  <a:srgbClr val="FF0000"/>
                </a:solidFill>
                <a:latin typeface="VNRGCP+Arial-BoldMT"/>
                <a:cs typeface="VNRGCP+Arial-BoldMT"/>
              </a:rPr>
              <a:t>(TLB+MA)</a:t>
            </a:r>
            <a:r>
              <a:rPr sz="2400" b="1" spc="-14" dirty="0">
                <a:solidFill>
                  <a:srgbClr val="FF0000"/>
                </a:solidFill>
                <a:latin typeface="VNRGCP+Arial-BoldMT"/>
                <a:cs typeface="VNRGCP+Arial-BoldMT"/>
              </a:rPr>
              <a:t> </a:t>
            </a:r>
            <a:r>
              <a:rPr sz="2400" b="1" dirty="0">
                <a:solidFill>
                  <a:srgbClr val="FF0000"/>
                </a:solidFill>
                <a:latin typeface="VNRGCP+Arial-BoldMT"/>
                <a:cs typeface="VNRGCP+Arial-BoldMT"/>
              </a:rPr>
              <a:t>+ (1-HitR)</a:t>
            </a:r>
            <a:r>
              <a:rPr sz="2400" spc="15" dirty="0">
                <a:solidFill>
                  <a:srgbClr val="FF0000"/>
                </a:solidFill>
                <a:latin typeface="RWCRTC+SymbolMT"/>
                <a:cs typeface="RWCRTC+SymbolMT"/>
              </a:rPr>
              <a:t>×</a:t>
            </a:r>
            <a:r>
              <a:rPr sz="2400" b="1" dirty="0">
                <a:solidFill>
                  <a:srgbClr val="FF0000"/>
                </a:solidFill>
                <a:latin typeface="VNRGCP+Arial-BoldMT"/>
                <a:cs typeface="VNRGCP+Arial-BoldMT"/>
              </a:rPr>
              <a:t>(TLB+2MA)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4441856" y="2543983"/>
            <a:ext cx="6026493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1"/>
              </a:lnSpc>
              <a:spcBef>
                <a:spcPts val="0"/>
              </a:spcBef>
              <a:spcAft>
                <a:spcPts val="0"/>
              </a:spcAft>
            </a:pPr>
            <a:r>
              <a:rPr sz="2400" spc="11" dirty="0">
                <a:solidFill>
                  <a:srgbClr val="000000"/>
                </a:solidFill>
                <a:latin typeface="SimSun"/>
                <a:cs typeface="SimSun"/>
              </a:rPr>
              <a:t>命中率</a:t>
            </a:r>
            <a:r>
              <a:rPr sz="2400" b="1" dirty="0">
                <a:solidFill>
                  <a:srgbClr val="000000"/>
                </a:solidFill>
                <a:latin typeface="VNRGCP+Arial-BoldMT"/>
                <a:cs typeface="VNRGCP+Arial-BoldMT"/>
              </a:rPr>
              <a:t>!</a:t>
            </a:r>
            <a:r>
              <a:rPr sz="2400" b="1" spc="2686" dirty="0">
                <a:solidFill>
                  <a:srgbClr val="000000"/>
                </a:solidFill>
                <a:latin typeface="VNRGCP+Arial-BoldMT"/>
                <a:cs typeface="VNRGCP+Arial-BoldMT"/>
              </a:rPr>
              <a:t> </a:t>
            </a:r>
            <a:r>
              <a:rPr sz="2400" spc="11" dirty="0">
                <a:solidFill>
                  <a:srgbClr val="000000"/>
                </a:solidFill>
                <a:latin typeface="SimSun"/>
                <a:cs typeface="SimSun"/>
              </a:rPr>
              <a:t>内存访问时间</a:t>
            </a:r>
            <a:r>
              <a:rPr sz="2400" b="1" dirty="0">
                <a:solidFill>
                  <a:srgbClr val="000000"/>
                </a:solidFill>
                <a:latin typeface="VNRGCP+Arial-BoldMT"/>
                <a:cs typeface="VNRGCP+Arial-BoldMT"/>
              </a:rPr>
              <a:t>!</a:t>
            </a:r>
            <a:r>
              <a:rPr sz="2400" b="1" spc="3658" dirty="0">
                <a:solidFill>
                  <a:srgbClr val="000000"/>
                </a:solidFill>
                <a:latin typeface="VNRGCP+Arial-BoldMT"/>
                <a:cs typeface="VNRGCP+Arial-BoldMT"/>
              </a:rPr>
              <a:t> </a:t>
            </a:r>
            <a:r>
              <a:rPr sz="2400" b="1" dirty="0">
                <a:solidFill>
                  <a:srgbClr val="000000"/>
                </a:solidFill>
                <a:latin typeface="VNRGCP+Arial-BoldMT"/>
                <a:cs typeface="VNRGCP+Arial-BoldMT"/>
              </a:rPr>
              <a:t>TLB</a:t>
            </a:r>
            <a:r>
              <a:rPr sz="2400" spc="11" dirty="0">
                <a:solidFill>
                  <a:srgbClr val="000000"/>
                </a:solidFill>
                <a:latin typeface="SimSun"/>
                <a:cs typeface="SimSun"/>
              </a:rPr>
              <a:t>时间</a:t>
            </a:r>
            <a:r>
              <a:rPr sz="2400" b="1" dirty="0">
                <a:solidFill>
                  <a:srgbClr val="000000"/>
                </a:solidFill>
                <a:latin typeface="VNRGCP+Arial-BoldMT"/>
                <a:cs typeface="VNRGCP+Arial-BoldMT"/>
              </a:rPr>
              <a:t>!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2449734" y="3122705"/>
            <a:ext cx="8475498" cy="11912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020" marR="0">
              <a:lnSpc>
                <a:spcPts val="2455"/>
              </a:lnSpc>
              <a:spcBef>
                <a:spcPts val="0"/>
              </a:spcBef>
              <a:spcAft>
                <a:spcPts val="0"/>
              </a:spcAft>
            </a:pPr>
            <a:r>
              <a:rPr sz="2000" spc="15" dirty="0">
                <a:solidFill>
                  <a:srgbClr val="FF0000"/>
                </a:solidFill>
                <a:latin typeface="SimSun"/>
                <a:cs typeface="SimSun"/>
              </a:rPr>
              <a:t>有效访问时间</a:t>
            </a:r>
            <a:r>
              <a:rPr sz="2000" b="1" dirty="0">
                <a:solidFill>
                  <a:srgbClr val="FF0000"/>
                </a:solidFill>
                <a:latin typeface="VNRGCP+Arial-BoldMT"/>
                <a:cs typeface="VNRGCP+Arial-BoldMT"/>
              </a:rPr>
              <a:t>=98%</a:t>
            </a:r>
            <a:r>
              <a:rPr sz="2000" dirty="0">
                <a:solidFill>
                  <a:srgbClr val="FF0000"/>
                </a:solidFill>
                <a:latin typeface="RWCRTC+SymbolMT"/>
                <a:cs typeface="RWCRTC+SymbolMT"/>
              </a:rPr>
              <a:t>×</a:t>
            </a:r>
            <a:r>
              <a:rPr sz="2000" b="1" dirty="0">
                <a:solidFill>
                  <a:srgbClr val="FF0000"/>
                </a:solidFill>
                <a:latin typeface="VNRGCP+Arial-BoldMT"/>
                <a:cs typeface="VNRGCP+Arial-BoldMT"/>
              </a:rPr>
              <a:t>(20ns+100ns)</a:t>
            </a:r>
            <a:r>
              <a:rPr sz="2000" b="1" spc="-46" dirty="0">
                <a:solidFill>
                  <a:srgbClr val="FF0000"/>
                </a:solidFill>
                <a:latin typeface="VNRGCP+Arial-BoldMT"/>
                <a:cs typeface="VNRGCP+Arial-BoldMT"/>
              </a:rPr>
              <a:t> </a:t>
            </a:r>
            <a:r>
              <a:rPr sz="2000" b="1" dirty="0">
                <a:solidFill>
                  <a:srgbClr val="FF0000"/>
                </a:solidFill>
                <a:latin typeface="VNRGCP+Arial-BoldMT"/>
                <a:cs typeface="VNRGCP+Arial-BoldMT"/>
              </a:rPr>
              <a:t>+</a:t>
            </a:r>
            <a:r>
              <a:rPr sz="2000" b="1" spc="540" dirty="0">
                <a:solidFill>
                  <a:srgbClr val="FF0000"/>
                </a:solidFill>
                <a:latin typeface="VNRGCP+Arial-BoldMT"/>
                <a:cs typeface="VNRGCP+Arial-BoldMT"/>
              </a:rPr>
              <a:t> </a:t>
            </a:r>
            <a:r>
              <a:rPr sz="2000" b="1" spc="-17" dirty="0">
                <a:solidFill>
                  <a:srgbClr val="FF0000"/>
                </a:solidFill>
                <a:latin typeface="VNRGCP+Arial-BoldMT"/>
                <a:cs typeface="VNRGCP+Arial-BoldMT"/>
              </a:rPr>
              <a:t>2%</a:t>
            </a:r>
            <a:r>
              <a:rPr sz="2000" dirty="0">
                <a:solidFill>
                  <a:srgbClr val="FF0000"/>
                </a:solidFill>
                <a:latin typeface="RWCRTC+SymbolMT"/>
                <a:cs typeface="RWCRTC+SymbolMT"/>
              </a:rPr>
              <a:t>×</a:t>
            </a:r>
            <a:r>
              <a:rPr sz="2000" b="1" dirty="0">
                <a:solidFill>
                  <a:srgbClr val="FF0000"/>
                </a:solidFill>
                <a:latin typeface="VNRGCP+Arial-BoldMT"/>
                <a:cs typeface="VNRGCP+Arial-BoldMT"/>
              </a:rPr>
              <a:t>(20ns+200ns)=122ns</a:t>
            </a:r>
          </a:p>
          <a:p>
            <a:pPr marL="0" marR="0">
              <a:lnSpc>
                <a:spcPts val="2455"/>
              </a:lnSpc>
              <a:spcBef>
                <a:spcPts val="1419"/>
              </a:spcBef>
              <a:spcAft>
                <a:spcPts val="0"/>
              </a:spcAft>
            </a:pPr>
            <a:r>
              <a:rPr sz="2000" spc="15" dirty="0">
                <a:solidFill>
                  <a:srgbClr val="FF0000"/>
                </a:solidFill>
                <a:latin typeface="SimSun"/>
                <a:cs typeface="SimSun"/>
              </a:rPr>
              <a:t>有效访问时间</a:t>
            </a:r>
            <a:r>
              <a:rPr sz="2000" b="1" dirty="0">
                <a:solidFill>
                  <a:srgbClr val="FF0000"/>
                </a:solidFill>
                <a:latin typeface="VNRGCP+Arial-BoldMT"/>
                <a:cs typeface="VNRGCP+Arial-BoldMT"/>
              </a:rPr>
              <a:t>=10%</a:t>
            </a:r>
            <a:r>
              <a:rPr sz="2000" dirty="0">
                <a:solidFill>
                  <a:srgbClr val="FF0000"/>
                </a:solidFill>
                <a:latin typeface="RWCRTC+SymbolMT"/>
                <a:cs typeface="RWCRTC+SymbolMT"/>
              </a:rPr>
              <a:t>×</a:t>
            </a:r>
            <a:r>
              <a:rPr sz="2000" b="1" dirty="0">
                <a:solidFill>
                  <a:srgbClr val="FF0000"/>
                </a:solidFill>
                <a:latin typeface="VNRGCP+Arial-BoldMT"/>
                <a:cs typeface="VNRGCP+Arial-BoldMT"/>
              </a:rPr>
              <a:t>(20ns+100ns)</a:t>
            </a:r>
            <a:r>
              <a:rPr sz="2000" b="1" spc="-46" dirty="0">
                <a:solidFill>
                  <a:srgbClr val="FF0000"/>
                </a:solidFill>
                <a:latin typeface="VNRGCP+Arial-BoldMT"/>
                <a:cs typeface="VNRGCP+Arial-BoldMT"/>
              </a:rPr>
              <a:t> </a:t>
            </a:r>
            <a:r>
              <a:rPr sz="2000" b="1" dirty="0">
                <a:solidFill>
                  <a:srgbClr val="FF0000"/>
                </a:solidFill>
                <a:latin typeface="VNRGCP+Arial-BoldMT"/>
                <a:cs typeface="VNRGCP+Arial-BoldMT"/>
              </a:rPr>
              <a:t>+</a:t>
            </a:r>
            <a:r>
              <a:rPr sz="2000" b="1" spc="-10" dirty="0">
                <a:solidFill>
                  <a:srgbClr val="FF0000"/>
                </a:solidFill>
                <a:latin typeface="VNRGCP+Arial-BoldMT"/>
                <a:cs typeface="VNRGCP+Arial-BoldMT"/>
              </a:rPr>
              <a:t> 90%</a:t>
            </a:r>
            <a:r>
              <a:rPr sz="2000" dirty="0">
                <a:solidFill>
                  <a:srgbClr val="FF0000"/>
                </a:solidFill>
                <a:latin typeface="RWCRTC+SymbolMT"/>
                <a:cs typeface="RWCRTC+SymbolMT"/>
              </a:rPr>
              <a:t>×</a:t>
            </a:r>
            <a:r>
              <a:rPr sz="2000" b="1" dirty="0">
                <a:solidFill>
                  <a:srgbClr val="FF0000"/>
                </a:solidFill>
                <a:latin typeface="VNRGCP+Arial-BoldMT"/>
                <a:cs typeface="VNRGCP+Arial-BoldMT"/>
              </a:rPr>
              <a:t>(20ns+200ns)=210ns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234439" y="4154340"/>
            <a:ext cx="5124602" cy="13097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1"/>
              </a:lnSpc>
              <a:spcBef>
                <a:spcPts val="0"/>
              </a:spcBef>
              <a:spcAft>
                <a:spcPts val="0"/>
              </a:spcAft>
            </a:pPr>
            <a:r>
              <a:rPr sz="2400" spc="11" dirty="0">
                <a:solidFill>
                  <a:srgbClr val="000000"/>
                </a:solidFill>
                <a:latin typeface="SimSun"/>
                <a:cs typeface="SimSun"/>
              </a:rPr>
              <a:t>要想真正实现“</a:t>
            </a:r>
            <a:r>
              <a:rPr sz="2400" spc="11" dirty="0">
                <a:solidFill>
                  <a:srgbClr val="FF0000"/>
                </a:solidFill>
                <a:latin typeface="SimSun"/>
                <a:cs typeface="SimSun"/>
              </a:rPr>
              <a:t>近似访存</a:t>
            </a:r>
            <a:r>
              <a:rPr sz="2400" b="1" dirty="0">
                <a:solidFill>
                  <a:srgbClr val="FF0000"/>
                </a:solidFill>
                <a:latin typeface="VNRGCP+Arial-BoldMT"/>
                <a:cs typeface="VNRGCP+Arial-BoldMT"/>
              </a:rPr>
              <a:t>1</a:t>
            </a:r>
            <a:r>
              <a:rPr sz="2400" spc="11" dirty="0">
                <a:solidFill>
                  <a:srgbClr val="FF0000"/>
                </a:solidFill>
                <a:latin typeface="SimSun"/>
                <a:cs typeface="SimSun"/>
              </a:rPr>
              <a:t>次</a:t>
            </a:r>
            <a:r>
              <a:rPr sz="2400" spc="11" dirty="0">
                <a:solidFill>
                  <a:srgbClr val="000000"/>
                </a:solidFill>
                <a:latin typeface="SimSun"/>
                <a:cs typeface="SimSun"/>
              </a:rPr>
              <a:t>”，</a:t>
            </a:r>
          </a:p>
          <a:p>
            <a:pPr marL="0" marR="0">
              <a:lnSpc>
                <a:spcPts val="2681"/>
              </a:lnSpc>
              <a:spcBef>
                <a:spcPts val="1300"/>
              </a:spcBef>
              <a:spcAft>
                <a:spcPts val="0"/>
              </a:spcAft>
            </a:pPr>
            <a:r>
              <a:rPr sz="2400" b="1" dirty="0">
                <a:solidFill>
                  <a:srgbClr val="000000"/>
                </a:solidFill>
                <a:latin typeface="VNRGCP+Arial-BoldMT"/>
                <a:cs typeface="VNRGCP+Arial-BoldMT"/>
              </a:rPr>
              <a:t>TLB</a:t>
            </a:r>
            <a:r>
              <a:rPr sz="2400" spc="11" dirty="0">
                <a:solidFill>
                  <a:srgbClr val="000000"/>
                </a:solidFill>
                <a:latin typeface="SimSun"/>
                <a:cs typeface="SimSun"/>
              </a:rPr>
              <a:t>的命中率应该很高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1234439" y="5198915"/>
            <a:ext cx="5233263" cy="13097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1"/>
              </a:lnSpc>
              <a:spcBef>
                <a:spcPts val="0"/>
              </a:spcBef>
              <a:spcAft>
                <a:spcPts val="0"/>
              </a:spcAft>
            </a:pPr>
            <a:r>
              <a:rPr sz="2400" b="1" dirty="0">
                <a:solidFill>
                  <a:srgbClr val="000000"/>
                </a:solidFill>
                <a:latin typeface="VNRGCP+Arial-BoldMT"/>
                <a:cs typeface="VNRGCP+Arial-BoldMT"/>
              </a:rPr>
              <a:t>TLB</a:t>
            </a:r>
            <a:r>
              <a:rPr sz="2400" spc="11" dirty="0">
                <a:solidFill>
                  <a:srgbClr val="000000"/>
                </a:solidFill>
                <a:latin typeface="SimSun"/>
                <a:cs typeface="SimSun"/>
              </a:rPr>
              <a:t>越大越好，但</a:t>
            </a:r>
            <a:r>
              <a:rPr sz="2400" b="1" dirty="0">
                <a:solidFill>
                  <a:srgbClr val="000000"/>
                </a:solidFill>
                <a:latin typeface="VNRGCP+Arial-BoldMT"/>
                <a:cs typeface="VNRGCP+Arial-BoldMT"/>
              </a:rPr>
              <a:t>TLB</a:t>
            </a:r>
            <a:r>
              <a:rPr sz="2400" spc="11" dirty="0">
                <a:solidFill>
                  <a:srgbClr val="000000"/>
                </a:solidFill>
                <a:latin typeface="SimSun"/>
                <a:cs typeface="SimSun"/>
              </a:rPr>
              <a:t>很贵，通常</a:t>
            </a:r>
          </a:p>
          <a:p>
            <a:pPr marL="0" marR="0">
              <a:lnSpc>
                <a:spcPts val="2681"/>
              </a:lnSpc>
              <a:spcBef>
                <a:spcPts val="1300"/>
              </a:spcBef>
              <a:spcAft>
                <a:spcPts val="0"/>
              </a:spcAft>
            </a:pPr>
            <a:r>
              <a:rPr sz="2400" spc="11" dirty="0">
                <a:solidFill>
                  <a:srgbClr val="000000"/>
                </a:solidFill>
                <a:latin typeface="SimSun"/>
                <a:cs typeface="SimSun"/>
              </a:rPr>
              <a:t>只有</a:t>
            </a:r>
            <a:r>
              <a:rPr sz="2400" b="1" dirty="0">
                <a:solidFill>
                  <a:srgbClr val="FF0000"/>
                </a:solidFill>
                <a:latin typeface="VNRGCP+Arial-BoldMT"/>
                <a:cs typeface="VNRGCP+Arial-BoldMT"/>
              </a:rPr>
              <a:t>[64, 1024]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91459" y="6583047"/>
            <a:ext cx="1945624" cy="529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67"/>
              </a:lnSpc>
              <a:spcBef>
                <a:spcPts val="0"/>
              </a:spcBef>
              <a:spcAft>
                <a:spcPts val="0"/>
              </a:spcAft>
            </a:pPr>
            <a:r>
              <a:rPr sz="1600" b="1" dirty="0">
                <a:solidFill>
                  <a:srgbClr val="000000"/>
                </a:solidFill>
                <a:latin typeface="FKLRBT+TimesNewRomanPS-BoldMT"/>
                <a:cs typeface="FKLRBT+TimesNewRomanPS-BoldMT"/>
              </a:rPr>
              <a:t>Operating</a:t>
            </a:r>
            <a:r>
              <a:rPr sz="1600" b="1" spc="37" dirty="0">
                <a:solidFill>
                  <a:srgbClr val="000000"/>
                </a:solidFill>
                <a:latin typeface="FKLRBT+TimesNewRomanPS-BoldMT"/>
                <a:cs typeface="FKLRBT+TimesNewRomanPS-BoldMT"/>
              </a:rPr>
              <a:t> </a:t>
            </a:r>
            <a:r>
              <a:rPr sz="1600" b="1" dirty="0">
                <a:solidFill>
                  <a:srgbClr val="000000"/>
                </a:solidFill>
                <a:latin typeface="FKLRBT+TimesNewRomanPS-BoldMT"/>
                <a:cs typeface="FKLRBT+TimesNewRomanPS-BoldMT"/>
              </a:rPr>
              <a:t>Systems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5913786" y="6581798"/>
            <a:ext cx="668025" cy="531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83"/>
              </a:lnSpc>
              <a:spcBef>
                <a:spcPts val="0"/>
              </a:spcBef>
              <a:spcAft>
                <a:spcPts val="0"/>
              </a:spcAft>
            </a:pPr>
            <a:r>
              <a:rPr sz="1600" b="1" dirty="0">
                <a:solidFill>
                  <a:srgbClr val="000000"/>
                </a:solidFill>
                <a:latin typeface="VNRGCP+Arial-BoldMT"/>
                <a:cs typeface="VNRGCP+Arial-BoldMT"/>
              </a:rPr>
              <a:t>- 7 -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1"/>
          <p:cNvSpPr/>
          <p:nvPr/>
        </p:nvSpPr>
        <p:spPr>
          <a:xfrm>
            <a:off x="11190730" y="5486400"/>
            <a:ext cx="1001267" cy="1371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761" y="321564"/>
            <a:ext cx="11487149" cy="50886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19327" y="5785103"/>
            <a:ext cx="188975" cy="19202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50227" y="404306"/>
            <a:ext cx="9077156" cy="11965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021"/>
              </a:lnSpc>
              <a:spcBef>
                <a:spcPts val="0"/>
              </a:spcBef>
              <a:spcAft>
                <a:spcPts val="0"/>
              </a:spcAft>
            </a:pPr>
            <a:r>
              <a:rPr sz="3600" spc="11" dirty="0">
                <a:solidFill>
                  <a:srgbClr val="000000"/>
                </a:solidFill>
                <a:latin typeface="SimSun"/>
                <a:cs typeface="SimSun"/>
              </a:rPr>
              <a:t>为什么</a:t>
            </a:r>
            <a:r>
              <a:rPr sz="3600" b="1" dirty="0">
                <a:solidFill>
                  <a:srgbClr val="000000"/>
                </a:solidFill>
                <a:latin typeface="VNRGCP+Arial-BoldMT"/>
                <a:cs typeface="VNRGCP+Arial-BoldMT"/>
              </a:rPr>
              <a:t>TLB</a:t>
            </a:r>
            <a:r>
              <a:rPr sz="3600" spc="11" dirty="0">
                <a:solidFill>
                  <a:srgbClr val="000000"/>
                </a:solidFill>
                <a:latin typeface="SimSun"/>
                <a:cs typeface="SimSun"/>
              </a:rPr>
              <a:t>条目数可以在</a:t>
            </a:r>
            <a:r>
              <a:rPr sz="3600" b="1" dirty="0">
                <a:solidFill>
                  <a:srgbClr val="000000"/>
                </a:solidFill>
                <a:latin typeface="VNRGCP+Arial-BoldMT"/>
                <a:cs typeface="VNRGCP+Arial-BoldMT"/>
              </a:rPr>
              <a:t>64-1024</a:t>
            </a:r>
            <a:r>
              <a:rPr sz="3600" spc="11" dirty="0">
                <a:solidFill>
                  <a:srgbClr val="000000"/>
                </a:solidFill>
                <a:latin typeface="SimSun"/>
                <a:cs typeface="SimSun"/>
              </a:rPr>
              <a:t>之间</a:t>
            </a:r>
            <a:r>
              <a:rPr sz="3600" b="1" dirty="0">
                <a:solidFill>
                  <a:srgbClr val="000000"/>
                </a:solidFill>
                <a:latin typeface="VNRGCP+Arial-BoldMT"/>
                <a:cs typeface="VNRGCP+Arial-BoldMT"/>
              </a:rPr>
              <a:t>?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99415" y="1298743"/>
            <a:ext cx="8991409" cy="9305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123"/>
              </a:lnSpc>
              <a:spcBef>
                <a:spcPts val="0"/>
              </a:spcBef>
              <a:spcAft>
                <a:spcPts val="0"/>
              </a:spcAft>
            </a:pPr>
            <a:r>
              <a:rPr sz="3750" baseline="-30954" dirty="0">
                <a:solidFill>
                  <a:srgbClr val="993200"/>
                </a:solidFill>
                <a:latin typeface="KAQCEO+Wingdings-Regular"/>
                <a:cs typeface="KAQCEO+Wingdings-Regular"/>
              </a:rPr>
              <a:t></a:t>
            </a:r>
            <a:r>
              <a:rPr sz="3750" spc="-103" baseline="-30954" dirty="0">
                <a:solidFill>
                  <a:srgbClr val="993200"/>
                </a:solidFill>
                <a:latin typeface="Times New Roman"/>
                <a:cs typeface="Times New Roman"/>
              </a:rPr>
              <a:t> </a:t>
            </a:r>
            <a:r>
              <a:rPr sz="4200" baseline="-30954" dirty="0">
                <a:solidFill>
                  <a:srgbClr val="000000"/>
                </a:solidFill>
                <a:latin typeface="SimSun"/>
                <a:cs typeface="SimSun"/>
              </a:rPr>
              <a:t>相比</a:t>
            </a:r>
            <a:r>
              <a:rPr sz="4200" b="1" baseline="-30954" dirty="0">
                <a:solidFill>
                  <a:srgbClr val="000000"/>
                </a:solidFill>
                <a:latin typeface="VNRGCP+Arial-BoldMT"/>
                <a:cs typeface="VNRGCP+Arial-BoldMT"/>
              </a:rPr>
              <a:t>2</a:t>
            </a:r>
            <a:r>
              <a:rPr sz="2800" b="1" spc="15" baseline="29999" dirty="0">
                <a:solidFill>
                  <a:srgbClr val="000000"/>
                </a:solidFill>
                <a:latin typeface="VNRGCP+Arial-BoldMT"/>
                <a:cs typeface="VNRGCP+Arial-BoldMT"/>
              </a:rPr>
              <a:t>20</a:t>
            </a:r>
            <a:r>
              <a:rPr sz="2800" dirty="0">
                <a:solidFill>
                  <a:srgbClr val="000000"/>
                </a:solidFill>
                <a:latin typeface="SimSun"/>
                <a:cs typeface="SimSun"/>
              </a:rPr>
              <a:t>个页，</a:t>
            </a:r>
            <a:r>
              <a:rPr sz="2800" b="1" dirty="0">
                <a:solidFill>
                  <a:srgbClr val="000000"/>
                </a:solidFill>
                <a:latin typeface="VNRGCP+Arial-BoldMT"/>
                <a:cs typeface="VNRGCP+Arial-BoldMT"/>
              </a:rPr>
              <a:t>64</a:t>
            </a:r>
            <a:r>
              <a:rPr sz="2800" dirty="0">
                <a:solidFill>
                  <a:srgbClr val="000000"/>
                </a:solidFill>
                <a:latin typeface="SimSun"/>
                <a:cs typeface="SimSun"/>
              </a:rPr>
              <a:t>很小，为什么</a:t>
            </a:r>
            <a:r>
              <a:rPr sz="2800" b="1" dirty="0">
                <a:solidFill>
                  <a:srgbClr val="000000"/>
                </a:solidFill>
                <a:latin typeface="VNRGCP+Arial-BoldMT"/>
                <a:cs typeface="VNRGCP+Arial-BoldMT"/>
              </a:rPr>
              <a:t>TLB</a:t>
            </a:r>
            <a:r>
              <a:rPr sz="2800" spc="12" dirty="0">
                <a:solidFill>
                  <a:srgbClr val="000000"/>
                </a:solidFill>
                <a:latin typeface="SimSun"/>
                <a:cs typeface="SimSun"/>
              </a:rPr>
              <a:t>就能起作用</a:t>
            </a:r>
            <a:r>
              <a:rPr sz="2800" b="1" dirty="0">
                <a:solidFill>
                  <a:srgbClr val="000000"/>
                </a:solidFill>
                <a:latin typeface="VNRGCP+Arial-BoldMT"/>
                <a:cs typeface="VNRGCP+Arial-BoldMT"/>
              </a:rPr>
              <a:t>?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005839" y="2034730"/>
            <a:ext cx="4225518" cy="762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sz="2400" spc="11" dirty="0">
                <a:solidFill>
                  <a:srgbClr val="000000"/>
                </a:solidFill>
                <a:latin typeface="SimSun"/>
                <a:cs typeface="SimSun"/>
              </a:rPr>
              <a:t>程序的地址访问存在</a:t>
            </a:r>
            <a:r>
              <a:rPr sz="2400" spc="11" dirty="0">
                <a:solidFill>
                  <a:srgbClr val="FF0000"/>
                </a:solidFill>
                <a:latin typeface="SimSun"/>
                <a:cs typeface="SimSun"/>
              </a:rPr>
              <a:t>局部性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250209" y="2152439"/>
            <a:ext cx="2171718" cy="6355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04"/>
              </a:lnSpc>
              <a:spcBef>
                <a:spcPts val="0"/>
              </a:spcBef>
              <a:spcAft>
                <a:spcPts val="0"/>
              </a:spcAft>
            </a:pPr>
            <a:r>
              <a:rPr sz="2000" spc="15" dirty="0">
                <a:solidFill>
                  <a:srgbClr val="000000"/>
                </a:solidFill>
                <a:latin typeface="SimSun"/>
                <a:cs typeface="SimSun"/>
              </a:rPr>
              <a:t>某内存引用模式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005839" y="2617640"/>
            <a:ext cx="4854354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1"/>
              </a:lnSpc>
              <a:spcBef>
                <a:spcPts val="0"/>
              </a:spcBef>
              <a:spcAft>
                <a:spcPts val="0"/>
              </a:spcAft>
            </a:pPr>
            <a:r>
              <a:rPr sz="2400" spc="11" dirty="0">
                <a:solidFill>
                  <a:srgbClr val="FF0000"/>
                </a:solidFill>
                <a:latin typeface="SimSun"/>
                <a:cs typeface="SimSun"/>
              </a:rPr>
              <a:t>空间局部性</a:t>
            </a:r>
            <a:r>
              <a:rPr sz="2400" b="1" dirty="0">
                <a:solidFill>
                  <a:srgbClr val="000000"/>
                </a:solidFill>
                <a:latin typeface="VNRGCP+Arial-BoldMT"/>
                <a:cs typeface="VNRGCP+Arial-BoldMT"/>
              </a:rPr>
              <a:t>(Locality</a:t>
            </a:r>
            <a:r>
              <a:rPr sz="2400" b="1" spc="-20" dirty="0">
                <a:solidFill>
                  <a:srgbClr val="000000"/>
                </a:solidFill>
                <a:latin typeface="VNRGCP+Arial-BoldMT"/>
                <a:cs typeface="VNRGCP+Arial-BoldMT"/>
              </a:rPr>
              <a:t> </a:t>
            </a:r>
            <a:r>
              <a:rPr sz="2400" b="1" dirty="0">
                <a:solidFill>
                  <a:srgbClr val="000000"/>
                </a:solidFill>
                <a:latin typeface="VNRGCP+Arial-BoldMT"/>
                <a:cs typeface="VNRGCP+Arial-BoldMT"/>
              </a:rPr>
              <a:t>in</a:t>
            </a:r>
            <a:r>
              <a:rPr sz="2400" b="1" spc="-14" dirty="0">
                <a:solidFill>
                  <a:srgbClr val="000000"/>
                </a:solidFill>
                <a:latin typeface="VNRGCP+Arial-BoldMT"/>
                <a:cs typeface="VNRGCP+Arial-BoldMT"/>
              </a:rPr>
              <a:t> </a:t>
            </a:r>
            <a:r>
              <a:rPr sz="2400" b="1" dirty="0">
                <a:solidFill>
                  <a:srgbClr val="000000"/>
                </a:solidFill>
                <a:latin typeface="VNRGCP+Arial-BoldMT"/>
                <a:cs typeface="VNRGCP+Arial-BoldMT"/>
              </a:rPr>
              <a:t>Space)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5972175" y="4568483"/>
            <a:ext cx="1403612" cy="6355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04"/>
              </a:lnSpc>
              <a:spcBef>
                <a:spcPts val="0"/>
              </a:spcBef>
              <a:spcAft>
                <a:spcPts val="0"/>
              </a:spcAft>
            </a:pPr>
            <a:r>
              <a:rPr sz="2000" spc="15" dirty="0">
                <a:solidFill>
                  <a:srgbClr val="000000"/>
                </a:solidFill>
                <a:latin typeface="SimSun"/>
                <a:cs typeface="SimSun"/>
              </a:rPr>
              <a:t>内存地址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2771552" y="4986847"/>
            <a:ext cx="4577791" cy="762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sz="2400" spc="11" dirty="0">
                <a:solidFill>
                  <a:srgbClr val="000000"/>
                </a:solidFill>
                <a:latin typeface="SimSun"/>
                <a:cs typeface="SimSun"/>
              </a:rPr>
              <a:t>程序多体现为循环、顺序结构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005839" y="5736780"/>
            <a:ext cx="6691426" cy="762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sz="2400" spc="11" dirty="0">
                <a:solidFill>
                  <a:srgbClr val="000000"/>
                </a:solidFill>
                <a:latin typeface="SimSun"/>
                <a:cs typeface="SimSun"/>
              </a:rPr>
              <a:t>计算机系统设计时应该充分利用这一局部性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91459" y="6583047"/>
            <a:ext cx="1945624" cy="529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67"/>
              </a:lnSpc>
              <a:spcBef>
                <a:spcPts val="0"/>
              </a:spcBef>
              <a:spcAft>
                <a:spcPts val="0"/>
              </a:spcAft>
            </a:pPr>
            <a:r>
              <a:rPr sz="1600" b="1" dirty="0">
                <a:solidFill>
                  <a:srgbClr val="000000"/>
                </a:solidFill>
                <a:latin typeface="FKLRBT+TimesNewRomanPS-BoldMT"/>
                <a:cs typeface="FKLRBT+TimesNewRomanPS-BoldMT"/>
              </a:rPr>
              <a:t>Operating</a:t>
            </a:r>
            <a:r>
              <a:rPr sz="1600" b="1" spc="37" dirty="0">
                <a:solidFill>
                  <a:srgbClr val="000000"/>
                </a:solidFill>
                <a:latin typeface="FKLRBT+TimesNewRomanPS-BoldMT"/>
                <a:cs typeface="FKLRBT+TimesNewRomanPS-BoldMT"/>
              </a:rPr>
              <a:t> </a:t>
            </a:r>
            <a:r>
              <a:rPr sz="1600" b="1" dirty="0">
                <a:solidFill>
                  <a:srgbClr val="000000"/>
                </a:solidFill>
                <a:latin typeface="FKLRBT+TimesNewRomanPS-BoldMT"/>
                <a:cs typeface="FKLRBT+TimesNewRomanPS-BoldMT"/>
              </a:rPr>
              <a:t>Systems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5913786" y="6581798"/>
            <a:ext cx="668025" cy="531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83"/>
              </a:lnSpc>
              <a:spcBef>
                <a:spcPts val="0"/>
              </a:spcBef>
              <a:spcAft>
                <a:spcPts val="0"/>
              </a:spcAft>
            </a:pPr>
            <a:r>
              <a:rPr sz="1600" b="1" dirty="0">
                <a:solidFill>
                  <a:srgbClr val="000000"/>
                </a:solidFill>
                <a:latin typeface="VNRGCP+Arial-BoldMT"/>
                <a:cs typeface="VNRGCP+Arial-BoldMT"/>
              </a:rPr>
              <a:t>- 8 -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</TotalTime>
  <Words>120</Words>
  <Application>Microsoft Office PowerPoint</Application>
  <PresentationFormat>自定义</PresentationFormat>
  <Paragraphs>26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1" baseType="lpstr">
      <vt:lpstr>Arial</vt:lpstr>
      <vt:lpstr>宋体</vt:lpstr>
      <vt:lpstr>Calibri</vt:lpstr>
      <vt:lpstr>FKLRBT+TimesNewRomanPS-BoldMT</vt:lpstr>
      <vt:lpstr>HKHPSI+STHupo</vt:lpstr>
      <vt:lpstr>EEUGWU+Arial-Black</vt:lpstr>
      <vt:lpstr>Times New Roman</vt:lpstr>
      <vt:lpstr>SimHei</vt:lpstr>
      <vt:lpstr>WNHHIO+Elephant-Regular</vt:lpstr>
      <vt:lpstr>VNRGCP+Arial-BoldMT</vt:lpstr>
      <vt:lpstr>KAQCEO+Wingdings-Regular</vt:lpstr>
      <vt:lpstr>RWCRTC+SymbolMT</vt:lpstr>
      <vt:lpstr>Theme Office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PowerPoint</dc:title>
  <dc:creator>Administrator</dc:creator>
  <cp:lastModifiedBy>user</cp:lastModifiedBy>
  <cp:revision>10</cp:revision>
  <dcterms:modified xsi:type="dcterms:W3CDTF">2018-11-29T07:47:25Z</dcterms:modified>
</cp:coreProperties>
</file>