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689" r:id="rId16"/>
    <p:sldMasterId id="2147483691" r:id="rId17"/>
  </p:sldMasterIdLst>
  <p:sldIdLst>
    <p:sldId id="259" r:id="rId18"/>
    <p:sldId id="262" r:id="rId19"/>
    <p:sldId id="265" r:id="rId20"/>
    <p:sldId id="268" r:id="rId21"/>
    <p:sldId id="271" r:id="rId22"/>
    <p:sldId id="274" r:id="rId23"/>
    <p:sldId id="277" r:id="rId24"/>
    <p:sldId id="280" r:id="rId25"/>
    <p:sldId id="283" r:id="rId26"/>
    <p:sldId id="286" r:id="rId27"/>
    <p:sldId id="289" r:id="rId28"/>
    <p:sldId id="292" r:id="rId29"/>
    <p:sldId id="295" r:id="rId30"/>
    <p:sldId id="298" r:id="rId31"/>
    <p:sldId id="301" r:id="rId32"/>
    <p:sldId id="304" r:id="rId33"/>
  </p:sldIdLst>
  <p:sldSz cx="12192000" cy="6858000"/>
  <p:notesSz cx="6858000" cy="9144000"/>
  <p:custDataLst>
    <p:tags r:id="rId34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34" Type="http://schemas.openxmlformats.org/officeDocument/2006/relationships/tags" Target="tags/tag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6A7BF8-889D-4456-8058-56F18AD8DF71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100842-B9FD-493D-B04B-2BC6ECC05C35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6C1640-4FFA-455D-9328-A9E26CC24CF1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863C74-BC6A-4C0D-9047-22D508BC4002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63D556-9DCC-4495-87F3-8838E9D1D398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2FCFE85-8FC4-4A9E-9730-37C2030556CC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B5B229F-366B-4304-8EA8-790D19E92088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56DD729-DA8A-47A9-9D97-6693116CAD6F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BA5AB86-B9EC-4BE5-AC67-DC17E850AB5F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F2F24D4-6C77-4FC6-A007-ECCF9D6CEBB0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27018F5-E58D-4800-9A88-C7DA811B7CED}" type="datetimeFigureOut">
              <a:rPr lang="en-US" smtClean="0" smtId="4294967295"/>
              <a:t>9/8/2018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9/8/2018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277859" y="1028701"/>
            <a:ext cx="11507232" cy="36984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02323" y="1343721"/>
            <a:ext cx="6572817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980"/>
              </a:lnSpc>
              <a:spcBef>
                <a:spcPct val="0"/>
              </a:spcBef>
              <a:spcAft>
                <a:spcPct val="0"/>
              </a:spcAft>
            </a:pPr>
            <a:r>
              <a:rPr sz="5400" b="1">
                <a:solidFill>
                  <a:srgbClr val="0033CC"/>
                </a:solidFill>
                <a:latin typeface="QDCSDV+TimesNewRomanPS-BoldMT"/>
                <a:cs typeface="QDCSDV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4840" y="1429207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94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4">
                <a:solidFill>
                  <a:srgbClr val="0033CC"/>
                </a:solidFill>
                <a:latin typeface="GKDQPV+STHupo"/>
                <a:cs typeface="GKDQPV+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21002" y="2529837"/>
            <a:ext cx="11714376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8460"/>
              </a:lnSpc>
              <a:spcBef>
                <a:spcPct val="0"/>
              </a:spcBef>
              <a:spcAft>
                <a:spcPct val="0"/>
              </a:spcAft>
            </a:pPr>
            <a:r>
              <a:rPr sz="6000">
                <a:solidFill>
                  <a:srgbClr val="FF0000"/>
                </a:solidFill>
                <a:latin typeface="LRRLEW+Arial-Black"/>
                <a:cs typeface="LRRLEW+Arial-Black"/>
              </a:rPr>
              <a:t>L23</a:t>
            </a:r>
            <a:r>
              <a:rPr sz="6000" spc="5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6000" spc="20">
                <a:solidFill>
                  <a:srgbClr val="FF0000"/>
                </a:solidFill>
                <a:latin typeface="SimHei"/>
                <a:cs typeface="SimHei"/>
              </a:rPr>
              <a:t>段页结合的实际内存管理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22804" y="3661655"/>
            <a:ext cx="6865655" cy="141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5150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000000"/>
                </a:solidFill>
                <a:latin typeface="EAEQND+Elephant-Regular"/>
                <a:cs typeface="EAEQND+Elephant-Regular"/>
              </a:rPr>
              <a:t>Segmentation</a:t>
            </a:r>
            <a:r>
              <a:rPr sz="4000" spc="-40">
                <a:solidFill>
                  <a:srgbClr val="000000"/>
                </a:solidFill>
                <a:latin typeface="EAEQND+Elephant-Regular"/>
                <a:cs typeface="EAEQND+Elephant-Regular"/>
              </a:rPr>
              <a:t> </a:t>
            </a:r>
            <a:r>
              <a:rPr sz="4000">
                <a:solidFill>
                  <a:srgbClr val="000000"/>
                </a:solidFill>
                <a:latin typeface="EAEQND+Elephant-Regular"/>
                <a:cs typeface="EAEQND+Elephant-Regular"/>
              </a:rPr>
              <a:t>&amp; </a:t>
            </a:r>
            <a:r>
              <a:rPr sz="4000" spc="-28">
                <a:solidFill>
                  <a:srgbClr val="000000"/>
                </a:solidFill>
                <a:latin typeface="EAEQND+Elephant-Regular"/>
                <a:cs typeface="EAEQND+Elephant-Regular"/>
              </a:rPr>
              <a:t>Paging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6800"/>
            <a:ext cx="10700002" cy="520169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1040" y="404306"/>
            <a:ext cx="7733522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3600" b="1">
                <a:solidFill>
                  <a:srgbClr val="000000"/>
                </a:solidFill>
                <a:latin typeface="FLIEHN+Arial-BoldMT"/>
                <a:cs typeface="FLIEHN+Arial-BoldMT"/>
              </a:rPr>
              <a:t>0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、进程</a:t>
            </a:r>
            <a:r>
              <a:rPr sz="3600" b="1">
                <a:solidFill>
                  <a:srgbClr val="000000"/>
                </a:solidFill>
                <a:latin typeface="FLIEHN+Arial-BoldMT"/>
                <a:cs typeface="FLIEHN+Arial-BoldMT"/>
              </a:rPr>
              <a:t>1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、进程</a:t>
            </a:r>
            <a:r>
              <a:rPr sz="3600" b="1">
                <a:solidFill>
                  <a:srgbClr val="000000"/>
                </a:solidFill>
                <a:latin typeface="FLIEHN+Arial-BoldMT"/>
                <a:cs typeface="FLIEHN+Arial-BoldMT"/>
              </a:rPr>
              <a:t>2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的虚拟地址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20538" y="1052828"/>
            <a:ext cx="72072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LIEHN+Arial-BoldMT"/>
                <a:cs typeface="FLIEHN+Arial-BoldMT"/>
              </a:rPr>
              <a:t>4G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74740" y="1615630"/>
            <a:ext cx="598688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每个进程的代码段、数据段都是一个段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1206" y="1665456"/>
            <a:ext cx="103460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000" b="1">
                <a:solidFill>
                  <a:srgbClr val="000000"/>
                </a:solidFill>
                <a:latin typeface="FLIEHN+Arial-BoldMT"/>
                <a:cs typeface="FLIEHN+Arial-BoldMT"/>
              </a:rPr>
              <a:t>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44440" y="1891008"/>
            <a:ext cx="1018347" cy="21130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LIEHN+Arial-BoldMT"/>
                <a:cs typeface="FLIEHN+Arial-BoldMT"/>
              </a:rPr>
              <a:t>192M</a:t>
            </a:r>
          </a:p>
          <a:p>
            <a:pPr marL="57" marR="0">
              <a:lnSpc>
                <a:spcPts val="2238"/>
              </a:lnSpc>
              <a:spcBef>
                <a:spcPts val="916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LIEHN+Arial-BoldMT"/>
                <a:cs typeface="FLIEHN+Arial-BoldMT"/>
              </a:rPr>
              <a:t>128M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43082" y="2024358"/>
            <a:ext cx="1187792" cy="1046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FLIEHN+Arial-BoldMT"/>
                <a:cs typeface="FLIEHN+Arial-BoldMT"/>
              </a:rPr>
              <a:t>LDT[2]</a:t>
            </a:r>
          </a:p>
          <a:p>
            <a:pPr marL="0" marR="0">
              <a:lnSpc>
                <a:spcPts val="2238"/>
              </a:lnSpc>
              <a:spcBef>
                <a:spcPts val="761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FLIEHN+Arial-BoldMT"/>
                <a:cs typeface="FLIEHN+Arial-BoldMT"/>
              </a:rPr>
              <a:t>LDT[1]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58840" y="2355703"/>
            <a:ext cx="6564653" cy="1596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1590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每个进程占</a:t>
            </a:r>
            <a:r>
              <a:rPr sz="2400" b="1">
                <a:solidFill>
                  <a:srgbClr val="000000"/>
                </a:solidFill>
                <a:latin typeface="FLIEHN+Arial-BoldMT"/>
                <a:cs typeface="FLIEHN+Arial-BoldMT"/>
              </a:rPr>
              <a:t>64M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虚拟地址空间，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互不重叠</a:t>
            </a:r>
          </a:p>
          <a:p>
            <a:pPr marL="0" marR="0">
              <a:lnSpc>
                <a:spcPts val="2681"/>
              </a:lnSpc>
              <a:spcBef>
                <a:spcPts val="3606"/>
              </a:spcBef>
              <a:spcAft>
                <a:spcPct val="0"/>
              </a:spcAft>
            </a:pP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问题：这意味着什么样的简化</a:t>
            </a:r>
            <a:r>
              <a:rPr sz="2400" b="1" u="sng">
                <a:solidFill>
                  <a:srgbClr val="000000"/>
                </a:solidFill>
                <a:latin typeface="FLIEHN+Arial-BoldMT"/>
                <a:cs typeface="FLIEHN+Arial-BoldMT"/>
              </a:rPr>
              <a:t>?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1206" y="2884656"/>
            <a:ext cx="103460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000" b="1">
                <a:solidFill>
                  <a:srgbClr val="000000"/>
                </a:solidFill>
                <a:latin typeface="FLIEHN+Arial-BoldMT"/>
                <a:cs typeface="FLIEHN+Arial-BoldMT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00022" y="3415008"/>
            <a:ext cx="876231" cy="1868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FLIEHN+Arial-BoldMT"/>
                <a:cs typeface="FLIEHN+Arial-BoldMT"/>
              </a:rPr>
              <a:t>LDT</a:t>
            </a:r>
          </a:p>
          <a:p>
            <a:pPr marL="0" marR="0">
              <a:lnSpc>
                <a:spcPts val="2238"/>
              </a:lnSpc>
              <a:spcBef>
                <a:spcPts val="7286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FLIEHN+Arial-BoldMT"/>
                <a:cs typeface="FLIEHN+Arial-BoldMT"/>
              </a:rPr>
              <a:t>LDT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1206" y="4103856"/>
            <a:ext cx="103460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000" b="1">
                <a:solidFill>
                  <a:srgbClr val="000000"/>
                </a:solidFill>
                <a:latin typeface="FLIEHN+Arial-BoldMT"/>
                <a:cs typeface="FLIEHN+Arial-BoldMT"/>
              </a:rPr>
              <a:t>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044440" y="4710242"/>
            <a:ext cx="876586" cy="1960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7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LIEHN+Arial-BoldMT"/>
                <a:cs typeface="FLIEHN+Arial-BoldMT"/>
              </a:rPr>
              <a:t>64M</a:t>
            </a:r>
          </a:p>
          <a:p>
            <a:pPr marL="0" marR="0">
              <a:lnSpc>
                <a:spcPts val="2238"/>
              </a:lnSpc>
              <a:spcBef>
                <a:spcPts val="7962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FLIEHN+Arial-BoldMT"/>
                <a:cs typeface="FLIEHN+Arial-BoldMT"/>
              </a:rPr>
              <a:t>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5079" y="5182338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内核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11782" y="5672402"/>
            <a:ext cx="91898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FLIEHN+Arial-BoldMT"/>
                <a:cs typeface="FLIEHN+Arial-BoldMT"/>
              </a:rPr>
              <a:t>GDT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449446" y="6385663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虚拟内存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SJAAQC+TimesNewRomanPS-BoldMT"/>
                <a:cs typeface="SJAAQC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SJAAQC+TimesNewRomanPS-BoldMT"/>
                <a:cs typeface="SJAAQC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SJAAQC+TimesNewRomanPS-BoldMT"/>
                <a:cs typeface="SJAAQC+TimesNewRomanPS-BoldMT"/>
              </a:rPr>
              <a:t>Systems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FLIEHN+Arial-BoldMT"/>
                <a:cs typeface="FLIEHN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FLIEHN+Arial-BoldMT"/>
                <a:cs typeface="FLIEHN+Arial-BoldMT"/>
              </a:rPr>
              <a:t>10</a:t>
            </a:r>
            <a:r>
              <a:rPr sz="1600" b="1" spc="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FLIEHN+Arial-BoldMT"/>
                <a:cs typeface="FLIEHN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228600"/>
            <a:ext cx="12041123" cy="248412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0455" y="2860547"/>
            <a:ext cx="9610342" cy="263652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1040" y="404306"/>
            <a:ext cx="5093591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接下来应该是什么了</a:t>
            </a:r>
            <a:r>
              <a:rPr sz="3600" b="1">
                <a:solidFill>
                  <a:srgbClr val="000000"/>
                </a:solidFill>
                <a:latin typeface="HOVKVS+Arial-BoldMT"/>
                <a:cs typeface="HOVKVS+Arial-BoldMT"/>
              </a:rPr>
              <a:t>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8590" y="446159"/>
            <a:ext cx="3876256" cy="101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04"/>
              </a:lnSpc>
              <a:spcBef>
                <a:spcPct val="0"/>
              </a:spcBef>
              <a:spcAft>
                <a:spcPct val="0"/>
              </a:spcAft>
            </a:pPr>
            <a:r>
              <a:rPr sz="3200" spc="17">
                <a:solidFill>
                  <a:srgbClr val="FF0000"/>
                </a:solidFill>
                <a:latin typeface="SimSun"/>
                <a:cs typeface="SimSun"/>
              </a:rPr>
              <a:t>分配内存、建页表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1040" y="1246585"/>
            <a:ext cx="6311761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VTUA+CourierNewPS-BoldMT"/>
                <a:cs typeface="IGVTUA+CourierNewPS-BoldMT"/>
              </a:rPr>
              <a:t>int copy_mem(int nr, task_struct *p)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1040" y="1612313"/>
            <a:ext cx="5435173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VTUA+CourierNewPS-BoldMT"/>
                <a:cs typeface="IGVTUA+CourierNewPS-BoldMT"/>
              </a:rPr>
              <a:t>{</a:t>
            </a:r>
            <a:r>
              <a:rPr sz="2000" b="1" spc="1201">
                <a:solidFill>
                  <a:srgbClr val="000000"/>
                </a:solidFill>
                <a:latin typeface="IGVTUA+CourierNewPS-BoldMT"/>
                <a:cs typeface="IGVTUA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IGVTUA+CourierNewPS-BoldMT"/>
                <a:cs typeface="IGVTUA+CourierNewPS-BoldMT"/>
              </a:rPr>
              <a:t>unsigned long old_data_base;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8136" y="1978041"/>
            <a:ext cx="10011429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VTUA+CourierNewPS-BoldMT"/>
                <a:cs typeface="IGVTUA+CourierNewPS-BoldMT"/>
              </a:rPr>
              <a:t>old_data_base=get_base(current-&gt;ldt[2]);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IGVTUA+CourierNewPS-BoldMT"/>
                <a:cs typeface="IGVTUA+CourierNewPS-BoldMT"/>
              </a:rPr>
              <a:t>copy_page_tables(old_data_base,new_data_base,data_limit);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7240" y="2922985"/>
            <a:ext cx="11921923" cy="2132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VTUA+CourierNewPS-BoldMT"/>
                <a:cs typeface="IGVTUA+CourierNewPS-BoldMT"/>
              </a:rPr>
              <a:t>int copy_page_tables(unsigned long from,unsigned long to, long size)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VTUA+CourierNewPS-BoldMT"/>
                <a:cs typeface="IGVTUA+CourierNewPS-BoldMT"/>
              </a:rPr>
              <a:t>{</a:t>
            </a:r>
            <a:r>
              <a:rPr sz="2000" b="1" spc="1201">
                <a:solidFill>
                  <a:srgbClr val="000000"/>
                </a:solidFill>
                <a:latin typeface="IGVTUA+CourierNewPS-BoldMT"/>
                <a:cs typeface="IGVTUA+CourierNewPS-BoldMT"/>
              </a:rPr>
              <a:t> </a:t>
            </a:r>
            <a:r>
              <a:rPr sz="2000" b="1">
                <a:solidFill>
                  <a:srgbClr val="FF0000"/>
                </a:solidFill>
                <a:latin typeface="IGVTUA+CourierNewPS-BoldMT"/>
                <a:cs typeface="IGVTUA+CourierNewPS-BoldMT"/>
              </a:rPr>
              <a:t>from_dir = (unsigned long *)((from&gt;&gt;20)&amp;0xffc);</a:t>
            </a:r>
          </a:p>
          <a:p>
            <a:pPr marL="457096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VTUA+CourierNewPS-BoldMT"/>
                <a:cs typeface="IGVTUA+CourierNewPS-BoldMT"/>
              </a:rPr>
              <a:t>to_dir = (unsigned long *)((to&gt;&gt;20)&amp;0xffc);</a:t>
            </a:r>
          </a:p>
          <a:p>
            <a:pPr marL="457096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VTUA+CourierNewPS-BoldMT"/>
                <a:cs typeface="IGVTUA+CourierNewPS-BoldMT"/>
              </a:rPr>
              <a:t>size = (unsigned long)(size+0x3fffff)&gt;&gt;22;</a:t>
            </a:r>
          </a:p>
          <a:p>
            <a:pPr marL="457096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VTUA+CourierNewPS-BoldMT"/>
                <a:cs typeface="IGVTUA+CourierNewPS-BoldMT"/>
              </a:rPr>
              <a:t>for(; size--&gt;0; from_dir++, to_dir++){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1432" y="4751625"/>
            <a:ext cx="6849928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GVTUA+CourierNewPS-BoldMT"/>
                <a:cs typeface="IGVTUA+CourierNewPS-BoldMT"/>
              </a:rPr>
              <a:t>from_page_table=(0xfffff000&amp;*from_dir);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91432" y="5117353"/>
            <a:ext cx="5269174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IGVTUA+CourierNewPS-BoldMT"/>
                <a:cs typeface="IGVTUA+CourierNewPS-BoldMT"/>
              </a:rPr>
              <a:t>to_page_table=get_free_page();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35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WAONGT+TimesNewRomanPS-BoldMT"/>
                <a:cs typeface="WAONGT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WAONGT+TimesNewRomanPS-BoldMT"/>
                <a:cs typeface="WAONGT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WAONGT+TimesNewRomanPS-BoldMT"/>
                <a:cs typeface="WAONGT+TimesNewRomanPS-BoldMT"/>
              </a:rPr>
              <a:t>Systems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863494" y="6581798"/>
            <a:ext cx="768561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OVKVS+Arial-BoldMT"/>
                <a:cs typeface="HOVKVS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 spc="-85">
                <a:solidFill>
                  <a:srgbClr val="000000"/>
                </a:solidFill>
                <a:latin typeface="HOVKVS+Arial-BoldMT"/>
                <a:cs typeface="HOVKVS+Arial-BoldMT"/>
              </a:rPr>
              <a:t>11</a:t>
            </a:r>
            <a:r>
              <a:rPr sz="1600" b="1" spc="12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HOVKVS+Arial-BoldMT"/>
                <a:cs typeface="HOVKVS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9327" y="2580131"/>
            <a:ext cx="188975" cy="19202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0" y="1184147"/>
            <a:ext cx="7696200" cy="1143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362" y="3304794"/>
            <a:ext cx="7314436" cy="324840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840" y="404306"/>
            <a:ext cx="7606724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这里的</a:t>
            </a:r>
            <a:r>
              <a:rPr sz="3600" b="1">
                <a:solidFill>
                  <a:srgbClr val="000000"/>
                </a:solidFill>
                <a:latin typeface="WNKVGW+Arial-BoldMT"/>
                <a:cs typeface="WNKVGW+Arial-BoldMT"/>
              </a:rPr>
              <a:t>from_dir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3600" b="1">
                <a:solidFill>
                  <a:srgbClr val="000000"/>
                </a:solidFill>
                <a:latin typeface="WNKVGW+Arial-BoldMT"/>
                <a:cs typeface="WNKVGW+Arial-BoldMT"/>
              </a:rPr>
              <a:t>to_dir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是什么</a:t>
            </a:r>
            <a:r>
              <a:rPr sz="3600" b="1">
                <a:solidFill>
                  <a:srgbClr val="000000"/>
                </a:solidFill>
                <a:latin typeface="WNKVGW+Arial-BoldMT"/>
                <a:cs typeface="WNKVGW+Arial-BoldMT"/>
              </a:rPr>
              <a:t>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9164" y="1246585"/>
            <a:ext cx="8240254" cy="1400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ASJMME+CourierNewPS-BoldMT"/>
                <a:cs typeface="ASJMME+CourierNewPS-BoldMT"/>
              </a:rPr>
              <a:t>from_dir = (unsigned long *)((from&gt;&gt;20)&amp;0xffc);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SJMME+CourierNewPS-BoldMT"/>
                <a:cs typeface="ASJMME+CourierNewPS-BoldMT"/>
              </a:rPr>
              <a:t>to_dir = (unsigned long *)((to&gt;&gt;20)&amp;0xffc);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SJMME+CourierNewPS-BoldMT"/>
                <a:cs typeface="ASJMME+CourierNewPS-BoldMT"/>
              </a:rPr>
              <a:t>size = (unsigned long)(size+0x3fffff)&gt;&gt;22;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5839" y="2517628"/>
            <a:ext cx="8285416" cy="805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WNKVGW+Arial-BoldMT"/>
                <a:cs typeface="WNKVGW+Arial-BoldMT"/>
              </a:rPr>
              <a:t>from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是</a:t>
            </a:r>
            <a:r>
              <a:rPr sz="2400" b="1">
                <a:solidFill>
                  <a:srgbClr val="000000"/>
                </a:solidFill>
                <a:latin typeface="WNKVGW+Arial-BoldMT"/>
                <a:cs typeface="WNKVGW+Arial-BoldMT"/>
              </a:rPr>
              <a:t>?</a:t>
            </a:r>
            <a:r>
              <a:rPr sz="2400" b="1" spc="765">
                <a:solidFill>
                  <a:srgbClr val="000000"/>
                </a:solidFill>
                <a:latin typeface="WNKVGW+Arial-BoldMT"/>
                <a:cs typeface="WNKVGW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WNKVGW+Arial-BoldMT"/>
                <a:cs typeface="WNKVGW+Arial-BoldMT"/>
              </a:rPr>
              <a:t>32</a:t>
            </a:r>
            <a:r>
              <a:rPr sz="3600" spc="12" baseline="-2604">
                <a:solidFill>
                  <a:srgbClr val="000000"/>
                </a:solidFill>
                <a:latin typeface="SimSun"/>
                <a:cs typeface="SimSun"/>
              </a:rPr>
              <a:t>位虚拟地址，这个地址的格式是否还记得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12073" y="2525565"/>
            <a:ext cx="64338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WNKVGW+Arial-BoldMT"/>
                <a:cs typeface="WNKVGW+Arial-BoldMT"/>
              </a:rPr>
              <a:t>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13926" y="2983156"/>
            <a:ext cx="2772470" cy="10705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81869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NKVGW+Arial-BoldMT"/>
                <a:cs typeface="WNKVGW+Arial-BoldMT"/>
              </a:rPr>
              <a:t>10</a:t>
            </a:r>
            <a:r>
              <a:rPr sz="2000" b="1" spc="-15">
                <a:solidFill>
                  <a:srgbClr val="000000"/>
                </a:solidFill>
                <a:latin typeface="WNKVGW+Arial-BoldMT"/>
                <a:cs typeface="WNKVGW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WNKVGW+Arial-BoldMT"/>
                <a:cs typeface="WNKVGW+Arial-BoldMT"/>
              </a:rPr>
              <a:t>bits</a:t>
            </a:r>
            <a:r>
              <a:rPr sz="2000" b="1" spc="3868">
                <a:solidFill>
                  <a:srgbClr val="000000"/>
                </a:solidFill>
                <a:latin typeface="WNKVGW+Arial-BoldMT"/>
                <a:cs typeface="WNKVGW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WNKVGW+Arial-BoldMT"/>
                <a:cs typeface="WNKVGW+Arial-BoldMT"/>
              </a:rPr>
              <a:t>10</a:t>
            </a:r>
            <a:r>
              <a:rPr sz="2000" b="1" spc="-15">
                <a:solidFill>
                  <a:srgbClr val="000000"/>
                </a:solidFill>
                <a:latin typeface="WNKVGW+Arial-BoldMT"/>
                <a:cs typeface="WNKVGW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WNKVGW+Arial-BoldMT"/>
                <a:cs typeface="WNKVGW+Arial-BoldMT"/>
              </a:rPr>
              <a:t>bits</a:t>
            </a:r>
          </a:p>
          <a:p>
            <a:pPr marL="0" marR="0">
              <a:lnSpc>
                <a:spcPts val="2400"/>
              </a:lnSpc>
              <a:spcBef>
                <a:spcPts val="577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页目录号</a:t>
            </a:r>
            <a:r>
              <a:rPr sz="2400" spc="24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页号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70293" y="2983156"/>
            <a:ext cx="1300888" cy="1098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3638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WNKVGW+Arial-BoldMT"/>
                <a:cs typeface="WNKVGW+Arial-BoldMT"/>
              </a:rPr>
              <a:t>12</a:t>
            </a:r>
            <a:r>
              <a:rPr sz="2000" b="1" spc="-15">
                <a:solidFill>
                  <a:srgbClr val="000000"/>
                </a:solidFill>
                <a:latin typeface="WNKVGW+Arial-BoldMT"/>
                <a:cs typeface="WNKVGW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WNKVGW+Arial-BoldMT"/>
                <a:cs typeface="WNKVGW+Arial-BoldMT"/>
              </a:rPr>
              <a:t>bits</a:t>
            </a:r>
          </a:p>
          <a:p>
            <a:pPr marL="0" marR="0">
              <a:lnSpc>
                <a:spcPts val="2681"/>
              </a:lnSpc>
              <a:spcBef>
                <a:spcPts val="394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WNKVGW+Arial-BoldMT"/>
                <a:cs typeface="WNKVGW+Arial-BoldMT"/>
              </a:rPr>
              <a:t>Offset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185852" y="2965620"/>
            <a:ext cx="404324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WNKVGW+Arial-BoldMT"/>
                <a:cs typeface="WNKVGW+Arial-BoldMT"/>
              </a:rPr>
              <a:t>from&gt;&gt;22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得到目录项编号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185852" y="3514260"/>
            <a:ext cx="374705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WNKVGW+Arial-BoldMT"/>
                <a:cs typeface="WNKVGW+Arial-BoldMT"/>
              </a:rPr>
              <a:t>(from&gt;&gt;22)*4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每项</a:t>
            </a:r>
            <a:r>
              <a:rPr sz="2400" b="1">
                <a:solidFill>
                  <a:srgbClr val="FF0000"/>
                </a:solidFill>
                <a:latin typeface="WNKVGW+Arial-BoldMT"/>
                <a:cs typeface="WNKVGW+Arial-BoldMT"/>
              </a:rPr>
              <a:t>4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字节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70191" y="4445106"/>
            <a:ext cx="280050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页目录指针</a:t>
            </a:r>
            <a:r>
              <a:rPr sz="2400" b="1">
                <a:solidFill>
                  <a:srgbClr val="000000"/>
                </a:solidFill>
                <a:latin typeface="WNKVGW+Arial-BoldMT"/>
                <a:cs typeface="WNKVGW+Arial-BoldMT"/>
              </a:rPr>
              <a:t>(CR3)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557837" y="4704571"/>
            <a:ext cx="217500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这要干什么</a:t>
            </a:r>
            <a:r>
              <a:rPr sz="2400" b="1">
                <a:solidFill>
                  <a:srgbClr val="000000"/>
                </a:solidFill>
                <a:latin typeface="WNKVGW+Arial-BoldMT"/>
                <a:cs typeface="WNKVGW+Arial-BoldMT"/>
              </a:rPr>
              <a:t>?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54500" y="5430076"/>
            <a:ext cx="112817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WNKVGW+Arial-BoldMT"/>
                <a:cs typeface="WNKVGW+Arial-BoldMT"/>
              </a:rPr>
              <a:t>4 bytes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29639" y="5796360"/>
            <a:ext cx="7889327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SJMME+CourierNewPS-BoldMT"/>
                <a:cs typeface="ASJMME+CourierNewPS-BoldMT"/>
              </a:rPr>
              <a:t>for(; size--&gt;0; from_dir++, to_dir++){</a:t>
            </a:r>
          </a:p>
          <a:p>
            <a:pPr marL="914447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ASJMME+CourierNewPS-BoldMT"/>
                <a:cs typeface="ASJMME+CourierNewPS-BoldMT"/>
              </a:rPr>
              <a:t>from_page_table=(0xfffff000&amp;*from_dir);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WPEJM+TimesNewRomanPS-BoldMT"/>
                <a:cs typeface="CWPEJM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CWPEJM+TimesNewRomanPS-BoldMT"/>
                <a:cs typeface="CWPEJM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CWPEJM+TimesNewRomanPS-BoldMT"/>
                <a:cs typeface="CWPEJM+TimesNewRomanPS-BoldMT"/>
              </a:rPr>
              <a:t>Systems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WNKVGW+Arial-BoldMT"/>
                <a:cs typeface="WNKVGW+Arial-BoldMT"/>
              </a:rPr>
              <a:t>- 12</a:t>
            </a:r>
            <a:r>
              <a:rPr sz="1600" b="1" spc="14">
                <a:solidFill>
                  <a:srgbClr val="000000"/>
                </a:solidFill>
                <a:latin typeface="WNKVGW+Arial-BoldMT"/>
                <a:cs typeface="WNKVGW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WNKVGW+Arial-BoldMT"/>
                <a:cs typeface="WNKVGW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816863"/>
            <a:ext cx="12191238" cy="604113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777" y="404306"/>
            <a:ext cx="8593614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UDMSKS+Arial-BoldMT"/>
                <a:cs typeface="UDMSKS+Arial-BoldMT"/>
              </a:rPr>
              <a:t>from_page_table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与</a:t>
            </a:r>
            <a:r>
              <a:rPr sz="3600" b="1">
                <a:solidFill>
                  <a:srgbClr val="000000"/>
                </a:solidFill>
                <a:latin typeface="UDMSKS+Arial-BoldMT"/>
                <a:cs typeface="UDMSKS+Arial-BoldMT"/>
              </a:rPr>
              <a:t>to_page_table?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03565" y="865585"/>
            <a:ext cx="2363133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AVLTO+CourierNewPS-BoldMT"/>
                <a:cs typeface="LAVLTO+CourierNewPS-BoldMT"/>
              </a:rPr>
              <a:t>unsigned long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7240" y="1246585"/>
            <a:ext cx="6662399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AVLTO+CourierNewPS-BoldMT"/>
                <a:cs typeface="LAVLTO+CourierNewPS-BoldMT"/>
              </a:rPr>
              <a:t>for(; size--&gt;0; from_dir++, to_dir++){</a:t>
            </a:r>
          </a:p>
          <a:p>
            <a:pPr marL="457096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LAVLTO+CourierNewPS-BoldMT"/>
                <a:cs typeface="LAVLTO+CourierNewPS-BoldMT"/>
              </a:rPr>
              <a:t>to_page_table=get_free_page();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03565" y="1231313"/>
            <a:ext cx="2985864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LAVLTO+CourierNewPS-BoldMT"/>
                <a:cs typeface="LAVLTO+CourierNewPS-BoldMT"/>
              </a:rPr>
              <a:t>get_free_page</a:t>
            </a:r>
            <a:r>
              <a:rPr sz="2000" b="1">
                <a:solidFill>
                  <a:srgbClr val="000000"/>
                </a:solidFill>
                <a:latin typeface="LAVLTO+CourierNewPS-BoldMT"/>
                <a:cs typeface="LAVLTO+CourierNewPS-BoldMT"/>
              </a:rPr>
              <a:t>(voi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AVLTO+CourierNewPS-BoldMT"/>
                <a:cs typeface="LAVLTO+CourierNewPS-BoldMT"/>
              </a:rPr>
              <a:t>{ register unsign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34336" y="1962769"/>
            <a:ext cx="10995337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AVLTO+CourierNewPS-BoldMT"/>
                <a:cs typeface="LAVLTO+CourierNewPS-BoldMT"/>
              </a:rPr>
              <a:t>*to_dir=((unsigned long)to_page_table)|7;</a:t>
            </a:r>
            <a:r>
              <a:rPr sz="2000" b="1" spc="4459">
                <a:solidFill>
                  <a:srgbClr val="000000"/>
                </a:solidFill>
                <a:latin typeface="LAVLTO+CourierNewPS-BoldMT"/>
                <a:cs typeface="LAVLTO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LAVLTO+CourierNewPS-BoldMT"/>
                <a:cs typeface="LAVLTO+CourierNewPS-BoldMT"/>
              </a:rPr>
              <a:t>long _res asm(“ax</a:t>
            </a:r>
          </a:p>
          <a:p>
            <a:pPr marL="6969228" marR="0">
              <a:lnSpc>
                <a:spcPts val="2270"/>
              </a:lnSpc>
              <a:spcBef>
                <a:spcPts val="43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AVLTO+CourierNewPS-BoldMT"/>
                <a:cs typeface="LAVLTO+CourierNewPS-BoldMT"/>
              </a:rPr>
              <a:t>_asm_(“</a:t>
            </a:r>
            <a:r>
              <a:rPr sz="2000" b="1">
                <a:solidFill>
                  <a:srgbClr val="FF0000"/>
                </a:solidFill>
                <a:latin typeface="LAVLTO+CourierNewPS-BoldMT"/>
                <a:cs typeface="LAVLTO+CourierNewPS-BoldMT"/>
              </a:rPr>
              <a:t>std; repne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59988" y="2449707"/>
            <a:ext cx="2645862" cy="107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81858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DMSKS+Arial-BoldMT"/>
                <a:cs typeface="UDMSKS+Arial-BoldMT"/>
              </a:rPr>
              <a:t>10</a:t>
            </a:r>
            <a:r>
              <a:rPr sz="2000" b="1" spc="-15">
                <a:solidFill>
                  <a:srgbClr val="000000"/>
                </a:solidFill>
                <a:latin typeface="UDMSKS+Arial-BoldMT"/>
                <a:cs typeface="UDMSKS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UDMSKS+Arial-BoldMT"/>
                <a:cs typeface="UDMSKS+Arial-BoldMT"/>
              </a:rPr>
              <a:t>bits</a:t>
            </a:r>
          </a:p>
          <a:p>
            <a:pPr marL="0" marR="0">
              <a:lnSpc>
                <a:spcPts val="2400"/>
              </a:lnSpc>
              <a:spcBef>
                <a:spcPts val="578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页目录号</a:t>
            </a:r>
            <a:r>
              <a:rPr sz="2400" spc="247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页号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08554" y="2449707"/>
            <a:ext cx="118579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DMSKS+Arial-BoldMT"/>
                <a:cs typeface="UDMSKS+Arial-BoldMT"/>
              </a:rPr>
              <a:t>10</a:t>
            </a:r>
            <a:r>
              <a:rPr sz="2000" b="1" spc="-15">
                <a:solidFill>
                  <a:srgbClr val="000000"/>
                </a:solidFill>
                <a:latin typeface="UDMSKS+Arial-BoldMT"/>
                <a:cs typeface="UDMSKS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UDMSKS+Arial-BoldMT"/>
                <a:cs typeface="UDMSKS+Arial-BoldMT"/>
              </a:rPr>
              <a:t>bits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16355" y="2449707"/>
            <a:ext cx="1300888" cy="109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53627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DMSKS+Arial-BoldMT"/>
                <a:cs typeface="UDMSKS+Arial-BoldMT"/>
              </a:rPr>
              <a:t>12</a:t>
            </a:r>
            <a:r>
              <a:rPr sz="2000" b="1" spc="-15">
                <a:solidFill>
                  <a:srgbClr val="000000"/>
                </a:solidFill>
                <a:latin typeface="UDMSKS+Arial-BoldMT"/>
                <a:cs typeface="UDMSKS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UDMSKS+Arial-BoldMT"/>
                <a:cs typeface="UDMSKS+Arial-BoldMT"/>
              </a:rPr>
              <a:t>bits</a:t>
            </a:r>
          </a:p>
          <a:p>
            <a:pPr marL="0" marR="0">
              <a:lnSpc>
                <a:spcPts val="2681"/>
              </a:lnSpc>
              <a:spcBef>
                <a:spcPts val="395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DMSKS+Arial-BoldMT"/>
                <a:cs typeface="UDMSKS+Arial-BoldMT"/>
              </a:rPr>
              <a:t>Offset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03565" y="2694225"/>
            <a:ext cx="1908296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LAVLTO+CourierNewPS-BoldMT"/>
                <a:cs typeface="LAVLTO+CourierNewPS-BoldMT"/>
              </a:rPr>
              <a:t>scasb\n\t</a:t>
            </a:r>
            <a:r>
              <a:rPr sz="2000" b="1">
                <a:solidFill>
                  <a:srgbClr val="000000"/>
                </a:solidFill>
                <a:latin typeface="LAVLTO+CourierNewPS-BoldMT"/>
                <a:cs typeface="LAVLTO+CourierNewPS-BoldMT"/>
              </a:rPr>
              <a:t>”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03820" y="3059953"/>
            <a:ext cx="2985864" cy="1400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AVLTO+CourierNewPS-BoldMT"/>
                <a:cs typeface="LAVLTO+CourierNewPS-BoldMT"/>
              </a:rPr>
              <a:t>“movl %%edx,%%eax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AVLTO+CourierNewPS-BoldMT"/>
                <a:cs typeface="LAVLTO+CourierNewPS-BoldMT"/>
              </a:rPr>
              <a:t>“D”(</a:t>
            </a:r>
            <a:r>
              <a:rPr sz="2000" b="1">
                <a:solidFill>
                  <a:srgbClr val="FF0000"/>
                </a:solidFill>
                <a:latin typeface="LAVLTO+CourierNewPS-BoldMT"/>
                <a:cs typeface="LAVLTO+CourierNewPS-BoldMT"/>
              </a:rPr>
              <a:t>mem_map</a:t>
            </a:r>
            <a:r>
              <a:rPr sz="2000" b="1">
                <a:solidFill>
                  <a:srgbClr val="000000"/>
                </a:solidFill>
                <a:latin typeface="LAVLTO+CourierNewPS-BoldMT"/>
                <a:cs typeface="LAVLTO+CourierNewPS-BoldMT"/>
              </a:rPr>
              <a:t>+PAGIG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AVLTO+CourierNewPS-BoldMT"/>
                <a:cs typeface="LAVLTO+CourierNewPS-BoldMT"/>
              </a:rPr>
              <a:t>GES-1));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766502" y="3263070"/>
            <a:ext cx="240063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23299"/>
                </a:solidFill>
                <a:latin typeface="LAVLTO+CourierNewPS-BoldMT"/>
                <a:cs typeface="LAVLTO+CourierNewPS-BoldMT"/>
              </a:rPr>
              <a:t>from_page_table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37702" y="3948869"/>
            <a:ext cx="1447301" cy="105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LAVLTO+CourierNewPS-BoldMT"/>
                <a:cs typeface="LAVLTO+CourierNewPS-BoldMT"/>
              </a:rPr>
              <a:t>from_dir</a:t>
            </a:r>
          </a:p>
          <a:p>
            <a:pPr marL="284162" marR="0">
              <a:lnSpc>
                <a:spcPts val="2039"/>
              </a:lnSpc>
              <a:spcBef>
                <a:spcPts val="156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LAVLTO+CourierNewPS-BoldMT"/>
                <a:cs typeface="LAVLTO+CourierNewPS-BoldMT"/>
              </a:rPr>
              <a:t>to_dir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203820" y="4157137"/>
            <a:ext cx="2515582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LAVLTO+CourierNewPS-BoldMT"/>
                <a:cs typeface="LAVLTO+CourierNewPS-BoldMT"/>
              </a:rPr>
              <a:t>return _res; }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309302" y="4188671"/>
            <a:ext cx="212627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23299"/>
                </a:solidFill>
                <a:latin typeface="LAVLTO+CourierNewPS-BoldMT"/>
                <a:cs typeface="LAVLTO+CourierNewPS-BoldMT"/>
              </a:rPr>
              <a:t>to_page_table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71102" y="5076063"/>
            <a:ext cx="2400634" cy="1074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81026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UDMSKS+Arial-BoldMT"/>
                <a:cs typeface="UDMSKS+Arial-BoldMT"/>
              </a:rPr>
              <a:t>4 bytes</a:t>
            </a:r>
          </a:p>
          <a:p>
            <a:pPr marL="0" marR="0">
              <a:lnSpc>
                <a:spcPts val="2039"/>
              </a:lnSpc>
              <a:spcBef>
                <a:spcPts val="1554"/>
              </a:spcBef>
              <a:spcAft>
                <a:spcPct val="0"/>
              </a:spcAft>
            </a:pPr>
            <a:r>
              <a:rPr sz="1800" b="1">
                <a:solidFill>
                  <a:srgbClr val="FF0000"/>
                </a:solidFill>
                <a:latin typeface="LAVLTO+CourierNewPS-BoldMT"/>
                <a:cs typeface="LAVLTO+CourierNewPS-BoldMT"/>
              </a:rPr>
              <a:t>get_free_page()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940300" y="5896801"/>
            <a:ext cx="112817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UDMSKS+Arial-BoldMT"/>
                <a:cs typeface="UDMSKS+Arial-BoldMT"/>
              </a:rPr>
              <a:t>4 bytes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DKADQE+TimesNewRomanPS-BoldMT"/>
                <a:cs typeface="DKADQE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DKADQE+TimesNewRomanPS-BoldMT"/>
                <a:cs typeface="DKADQE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DKADQE+TimesNewRomanPS-BoldMT"/>
                <a:cs typeface="DKADQE+TimesNewRomanPS-BoldMT"/>
              </a:rPr>
              <a:t>Systems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UDMSKS+Arial-BoldMT"/>
                <a:cs typeface="UDMSKS+Arial-BoldMT"/>
              </a:rPr>
              <a:t>- 13</a:t>
            </a:r>
            <a:r>
              <a:rPr sz="1600" b="1" spc="14">
                <a:solidFill>
                  <a:srgbClr val="000000"/>
                </a:solidFill>
                <a:latin typeface="UDMSKS+Arial-BoldMT"/>
                <a:cs typeface="UDMSKS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UDMSKS+Arial-BoldMT"/>
                <a:cs typeface="UDMSKS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289303"/>
            <a:ext cx="9829800" cy="526694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640" y="404306"/>
            <a:ext cx="7383703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接下来干什么应该猜也猜的到</a:t>
            </a:r>
            <a:r>
              <a:rPr sz="3600" b="1">
                <a:solidFill>
                  <a:srgbClr val="000000"/>
                </a:solidFill>
                <a:latin typeface="FJVSOG+Arial-BoldMT"/>
                <a:cs typeface="FJVSOG+Arial-BoldMT"/>
              </a:rPr>
              <a:t>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63239" y="1123120"/>
            <a:ext cx="240063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TLQARW+CourierNewPS-BoldMT"/>
                <a:cs typeface="TLQARW+CourierNewPS-BoldMT"/>
              </a:rPr>
              <a:t>from_page_table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24102" y="1123120"/>
            <a:ext cx="2400634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23299"/>
                </a:solidFill>
                <a:latin typeface="TLQARW+CourierNewPS-BoldMT"/>
                <a:cs typeface="TLQARW+CourierNewPS-BoldMT"/>
              </a:rPr>
              <a:t>from_page_table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06039" y="2048721"/>
            <a:ext cx="212627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33399"/>
                </a:solidFill>
                <a:latin typeface="TLQARW+CourierNewPS-BoldMT"/>
                <a:cs typeface="TLQARW+CourierNewPS-BoldMT"/>
              </a:rPr>
              <a:t>to_page_table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66902" y="2049178"/>
            <a:ext cx="2126270" cy="60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39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323299"/>
                </a:solidFill>
                <a:latin typeface="TLQARW+CourierNewPS-BoldMT"/>
                <a:cs typeface="TLQARW+CourierNewPS-BoldMT"/>
              </a:rPr>
              <a:t>to_page_table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78100" y="2936113"/>
            <a:ext cx="1128175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FJVSOG+Arial-BoldMT"/>
                <a:cs typeface="FJVSOG+Arial-BoldMT"/>
              </a:rPr>
              <a:t>4 bytes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38964" y="2936113"/>
            <a:ext cx="112817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FJVSOG+Arial-BoldMT"/>
                <a:cs typeface="FJVSOG+Arial-BoldMT"/>
              </a:rPr>
              <a:t>4 bytes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9592" y="3448990"/>
            <a:ext cx="171956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FJVSOG+Arial-BoldMT"/>
                <a:cs typeface="FJVSOG+Arial-BoldMT"/>
              </a:rPr>
              <a:t>nr=1024!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37037" y="3756851"/>
            <a:ext cx="112817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FJVSOG+Arial-BoldMT"/>
                <a:cs typeface="FJVSOG+Arial-BoldMT"/>
              </a:rPr>
              <a:t>4 bytes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597901" y="3756851"/>
            <a:ext cx="1128176" cy="598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10"/>
              </a:lnSpc>
              <a:spcBef>
                <a:spcPct val="0"/>
              </a:spcBef>
              <a:spcAft>
                <a:spcPct val="0"/>
              </a:spcAft>
            </a:pPr>
            <a:r>
              <a:rPr sz="1800" b="1">
                <a:solidFill>
                  <a:srgbClr val="000000"/>
                </a:solidFill>
                <a:latin typeface="FJVSOG+Arial-BoldMT"/>
                <a:cs typeface="FJVSOG+Arial-BoldMT"/>
              </a:rPr>
              <a:t>4 bytes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77240" y="4070274"/>
            <a:ext cx="8255040" cy="1405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LQARW+CourierNewPS-BoldMT"/>
                <a:cs typeface="TLQARW+CourierNewPS-BoldMT"/>
              </a:rPr>
              <a:t>for(;nr--&gt;0;from_page_table++,to_page_table++){</a:t>
            </a:r>
          </a:p>
          <a:p>
            <a:pPr marL="30490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LQARW+CourierNewPS-BoldMT"/>
                <a:cs typeface="TLQARW+CourierNewPS-BoldMT"/>
              </a:rPr>
              <a:t>this_page = *from_page_table;</a:t>
            </a:r>
          </a:p>
          <a:p>
            <a:pPr marL="304900" marR="0">
              <a:lnSpc>
                <a:spcPts val="2270"/>
              </a:lnSpc>
              <a:spcBef>
                <a:spcPts val="695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LQARW+CourierNewPS-BoldMT"/>
                <a:cs typeface="TLQARW+CourierNewPS-BoldMT"/>
              </a:rPr>
              <a:t>this_page&amp;=~2;//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只读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82039" y="5167553"/>
            <a:ext cx="4390978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LQARW+CourierNewPS-BoldMT"/>
                <a:cs typeface="TLQARW+CourierNewPS-BoldMT"/>
              </a:rPr>
              <a:t>*to_page_table=this_page;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82039" y="5533282"/>
            <a:ext cx="4742256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TLQARW+CourierNewPS-BoldMT"/>
                <a:cs typeface="TLQARW+CourierNewPS-BoldMT"/>
              </a:rPr>
              <a:t>*from_page_table=this_page;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82039" y="5899010"/>
            <a:ext cx="6837131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LQARW+CourierNewPS-BoldMT"/>
                <a:cs typeface="TLQARW+CourierNewPS-BoldMT"/>
              </a:rPr>
              <a:t>this_page -= LOW_MEM; this_page &gt;&gt;= 12;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LQARW+CourierNewPS-BoldMT"/>
                <a:cs typeface="TLQARW+CourierNewPS-BoldMT"/>
              </a:rPr>
              <a:t>mem_map[this_page]++; }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AISUH+TimesNewRomanPS-BoldMT"/>
                <a:cs typeface="MAISUH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MAISUH+TimesNewRomanPS-BoldMT"/>
                <a:cs typeface="MAISUH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MAISUH+TimesNewRomanPS-BoldMT"/>
                <a:cs typeface="MAISUH+TimesNewRomanPS-BoldMT"/>
              </a:rPr>
              <a:t>Systems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FJVSOG+Arial-BoldMT"/>
                <a:cs typeface="FJVSOG+Arial-BoldMT"/>
              </a:rPr>
              <a:t>- 14</a:t>
            </a:r>
            <a:r>
              <a:rPr sz="1600" b="1" spc="14">
                <a:solidFill>
                  <a:srgbClr val="000000"/>
                </a:solidFill>
                <a:latin typeface="FJVSOG+Arial-BoldMT"/>
                <a:cs typeface="FJVSOG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FJVSOG+Arial-BoldMT"/>
                <a:cs typeface="FJVSOG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6800"/>
            <a:ext cx="10700002" cy="520169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3439" y="404306"/>
            <a:ext cx="7689357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程序、虚拟内存</a:t>
            </a:r>
            <a:r>
              <a:rPr sz="3600" b="1">
                <a:solidFill>
                  <a:srgbClr val="000000"/>
                </a:solidFill>
                <a:latin typeface="JMIFDD+Arial-BoldMT"/>
                <a:cs typeface="JMIFDD+Arial-BoldMT"/>
              </a:rPr>
              <a:t>+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物理内存的样子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20538" y="1052828"/>
            <a:ext cx="72072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MIFDD+Arial-BoldMT"/>
                <a:cs typeface="JMIFDD+Arial-BoldMT"/>
              </a:rPr>
              <a:t>4G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1206" y="1665456"/>
            <a:ext cx="103460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000" b="1">
                <a:solidFill>
                  <a:srgbClr val="000000"/>
                </a:solidFill>
                <a:latin typeface="JMIFDD+Arial-BoldMT"/>
                <a:cs typeface="JMIFDD+Arial-BoldMT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44440" y="1891008"/>
            <a:ext cx="101829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MIFDD+Arial-BoldMT"/>
                <a:cs typeface="JMIFDD+Arial-BoldMT"/>
              </a:rPr>
              <a:t>192M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43082" y="2024358"/>
            <a:ext cx="1187792" cy="1046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JMIFDD+Arial-BoldMT"/>
                <a:cs typeface="JMIFDD+Arial-BoldMT"/>
              </a:rPr>
              <a:t>LDT[2]</a:t>
            </a:r>
          </a:p>
          <a:p>
            <a:pPr marL="0" marR="0">
              <a:lnSpc>
                <a:spcPts val="2238"/>
              </a:lnSpc>
              <a:spcBef>
                <a:spcPts val="761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JMIFDD+Arial-BoldMT"/>
                <a:cs typeface="JMIFDD+Arial-BoldMT"/>
              </a:rPr>
              <a:t>LDT[1]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16040" y="2427456"/>
            <a:ext cx="1545338" cy="1503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进程</a:t>
            </a:r>
            <a:r>
              <a:rPr sz="2000" b="1">
                <a:solidFill>
                  <a:srgbClr val="FF0000"/>
                </a:solidFill>
                <a:latin typeface="JMIFDD+Arial-BoldMT"/>
                <a:cs typeface="JMIFDD+Arial-BoldMT"/>
              </a:rPr>
              <a:t>2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页表</a:t>
            </a:r>
          </a:p>
          <a:p>
            <a:pPr marL="0" marR="0">
              <a:lnSpc>
                <a:spcPts val="2238"/>
              </a:lnSpc>
              <a:spcBef>
                <a:spcPts val="4361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进程</a:t>
            </a:r>
            <a:r>
              <a:rPr sz="2000" b="1">
                <a:solidFill>
                  <a:srgbClr val="FF0000"/>
                </a:solidFill>
                <a:latin typeface="JMIFDD+Arial-BoldMT"/>
                <a:cs typeface="JMIFDD+Arial-BoldMT"/>
              </a:rPr>
              <a:t>1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页表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1206" y="2884656"/>
            <a:ext cx="103460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000" b="1">
                <a:solidFill>
                  <a:srgbClr val="000000"/>
                </a:solidFill>
                <a:latin typeface="JMIFDD+Arial-BoldMT"/>
                <a:cs typeface="JMIFDD+Arial-BoldMT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49494" y="3201138"/>
            <a:ext cx="11475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内存页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44497" y="3338698"/>
            <a:ext cx="1018290" cy="2036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MIFDD+Arial-BoldMT"/>
                <a:cs typeface="JMIFDD+Arial-BoldMT"/>
              </a:rPr>
              <a:t>128M</a:t>
            </a:r>
          </a:p>
          <a:p>
            <a:pPr marL="0" marR="0">
              <a:lnSpc>
                <a:spcPts val="2238"/>
              </a:lnSpc>
              <a:spcBef>
                <a:spcPts val="856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MIFDD+Arial-BoldMT"/>
                <a:cs typeface="JMIFDD+Arial-BoldMT"/>
              </a:rPr>
              <a:t>64M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00022" y="3415008"/>
            <a:ext cx="876231" cy="1868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JMIFDD+Arial-BoldMT"/>
                <a:cs typeface="JMIFDD+Arial-BoldMT"/>
              </a:rPr>
              <a:t>LDT</a:t>
            </a:r>
          </a:p>
          <a:p>
            <a:pPr marL="0" marR="0">
              <a:lnSpc>
                <a:spcPts val="2238"/>
              </a:lnSpc>
              <a:spcBef>
                <a:spcPts val="7286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JMIFDD+Arial-BoldMT"/>
                <a:cs typeface="JMIFDD+Arial-BoldMT"/>
              </a:rPr>
              <a:t>LDT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1206" y="4103856"/>
            <a:ext cx="103460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000" b="1">
                <a:solidFill>
                  <a:srgbClr val="000000"/>
                </a:solidFill>
                <a:latin typeface="JMIFDD+Arial-BoldMT"/>
                <a:cs typeface="JMIFDD+Arial-BoldMT"/>
              </a:rPr>
              <a:t>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54240" y="4786608"/>
            <a:ext cx="87652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MIFDD+Arial-BoldMT"/>
                <a:cs typeface="JMIFDD+Arial-BoldMT"/>
              </a:rPr>
              <a:t>16M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5079" y="5182338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内核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254240" y="5608933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MIFDD+Arial-BoldMT"/>
                <a:cs typeface="JMIFDD+Arial-BoldMT"/>
              </a:rPr>
              <a:t>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11782" y="5672402"/>
            <a:ext cx="91898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JMIFDD+Arial-BoldMT"/>
                <a:cs typeface="JMIFDD+Arial-BoldMT"/>
              </a:rPr>
              <a:t>GDT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044440" y="6005808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JMIFDD+Arial-BoldMT"/>
                <a:cs typeface="JMIFDD+Arial-BoldMT"/>
              </a:rPr>
              <a:t>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631815" y="6004663"/>
            <a:ext cx="191568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物理内存空间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449446" y="6385663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虚拟内存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UAUUFQ+TimesNewRomanPS-BoldMT"/>
                <a:cs typeface="UAUUFQ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UAUUFQ+TimesNewRomanPS-BoldMT"/>
                <a:cs typeface="UAUUFQ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UAUUFQ+TimesNewRomanPS-BoldMT"/>
                <a:cs typeface="UAUUFQ+TimesNewRomanPS-BoldMT"/>
              </a:rPr>
              <a:t>Systems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MIFDD+Arial-BoldMT"/>
                <a:cs typeface="JMIFDD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JMIFDD+Arial-BoldMT"/>
                <a:cs typeface="JMIFDD+Arial-BoldMT"/>
              </a:rPr>
              <a:t>15</a:t>
            </a:r>
            <a:r>
              <a:rPr sz="1600" b="1" spc="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JMIFDD+Arial-BoldMT"/>
                <a:cs typeface="JMIFDD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43940"/>
            <a:ext cx="11200638" cy="27188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5000" y="3805427"/>
            <a:ext cx="6020561" cy="245364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4544567"/>
            <a:ext cx="1524000" cy="55168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9639" y="404306"/>
            <a:ext cx="11158028" cy="1175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000000"/>
                </a:solidFill>
                <a:latin typeface="VVTOTK+Arial-BoldMT"/>
                <a:cs typeface="VVTOTK+Arial-BoldMT"/>
              </a:rPr>
              <a:t>*p=7? 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父进程</a:t>
            </a:r>
            <a:r>
              <a:rPr sz="3600" b="1">
                <a:solidFill>
                  <a:srgbClr val="000000"/>
                </a:solidFill>
                <a:latin typeface="VVTOTK+Arial-BoldMT"/>
                <a:cs typeface="VVTOTK+Arial-BoldMT"/>
              </a:rPr>
              <a:t>*p=7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、子进程</a:t>
            </a:r>
            <a:r>
              <a:rPr sz="3600" b="1">
                <a:solidFill>
                  <a:srgbClr val="000000"/>
                </a:solidFill>
                <a:latin typeface="VVTOTK+Arial-BoldMT"/>
                <a:cs typeface="VVTOTK+Arial-BoldMT"/>
              </a:rPr>
              <a:t>*p=8?</a:t>
            </a:r>
            <a:r>
              <a:rPr sz="3600" b="1" spc="1017">
                <a:solidFill>
                  <a:srgbClr val="000000"/>
                </a:solidFill>
                <a:latin typeface="VVTOTK+Arial-BoldMT"/>
                <a:cs typeface="VVTOTK+Arial-BoldMT"/>
              </a:rPr>
              <a:t> </a:t>
            </a:r>
            <a:r>
              <a:rPr sz="3200" spc="17">
                <a:solidFill>
                  <a:srgbClr val="FF0000"/>
                </a:solidFill>
                <a:latin typeface="SimSun"/>
                <a:cs typeface="SimSun"/>
              </a:rPr>
              <a:t>读写内存</a:t>
            </a:r>
            <a:r>
              <a:rPr sz="3200" spc="7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>
                <a:solidFill>
                  <a:srgbClr val="FF0000"/>
                </a:solidFill>
                <a:latin typeface="VVTOTK+Arial-BoldMT"/>
                <a:cs typeface="VVTOTK+Arial-BoldMT"/>
              </a:rPr>
              <a:t>*p=7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72840" y="1133705"/>
            <a:ext cx="3531527" cy="946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只要段表和页表弄好，执行</a:t>
            </a:r>
          </a:p>
          <a:p>
            <a:pPr marL="0" marR="0">
              <a:lnSpc>
                <a:spcPts val="2238"/>
              </a:lnSpc>
              <a:spcBef>
                <a:spcPts val="65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指令时</a:t>
            </a:r>
            <a:r>
              <a:rPr sz="2000" b="1">
                <a:solidFill>
                  <a:srgbClr val="FF0000"/>
                </a:solidFill>
                <a:latin typeface="VVTOTK+Arial-BoldMT"/>
                <a:cs typeface="VVTOTK+Arial-BoldMT"/>
              </a:rPr>
              <a:t>MMU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自动完成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2606" y="1328906"/>
            <a:ext cx="1570375" cy="98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000" b="1">
                <a:solidFill>
                  <a:srgbClr val="000000"/>
                </a:solidFill>
                <a:latin typeface="VVTOTK+Arial-BoldMT"/>
                <a:cs typeface="VVTOTK+Arial-BoldMT"/>
              </a:rPr>
              <a:t>1</a:t>
            </a:r>
          </a:p>
          <a:p>
            <a:pPr marL="37433" marR="0">
              <a:lnSpc>
                <a:spcPts val="2238"/>
              </a:lnSpc>
              <a:spcBef>
                <a:spcPts val="262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VVTOTK+Arial-BoldMT"/>
                <a:cs typeface="VVTOTK+Arial-BoldMT"/>
              </a:rPr>
              <a:t>p = 0x300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85823" y="1341733"/>
            <a:ext cx="87623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VVTOTK+Arial-BoldMT"/>
                <a:cs typeface="VVTOTK+Arial-BoldMT"/>
              </a:rPr>
              <a:t>LDT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72994" y="1798983"/>
            <a:ext cx="101829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VVTOTK+Arial-BoldMT"/>
                <a:cs typeface="VVTOTK+Arial-BoldMT"/>
              </a:rPr>
              <a:t>128M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3281" y="2054839"/>
            <a:ext cx="106362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VVTOTK+Arial-BoldMT"/>
                <a:cs typeface="VVTOTK+Arial-BoldMT"/>
              </a:rPr>
              <a:t>*p</a:t>
            </a:r>
            <a:r>
              <a:rPr sz="2000" b="1" spc="-12">
                <a:solidFill>
                  <a:srgbClr val="000000"/>
                </a:solidFill>
                <a:latin typeface="VVTOTK+Arial-BoldMT"/>
                <a:cs typeface="VVTOTK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VVTOTK+Arial-BoldMT"/>
                <a:cs typeface="VVTOTK+Arial-BoldMT"/>
              </a:rPr>
              <a:t>= 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139479" y="2637079"/>
            <a:ext cx="179839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VVTOTK+Arial-BoldMT"/>
                <a:cs typeface="VVTOTK+Arial-BoldMT"/>
              </a:rPr>
              <a:t>0x00400300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49440" y="2802572"/>
            <a:ext cx="835902" cy="1064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579"/>
              </a:lnSpc>
              <a:spcBef>
                <a:spcPct val="0"/>
              </a:spcBef>
              <a:spcAft>
                <a:spcPct val="0"/>
              </a:spcAft>
            </a:pPr>
            <a:r>
              <a:rPr sz="3200" b="1">
                <a:solidFill>
                  <a:srgbClr val="323299"/>
                </a:solidFill>
                <a:latin typeface="VVTOTK+Arial-BoldMT"/>
                <a:cs typeface="VVTOTK+Arial-BoldMT"/>
              </a:rPr>
              <a:t>7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308282" y="2789529"/>
            <a:ext cx="165663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323299"/>
                </a:solidFill>
                <a:latin typeface="VVTOTK+Arial-BoldMT"/>
                <a:cs typeface="VVTOTK+Arial-BoldMT"/>
              </a:rPr>
              <a:t>0x0007300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77226" y="3038772"/>
            <a:ext cx="123688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VVTOTK+Arial-BoldMT"/>
                <a:cs typeface="VVTOTK+Arial-BoldMT"/>
              </a:rPr>
              <a:t>fork()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272994" y="3170526"/>
            <a:ext cx="876529" cy="986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VVTOTK+Arial-BoldMT"/>
                <a:cs typeface="VVTOTK+Arial-BoldMT"/>
              </a:rPr>
              <a:t>64M</a:t>
            </a:r>
          </a:p>
          <a:p>
            <a:pPr marL="46" marR="0">
              <a:lnSpc>
                <a:spcPts val="2238"/>
              </a:lnSpc>
              <a:spcBef>
                <a:spcPts val="336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VVTOTK+Arial-BoldMT"/>
                <a:cs typeface="VVTOTK+Arial-BoldMT"/>
              </a:rPr>
              <a:t>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445815" y="3381303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写时复制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030846" y="3439624"/>
            <a:ext cx="140361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物理内存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82606" y="3930818"/>
            <a:ext cx="103460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进程</a:t>
            </a:r>
            <a:r>
              <a:rPr sz="2000" b="1">
                <a:solidFill>
                  <a:srgbClr val="000000"/>
                </a:solidFill>
                <a:latin typeface="VVTOTK+Arial-BoldMT"/>
                <a:cs typeface="VVTOTK+Arial-BoldMT"/>
              </a:rPr>
              <a:t>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85823" y="3943645"/>
            <a:ext cx="87623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VVTOTK+Arial-BoldMT"/>
                <a:cs typeface="VVTOTK+Arial-BoldMT"/>
              </a:rPr>
              <a:t>LDT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20040" y="4248445"/>
            <a:ext cx="153294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VVTOTK+Arial-BoldMT"/>
                <a:cs typeface="VVTOTK+Arial-BoldMT"/>
              </a:rPr>
              <a:t>p = 0x300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272994" y="4400895"/>
            <a:ext cx="101829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VVTOTK+Arial-BoldMT"/>
                <a:cs typeface="VVTOTK+Arial-BoldMT"/>
              </a:rPr>
              <a:t>192M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93281" y="4668878"/>
            <a:ext cx="106362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VVTOTK+Arial-BoldMT"/>
                <a:cs typeface="VVTOTK+Arial-BoldMT"/>
              </a:rPr>
              <a:t>*p</a:t>
            </a:r>
            <a:r>
              <a:rPr sz="2000" b="1" spc="-12">
                <a:solidFill>
                  <a:srgbClr val="000000"/>
                </a:solidFill>
                <a:latin typeface="VVTOTK+Arial-BoldMT"/>
                <a:cs typeface="VVTOTK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VVTOTK+Arial-BoldMT"/>
                <a:cs typeface="VVTOTK+Arial-BoldMT"/>
              </a:rPr>
              <a:t>= 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949440" y="4791710"/>
            <a:ext cx="835903" cy="16769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579"/>
              </a:lnSpc>
              <a:spcBef>
                <a:spcPct val="0"/>
              </a:spcBef>
              <a:spcAft>
                <a:spcPct val="0"/>
              </a:spcAft>
            </a:pPr>
            <a:r>
              <a:rPr sz="3200" b="1">
                <a:solidFill>
                  <a:srgbClr val="323299"/>
                </a:solidFill>
                <a:latin typeface="VVTOTK+Arial-BoldMT"/>
                <a:cs typeface="VVTOTK+Arial-BoldMT"/>
              </a:rPr>
              <a:t>8</a:t>
            </a:r>
          </a:p>
          <a:p>
            <a:pPr marL="0" marR="0">
              <a:lnSpc>
                <a:spcPts val="3579"/>
              </a:lnSpc>
              <a:spcBef>
                <a:spcPts val="1245"/>
              </a:spcBef>
              <a:spcAft>
                <a:spcPct val="0"/>
              </a:spcAft>
            </a:pPr>
            <a:r>
              <a:rPr sz="3200" b="1">
                <a:solidFill>
                  <a:srgbClr val="323299"/>
                </a:solidFill>
                <a:latin typeface="VVTOTK+Arial-BoldMT"/>
                <a:cs typeface="VVTOTK+Arial-BoldMT"/>
              </a:rPr>
              <a:t>7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139479" y="5238991"/>
            <a:ext cx="179839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VVTOTK+Arial-BoldMT"/>
                <a:cs typeface="VVTOTK+Arial-BoldMT"/>
              </a:rPr>
              <a:t>0x00800300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272994" y="5772439"/>
            <a:ext cx="101829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VVTOTK+Arial-BoldMT"/>
                <a:cs typeface="VVTOTK+Arial-BoldMT"/>
              </a:rPr>
              <a:t>128M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489097" y="6041536"/>
            <a:ext cx="2640562" cy="84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323299"/>
                </a:solidFill>
                <a:latin typeface="VVTOTK+Arial-BoldMT"/>
                <a:cs typeface="VVTOTK+Arial-BoldMT"/>
              </a:rPr>
              <a:t>0x000</a:t>
            </a:r>
            <a:r>
              <a:rPr sz="2000" b="1">
                <a:solidFill>
                  <a:srgbClr val="FF0000"/>
                </a:solidFill>
                <a:latin typeface="VVTOTK+Arial-BoldMT"/>
                <a:cs typeface="VVTOTK+Arial-BoldMT"/>
              </a:rPr>
              <a:t>8</a:t>
            </a:r>
            <a:r>
              <a:rPr sz="2000" b="1">
                <a:solidFill>
                  <a:srgbClr val="323299"/>
                </a:solidFill>
                <a:latin typeface="VVTOTK+Arial-BoldMT"/>
                <a:cs typeface="VVTOTK+Arial-BoldMT"/>
              </a:rPr>
              <a:t>300</a:t>
            </a:r>
            <a:r>
              <a:rPr sz="3000" spc="15" baseline="74306">
                <a:solidFill>
                  <a:srgbClr val="000000"/>
                </a:solidFill>
                <a:latin typeface="SimSun"/>
                <a:cs typeface="SimSun"/>
              </a:rPr>
              <a:t>物理内存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273040" y="6093121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VVTOTK+Arial-BoldMT"/>
                <a:cs typeface="VVTOTK+Arial-BoldMT"/>
              </a:rPr>
              <a:t>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1590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PGMSNI+TimesNewRomanPS-BoldMT"/>
                <a:cs typeface="PGMSNI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PGMSNI+TimesNewRomanPS-BoldMT"/>
                <a:cs typeface="PGMSNI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PGMSNI+TimesNewRomanPS-BoldMT"/>
                <a:cs typeface="PGMSNI+TimesNewRomanPS-BoldMT"/>
              </a:rPr>
              <a:t>Systems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857366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VVTOTK+Arial-BoldMT"/>
                <a:cs typeface="VVTOTK+Arial-BoldMT"/>
              </a:rPr>
              <a:t>- 16</a:t>
            </a:r>
            <a:r>
              <a:rPr sz="1600" b="1" spc="14">
                <a:solidFill>
                  <a:srgbClr val="000000"/>
                </a:solidFill>
                <a:latin typeface="VVTOTK+Arial-BoldMT"/>
                <a:cs typeface="VVTOTK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VVTOTK+Arial-BoldMT"/>
                <a:cs typeface="VVTOTK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51354" y="2200743"/>
            <a:ext cx="9619321" cy="2505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676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4">
                <a:solidFill>
                  <a:srgbClr val="FF0000"/>
                </a:solidFill>
                <a:latin typeface="SimHei"/>
                <a:cs typeface="SimHei"/>
              </a:rPr>
              <a:t>段、页结合</a:t>
            </a:r>
            <a:r>
              <a:rPr sz="4800">
                <a:solidFill>
                  <a:srgbClr val="FF0000"/>
                </a:solidFill>
                <a:latin typeface="PNIUMS+Arial-Black"/>
                <a:cs typeface="PNIUMS+Arial-Black"/>
              </a:rPr>
              <a:t>:</a:t>
            </a:r>
            <a:r>
              <a:rPr sz="4800" spc="52">
                <a:solidFill>
                  <a:srgbClr val="FF0000"/>
                </a:solidFill>
                <a:latin typeface="PNIUMS+Arial-Black"/>
                <a:cs typeface="PNIUMS+Arial-Black"/>
              </a:rPr>
              <a:t> </a:t>
            </a:r>
            <a:r>
              <a:rPr sz="4800" spc="20">
                <a:solidFill>
                  <a:srgbClr val="FF0000"/>
                </a:solidFill>
                <a:latin typeface="SimHei"/>
                <a:cs typeface="SimHei"/>
              </a:rPr>
              <a:t>程序员希望用段，</a:t>
            </a:r>
          </a:p>
          <a:p>
            <a:pPr marL="510540" marR="0">
              <a:lnSpc>
                <a:spcPts val="5760"/>
              </a:lnSpc>
              <a:spcBef>
                <a:spcPct val="0"/>
              </a:spcBef>
              <a:spcAft>
                <a:spcPct val="0"/>
              </a:spcAft>
            </a:pPr>
            <a:r>
              <a:rPr sz="4800" spc="20">
                <a:solidFill>
                  <a:srgbClr val="FF0000"/>
                </a:solidFill>
                <a:latin typeface="SimHei"/>
                <a:cs typeface="SimHei"/>
              </a:rPr>
              <a:t>物理内存希望用页，所以</a:t>
            </a:r>
            <a:r>
              <a:rPr sz="4800">
                <a:solidFill>
                  <a:srgbClr val="FF0000"/>
                </a:solidFill>
                <a:latin typeface="PNIUMS+Arial-Black"/>
                <a:cs typeface="PNIUMS+Arial-Black"/>
              </a:rPr>
              <a:t>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GCOJJ+TimesNewRomanPS-BoldMT"/>
                <a:cs typeface="KGCOJJ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KGCOJJ+TimesNewRomanPS-BoldMT"/>
                <a:cs typeface="KGCOJJ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KGCOJJ+TimesNewRomanPS-BoldMT"/>
                <a:cs typeface="KGCOJJ+TimesNewRomanPS-BoldMT"/>
              </a:rPr>
              <a:t>Systems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FFSERE+Arial-BoldMT"/>
                <a:cs typeface="FFSERE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FFSERE+Arial-BoldMT"/>
                <a:cs typeface="FFSERE+Arial-BoldMT"/>
              </a:rPr>
              <a:t>2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FFSERE+Arial-BoldMT"/>
                <a:cs typeface="FFSERE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GGOKKD+TimesNewRomanPS-BoldMT"/>
                <a:cs typeface="GGOKKD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GGOKKD+TimesNewRomanPS-BoldMT"/>
                <a:cs typeface="GGOKKD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GGOKKD+TimesNewRomanPS-BoldMT"/>
                <a:cs typeface="GGOKKD+TimesNewRomanPS-BoldMT"/>
              </a:rPr>
              <a:t>Systems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IWHCRI+Arial-BoldMT"/>
                <a:cs typeface="IWHCRI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IWHCRI+Arial-BoldMT"/>
                <a:cs typeface="IWHCRI+Arial-BoldMT"/>
              </a:rPr>
              <a:t>3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IWHCRI+Arial-BoldMT"/>
                <a:cs typeface="IWHCRI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6800"/>
            <a:ext cx="12191236" cy="5791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840" y="404306"/>
            <a:ext cx="963859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段、页同时存在：段面向用户</a:t>
            </a:r>
            <a:r>
              <a:rPr sz="3600" b="1">
                <a:solidFill>
                  <a:srgbClr val="000000"/>
                </a:solidFill>
                <a:latin typeface="HNHCRI+Arial-BoldMT"/>
                <a:cs typeface="HNHCRI+Arial-BoldMT"/>
              </a:rPr>
              <a:t>/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页面向硬件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6863" y="1455610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用户栈段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06840" y="1475930"/>
            <a:ext cx="290626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问题：为什么称为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81327" y="1514772"/>
            <a:ext cx="86379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NHCRI+Arial-BoldMT"/>
                <a:cs typeface="HNHCRI+Arial-BoldMT"/>
              </a:rPr>
              <a:t>4G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06840" y="1974004"/>
            <a:ext cx="186867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虚拟内存</a:t>
            </a:r>
            <a:r>
              <a:rPr sz="2400" b="1" u="sng">
                <a:solidFill>
                  <a:srgbClr val="000000"/>
                </a:solidFill>
                <a:latin typeface="HNHCRI+Arial-BoldMT"/>
                <a:cs typeface="HNHCRI+Arial-BoldMT"/>
              </a:rPr>
              <a:t>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54815" y="2317866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物理地址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82640" y="2835216"/>
            <a:ext cx="1231349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HNHCRI+Arial-BoldMT"/>
                <a:cs typeface="HNHCRI+Arial-BoldMT"/>
              </a:rPr>
              <a:t>0x7008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77439" y="3360610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用户代码段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434840" y="3872208"/>
            <a:ext cx="179839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HNHCRI+Arial-BoldMT"/>
                <a:cs typeface="HNHCRI+Arial-BoldMT"/>
              </a:rPr>
              <a:t>0x00345008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29639" y="4257972"/>
            <a:ext cx="116916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HNHCRI+Arial-BoldMT"/>
                <a:cs typeface="HNHCRI+Arial-BoldMT"/>
              </a:rPr>
              <a:t>cs:ip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77439" y="4427410"/>
            <a:ext cx="198729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用户数据段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873180" y="4453448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虚拟地址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01180" y="4910648"/>
            <a:ext cx="168097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逻辑地址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139563" y="5203126"/>
            <a:ext cx="1680971" cy="111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对用户是</a:t>
            </a:r>
          </a:p>
          <a:p>
            <a:pPr marL="153923" marR="0">
              <a:lnSpc>
                <a:spcPts val="2400"/>
              </a:lnSpc>
              <a:spcBef>
                <a:spcPts val="372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透明的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377439" y="5494210"/>
            <a:ext cx="1987295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操作系统段</a:t>
            </a:r>
          </a:p>
          <a:p>
            <a:pPr marL="171323" marR="0">
              <a:lnSpc>
                <a:spcPts val="2400"/>
              </a:lnSpc>
              <a:spcBef>
                <a:spcPts val="300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虚拟内存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427086" y="5646610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内存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91639" y="5858172"/>
            <a:ext cx="6267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HNHCRI+Arial-BoldMT"/>
                <a:cs typeface="HNHCRI+Arial-BoldMT"/>
              </a:rPr>
              <a:t>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QHCCT+TimesNewRomanPS-BoldMT"/>
                <a:cs typeface="HQHCCT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HQHCCT+TimesNewRomanPS-BoldMT"/>
                <a:cs typeface="HQHCCT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HQHCCT+TimesNewRomanPS-BoldMT"/>
                <a:cs typeface="HQHCCT+TimesNewRomanPS-BoldMT"/>
              </a:rPr>
              <a:t>Systems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NHCRI+Arial-BoldMT"/>
                <a:cs typeface="HNHCRI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HNHCRI+Arial-BoldMT"/>
                <a:cs typeface="HNHCRI+Arial-BoldMT"/>
              </a:rPr>
              <a:t>4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HNHCRI+Arial-BoldMT"/>
                <a:cs typeface="HNHCRI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463" y="1149788"/>
            <a:ext cx="8886336" cy="532721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02953" y="3096765"/>
            <a:ext cx="2276296" cy="63116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1040" y="404306"/>
            <a:ext cx="8790870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段、页同时存在是的重定位</a:t>
            </a:r>
            <a:r>
              <a:rPr sz="3600" b="1">
                <a:solidFill>
                  <a:srgbClr val="000000"/>
                </a:solidFill>
                <a:latin typeface="TPSQTL+Arial-BoldMT"/>
                <a:cs typeface="TPSQTL+Arial-BoldMT"/>
              </a:rPr>
              <a:t>(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地址翻译</a:t>
            </a:r>
            <a:r>
              <a:rPr sz="3600" b="1">
                <a:solidFill>
                  <a:srgbClr val="000000"/>
                </a:solidFill>
                <a:latin typeface="TPSQTL+Arial-BoldMT"/>
                <a:cs typeface="TPSQTL+Arial-BoldMT"/>
              </a:rPr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54047" y="1433456"/>
            <a:ext cx="3686913" cy="793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段号</a:t>
            </a:r>
            <a:r>
              <a:rPr sz="2400" b="1">
                <a:solidFill>
                  <a:srgbClr val="FF0000"/>
                </a:solidFill>
                <a:latin typeface="TPSQTL+Arial-BoldMT"/>
                <a:cs typeface="TPSQTL+Arial-BoldMT"/>
              </a:rPr>
              <a:t>+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偏移</a:t>
            </a:r>
            <a:r>
              <a:rPr sz="2400" b="1">
                <a:solidFill>
                  <a:srgbClr val="FF0000"/>
                </a:solidFill>
                <a:latin typeface="TPSQTL+Arial-BoldMT"/>
                <a:cs typeface="TPSQTL+Arial-BoldMT"/>
              </a:rPr>
              <a:t>(cs:ip)</a:t>
            </a:r>
            <a:r>
              <a:rPr sz="2400" b="1" spc="2363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段号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53806" y="1433456"/>
            <a:ext cx="89154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基址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50235" y="1433456"/>
            <a:ext cx="89154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长度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09647" y="1433456"/>
            <a:ext cx="891542" cy="1034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保护</a:t>
            </a:r>
          </a:p>
          <a:p>
            <a:pPr marL="163067" marR="0">
              <a:lnSpc>
                <a:spcPts val="2238"/>
              </a:lnSpc>
              <a:spcBef>
                <a:spcPts val="762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33951" y="1802902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877054" y="1802902"/>
            <a:ext cx="1245092" cy="1793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7588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0x4000</a:t>
            </a:r>
          </a:p>
          <a:p>
            <a:pPr marL="7588" marR="0">
              <a:lnSpc>
                <a:spcPts val="2238"/>
              </a:lnSpc>
              <a:spcBef>
                <a:spcPts val="692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0x4800</a:t>
            </a:r>
          </a:p>
          <a:p>
            <a:pPr marL="0" marR="0">
              <a:lnSpc>
                <a:spcPts val="2238"/>
              </a:lnSpc>
              <a:spcBef>
                <a:spcPts val="7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0xF000</a:t>
            </a:r>
          </a:p>
          <a:p>
            <a:pPr marL="7588" marR="0">
              <a:lnSpc>
                <a:spcPts val="2238"/>
              </a:lnSpc>
              <a:spcBef>
                <a:spcPts val="7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0x0000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81071" y="1802902"/>
            <a:ext cx="1231349" cy="1793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0x0800</a:t>
            </a:r>
          </a:p>
          <a:p>
            <a:pPr marL="0" marR="0">
              <a:lnSpc>
                <a:spcPts val="2238"/>
              </a:lnSpc>
              <a:spcBef>
                <a:spcPts val="692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0x1400</a:t>
            </a:r>
          </a:p>
          <a:p>
            <a:pPr marL="0" marR="0">
              <a:lnSpc>
                <a:spcPts val="2238"/>
              </a:lnSpc>
              <a:spcBef>
                <a:spcPts val="7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0x1000</a:t>
            </a:r>
          </a:p>
          <a:p>
            <a:pPr marL="0" marR="0">
              <a:lnSpc>
                <a:spcPts val="2238"/>
              </a:lnSpc>
              <a:spcBef>
                <a:spcPts val="7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0x3000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033951" y="2168821"/>
            <a:ext cx="522545" cy="1427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1</a:t>
            </a:r>
          </a:p>
          <a:p>
            <a:pPr marL="0" marR="0">
              <a:lnSpc>
                <a:spcPts val="2238"/>
              </a:lnSpc>
              <a:spcBef>
                <a:spcPts val="7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2</a:t>
            </a:r>
          </a:p>
          <a:p>
            <a:pPr marL="0" marR="0">
              <a:lnSpc>
                <a:spcPts val="2238"/>
              </a:lnSpc>
              <a:spcBef>
                <a:spcPts val="7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717298" y="2168821"/>
            <a:ext cx="875725" cy="1427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R/W</a:t>
            </a:r>
          </a:p>
          <a:p>
            <a:pPr marL="0" marR="0">
              <a:lnSpc>
                <a:spcPts val="2238"/>
              </a:lnSpc>
              <a:spcBef>
                <a:spcPts val="7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R/W</a:t>
            </a:r>
          </a:p>
          <a:p>
            <a:pPr marL="155416" marR="0">
              <a:lnSpc>
                <a:spcPts val="2238"/>
              </a:lnSpc>
              <a:spcBef>
                <a:spcPts val="7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15439" y="2217729"/>
            <a:ext cx="168097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逻辑地址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748456" y="3207261"/>
            <a:ext cx="2293619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称为虚拟地址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160386" y="3589210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页号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455785" y="3589210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偏移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58239" y="4046410"/>
            <a:ext cx="1780857" cy="128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333399"/>
                </a:solidFill>
                <a:latin typeface="SimSun"/>
                <a:cs typeface="SimSun"/>
              </a:rPr>
              <a:t>物理地址</a:t>
            </a:r>
          </a:p>
          <a:p>
            <a:pPr marL="99885" marR="0">
              <a:lnSpc>
                <a:spcPts val="2400"/>
              </a:lnSpc>
              <a:spcBef>
                <a:spcPts val="1752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物理页号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159772" y="4573714"/>
            <a:ext cx="1068323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偏移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802247" y="4633857"/>
            <a:ext cx="11475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页框号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098753" y="4633857"/>
            <a:ext cx="891543" cy="102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保护</a:t>
            </a:r>
          </a:p>
          <a:p>
            <a:pPr marL="163069" marR="0">
              <a:lnSpc>
                <a:spcPts val="2238"/>
              </a:lnSpc>
              <a:spcBef>
                <a:spcPts val="674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R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114667" y="4992189"/>
            <a:ext cx="522545" cy="1793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5</a:t>
            </a:r>
          </a:p>
          <a:p>
            <a:pPr marL="0" marR="0">
              <a:lnSpc>
                <a:spcPts val="2238"/>
              </a:lnSpc>
              <a:spcBef>
                <a:spcPts val="692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1</a:t>
            </a:r>
          </a:p>
          <a:p>
            <a:pPr marL="0" marR="0">
              <a:lnSpc>
                <a:spcPts val="2238"/>
              </a:lnSpc>
              <a:spcBef>
                <a:spcPts val="7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3</a:t>
            </a:r>
          </a:p>
          <a:p>
            <a:pPr marL="0" marR="0">
              <a:lnSpc>
                <a:spcPts val="2238"/>
              </a:lnSpc>
              <a:spcBef>
                <a:spcPts val="7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7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106405" y="5358108"/>
            <a:ext cx="875725" cy="1427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R/W</a:t>
            </a:r>
          </a:p>
          <a:p>
            <a:pPr marL="0" marR="0">
              <a:lnSpc>
                <a:spcPts val="2238"/>
              </a:lnSpc>
              <a:spcBef>
                <a:spcPts val="7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R/W</a:t>
            </a:r>
          </a:p>
          <a:p>
            <a:pPr marL="155417" marR="0">
              <a:lnSpc>
                <a:spcPts val="2238"/>
              </a:lnSpc>
              <a:spcBef>
                <a:spcPts val="7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TPSQTL+Arial-BoldMT"/>
                <a:cs typeface="TPSQTL+Arial-BoldMT"/>
              </a:rPr>
              <a:t>R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QUMCEP+TimesNewRomanPS-BoldMT"/>
                <a:cs typeface="QUMCEP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QUMCEP+TimesNewRomanPS-BoldMT"/>
                <a:cs typeface="QUMCEP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QUMCEP+TimesNewRomanPS-BoldMT"/>
                <a:cs typeface="QUMCEP+TimesNewRomanPS-BoldMT"/>
              </a:rPr>
              <a:t>Systems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PSQTL+Arial-BoldMT"/>
                <a:cs typeface="TPSQTL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TPSQTL+Arial-BoldMT"/>
                <a:cs typeface="TPSQTL+Arial-BoldMT"/>
              </a:rPr>
              <a:t>5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TPSQTL+Arial-BoldMT"/>
                <a:cs typeface="TPSQTL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6698" y="2865945"/>
            <a:ext cx="9155582" cy="152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800"/>
              </a:lnSpc>
              <a:spcBef>
                <a:spcPct val="0"/>
              </a:spcBef>
              <a:spcAft>
                <a:spcPct val="0"/>
              </a:spcAft>
            </a:pPr>
            <a:r>
              <a:rPr sz="4800" spc="23">
                <a:solidFill>
                  <a:srgbClr val="FF0000"/>
                </a:solidFill>
                <a:latin typeface="SimHei"/>
                <a:cs typeface="SimHei"/>
              </a:rPr>
              <a:t>一个实际的段、页式内存管理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BORNT+TimesNewRomanPS-BoldMT"/>
                <a:cs typeface="HBORNT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HBORNT+TimesNewRomanPS-BoldMT"/>
                <a:cs typeface="HBORNT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HBORNT+TimesNewRomanPS-BoldMT"/>
                <a:cs typeface="HBORNT+TimesNewRomanPS-BoldMT"/>
              </a:rPr>
              <a:t>Systems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NSJHOC+Arial-BoldMT"/>
                <a:cs typeface="NSJHOC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NSJHOC+Arial-BoldMT"/>
                <a:cs typeface="NSJHOC+Arial-BoldMT"/>
              </a:rPr>
              <a:t>6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NSJHOC+Arial-BoldMT"/>
                <a:cs typeface="NSJHOC+Arial-BoldMT"/>
              </a:rPr>
              <a:t>-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391606"/>
            <a:ext cx="5093592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这个故事从哪里开始</a:t>
            </a:r>
            <a:r>
              <a:rPr sz="3600" b="1">
                <a:solidFill>
                  <a:srgbClr val="000000"/>
                </a:solidFill>
                <a:latin typeface="KSMFQC+Arial-BoldMT"/>
                <a:cs typeface="KSMFQC+Arial-BoldMT"/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614" y="1283316"/>
            <a:ext cx="12706350" cy="92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WUUTJR+Wingdings-Regular"/>
                <a:cs typeface="WUUTJR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spc="10">
                <a:solidFill>
                  <a:srgbClr val="000000"/>
                </a:solidFill>
                <a:latin typeface="SimSun"/>
                <a:cs typeface="SimSun"/>
              </a:rPr>
              <a:t>内存管理核心就是内存分配，所以从程序放入内存、使用内存开始</a:t>
            </a:r>
            <a:r>
              <a:rPr sz="2800" b="1">
                <a:solidFill>
                  <a:srgbClr val="000000"/>
                </a:solidFill>
                <a:latin typeface="KSMFQC+Arial-BoldMT"/>
                <a:cs typeface="KSMFQC+Arial-BoldMT"/>
              </a:rPr>
              <a:t>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6240" y="1965622"/>
            <a:ext cx="96574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KSMFQC+Arial-BoldMT"/>
                <a:cs typeface="KSMFQC+Arial-BoldMT"/>
              </a:rPr>
              <a:t>300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3556" y="2000930"/>
            <a:ext cx="1929210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SMFQC+Arial-BoldMT"/>
                <a:cs typeface="KSMFQC+Arial-BoldMT"/>
              </a:rPr>
              <a:t>_sum:</a:t>
            </a:r>
            <a:r>
              <a:rPr sz="2000" b="1" spc="530">
                <a:solidFill>
                  <a:srgbClr val="000000"/>
                </a:solidFill>
                <a:latin typeface="KSMFQC+Arial-BoldMT"/>
                <a:cs typeface="KSMFQC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KSMFQC+Arial-BoldMT"/>
                <a:cs typeface="KSMFQC+Arial-BoldMT"/>
              </a:rPr>
              <a:t>.int</a:t>
            </a:r>
            <a:r>
              <a:rPr sz="2000" b="1" spc="544">
                <a:solidFill>
                  <a:srgbClr val="000000"/>
                </a:solidFill>
                <a:latin typeface="KSMFQC+Arial-BoldMT"/>
                <a:cs typeface="KSMFQC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KSMFQC+Arial-BoldMT"/>
                <a:cs typeface="KSMFQC+Arial-BoldMT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46328" y="2030666"/>
            <a:ext cx="160823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地址</a:t>
            </a:r>
            <a:r>
              <a:rPr sz="2000" b="1">
                <a:solidFill>
                  <a:srgbClr val="FF0000"/>
                </a:solidFill>
                <a:latin typeface="KSMFQC+Arial-BoldMT"/>
                <a:cs typeface="KSMFQC+Arial-BoldMT"/>
              </a:rPr>
              <a:t>(*p=7)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53556" y="2427740"/>
            <a:ext cx="6355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SMFQC+Arial-BoldMT"/>
                <a:cs typeface="KSMFQC+Arial-BoldMT"/>
              </a:rPr>
              <a:t>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83377" y="2500851"/>
            <a:ext cx="287119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KSMFQC+Arial-BoldMT"/>
                <a:cs typeface="KSMFQC+Arial-BoldMT"/>
              </a:rPr>
              <a:t>base+300(offset)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62252" y="2794740"/>
            <a:ext cx="6355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SMFQC+Arial-BoldMT"/>
                <a:cs typeface="KSMFQC+Arial-BoldMT"/>
              </a:rPr>
              <a:t>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17611" y="3113443"/>
            <a:ext cx="352973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基地址</a:t>
            </a:r>
            <a:r>
              <a:rPr sz="2400" b="1">
                <a:solidFill>
                  <a:srgbClr val="FF0000"/>
                </a:solidFill>
                <a:latin typeface="KSMFQC+Arial-BoldMT"/>
                <a:cs typeface="KSMFQC+Arial-BoldMT"/>
              </a:rPr>
              <a:t>(base)</a:t>
            </a:r>
            <a:r>
              <a:rPr sz="2400" spc="11">
                <a:solidFill>
                  <a:srgbClr val="FF0000"/>
                </a:solidFill>
                <a:latin typeface="SimSun"/>
                <a:cs typeface="SimSun"/>
              </a:rPr>
              <a:t>在</a:t>
            </a:r>
            <a:r>
              <a:rPr sz="2400" b="1">
                <a:solidFill>
                  <a:srgbClr val="FF0000"/>
                </a:solidFill>
                <a:latin typeface="KSMFQC+Arial-BoldMT"/>
                <a:cs typeface="KSMFQC+Arial-BoldMT"/>
              </a:rPr>
              <a:t>PCB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中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0040" y="3160468"/>
            <a:ext cx="3311993" cy="675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KSMFQC+Arial-BoldMT"/>
                <a:cs typeface="KSMFQC+Arial-BoldMT"/>
              </a:rPr>
              <a:t>PC</a:t>
            </a:r>
            <a:r>
              <a:rPr sz="2000" b="1" spc="2444">
                <a:solidFill>
                  <a:srgbClr val="FF0000"/>
                </a:solidFill>
                <a:latin typeface="KSMFQC+Arial-BoldMT"/>
                <a:cs typeface="KSMFQC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KSMFQC+Arial-BoldMT"/>
                <a:cs typeface="KSMFQC+Arial-BoldMT"/>
              </a:rPr>
              <a:t>_main:</a:t>
            </a:r>
            <a:r>
              <a:rPr sz="2000" b="1" spc="-20">
                <a:solidFill>
                  <a:srgbClr val="000000"/>
                </a:solidFill>
                <a:latin typeface="KSMFQC+Arial-BoldMT"/>
                <a:cs typeface="KSMFQC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KSMFQC+Arial-BoldMT"/>
                <a:cs typeface="KSMFQC+Arial-BoldMT"/>
              </a:rPr>
              <a:t>mov </a:t>
            </a:r>
            <a:r>
              <a:rPr sz="2000" b="1" spc="15">
                <a:solidFill>
                  <a:srgbClr val="000000"/>
                </a:solidFill>
                <a:latin typeface="KSMFQC+Arial-BoldMT"/>
                <a:cs typeface="KSMFQC+Arial-BoldMT"/>
              </a:rPr>
              <a:t>[</a:t>
            </a:r>
            <a:r>
              <a:rPr sz="2000" b="1">
                <a:solidFill>
                  <a:srgbClr val="FF0000"/>
                </a:solidFill>
                <a:latin typeface="KSMFQC+Arial-BoldMT"/>
                <a:cs typeface="KSMFQC+Arial-BoldMT"/>
              </a:rPr>
              <a:t>300</a:t>
            </a:r>
            <a:r>
              <a:rPr sz="2000" b="1">
                <a:solidFill>
                  <a:srgbClr val="000000"/>
                </a:solidFill>
                <a:latin typeface="KSMFQC+Arial-BoldMT"/>
                <a:cs typeface="KSMFQC+Arial-BoldMT"/>
              </a:rPr>
              <a:t>],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53556" y="3526196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SMFQC+Arial-BoldMT"/>
                <a:cs typeface="KSMFQC+Arial-BoldMT"/>
              </a:rPr>
              <a:t>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225403" y="3833229"/>
            <a:ext cx="140361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内存管理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53556" y="3891924"/>
            <a:ext cx="6355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SMFQC+Arial-BoldMT"/>
                <a:cs typeface="KSMFQC+Arial-BoldMT"/>
              </a:rPr>
              <a:t>…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955289" y="4198492"/>
            <a:ext cx="5282336" cy="1325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分配段、建段表；分配页、建页表</a:t>
            </a:r>
          </a:p>
          <a:p>
            <a:pPr marL="0" marR="0">
              <a:lnSpc>
                <a:spcPts val="2400"/>
              </a:lnSpc>
              <a:spcBef>
                <a:spcPts val="2037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进程带动内存使用的图谱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53556" y="4257652"/>
            <a:ext cx="115703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SMFQC+Arial-BoldMT"/>
                <a:cs typeface="KSMFQC+Arial-BoldMT"/>
              </a:rPr>
              <a:t>call</a:t>
            </a:r>
            <a:r>
              <a:rPr sz="2000" b="1" spc="-18">
                <a:solidFill>
                  <a:srgbClr val="000000"/>
                </a:solidFill>
                <a:latin typeface="KSMFQC+Arial-BoldMT"/>
                <a:cs typeface="KSMFQC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KSMFQC+Arial-BoldMT"/>
                <a:cs typeface="KSMFQC+Arial-BoldMT"/>
              </a:rPr>
              <a:t>xx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72903" y="4684462"/>
            <a:ext cx="1875277" cy="1091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680652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KSMFQC+Arial-BoldMT"/>
                <a:cs typeface="KSMFQC+Arial-BoldMT"/>
              </a:rPr>
              <a:t>call</a:t>
            </a:r>
            <a:r>
              <a:rPr sz="2000" b="1" spc="-18">
                <a:solidFill>
                  <a:srgbClr val="000000"/>
                </a:solidFill>
                <a:latin typeface="KSMFQC+Arial-BoldMT"/>
                <a:cs typeface="KSMFQC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KSMFQC+Arial-BoldMT"/>
                <a:cs typeface="KSMFQC+Arial-BoldMT"/>
              </a:rPr>
              <a:t>40</a:t>
            </a:r>
          </a:p>
          <a:p>
            <a:pPr marL="0" marR="0">
              <a:lnSpc>
                <a:spcPts val="2681"/>
              </a:lnSpc>
              <a:spcBef>
                <a:spcPts val="293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KSMFQC+Arial-BoldMT"/>
                <a:cs typeface="KSMFQC+Arial-BoldMT"/>
              </a:rPr>
              <a:t>base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955289" y="5327503"/>
            <a:ext cx="473301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从进程</a:t>
            </a:r>
            <a:r>
              <a:rPr sz="2400" b="1">
                <a:solidFill>
                  <a:srgbClr val="000000"/>
                </a:solidFill>
                <a:latin typeface="KSMFQC+Arial-BoldMT"/>
                <a:cs typeface="KSMFQC+Arial-BoldMT"/>
              </a:rPr>
              <a:t>fork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中的内存分配开始</a:t>
            </a:r>
            <a:r>
              <a:rPr sz="2400" b="1">
                <a:solidFill>
                  <a:srgbClr val="000000"/>
                </a:solidFill>
                <a:latin typeface="KSMFQC+Arial-BoldMT"/>
                <a:cs typeface="KSMFQC+Arial-BoldMT"/>
              </a:rPr>
              <a:t>..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WJHKHA+TimesNewRomanPS-BoldMT"/>
                <a:cs typeface="WJHKHA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WJHKHA+TimesNewRomanPS-BoldMT"/>
                <a:cs typeface="WJHKHA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WJHKHA+TimesNewRomanPS-BoldMT"/>
                <a:cs typeface="WJHKHA+TimesNewRomanPS-BoldMT"/>
              </a:rPr>
              <a:t>Systems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KSMFQC+Arial-BoldMT"/>
                <a:cs typeface="KSMFQC+Arial-BoldMT"/>
              </a:rPr>
              <a:t>- 7 -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07364"/>
            <a:ext cx="10700002" cy="554583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7240" y="404306"/>
            <a:ext cx="8234156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段、页式内存下程序如何载入内存</a:t>
            </a:r>
            <a:r>
              <a:rPr sz="3600" b="1">
                <a:solidFill>
                  <a:srgbClr val="000000"/>
                </a:solidFill>
                <a:latin typeface="UQCUGW+Arial-BoldMT"/>
                <a:cs typeface="UQCUGW+Arial-BoldMT"/>
              </a:rPr>
              <a:t>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7440" y="1144440"/>
            <a:ext cx="444138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u="sng" spc="11">
                <a:solidFill>
                  <a:srgbClr val="000000"/>
                </a:solidFill>
                <a:latin typeface="SimSun"/>
                <a:cs typeface="SimSun"/>
              </a:rPr>
              <a:t>问题：整个过程分为哪几步</a:t>
            </a:r>
            <a:r>
              <a:rPr sz="2400" b="1" u="sng">
                <a:solidFill>
                  <a:srgbClr val="000000"/>
                </a:solidFill>
                <a:latin typeface="UQCUGW+Arial-BoldMT"/>
                <a:cs typeface="UQCUGW+Arial-BoldMT"/>
              </a:rPr>
              <a:t>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6328" y="1209972"/>
            <a:ext cx="86379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QCUGW+Arial-BoldMT"/>
                <a:cs typeface="UQCUGW+Arial-BoldMT"/>
              </a:rPr>
              <a:t>4G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10405" y="1448535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用户栈段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01380" y="1481647"/>
            <a:ext cx="1680972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逻辑地址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8731" y="1662408"/>
            <a:ext cx="1929210" cy="992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152308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UQCUGW+Arial-BoldMT"/>
                <a:cs typeface="UQCUGW+Arial-BoldMT"/>
              </a:rPr>
              <a:t>0x300</a:t>
            </a:r>
          </a:p>
          <a:p>
            <a:pPr marL="0" marR="0">
              <a:lnSpc>
                <a:spcPts val="2238"/>
              </a:lnSpc>
              <a:spcBef>
                <a:spcPts val="38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_sum:</a:t>
            </a:r>
            <a:r>
              <a:rPr sz="2000" b="1" spc="530">
                <a:solidFill>
                  <a:srgbClr val="000000"/>
                </a:solidFill>
                <a:latin typeface="UQCUGW+Arial-BoldMT"/>
                <a:cs typeface="UQCUGW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.int</a:t>
            </a:r>
            <a:r>
              <a:rPr sz="2000" b="1" spc="544">
                <a:solidFill>
                  <a:srgbClr val="000000"/>
                </a:solidFill>
                <a:latin typeface="UQCUGW+Arial-BoldMT"/>
                <a:cs typeface="UQCUGW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8731" y="2416628"/>
            <a:ext cx="6355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130040" y="2572410"/>
            <a:ext cx="165964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用户代码段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57427" y="2783628"/>
            <a:ext cx="6355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…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8731" y="3149356"/>
            <a:ext cx="2527477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_main:</a:t>
            </a:r>
            <a:r>
              <a:rPr sz="2000" b="1" spc="-20">
                <a:solidFill>
                  <a:srgbClr val="000000"/>
                </a:solidFill>
                <a:latin typeface="UQCUGW+Arial-BoldMT"/>
                <a:cs typeface="UQCUGW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mov </a:t>
            </a:r>
            <a:r>
              <a:rPr sz="2000" b="1" spc="15">
                <a:solidFill>
                  <a:srgbClr val="000000"/>
                </a:solidFill>
                <a:latin typeface="UQCUGW+Arial-BoldMT"/>
                <a:cs typeface="UQCUGW+Arial-BoldMT"/>
              </a:rPr>
              <a:t>[</a:t>
            </a:r>
            <a:r>
              <a:rPr sz="2000" b="1">
                <a:solidFill>
                  <a:srgbClr val="FF0000"/>
                </a:solidFill>
                <a:latin typeface="UQCUGW+Arial-BoldMT"/>
                <a:cs typeface="UQCUGW+Arial-BoldMT"/>
              </a:rPr>
              <a:t>300</a:t>
            </a: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],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8731" y="3515084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25240" y="3582107"/>
            <a:ext cx="1944782" cy="955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285133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用户数据段</a:t>
            </a:r>
          </a:p>
          <a:p>
            <a:pPr marL="0" marR="0">
              <a:lnSpc>
                <a:spcPts val="2238"/>
              </a:lnSpc>
              <a:spcBef>
                <a:spcPts val="187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UQCUGW+Arial-BoldMT"/>
                <a:cs typeface="UQCUGW+Arial-BoldMT"/>
              </a:rPr>
              <a:t>0x00045300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844979" y="3615248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物理地址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8731" y="3880812"/>
            <a:ext cx="6355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…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48731" y="4246540"/>
            <a:ext cx="115703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call</a:t>
            </a:r>
            <a:r>
              <a:rPr sz="2000" b="1" spc="-18">
                <a:solidFill>
                  <a:srgbClr val="000000"/>
                </a:solidFill>
                <a:latin typeface="UQCUGW+Arial-BoldMT"/>
                <a:cs typeface="UQCUGW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xx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492333" y="4253189"/>
            <a:ext cx="2475526" cy="117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323299"/>
                </a:solidFill>
                <a:latin typeface="UQCUGW+Arial-BoldMT"/>
                <a:cs typeface="UQCUGW+Arial-BoldMT"/>
              </a:rPr>
              <a:t>0x0007300</a:t>
            </a:r>
          </a:p>
          <a:p>
            <a:pPr marL="1071913" marR="0">
              <a:lnSpc>
                <a:spcPts val="2004"/>
              </a:lnSpc>
              <a:spcBef>
                <a:spcPts val="2191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物理内存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263580" y="4453448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虚拟地址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48731" y="4673350"/>
            <a:ext cx="1156524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call</a:t>
            </a:r>
            <a:r>
              <a:rPr sz="2000" b="1" spc="-18">
                <a:solidFill>
                  <a:srgbClr val="000000"/>
                </a:solidFill>
                <a:latin typeface="UQCUGW+Arial-BoldMT"/>
                <a:cs typeface="UQCUGW+Arial-BoldMT"/>
              </a:rPr>
              <a:t> </a:t>
            </a:r>
            <a:r>
              <a:rPr sz="2000" b="1">
                <a:solidFill>
                  <a:srgbClr val="FF0000"/>
                </a:solidFill>
                <a:latin typeface="UQCUGW+Arial-BoldMT"/>
                <a:cs typeface="UQCUGW+Arial-BoldMT"/>
              </a:rPr>
              <a:t>40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130040" y="4877492"/>
            <a:ext cx="165964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操作系统段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173847" y="5091057"/>
            <a:ext cx="1147578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页框号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470353" y="5091057"/>
            <a:ext cx="891542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保护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81215" y="5291187"/>
            <a:ext cx="89154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段号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554220" y="5291187"/>
            <a:ext cx="891542" cy="973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基址</a:t>
            </a:r>
          </a:p>
          <a:p>
            <a:pPr marL="44163" marR="0">
              <a:lnSpc>
                <a:spcPts val="2238"/>
              </a:lnSpc>
              <a:spcBef>
                <a:spcPts val="282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xxx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740723" y="5291187"/>
            <a:ext cx="1844551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长度</a:t>
            </a:r>
            <a:r>
              <a:rPr sz="2000" spc="297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保护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416194" y="5449389"/>
            <a:ext cx="66430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xx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584653" y="5449389"/>
            <a:ext cx="66430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xx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357551" y="5563283"/>
            <a:ext cx="1403613" cy="635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000000"/>
                </a:solidFill>
                <a:latin typeface="SimSun"/>
                <a:cs typeface="SimSun"/>
              </a:rPr>
              <a:t>虚拟内存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767175" y="5599779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0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855023" y="5599779"/>
            <a:ext cx="66430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xx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808031" y="5599779"/>
            <a:ext cx="664306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xx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6874795" y="5713286"/>
            <a:ext cx="7620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UQCUGW+Arial-BoldMT"/>
                <a:cs typeface="UQCUGW+Arial-BoldMT"/>
              </a:rPr>
              <a:t>…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67175" y="5916908"/>
            <a:ext cx="3944952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1</a:t>
            </a:r>
            <a:r>
              <a:rPr sz="2000" b="1" spc="2645">
                <a:solidFill>
                  <a:srgbClr val="000000"/>
                </a:solidFill>
                <a:latin typeface="UQCUGW+Arial-BoldMT"/>
                <a:cs typeface="UQCUGW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0x45000</a:t>
            </a:r>
            <a:r>
              <a:rPr sz="2000" b="1" spc="3037">
                <a:solidFill>
                  <a:srgbClr val="000000"/>
                </a:solidFill>
                <a:latin typeface="UQCUGW+Arial-BoldMT"/>
                <a:cs typeface="UQCUGW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60K</a:t>
            </a:r>
            <a:r>
              <a:rPr sz="2000" b="1" spc="3159">
                <a:solidFill>
                  <a:srgbClr val="000000"/>
                </a:solidFill>
                <a:latin typeface="UQCUGW+Arial-BoldMT"/>
                <a:cs typeface="UQCUGW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R/W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282440" y="6146612"/>
            <a:ext cx="1714503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第</a:t>
            </a:r>
            <a:r>
              <a:rPr sz="2000" b="1">
                <a:solidFill>
                  <a:srgbClr val="FF0000"/>
                </a:solidFill>
                <a:latin typeface="UQCUGW+Arial-BoldMT"/>
                <a:cs typeface="UQCUGW+Arial-BoldMT"/>
              </a:rPr>
              <a:t>0x45</a:t>
            </a:r>
            <a:r>
              <a:rPr sz="2000" spc="15">
                <a:solidFill>
                  <a:srgbClr val="FF0000"/>
                </a:solidFill>
                <a:latin typeface="SimSun"/>
                <a:cs typeface="SimSun"/>
              </a:rPr>
              <a:t>个项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6486266" y="6196308"/>
            <a:ext cx="52254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7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7478004" y="6196308"/>
            <a:ext cx="875725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UQCUGW+Arial-BoldMT"/>
                <a:cs typeface="UQCUGW+Arial-BoldMT"/>
              </a:rPr>
              <a:t>R/W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NCPATB+TimesNewRomanPS-BoldMT"/>
                <a:cs typeface="NCPATB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NCPATB+TimesNewRomanPS-BoldMT"/>
                <a:cs typeface="NCPATB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NCPATB+TimesNewRomanPS-BoldMT"/>
                <a:cs typeface="NCPATB+TimesNewRomanPS-BoldMT"/>
              </a:rPr>
              <a:t>Systems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UQCUGW+Arial-BoldMT"/>
                <a:cs typeface="UQCUGW+Arial-BoldMT"/>
              </a:rPr>
              <a:t>- 8 -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11190730" y="5486400"/>
            <a:ext cx="1001267" cy="1371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1" y="1067561"/>
            <a:ext cx="10700002" cy="127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4038600"/>
            <a:ext cx="8185657" cy="244296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500" y="1712976"/>
            <a:ext cx="9950450" cy="183486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3127" y="1283208"/>
            <a:ext cx="188976" cy="19202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3127" y="3631691"/>
            <a:ext cx="188976" cy="19202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840" y="404306"/>
            <a:ext cx="4146651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故事从</a:t>
            </a:r>
            <a:r>
              <a:rPr sz="3600" b="1">
                <a:solidFill>
                  <a:srgbClr val="000000"/>
                </a:solidFill>
                <a:latin typeface="CACUDB+Arial-BoldMT"/>
                <a:cs typeface="CACUDB+Arial-BoldMT"/>
              </a:rPr>
              <a:t>fork()</a:t>
            </a:r>
            <a:r>
              <a:rPr sz="3600" spc="10">
                <a:solidFill>
                  <a:srgbClr val="000000"/>
                </a:solidFill>
                <a:latin typeface="SimSun"/>
                <a:cs typeface="SimSun"/>
              </a:rPr>
              <a:t>开始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63440" y="476321"/>
            <a:ext cx="3876256" cy="1016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3204"/>
              </a:lnSpc>
              <a:spcBef>
                <a:spcPct val="0"/>
              </a:spcBef>
              <a:spcAft>
                <a:spcPct val="0"/>
              </a:spcAft>
            </a:pPr>
            <a:r>
              <a:rPr sz="3200" spc="17">
                <a:solidFill>
                  <a:srgbClr val="FF0000"/>
                </a:solidFill>
                <a:latin typeface="SimSun"/>
                <a:cs typeface="SimSun"/>
              </a:rPr>
              <a:t>分配虚存、建段表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39" y="1220640"/>
            <a:ext cx="819340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CACUDB+Arial-BoldMT"/>
                <a:cs typeface="CACUDB+Arial-BoldMT"/>
              </a:rPr>
              <a:t>fork()</a:t>
            </a:r>
            <a:r>
              <a:rPr sz="2400" spc="12">
                <a:solidFill>
                  <a:srgbClr val="000000"/>
                </a:solidFill>
                <a:latin typeface="UOMTAR+Wingdings-Regular"/>
                <a:cs typeface="UOMTAR+Wingdings-Regular"/>
              </a:rPr>
              <a:t></a:t>
            </a:r>
            <a:r>
              <a:rPr sz="2400" b="1">
                <a:solidFill>
                  <a:srgbClr val="000000"/>
                </a:solidFill>
                <a:latin typeface="CACUDB+Arial-BoldMT"/>
                <a:cs typeface="CACUDB+Arial-BoldMT"/>
              </a:rPr>
              <a:t>sys_fork</a:t>
            </a:r>
            <a:r>
              <a:rPr sz="2400" spc="12">
                <a:solidFill>
                  <a:srgbClr val="000000"/>
                </a:solidFill>
                <a:latin typeface="UOMTAR+Wingdings-Regular"/>
                <a:cs typeface="UOMTAR+Wingdings-Regular"/>
              </a:rPr>
              <a:t></a:t>
            </a:r>
            <a:r>
              <a:rPr sz="2400" b="1">
                <a:solidFill>
                  <a:srgbClr val="000000"/>
                </a:solidFill>
                <a:latin typeface="CACUDB+Arial-BoldMT"/>
                <a:cs typeface="CACUDB+Arial-BoldMT"/>
              </a:rPr>
              <a:t>copy_process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的路都已经走过了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9452" y="1806297"/>
            <a:ext cx="6662396" cy="140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spc="15">
                <a:solidFill>
                  <a:srgbClr val="333399"/>
                </a:solidFill>
                <a:latin typeface="SimSun"/>
                <a:cs typeface="SimSun"/>
              </a:rPr>
              <a:t>在</a:t>
            </a:r>
            <a:r>
              <a:rPr sz="2000" b="1">
                <a:solidFill>
                  <a:srgbClr val="333399"/>
                </a:solidFill>
                <a:latin typeface="ILIVNW+CourierNewPS-BoldMT"/>
                <a:cs typeface="ILIVNW+CourierNewPS-BoldMT"/>
              </a:rPr>
              <a:t>linux/kernel/fork.c</a:t>
            </a:r>
            <a:r>
              <a:rPr sz="2000">
                <a:solidFill>
                  <a:srgbClr val="333399"/>
                </a:solidFill>
                <a:latin typeface="SimSun"/>
                <a:cs typeface="SimSun"/>
              </a:rPr>
              <a:t>中</a:t>
            </a:r>
          </a:p>
          <a:p>
            <a:pPr marL="0" marR="0">
              <a:lnSpc>
                <a:spcPts val="2270"/>
              </a:lnSpc>
              <a:spcBef>
                <a:spcPts val="523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LIVNW+CourierNewPS-BoldMT"/>
                <a:cs typeface="ILIVNW+CourierNewPS-BoldMT"/>
              </a:rPr>
              <a:t>int copy_process(int nr, long ebp,...)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LIVNW+CourierNewPS-BoldMT"/>
                <a:cs typeface="ILIVNW+CourierNewPS-BoldMT"/>
              </a:rPr>
              <a:t>{</a:t>
            </a:r>
            <a:r>
              <a:rPr sz="2000" b="1" spc="2398">
                <a:solidFill>
                  <a:srgbClr val="000000"/>
                </a:solidFill>
                <a:latin typeface="ILIVNW+CourierNewPS-BoldMT"/>
                <a:cs typeface="ILIVNW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ILIVNW+CourierNewPS-BoldMT"/>
                <a:cs typeface="ILIVNW+CourierNewPS-BoldMT"/>
              </a:rPr>
              <a:t>...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08999" y="2905776"/>
            <a:ext cx="3505800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 i="1">
                <a:solidFill>
                  <a:srgbClr val="333399"/>
                </a:solidFill>
                <a:latin typeface="QLUGQA+CourierNewPS-BoldItalicMT"/>
                <a:cs typeface="QLUGQA+CourierNewPS-BoldItalicMT"/>
              </a:rPr>
              <a:t>copy_mem(nr, p); </a:t>
            </a:r>
            <a:r>
              <a:rPr sz="2000" b="1">
                <a:solidFill>
                  <a:srgbClr val="000000"/>
                </a:solidFill>
                <a:latin typeface="ILIVNW+CourierNewPS-BoldMT"/>
                <a:cs typeface="ILIVNW+CourierNewPS-BoldMT"/>
              </a:rPr>
              <a:t>...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95483" y="2923280"/>
            <a:ext cx="33156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的确是进程带动内存</a:t>
            </a:r>
            <a:r>
              <a:rPr sz="2400" b="1">
                <a:solidFill>
                  <a:srgbClr val="000000"/>
                </a:solidFill>
                <a:latin typeface="CACUDB+Arial-BoldMT"/>
                <a:cs typeface="CACUDB+Arial-BoldMT"/>
              </a:rPr>
              <a:t>!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29639" y="3570140"/>
            <a:ext cx="675627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现在开始分析当时那个神秘的</a:t>
            </a:r>
            <a:r>
              <a:rPr sz="2400" b="1">
                <a:solidFill>
                  <a:srgbClr val="000000"/>
                </a:solidFill>
                <a:latin typeface="CACUDB+Arial-BoldMT"/>
                <a:cs typeface="CACUDB+Arial-BoldMT"/>
              </a:rPr>
              <a:t>copy_mem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了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24840" y="4065985"/>
            <a:ext cx="6311761" cy="1035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LIVNW+CourierNewPS-BoldMT"/>
                <a:cs typeface="ILIVNW+CourierNewPS-BoldMT"/>
              </a:rPr>
              <a:t>int copy_mem(int nr, task_struct *p)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LIVNW+CourierNewPS-BoldMT"/>
                <a:cs typeface="ILIVNW+CourierNewPS-BoldMT"/>
              </a:rPr>
              <a:t>{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81936" y="4797441"/>
            <a:ext cx="6485325" cy="1400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ILIVNW+CourierNewPS-BoldMT"/>
                <a:cs typeface="ILIVNW+CourierNewPS-BoldMT"/>
              </a:rPr>
              <a:t>unsigned long new_data_base;</a:t>
            </a:r>
          </a:p>
          <a:p>
            <a:pPr marL="0" marR="0">
              <a:lnSpc>
                <a:spcPts val="2270"/>
              </a:lnSpc>
              <a:spcBef>
                <a:spcPts val="55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ILIVNW+CourierNewPS-BoldMT"/>
                <a:cs typeface="ILIVNW+CourierNewPS-BoldMT"/>
              </a:rPr>
              <a:t>new_data_base=nr*0x4000000;</a:t>
            </a:r>
            <a:r>
              <a:rPr sz="2000" b="1" spc="1189">
                <a:solidFill>
                  <a:srgbClr val="FF0000"/>
                </a:solidFill>
                <a:latin typeface="ILIVNW+CourierNewPS-BoldMT"/>
                <a:cs typeface="ILIVNW+CourierNewPS-BoldMT"/>
              </a:rPr>
              <a:t> </a:t>
            </a:r>
            <a:r>
              <a:rPr sz="2000" b="1">
                <a:solidFill>
                  <a:srgbClr val="000000"/>
                </a:solidFill>
                <a:latin typeface="ILIVNW+CourierNewPS-BoldMT"/>
                <a:cs typeface="ILIVNW+CourierNewPS-BoldMT"/>
              </a:rPr>
              <a:t>//64M*nr</a:t>
            </a:r>
          </a:p>
          <a:p>
            <a:pPr marL="0" marR="0">
              <a:lnSpc>
                <a:spcPts val="2270"/>
              </a:lnSpc>
              <a:spcBef>
                <a:spcPts val="609"/>
              </a:spcBef>
              <a:spcAft>
                <a:spcPct val="0"/>
              </a:spcAft>
            </a:pPr>
            <a:r>
              <a:rPr sz="2000" b="1">
                <a:solidFill>
                  <a:srgbClr val="FF0000"/>
                </a:solidFill>
                <a:latin typeface="ILIVNW+CourierNewPS-BoldMT"/>
                <a:cs typeface="ILIVNW+CourierNewPS-BoldMT"/>
              </a:rPr>
              <a:t>set_base(p-&gt;ldt[1],new_data_base);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541419" y="5682021"/>
            <a:ext cx="2359153" cy="1141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CACUDB+Arial-BoldMT"/>
                <a:cs typeface="CACUDB+Arial-BoldMT"/>
              </a:rPr>
              <a:t>p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是什么</a:t>
            </a:r>
            <a:r>
              <a:rPr sz="2400" b="1">
                <a:solidFill>
                  <a:srgbClr val="000000"/>
                </a:solidFill>
                <a:latin typeface="CACUDB+Arial-BoldMT"/>
                <a:cs typeface="CACUDB+Arial-BoldMT"/>
              </a:rPr>
              <a:t>?</a:t>
            </a: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进程</a:t>
            </a:r>
          </a:p>
          <a:p>
            <a:pPr marL="32005" marR="0">
              <a:lnSpc>
                <a:spcPts val="2400"/>
              </a:lnSpc>
              <a:spcBef>
                <a:spcPts val="479"/>
              </a:spcBef>
              <a:spcAft>
                <a:spcPct val="0"/>
              </a:spcAft>
            </a:pPr>
            <a:r>
              <a:rPr sz="2400" spc="11">
                <a:solidFill>
                  <a:srgbClr val="000000"/>
                </a:solidFill>
                <a:latin typeface="SimSun"/>
                <a:cs typeface="SimSun"/>
              </a:rPr>
              <a:t>切换跟着切换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81936" y="5894625"/>
            <a:ext cx="5971731" cy="669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2270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323299"/>
                </a:solidFill>
                <a:latin typeface="ILIVNW+CourierNewPS-BoldMT"/>
                <a:cs typeface="ILIVNW+CourierNewPS-BoldMT"/>
              </a:rPr>
              <a:t>set_base(p-&gt;ldt[2],new_data_base);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459" y="6583047"/>
            <a:ext cx="1945624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HHQNT+TimesNewRomanPS-BoldMT"/>
                <a:cs typeface="JHHQNT+TimesNewRomanPS-BoldMT"/>
              </a:rPr>
              <a:t>Operating</a:t>
            </a:r>
            <a:r>
              <a:rPr sz="1600" b="1" spc="37">
                <a:solidFill>
                  <a:srgbClr val="000000"/>
                </a:solidFill>
                <a:latin typeface="JHHQNT+TimesNewRomanPS-BoldMT"/>
                <a:cs typeface="JHHQNT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JHHQNT+TimesNewRomanPS-BoldMT"/>
                <a:cs typeface="JHHQNT+TimesNewRomanPS-BoldMT"/>
              </a:rPr>
              <a:t>Systems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13786" y="6581798"/>
            <a:ext cx="6680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CACUDB+Arial-BoldMT"/>
                <a:cs typeface="CACUDB+Arial-BoldMT"/>
              </a:rPr>
              <a:t>-</a:t>
            </a:r>
            <a:r>
              <a:rPr sz="1600" b="1" spc="5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CACUDB+Arial-BoldMT"/>
                <a:cs typeface="CACUDB+Arial-BoldMT"/>
              </a:rPr>
              <a:t>9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CACUDB+Arial-BoldMT"/>
                <a:cs typeface="CACUDB+Arial-BoldMT"/>
              </a:rPr>
              <a:t>-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810</Words>
  <Application>Microsoft Office PowerPoint</Application>
  <PresentationFormat>宽屏</PresentationFormat>
  <Paragraphs>309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48</vt:i4>
      </vt:variant>
      <vt:variant>
        <vt:lpstr>主题</vt:lpstr>
      </vt:variant>
      <vt:variant>
        <vt:i4>17</vt:i4>
      </vt:variant>
      <vt:variant>
        <vt:lpstr>幻灯片标题</vt:lpstr>
      </vt:variant>
      <vt:variant>
        <vt:i4>16</vt:i4>
      </vt:variant>
    </vt:vector>
  </HeadingPairs>
  <TitlesOfParts>
    <vt:vector size="81" baseType="lpstr">
      <vt:lpstr>ASJMME+CourierNewPS-BoldMT</vt:lpstr>
      <vt:lpstr>CACUDB+Arial-BoldMT</vt:lpstr>
      <vt:lpstr>CWPEJM+TimesNewRomanPS-BoldMT</vt:lpstr>
      <vt:lpstr>DKADQE+TimesNewRomanPS-BoldMT</vt:lpstr>
      <vt:lpstr>EAEQND+Elephant-Regular</vt:lpstr>
      <vt:lpstr>FFSERE+Arial-BoldMT</vt:lpstr>
      <vt:lpstr>FJVSOG+Arial-BoldMT</vt:lpstr>
      <vt:lpstr>FLIEHN+Arial-BoldMT</vt:lpstr>
      <vt:lpstr>GGOKKD+TimesNewRomanPS-BoldMT</vt:lpstr>
      <vt:lpstr>GKDQPV+STHupo</vt:lpstr>
      <vt:lpstr>HBORNT+TimesNewRomanPS-BoldMT</vt:lpstr>
      <vt:lpstr>HNHCRI+Arial-BoldMT</vt:lpstr>
      <vt:lpstr>HOVKVS+Arial-BoldMT</vt:lpstr>
      <vt:lpstr>HQHCCT+TimesNewRomanPS-BoldMT</vt:lpstr>
      <vt:lpstr>IGVTUA+CourierNewPS-BoldMT</vt:lpstr>
      <vt:lpstr>ILIVNW+CourierNewPS-BoldMT</vt:lpstr>
      <vt:lpstr>IWHCRI+Arial-BoldMT</vt:lpstr>
      <vt:lpstr>JHHQNT+TimesNewRomanPS-BoldMT</vt:lpstr>
      <vt:lpstr>JMIFDD+Arial-BoldMT</vt:lpstr>
      <vt:lpstr>KGCOJJ+TimesNewRomanPS-BoldMT</vt:lpstr>
      <vt:lpstr>KSMFQC+Arial-BoldMT</vt:lpstr>
      <vt:lpstr>LAVLTO+CourierNewPS-BoldMT</vt:lpstr>
      <vt:lpstr>LRRLEW+Arial-Black</vt:lpstr>
      <vt:lpstr>MAISUH+TimesNewRomanPS-BoldMT</vt:lpstr>
      <vt:lpstr>NCPATB+TimesNewRomanPS-BoldMT</vt:lpstr>
      <vt:lpstr>NSJHOC+Arial-BoldMT</vt:lpstr>
      <vt:lpstr>PGMSNI+TimesNewRomanPS-BoldMT</vt:lpstr>
      <vt:lpstr>PNIUMS+Arial-Black</vt:lpstr>
      <vt:lpstr>QDCSDV+TimesNewRomanPS-BoldMT</vt:lpstr>
      <vt:lpstr>QLUGQA+CourierNewPS-BoldItalicMT</vt:lpstr>
      <vt:lpstr>QUMCEP+TimesNewRomanPS-BoldMT</vt:lpstr>
      <vt:lpstr>SJAAQC+TimesNewRomanPS-BoldMT</vt:lpstr>
      <vt:lpstr>TLQARW+CourierNewPS-BoldMT</vt:lpstr>
      <vt:lpstr>TPSQTL+Arial-BoldMT</vt:lpstr>
      <vt:lpstr>UAUUFQ+TimesNewRomanPS-BoldMT</vt:lpstr>
      <vt:lpstr>UDMSKS+Arial-BoldMT</vt:lpstr>
      <vt:lpstr>UOMTAR+Wingdings-Regular</vt:lpstr>
      <vt:lpstr>UQCUGW+Arial-BoldMT</vt:lpstr>
      <vt:lpstr>VVTOTK+Arial-BoldMT</vt:lpstr>
      <vt:lpstr>WAONGT+TimesNewRomanPS-BoldMT</vt:lpstr>
      <vt:lpstr>WJHKHA+TimesNewRomanPS-BoldMT</vt:lpstr>
      <vt:lpstr>WNKVGW+Arial-BoldMT</vt:lpstr>
      <vt:lpstr>WUUTJR+Wingdings-Regular</vt:lpstr>
      <vt:lpstr>SimHei</vt:lpstr>
      <vt:lpstr>SimSun</vt:lpstr>
      <vt:lpstr>Arial</vt:lpstr>
      <vt:lpstr>Calibri</vt:lpstr>
      <vt:lpstr>Times New Roman</vt:lpstr>
      <vt:lpstr>Office Theme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 想</cp:lastModifiedBy>
  <cp:revision>2</cp:revision>
  <cp:lastPrinted>2018-09-08T16:21:02Z</cp:lastPrinted>
  <dcterms:created xsi:type="dcterms:W3CDTF">2018-09-08T08:21:02Z</dcterms:created>
  <dcterms:modified xsi:type="dcterms:W3CDTF">2018-09-08T08:34:19Z</dcterms:modified>
</cp:coreProperties>
</file>