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12192000" cy="6858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UILGAK+TimesNewRomanPS-BoldMT" charset="0"/>
      <p:regular r:id="rId15"/>
    </p:embeddedFont>
    <p:embeddedFont>
      <p:font typeface="HDCNIL+STHupo" charset="-122"/>
      <p:regular r:id="rId16"/>
    </p:embeddedFont>
    <p:embeddedFont>
      <p:font typeface="ISMPGJ+Arial-Black" charset="0"/>
      <p:regular r:id="rId17"/>
    </p:embeddedFont>
    <p:embeddedFont>
      <p:font typeface="SimHei" pitchFamily="49" charset="-122"/>
      <p:regular r:id="rId18"/>
    </p:embeddedFont>
    <p:embeddedFont>
      <p:font typeface="ICGAOQ+Elephant-Regular" charset="0"/>
      <p:regular r:id="rId19"/>
    </p:embeddedFont>
    <p:embeddedFont>
      <p:font typeface="DQHHMC+Arial-BoldMT" charset="0"/>
      <p:regular r:id="rId20"/>
    </p:embeddedFont>
    <p:embeddedFont>
      <p:font typeface="UNALDS+Wingdings-Regular" charset="2"/>
      <p:regular r:id="rId21"/>
    </p:embeddedFont>
    <p:embeddedFont>
      <p:font typeface="CJTOAA+CourierNewPS-BoldMT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092" y="-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37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0033CC"/>
                </a:solidFill>
                <a:latin typeface="UILGAK+TimesNewRomanPS-BoldMT"/>
                <a:cs typeface="UILGAK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ts val="0"/>
              </a:spcBef>
              <a:spcAft>
                <a:spcPts val="0"/>
              </a:spcAft>
            </a:pPr>
            <a:r>
              <a:rPr sz="4800" spc="14" dirty="0">
                <a:solidFill>
                  <a:srgbClr val="0033CC"/>
                </a:solidFill>
                <a:latin typeface="HDCNIL+STHupo"/>
                <a:cs typeface="HDCNIL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4882" y="2583812"/>
            <a:ext cx="9365894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0000"/>
                </a:solidFill>
                <a:latin typeface="ISMPGJ+Arial-Black"/>
                <a:cs typeface="ISMPGJ+Arial-Black"/>
              </a:rPr>
              <a:t>L24</a:t>
            </a:r>
            <a:r>
              <a:rPr sz="6000" spc="5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spc="11" dirty="0">
                <a:solidFill>
                  <a:srgbClr val="FF0000"/>
                </a:solidFill>
                <a:latin typeface="SimHei"/>
                <a:cs typeface="SimHei"/>
              </a:rPr>
              <a:t>内存换入</a:t>
            </a:r>
            <a:r>
              <a:rPr sz="6000" dirty="0">
                <a:solidFill>
                  <a:srgbClr val="FF0000"/>
                </a:solidFill>
                <a:latin typeface="ISMPGJ+Arial-Black"/>
                <a:cs typeface="ISMPGJ+Arial-Black"/>
              </a:rPr>
              <a:t>-</a:t>
            </a:r>
            <a:r>
              <a:rPr sz="6000" spc="23" dirty="0">
                <a:solidFill>
                  <a:srgbClr val="FF0000"/>
                </a:solidFill>
                <a:latin typeface="SimHei"/>
                <a:cs typeface="SimHei"/>
              </a:rPr>
              <a:t>请求调页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18403" y="3852155"/>
            <a:ext cx="2769638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ICGAOQ+Elephant-Regular"/>
                <a:cs typeface="ICGAOQ+Elephant-Regular"/>
              </a:rPr>
              <a:t>Swap 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6800"/>
            <a:ext cx="10700002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65432" y="221445"/>
            <a:ext cx="1146640" cy="1209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425291"/>
            <a:ext cx="38944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段、页同时存在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39263" y="1455610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用户栈段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33727" y="1514772"/>
            <a:ext cx="86379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4G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54815" y="2317866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物理地址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82640" y="2835216"/>
            <a:ext cx="123134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0x7008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29839" y="33606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用户代码段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87240" y="3872208"/>
            <a:ext cx="179839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0x00345008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2039" y="4257972"/>
            <a:ext cx="116916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cs:ip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29839" y="44274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用户数据段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25580" y="4453448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虚拟地址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3580" y="4910648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逻辑地址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91963" y="5203126"/>
            <a:ext cx="1680971" cy="111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对用户是</a:t>
            </a:r>
          </a:p>
          <a:p>
            <a:pPr marL="153923" marR="0">
              <a:lnSpc>
                <a:spcPts val="2400"/>
              </a:lnSpc>
              <a:spcBef>
                <a:spcPts val="372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透明的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44039" y="5494210"/>
            <a:ext cx="2673095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操作系统段</a:t>
            </a:r>
          </a:p>
          <a:p>
            <a:pPr marL="0" marR="0">
              <a:lnSpc>
                <a:spcPts val="2681"/>
              </a:lnSpc>
              <a:spcBef>
                <a:spcPts val="294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0</a:t>
            </a:r>
          </a:p>
          <a:p>
            <a:pPr marL="857123" marR="0">
              <a:lnSpc>
                <a:spcPts val="2400"/>
              </a:lnSpc>
              <a:spcBef>
                <a:spcPts val="23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虚拟内存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427086" y="56466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内存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80667" y="157437"/>
            <a:ext cx="1145129" cy="1209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157437"/>
            <a:ext cx="12191238" cy="6700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04306"/>
            <a:ext cx="404911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用户眼里的内存</a:t>
            </a:r>
            <a:r>
              <a:rPr sz="3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86863" y="1455610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用户栈段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1327" y="1514772"/>
            <a:ext cx="86379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4G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92040" y="1554015"/>
            <a:ext cx="6942049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4GB(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大且规整</a:t>
            </a:r>
            <a:r>
              <a:rPr sz="24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)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的“内存”，可供用户使用，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如</a:t>
            </a:r>
            <a:r>
              <a:rPr sz="24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char</a:t>
            </a:r>
            <a:r>
              <a:rPr sz="2400" b="1" spc="10" dirty="0">
                <a:solidFill>
                  <a:srgbClr val="FF0000"/>
                </a:solidFill>
                <a:latin typeface="DQHHMC+Arial-BoldMT"/>
                <a:cs typeface="DQHHMC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*p, p=3G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，实际上就是用地址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2040" y="2744640"/>
            <a:ext cx="78639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用户可随意使用该“内存”，就象单独拥有</a:t>
            </a: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4G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内存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77439" y="33606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用户代码段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92040" y="3507930"/>
            <a:ext cx="3873246" cy="12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这个“内存”怎么映射到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物理内存，用户全然不知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9639" y="4257972"/>
            <a:ext cx="116916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cs:ip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77439" y="44274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用户数据段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00288" y="4625271"/>
            <a:ext cx="2599944" cy="1135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必须映射，否则</a:t>
            </a:r>
          </a:p>
          <a:p>
            <a:pPr marL="560832" marR="0">
              <a:lnSpc>
                <a:spcPts val="2681"/>
              </a:lnSpc>
              <a:spcBef>
                <a:spcPts val="9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不能用</a:t>
            </a: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1180" y="4910648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逻辑地址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91639" y="5494210"/>
            <a:ext cx="2673095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操作系统段</a:t>
            </a:r>
          </a:p>
          <a:p>
            <a:pPr marL="0" marR="0">
              <a:lnSpc>
                <a:spcPts val="2681"/>
              </a:lnSpc>
              <a:spcBef>
                <a:spcPts val="294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0</a:t>
            </a:r>
          </a:p>
          <a:p>
            <a:pPr marL="857123" marR="0">
              <a:lnSpc>
                <a:spcPts val="2400"/>
              </a:lnSpc>
              <a:spcBef>
                <a:spcPts val="23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虚拟内存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- 3 -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6800"/>
            <a:ext cx="10700002" cy="2464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6058" y="4289297"/>
            <a:ext cx="2287523" cy="1434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1959" y="3558538"/>
            <a:ext cx="3087623" cy="2122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25291"/>
            <a:ext cx="685406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用换入、换出实现“大内存”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12701" y="1011426"/>
            <a:ext cx="72072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4G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1815" y="1408728"/>
            <a:ext cx="5014759" cy="926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UNALDS+Wingdings-Regular"/>
                <a:cs typeface="UNALDS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左边</a:t>
            </a:r>
            <a:r>
              <a:rPr sz="28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4G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，右边</a:t>
            </a:r>
            <a:r>
              <a:rPr sz="28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1G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怎么办</a:t>
            </a:r>
            <a:r>
              <a:rPr sz="28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8239" y="2287440"/>
            <a:ext cx="7180402" cy="1407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访问</a:t>
            </a: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p(=0G</a:t>
            </a:r>
            <a:r>
              <a:rPr sz="2400" b="1" spc="-14" dirty="0">
                <a:solidFill>
                  <a:srgbClr val="000000"/>
                </a:solidFill>
                <a:latin typeface="DQHHMC+Arial-BoldMT"/>
                <a:cs typeface="DQHHMC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- 1G)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时，将这部分映射到物理内存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再访问</a:t>
            </a: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p(=3G-4G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）时，再映射这一部分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66162" y="2747614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物理内存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99998" y="3227172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95245" y="3563092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虚拟内存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18945" y="3655466"/>
            <a:ext cx="300929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请求的时候才映射</a:t>
            </a: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4913" y="4258018"/>
            <a:ext cx="72072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4G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55311" y="4258018"/>
            <a:ext cx="72072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4G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61889" y="5280171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物理内存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62289" y="5280171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物理内存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6345" y="5554736"/>
            <a:ext cx="1565065" cy="838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9" baseline="75210" dirty="0">
                <a:solidFill>
                  <a:srgbClr val="000000"/>
                </a:solidFill>
                <a:latin typeface="DQHHMC+Arial-BoldMT"/>
                <a:cs typeface="DQHHMC+Arial-BoldMT"/>
              </a:rPr>
              <a:t>0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虚拟内存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06744" y="5554736"/>
            <a:ext cx="1565067" cy="838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9" baseline="75210" dirty="0">
                <a:solidFill>
                  <a:srgbClr val="000000"/>
                </a:solidFill>
                <a:latin typeface="DQHHMC+Arial-BoldMT"/>
                <a:cs typeface="DQHHMC+Arial-BoldMT"/>
              </a:rPr>
              <a:t>0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虚拟内存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- 4 -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971480"/>
            <a:ext cx="10700002" cy="2518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2692" y="3581400"/>
            <a:ext cx="7734807" cy="3087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127" y="425291"/>
            <a:ext cx="251871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请求调页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15934" y="1128656"/>
            <a:ext cx="3686913" cy="793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段号</a:t>
            </a: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+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偏移</a:t>
            </a: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(cs:ip)</a:t>
            </a:r>
            <a:r>
              <a:rPr sz="2400" b="1" spc="2296" dirty="0">
                <a:solidFill>
                  <a:srgbClr val="000000"/>
                </a:solidFill>
                <a:latin typeface="DQHHMC+Arial-BoldMT"/>
                <a:cs typeface="DQHHMC+Arial-BoldMT"/>
              </a:rPr>
              <a:t> 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段号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5694" y="1128656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基址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12122" y="1128656"/>
            <a:ext cx="89154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71533" y="1128656"/>
            <a:ext cx="89154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保护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5838" y="1498102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46530" y="1498102"/>
            <a:ext cx="123135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0x4000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42958" y="1498102"/>
            <a:ext cx="123134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0x0800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34601" y="1498102"/>
            <a:ext cx="56479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48727" y="1684210"/>
            <a:ext cx="2411222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逻辑地址</a:t>
            </a:r>
          </a:p>
          <a:p>
            <a:pPr marL="0" marR="0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物理地址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69874" y="2065210"/>
            <a:ext cx="2384425" cy="1176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3453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虚拟地址</a:t>
            </a:r>
          </a:p>
          <a:p>
            <a:pPr marL="0" marR="0">
              <a:lnSpc>
                <a:spcPts val="2400"/>
              </a:lnSpc>
              <a:spcBef>
                <a:spcPts val="866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页号</a:t>
            </a:r>
            <a:r>
              <a:rPr sz="2400" spc="47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偏移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65697" y="2471787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页框号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62203" y="2471787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保护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49330" y="2668714"/>
            <a:ext cx="27462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物理页号</a:t>
            </a:r>
            <a:r>
              <a:rPr sz="2400" spc="29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偏移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78117" y="2780379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25271" y="2780379"/>
            <a:ext cx="56479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37712" y="3097508"/>
            <a:ext cx="23078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没有映射</a:t>
            </a:r>
            <a:r>
              <a:rPr sz="2000" spc="27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R/W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21889" y="3506914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页表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568440" y="3583114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磁盘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139384" y="3679126"/>
            <a:ext cx="2214300" cy="1094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378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页错误处</a:t>
            </a:r>
          </a:p>
          <a:p>
            <a:pPr marL="0" marR="0">
              <a:lnSpc>
                <a:spcPts val="2400"/>
              </a:lnSpc>
              <a:spcBef>
                <a:spcPts val="72"/>
              </a:spcBef>
              <a:spcAft>
                <a:spcPts val="0"/>
              </a:spcAft>
            </a:pPr>
            <a:r>
              <a:rPr sz="2000" b="1" dirty="0">
                <a:solidFill>
                  <a:srgbClr val="323299"/>
                </a:solidFill>
                <a:latin typeface="DQHHMC+Arial-BoldMT"/>
                <a:cs typeface="DQHHMC+Arial-BoldMT"/>
              </a:rPr>
              <a:t>(2)</a:t>
            </a:r>
            <a:r>
              <a:rPr sz="2000" b="1" spc="2547" dirty="0">
                <a:solidFill>
                  <a:srgbClr val="323299"/>
                </a:solidFill>
                <a:latin typeface="DQHHMC+Arial-BoldMT"/>
                <a:cs typeface="DQHHMC+Arial-BoldMT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理程序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49277" y="3796118"/>
            <a:ext cx="6927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23299"/>
                </a:solidFill>
                <a:latin typeface="DQHHMC+Arial-BoldMT"/>
                <a:cs typeface="DQHHMC+Arial-BoldMT"/>
              </a:rPr>
              <a:t>(3)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94839" y="4186533"/>
            <a:ext cx="6927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23299"/>
                </a:solidFill>
                <a:latin typeface="DQHHMC+Arial-BoldMT"/>
                <a:cs typeface="DQHHMC+Arial-BoldMT"/>
              </a:rPr>
              <a:t>(1)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977640" y="4497514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物理内存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4640" y="4584997"/>
            <a:ext cx="203088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load [addr]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368186" y="4863015"/>
            <a:ext cx="6927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23299"/>
                </a:solidFill>
                <a:latin typeface="DQHHMC+Arial-BoldMT"/>
                <a:cs typeface="DQHHMC+Arial-BoldMT"/>
              </a:rPr>
              <a:t>(5)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44192" y="5015465"/>
            <a:ext cx="6927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23299"/>
                </a:solidFill>
                <a:latin typeface="DQHHMC+Arial-BoldMT"/>
                <a:cs typeface="DQHHMC+Arial-BoldMT"/>
              </a:rPr>
              <a:t>(6)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273179" y="5701110"/>
            <a:ext cx="6927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23299"/>
                </a:solidFill>
                <a:latin typeface="DQHHMC+Arial-BoldMT"/>
                <a:cs typeface="DQHHMC+Arial-BoldMT"/>
              </a:rPr>
              <a:t>(4)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Systems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- 5 -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527" y="2022347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2514600"/>
            <a:ext cx="6718300" cy="1629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314444"/>
            <a:ext cx="6629400" cy="7909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5181600"/>
            <a:ext cx="6629400" cy="7909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440" y="425291"/>
            <a:ext cx="579935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一个实际系统的请求调页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5615" y="1299191"/>
            <a:ext cx="4334750" cy="924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200"/>
                </a:solidFill>
                <a:latin typeface="UNALDS+Wingdings-Regular"/>
                <a:cs typeface="UNALDS+Wingdings-Regular"/>
              </a:rPr>
              <a:t></a:t>
            </a:r>
            <a:r>
              <a:rPr sz="2500" spc="208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这个故事从哪里开始</a:t>
            </a:r>
            <a:r>
              <a:rPr sz="28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2039" y="1980755"/>
            <a:ext cx="493006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请求调页，当然从缺页中断开始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239" y="2591538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323299"/>
                </a:solidFill>
                <a:latin typeface="SimSun"/>
                <a:cs typeface="SimSun"/>
              </a:rPr>
              <a:t>中断号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29839" y="259153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323299"/>
                </a:solidFill>
                <a:latin typeface="SimSun"/>
                <a:cs typeface="SimSun"/>
              </a:rPr>
              <a:t>名称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730240" y="259153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323299"/>
                </a:solidFill>
                <a:latin typeface="SimSun"/>
                <a:cs typeface="SimSun"/>
              </a:rPr>
              <a:t>说明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48734" y="3067355"/>
            <a:ext cx="1919757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Segment</a:t>
            </a:r>
            <a:r>
              <a:rPr sz="2000" b="1" spc="-10" dirty="0">
                <a:solidFill>
                  <a:srgbClr val="000000"/>
                </a:solidFill>
                <a:latin typeface="DQHHMC+Arial-BoldMT"/>
                <a:cs typeface="DQHHMC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not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Present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10639" y="3094333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12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10149" y="3218600"/>
            <a:ext cx="2942646" cy="118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描述符所指的段不存在</a:t>
            </a:r>
          </a:p>
          <a:p>
            <a:pPr marL="602012" marR="0">
              <a:lnSpc>
                <a:spcPts val="2004"/>
              </a:lnSpc>
              <a:spcBef>
                <a:spcPts val="232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页不在内存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10639" y="3784895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14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48734" y="3784895"/>
            <a:ext cx="159704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DQHHMC+Arial-BoldMT"/>
                <a:cs typeface="DQHHMC+Arial-BoldMT"/>
              </a:rPr>
              <a:t>Page fault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34439" y="4370785"/>
            <a:ext cx="350667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void trap_init(void)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34439" y="4736513"/>
            <a:ext cx="613644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{ set_trap_gate(14, &amp;page_fault); }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34439" y="5237560"/>
            <a:ext cx="6311469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#define set_trap_gate(n, addr) \</a:t>
            </a:r>
          </a:p>
          <a:p>
            <a:pPr marL="609546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_set_gate(&amp;idt[n], 15, 0, addr);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- 7 -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1219200"/>
            <a:ext cx="8769350" cy="5486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" y="404306"/>
            <a:ext cx="467914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处理中断</a:t>
            </a:r>
            <a:r>
              <a:rPr sz="3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page fault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77840" y="1246585"/>
            <a:ext cx="2515582" cy="1766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pushl %edx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pushl %eax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testl $1, %eax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jne 1f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040" y="1396722"/>
            <a:ext cx="3571232" cy="1768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23299"/>
                </a:solidFill>
                <a:latin typeface="CJTOAA+CourierNewPS-BoldMT"/>
                <a:cs typeface="CJTOAA+CourierNewPS-BoldMT"/>
              </a:rPr>
              <a:t>//</a:t>
            </a:r>
            <a:r>
              <a:rPr sz="2000" spc="15" dirty="0">
                <a:solidFill>
                  <a:srgbClr val="323299"/>
                </a:solidFill>
                <a:latin typeface="SimSun"/>
                <a:cs typeface="SimSun"/>
              </a:rPr>
              <a:t>在</a:t>
            </a:r>
            <a:r>
              <a:rPr sz="2000" b="1" dirty="0">
                <a:solidFill>
                  <a:srgbClr val="323299"/>
                </a:solidFill>
                <a:latin typeface="CJTOAA+CourierNewPS-BoldMT"/>
                <a:cs typeface="CJTOAA+CourierNewPS-BoldMT"/>
              </a:rPr>
              <a:t>linux/mm/page.s</a:t>
            </a:r>
            <a:r>
              <a:rPr sz="2000" dirty="0">
                <a:solidFill>
                  <a:srgbClr val="323299"/>
                </a:solidFill>
                <a:latin typeface="SimSun"/>
                <a:cs typeface="SimSun"/>
              </a:rPr>
              <a:t>中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.globl _page_fault</a:t>
            </a:r>
          </a:p>
          <a:p>
            <a:pPr marL="457096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xchgl %eax,(%esp)</a:t>
            </a:r>
          </a:p>
          <a:p>
            <a:pPr marL="457096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pushl %ecx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68779" y="1462597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压入参数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68195" y="2320147"/>
            <a:ext cx="1885794" cy="77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测试标志</a:t>
            </a:r>
            <a:r>
              <a:rPr sz="24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15848" y="2580763"/>
            <a:ext cx="1987296" cy="111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错误码被压</a:t>
            </a:r>
          </a:p>
          <a:p>
            <a:pPr marL="152400" marR="0">
              <a:lnSpc>
                <a:spcPts val="2400"/>
              </a:lnSpc>
              <a:spcBef>
                <a:spcPts val="372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到了栈中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77840" y="2709497"/>
            <a:ext cx="2820483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call _do_no_page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jmp 2f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8136" y="2861929"/>
            <a:ext cx="190578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pushl %edx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58136" y="3227657"/>
            <a:ext cx="160088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push %ds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20640" y="3438882"/>
            <a:ext cx="4442843" cy="140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1: </a:t>
            </a:r>
            <a:r>
              <a:rPr sz="2000" b="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call _do_wp_page </a:t>
            </a: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保护</a:t>
            </a:r>
          </a:p>
          <a:p>
            <a:pPr marL="0" marR="0">
              <a:lnSpc>
                <a:spcPts val="2270"/>
              </a:lnSpc>
              <a:spcBef>
                <a:spcPts val="525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2: add $8, %esp</a:t>
            </a:r>
          </a:p>
          <a:p>
            <a:pPr marL="457096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pop %fs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58136" y="3593385"/>
            <a:ext cx="160088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push %es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58136" y="3959113"/>
            <a:ext cx="160088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push %fs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58136" y="4324841"/>
            <a:ext cx="2820484" cy="2132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movl $0x10, %edx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mov %dx, %ds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mov %dx, %es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mov %dx, %fs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movl %cr2, %edx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577736" y="4538361"/>
            <a:ext cx="144843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pop %es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77736" y="4904089"/>
            <a:ext cx="144843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pop %ds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577736" y="5269817"/>
            <a:ext cx="160088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pop %edx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577736" y="5635545"/>
            <a:ext cx="160088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pop %ecx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577736" y="6001273"/>
            <a:ext cx="160088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pop %eax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14124" y="6282248"/>
            <a:ext cx="259994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页错误线性地址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577736" y="6367001"/>
            <a:ext cx="99191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iret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- 8 -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219200"/>
            <a:ext cx="10439400" cy="388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5181600"/>
            <a:ext cx="8534400" cy="1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440" y="399734"/>
            <a:ext cx="337854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do_no_page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1380310"/>
            <a:ext cx="3922510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23299"/>
                </a:solidFill>
                <a:latin typeface="CJTOAA+CourierNewPS-BoldMT"/>
                <a:cs typeface="CJTOAA+CourierNewPS-BoldMT"/>
              </a:rPr>
              <a:t>//</a:t>
            </a:r>
            <a:r>
              <a:rPr sz="2000" spc="15" dirty="0">
                <a:solidFill>
                  <a:srgbClr val="323299"/>
                </a:solidFill>
                <a:latin typeface="SimSun"/>
                <a:cs typeface="SimSun"/>
              </a:rPr>
              <a:t>在</a:t>
            </a:r>
            <a:r>
              <a:rPr sz="2000" b="1" dirty="0">
                <a:solidFill>
                  <a:srgbClr val="323299"/>
                </a:solidFill>
                <a:latin typeface="CJTOAA+CourierNewPS-BoldMT"/>
                <a:cs typeface="CJTOAA+CourierNewPS-BoldMT"/>
              </a:rPr>
              <a:t>linux/mm/memory.c</a:t>
            </a:r>
            <a:r>
              <a:rPr sz="2000" dirty="0">
                <a:solidFill>
                  <a:srgbClr val="323299"/>
                </a:solidFill>
                <a:latin typeface="SimSun"/>
                <a:cs typeface="SimSun"/>
              </a:rPr>
              <a:t>中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1748332"/>
            <a:ext cx="7188348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void do_no_page(unsigned long error_code,</a:t>
            </a:r>
          </a:p>
          <a:p>
            <a:pPr marL="1523993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unsigned long address)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39" y="2477590"/>
            <a:ext cx="9114626" cy="213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{</a:t>
            </a:r>
            <a:r>
              <a:rPr sz="2000" b="1" spc="120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address&amp;=0xfffff000;</a:t>
            </a:r>
            <a:r>
              <a:rPr sz="2000" b="1" spc="240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页面地址</a:t>
            </a:r>
          </a:p>
          <a:p>
            <a:pPr marL="457200" marR="0">
              <a:lnSpc>
                <a:spcPts val="2270"/>
              </a:lnSpc>
              <a:spcBef>
                <a:spcPts val="61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tmp=address–current-&gt;start_code; 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页面对应的偏移</a:t>
            </a:r>
          </a:p>
          <a:p>
            <a:pPr marL="457200" marR="0">
              <a:lnSpc>
                <a:spcPts val="2270"/>
              </a:lnSpc>
              <a:spcBef>
                <a:spcPts val="52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if(!current-&gt;executable||tmp&gt;=current-&gt;end_data){</a:t>
            </a:r>
          </a:p>
          <a:p>
            <a:pPr marL="1371647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get_empty_page(address);</a:t>
            </a:r>
            <a:r>
              <a:rPr sz="2000" b="1" spc="-10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return; }</a:t>
            </a:r>
          </a:p>
          <a:p>
            <a:pPr marL="457200" marR="0">
              <a:lnSpc>
                <a:spcPts val="2270"/>
              </a:lnSpc>
              <a:spcBef>
                <a:spcPts val="61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page </a:t>
            </a:r>
            <a:r>
              <a:rPr sz="2000" b="1" strike="sngStrike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get_free_page</a:t>
            </a: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();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61590" y="2600315"/>
            <a:ext cx="225797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不是代码和数据</a:t>
            </a: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!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5839" y="4308652"/>
            <a:ext cx="858884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5F5F5F"/>
                </a:solidFill>
                <a:latin typeface="CJTOAA+CourierNewPS-BoldMT"/>
                <a:cs typeface="CJTOAA+CourierNewPS-BoldMT"/>
              </a:rPr>
              <a:t>bread_page(page, current-&gt;executable-&gt;i_dev, nr);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5839" y="4674380"/>
            <a:ext cx="420794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put_page(page, address);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89935" y="4735775"/>
            <a:ext cx="191566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读文件系统</a:t>
            </a:r>
            <a:r>
              <a:rPr sz="20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8640" y="5309127"/>
            <a:ext cx="7363666" cy="1400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void get_empty_page(unsigned long address)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{</a:t>
            </a:r>
            <a:r>
              <a:rPr sz="2000" b="1" spc="120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unsigned long tmp = </a:t>
            </a:r>
            <a:r>
              <a:rPr sz="2000" b="1" strike="sngStrike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get_free_page</a:t>
            </a: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();</a:t>
            </a:r>
          </a:p>
          <a:p>
            <a:pPr marL="457199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put_page(tmp, address);}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Systems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- 9 -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344" y="1219200"/>
            <a:ext cx="8753854" cy="525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640" y="399734"/>
            <a:ext cx="271797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put_page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840" y="1320522"/>
            <a:ext cx="3922510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33399"/>
                </a:solidFill>
                <a:latin typeface="CJTOAA+CourierNewPS-BoldMT"/>
                <a:cs typeface="CJTOAA+CourierNewPS-BoldMT"/>
              </a:rPr>
              <a:t>//</a:t>
            </a:r>
            <a:r>
              <a:rPr sz="2000" spc="15" dirty="0">
                <a:solidFill>
                  <a:srgbClr val="333399"/>
                </a:solidFill>
                <a:latin typeface="SimSun"/>
                <a:cs typeface="SimSun"/>
              </a:rPr>
              <a:t>在</a:t>
            </a:r>
            <a:r>
              <a:rPr sz="2000" b="1" dirty="0">
                <a:solidFill>
                  <a:srgbClr val="333399"/>
                </a:solidFill>
                <a:latin typeface="CJTOAA+CourierNewPS-BoldMT"/>
                <a:cs typeface="CJTOAA+CourierNewPS-BoldMT"/>
              </a:rPr>
              <a:t>linux/mm/memory.c</a:t>
            </a:r>
            <a:r>
              <a:rPr sz="2000" dirty="0">
                <a:solidFill>
                  <a:srgbClr val="333399"/>
                </a:solidFill>
                <a:latin typeface="SimSun"/>
                <a:cs typeface="SimSun"/>
              </a:rPr>
              <a:t>中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4840" y="1686282"/>
            <a:ext cx="906270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unsigned long put_page(unsigned long page, 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物理地址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48839" y="2054305"/>
            <a:ext cx="385731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unsigned long address)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59179" y="2319847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页目录项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4845" y="2417802"/>
            <a:ext cx="5903707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{ unsigned long tmp</a:t>
            </a: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000" spc="7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*page_table;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699" y="2785784"/>
            <a:ext cx="841557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page_table=(unsigned long *)((address&gt;&gt;20)&amp;ffc);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9699" y="3151512"/>
            <a:ext cx="333714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if</a:t>
            </a:r>
            <a:r>
              <a:rPr sz="2000" b="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((*page_table)&amp;1)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4599" y="3517240"/>
            <a:ext cx="911684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page_table=(unsigned long*)(0xfffff000&amp;*page_table);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9699" y="3882968"/>
            <a:ext cx="114464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else{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86795" y="4248696"/>
            <a:ext cx="3512781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tmp=get_free_page();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*page_table=tmp|7;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9699" y="4980152"/>
            <a:ext cx="7188349" cy="1400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096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page_table=(unsigned long*)tmp;}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CJTOAA+CourierNewPS-BoldMT"/>
                <a:cs typeface="CJTOAA+CourierNewPS-BoldMT"/>
              </a:rPr>
              <a:t>page_table[(address&gt;&gt;12)&amp;0x3ff] = page|7;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return page;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4798" y="6077336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JTOAA+CourierNewPS-BoldMT"/>
                <a:cs typeface="CJTOAA+CourierNewPS-BoldMT"/>
              </a:rPr>
              <a:t>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UILGAK+TimesNewRomanPS-BoldMT"/>
                <a:cs typeface="UILGAK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- 10</a:t>
            </a:r>
            <a:r>
              <a:rPr sz="1600" b="1" spc="14" dirty="0">
                <a:solidFill>
                  <a:srgbClr val="000000"/>
                </a:solidFill>
                <a:latin typeface="DQHHMC+Arial-BoldMT"/>
                <a:cs typeface="DQHHMC+Arial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DQHHMC+Arial-BoldMT"/>
                <a:cs typeface="DQHHMC+Arial-BoldMT"/>
              </a:rPr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Office PowerPoint</Application>
  <PresentationFormat>自定义</PresentationFormat>
  <Paragraphs>182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Calibri</vt:lpstr>
      <vt:lpstr>UILGAK+TimesNewRomanPS-BoldMT</vt:lpstr>
      <vt:lpstr>HDCNIL+STHupo</vt:lpstr>
      <vt:lpstr>ISMPGJ+Arial-Black</vt:lpstr>
      <vt:lpstr>Times New Roman</vt:lpstr>
      <vt:lpstr>SimHei</vt:lpstr>
      <vt:lpstr>ICGAOQ+Elephant-Regular</vt:lpstr>
      <vt:lpstr>DQHHMC+Arial-BoldMT</vt:lpstr>
      <vt:lpstr>UNALDS+Wingdings-Regular</vt:lpstr>
      <vt:lpstr>CJTOAA+CourierNewPS-BoldMT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user</cp:lastModifiedBy>
  <cp:revision>3</cp:revision>
  <dcterms:modified xsi:type="dcterms:W3CDTF">2018-12-27T10:25:09Z</dcterms:modified>
</cp:coreProperties>
</file>