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</p:sldMasterIdLst>
  <p:sldIdLst>
    <p:sldId id="259" r:id="rId14"/>
    <p:sldId id="262" r:id="rId15"/>
    <p:sldId id="265" r:id="rId16"/>
    <p:sldId id="268" r:id="rId17"/>
    <p:sldId id="271" r:id="rId18"/>
    <p:sldId id="274" r:id="rId19"/>
    <p:sldId id="277" r:id="rId20"/>
    <p:sldId id="280" r:id="rId21"/>
    <p:sldId id="283" r:id="rId22"/>
    <p:sldId id="286" r:id="rId23"/>
    <p:sldId id="289" r:id="rId24"/>
    <p:sldId id="292" r:id="rId25"/>
  </p:sldIdLst>
  <p:sldSz cx="12192000" cy="6858000"/>
  <p:notesSz cx="6858000" cy="9144000"/>
  <p:custDataLst>
    <p:tags r:id="rId26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06B7E1-A81E-4AD2-9F08-D37FDC61E50E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E70715-6003-4DA2-881B-F49BBC659B02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452EF-4A19-4E79-A9E5-B93CDE9DBBD6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33BBD9-1396-4E0F-B874-70362D88B5B9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E2EF0B-85E9-4F3D-9485-8A13B92701DE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27AAFB-6920-4269-ACA2-92BFCB906C04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AAEE39E-1269-4EEA-B36B-25152AF7583A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4EBDEFC-55ED-44F1-AD28-E0D5785766D4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0659330-CEC9-4C52-83E6-4CC714C24831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7503828-E09E-4AFF-9F2D-DA279C4D661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C4DB36-BDF2-4B53-BE57-4F8E28F35F82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4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3.jpeg"/><Relationship Id="rId7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99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NLJOFO+TimesNewRomanPS-BoldMT"/>
                <a:cs typeface="NLJOFO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HRLIFE+STHupo"/>
                <a:cs typeface="HRLIFE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79571" y="2736212"/>
            <a:ext cx="5974079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TLTCRA+Arial-Black"/>
                <a:cs typeface="TLTCRA+Arial-Black"/>
              </a:rPr>
              <a:t>L25</a:t>
            </a:r>
            <a:r>
              <a:rPr sz="6000" spc="5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spc="11">
                <a:solidFill>
                  <a:srgbClr val="FF0000"/>
                </a:solidFill>
                <a:latin typeface="SimHei"/>
                <a:cs typeface="SimHei"/>
              </a:rPr>
              <a:t>内存换出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18432" y="3982330"/>
            <a:ext cx="3921025" cy="586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976883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 dirty="0">
                <a:solidFill>
                  <a:srgbClr val="000000"/>
                </a:solidFill>
                <a:latin typeface="LCHTQA+Elephant-Regular"/>
                <a:cs typeface="LCHTQA+Elephant-Regular"/>
              </a:rPr>
              <a:t>Swap </a:t>
            </a:r>
            <a:r>
              <a:rPr sz="4000" dirty="0" smtClean="0">
                <a:solidFill>
                  <a:srgbClr val="000000"/>
                </a:solidFill>
                <a:latin typeface="LCHTQA+Elephant-Regular"/>
                <a:cs typeface="LCHTQA+Elephant-Regular"/>
              </a:rPr>
              <a:t>out</a:t>
            </a:r>
            <a:endParaRPr sz="4000" dirty="0">
              <a:solidFill>
                <a:srgbClr val="000000"/>
              </a:solidFill>
              <a:latin typeface="LCHTQA+Elephant-Regular"/>
              <a:cs typeface="LCHTQA+Elephant-Regular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7526"/>
            <a:ext cx="10700002" cy="210464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195" y="227075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147" y="2926079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147" y="3535679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7" y="3451097"/>
            <a:ext cx="7267193" cy="24924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26955" y="80815"/>
            <a:ext cx="793029" cy="2331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4441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0" marR="0">
              <a:lnSpc>
                <a:spcPts val="2010"/>
              </a:lnSpc>
              <a:spcBef>
                <a:spcPts val="11688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35309" y="207124"/>
            <a:ext cx="1164518" cy="2022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1772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257843" marR="0">
              <a:lnSpc>
                <a:spcPts val="2010"/>
              </a:lnSpc>
              <a:spcBef>
                <a:spcPts val="901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  <a:p>
            <a:pPr marL="395930" marR="0">
              <a:lnSpc>
                <a:spcPts val="2010"/>
              </a:lnSpc>
              <a:spcBef>
                <a:spcPts val="98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234625" marR="0">
              <a:lnSpc>
                <a:spcPts val="2010"/>
              </a:lnSpc>
              <a:spcBef>
                <a:spcPts val="608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0" marR="0">
              <a:lnSpc>
                <a:spcPts val="2010"/>
              </a:lnSpc>
              <a:spcBef>
                <a:spcPts val="678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22608" y="238056"/>
            <a:ext cx="1157248" cy="2068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53373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108908" marR="0">
              <a:lnSpc>
                <a:spcPts val="2010"/>
              </a:lnSpc>
              <a:spcBef>
                <a:spcPts val="92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  <a:p>
            <a:pPr marL="0" marR="0">
              <a:lnSpc>
                <a:spcPts val="2010"/>
              </a:lnSpc>
              <a:spcBef>
                <a:spcPts val="891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  <a:p>
            <a:pPr marL="117526" marR="0">
              <a:lnSpc>
                <a:spcPts val="2010"/>
              </a:lnSpc>
              <a:spcBef>
                <a:spcPts val="678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388660" marR="0">
              <a:lnSpc>
                <a:spcPts val="2010"/>
              </a:lnSpc>
              <a:spcBef>
                <a:spcPts val="109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404306"/>
            <a:ext cx="5649155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QDPRGO+Arial-BoldMT"/>
                <a:cs typeface="QDPRGO+Arial-BoldMT"/>
              </a:rPr>
              <a:t>Clock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算法的分析与改造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7352" y="1332528"/>
            <a:ext cx="6192517" cy="959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IJCERG+Wingdings-Regular"/>
                <a:cs typeface="IJCERG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如果缺页很少，会</a:t>
            </a:r>
            <a:r>
              <a:rPr sz="2800" b="1">
                <a:solidFill>
                  <a:srgbClr val="000000"/>
                </a:solidFill>
                <a:latin typeface="QDPRGO+Arial-BoldMT"/>
                <a:cs typeface="QDPRGO+Arial-BoldMT"/>
              </a:rPr>
              <a:t>?</a:t>
            </a:r>
            <a:r>
              <a:rPr sz="2800" b="1" spc="1122">
                <a:solidFill>
                  <a:srgbClr val="000000"/>
                </a:solidFill>
                <a:latin typeface="QDPRGO+Arial-BoldMT"/>
                <a:cs typeface="QDPRGO+Arial-BoldMT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所有的</a:t>
            </a:r>
            <a:r>
              <a:rPr sz="2800" b="1">
                <a:solidFill>
                  <a:srgbClr val="FF0000"/>
                </a:solidFill>
                <a:latin typeface="QDPRGO+Arial-BoldMT"/>
                <a:cs typeface="QDPRGO+Arial-BoldMT"/>
              </a:rPr>
              <a:t>R=1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3152" y="2211240"/>
            <a:ext cx="1115004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hand scan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一圈后淘汰当前页，将调入页插入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hand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位置，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hand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前移一位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81465" y="2719559"/>
            <a:ext cx="21726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退化为</a:t>
            </a:r>
            <a:r>
              <a:rPr sz="2400" b="1">
                <a:solidFill>
                  <a:srgbClr val="FF0000"/>
                </a:solidFill>
                <a:latin typeface="QDPRGO+Arial-BoldMT"/>
                <a:cs typeface="QDPRGO+Arial-BoldMT"/>
              </a:rPr>
              <a:t>FIFO!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9977" y="2820840"/>
            <a:ext cx="616068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原因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记录了太长的历史信息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…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怎么办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9977" y="3476479"/>
            <a:ext cx="251307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定时清除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R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位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33102" y="3513103"/>
            <a:ext cx="4440966" cy="78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再来一个扫描指针</a:t>
            </a:r>
            <a:r>
              <a:rPr sz="2400" b="1">
                <a:solidFill>
                  <a:srgbClr val="FF0000"/>
                </a:solidFill>
                <a:latin typeface="QDPRGO+Arial-BoldMT"/>
                <a:cs typeface="QDPRGO+Arial-BoldMT"/>
              </a:rPr>
              <a:t>!</a:t>
            </a:r>
            <a:r>
              <a:rPr sz="2400" b="1" spc="6293">
                <a:solidFill>
                  <a:srgbClr val="FF0000"/>
                </a:solidFill>
                <a:latin typeface="QDPRGO+Arial-BoldMT"/>
                <a:cs typeface="QDPRGO+Arial-BoldMT"/>
              </a:rPr>
              <a:t> </a:t>
            </a: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52795" y="3638844"/>
            <a:ext cx="1164322" cy="2023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1756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257716" marR="0">
              <a:lnSpc>
                <a:spcPts val="2010"/>
              </a:lnSpc>
              <a:spcBef>
                <a:spcPts val="90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  <a:p>
            <a:pPr marL="395734" marR="0">
              <a:lnSpc>
                <a:spcPts val="2010"/>
              </a:lnSpc>
              <a:spcBef>
                <a:spcPts val="98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234509" marR="0">
              <a:lnSpc>
                <a:spcPts val="2010"/>
              </a:lnSpc>
              <a:spcBef>
                <a:spcPts val="60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0" marR="0">
              <a:lnSpc>
                <a:spcPts val="2010"/>
              </a:lnSpc>
              <a:spcBef>
                <a:spcPts val="68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093995" y="3669796"/>
            <a:ext cx="76862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40797" y="4042509"/>
            <a:ext cx="1157055" cy="169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08855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  <a:p>
            <a:pPr marL="0" marR="0">
              <a:lnSpc>
                <a:spcPts val="2010"/>
              </a:lnSpc>
              <a:spcBef>
                <a:spcPts val="89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  <a:p>
            <a:pPr marL="117468" marR="0">
              <a:lnSpc>
                <a:spcPts val="2010"/>
              </a:lnSpc>
              <a:spcBef>
                <a:spcPts val="68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R=1</a:t>
            </a:r>
          </a:p>
          <a:p>
            <a:pPr marL="388467" marR="0">
              <a:lnSpc>
                <a:spcPts val="2010"/>
              </a:lnSpc>
              <a:spcBef>
                <a:spcPts val="109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12920" y="4108620"/>
            <a:ext cx="4696269" cy="1407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4196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用来清除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R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位，移动速度要快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!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用来选择淘汰页，移动速度慢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!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644695" y="5247051"/>
            <a:ext cx="768622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NEME+ArialMT"/>
                <a:cs typeface="ENNEME+ArialMT"/>
              </a:rPr>
              <a:t>R=0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570287" y="5433779"/>
            <a:ext cx="230672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更像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Clock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吧</a:t>
            </a:r>
            <a:r>
              <a:rPr sz="2400" b="1">
                <a:solidFill>
                  <a:srgbClr val="000000"/>
                </a:solidFill>
                <a:latin typeface="QDPRGO+Arial-BoldMT"/>
                <a:cs typeface="QDPRGO+Arial-BoldMT"/>
              </a:rPr>
              <a:t>!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LECNW+TimesNewRomanPS-BoldMT"/>
                <a:cs typeface="FLECNW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FLECNW+TimesNewRomanPS-BoldMT"/>
                <a:cs typeface="FLECNW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FLECNW+TimesNewRomanPS-BoldMT"/>
                <a:cs typeface="FLECNW+TimesNewRomanPS-BoldMT"/>
              </a:rPr>
              <a:t>Systems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DPRGO+Arial-BoldMT"/>
                <a:cs typeface="QDPRGO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QDPRGO+Arial-BoldMT"/>
                <a:cs typeface="QDPRGO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QDPRGO+Arial-BoldMT"/>
                <a:cs typeface="QDPRGO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0975" y="2051303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975" y="309067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8405" y="4039359"/>
            <a:ext cx="3733802" cy="167640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8123" y="1264920"/>
            <a:ext cx="4038600" cy="2209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7175" y="601217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615" y="425291"/>
            <a:ext cx="843614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置换策略有了，还需要解决一个问题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9627" y="1298922"/>
            <a:ext cx="4448110" cy="692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解释</a:t>
            </a:r>
            <a:r>
              <a:rPr sz="2000" b="1">
                <a:solidFill>
                  <a:srgbClr val="FF0000"/>
                </a:solidFill>
                <a:latin typeface="WGIHDE+Arial-BoldMT"/>
                <a:cs typeface="WGIHDE+Arial-BoldMT"/>
              </a:rPr>
              <a:t>:</a:t>
            </a:r>
            <a:r>
              <a:rPr sz="2000" b="1" spc="-21">
                <a:solidFill>
                  <a:srgbClr val="FF0000"/>
                </a:solidFill>
                <a:latin typeface="WGIHDE+Arial-BoldMT"/>
                <a:cs typeface="WGIHDE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系统内进程增多</a:t>
            </a:r>
            <a:r>
              <a:rPr sz="20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SLWJN+SymbolMT"/>
                <a:cs typeface="CSLWJN+SymbolMT"/>
              </a:rPr>
              <a:t>⇒</a:t>
            </a:r>
            <a:r>
              <a:rPr sz="2000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每个进程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4990" y="1332528"/>
            <a:ext cx="5883326" cy="926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DWWSPQ+Wingdings-Regular"/>
                <a:cs typeface="DWWSPQ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给进程分配多少页框</a:t>
            </a:r>
            <a:r>
              <a:rPr sz="2800" b="1">
                <a:solidFill>
                  <a:srgbClr val="000000"/>
                </a:solidFill>
                <a:latin typeface="WGIHDE+Arial-BoldMT"/>
                <a:cs typeface="WGIHDE+Arial-BoldMT"/>
              </a:rPr>
              <a:t>(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帧</a:t>
            </a:r>
            <a:r>
              <a:rPr sz="2800" b="1">
                <a:solidFill>
                  <a:srgbClr val="000000"/>
                </a:solidFill>
                <a:latin typeface="WGIHDE+Arial-BoldMT"/>
                <a:cs typeface="WGIHDE+Arial-BoldMT"/>
              </a:rPr>
              <a:t>frame)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9627" y="1725642"/>
            <a:ext cx="4302650" cy="197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的缺页率增大</a:t>
            </a:r>
            <a:r>
              <a:rPr sz="20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SLWJN+SymbolMT"/>
                <a:cs typeface="CSLWJN+SymbolMT"/>
              </a:rPr>
              <a:t>⇒</a:t>
            </a:r>
            <a:r>
              <a:rPr sz="2000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缺页率增大到一</a:t>
            </a:r>
          </a:p>
          <a:p>
            <a:pPr marL="0" marR="0">
              <a:lnSpc>
                <a:spcPts val="2455"/>
              </a:lnSpc>
              <a:spcBef>
                <a:spcPts val="854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定程度，进程总等待调页完成</a:t>
            </a:r>
            <a:r>
              <a:rPr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SLWJN+SymbolMT"/>
                <a:cs typeface="CSLWJN+SymbolMT"/>
              </a:rPr>
              <a:t>⇒</a:t>
            </a:r>
          </a:p>
          <a:p>
            <a:pPr marL="0" marR="0">
              <a:lnSpc>
                <a:spcPts val="2455"/>
              </a:lnSpc>
              <a:spcBef>
                <a:spcPts val="90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GIHDE+Arial-BoldMT"/>
                <a:cs typeface="WGIHDE+Arial-BoldMT"/>
              </a:rPr>
              <a:t>CPU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利用率降低</a:t>
            </a:r>
            <a:r>
              <a:rPr sz="20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SLWJN+SymbolMT"/>
                <a:cs typeface="CSLWJN+SymbolMT"/>
              </a:rPr>
              <a:t>⇒</a:t>
            </a:r>
            <a:r>
              <a:rPr sz="20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进程进一步增</a:t>
            </a:r>
          </a:p>
          <a:p>
            <a:pPr marL="0" marR="0">
              <a:lnSpc>
                <a:spcPts val="2238"/>
              </a:lnSpc>
              <a:spcBef>
                <a:spcPts val="1121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多，缺页率更大</a:t>
            </a:r>
            <a:r>
              <a:rPr sz="20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00"/>
                </a:solidFill>
                <a:latin typeface="WGIHDE+Arial-BoldMT"/>
                <a:cs typeface="WGIHDE+Arial-BoldMT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7614" y="1996630"/>
            <a:ext cx="563460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分配的多，请求调页导致的内存高效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37614" y="2494704"/>
            <a:ext cx="23966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利用就没用了</a:t>
            </a:r>
            <a:r>
              <a:rPr sz="2400" b="1">
                <a:solidFill>
                  <a:srgbClr val="000000"/>
                </a:solidFill>
                <a:latin typeface="WGIHDE+Arial-BoldMT"/>
                <a:cs typeface="WGIHDE+Arial-BoldMT"/>
              </a:rPr>
              <a:t>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37614" y="3049440"/>
            <a:ext cx="278765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那分配的太少呢</a:t>
            </a:r>
            <a:r>
              <a:rPr sz="2400" b="1">
                <a:solidFill>
                  <a:srgbClr val="000000"/>
                </a:solidFill>
                <a:latin typeface="WGIHDE+Arial-BoldMT"/>
                <a:cs typeface="WGIHDE+Arial-BoldMT"/>
              </a:rPr>
              <a:t>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83915" y="3570456"/>
            <a:ext cx="399945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看下面的现象</a:t>
            </a:r>
            <a:r>
              <a:rPr sz="2000" b="1">
                <a:solidFill>
                  <a:srgbClr val="000000"/>
                </a:solidFill>
                <a:latin typeface="WGIHDE+Arial-BoldMT"/>
                <a:cs typeface="WGIHDE+Arial-BoldMT"/>
              </a:rPr>
              <a:t>:</a:t>
            </a:r>
            <a:r>
              <a:rPr sz="2000" b="1" spc="-34">
                <a:solidFill>
                  <a:srgbClr val="000000"/>
                </a:solidFill>
                <a:latin typeface="WGIHDE+Arial-BoldMT"/>
                <a:cs typeface="WGIHDE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横轴是进程个数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82069" y="4403574"/>
            <a:ext cx="635508" cy="113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利</a:t>
            </a:r>
          </a:p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用</a:t>
            </a:r>
          </a:p>
          <a:p>
            <a:pPr marL="0" marR="0">
              <a:lnSpc>
                <a:spcPts val="1981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率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31738" y="4492894"/>
            <a:ext cx="126210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333399"/>
                </a:solidFill>
                <a:latin typeface="SimSun"/>
                <a:cs typeface="SimSun"/>
              </a:rPr>
              <a:t>急剧下降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96865" y="5483494"/>
            <a:ext cx="1722501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333399"/>
                </a:solidFill>
                <a:latin typeface="SimSun"/>
                <a:cs typeface="SimSun"/>
              </a:rPr>
              <a:t>多道程序程度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13814" y="5945040"/>
            <a:ext cx="464894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称这一现象为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颠簸</a:t>
            </a:r>
            <a:r>
              <a:rPr sz="2400" b="1">
                <a:solidFill>
                  <a:srgbClr val="FF0000"/>
                </a:solidFill>
                <a:latin typeface="WGIHDE+Arial-BoldMT"/>
                <a:cs typeface="WGIHDE+Arial-BoldMT"/>
              </a:rPr>
              <a:t>(thrashing)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SGMDS+TimesNewRomanPS-BoldMT"/>
                <a:cs typeface="LSGMDS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LSGMDS+TimesNewRomanPS-BoldMT"/>
                <a:cs typeface="LSGMD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LSGMDS+TimesNewRomanPS-BoldMT"/>
                <a:cs typeface="LSGMDS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GIHDE+Arial-BoldMT"/>
                <a:cs typeface="WGIHDE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WGIHDE+Arial-BoldMT"/>
                <a:cs typeface="WGIHDE+Arial-BoldMT"/>
              </a:rPr>
              <a:t>11</a:t>
            </a:r>
            <a:r>
              <a:rPr sz="1600" b="1" spc="81">
                <a:solidFill>
                  <a:srgbClr val="000000"/>
                </a:solidFill>
                <a:latin typeface="WGIHDE+Arial-BoldMT"/>
                <a:cs typeface="WGIHDE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WGIHDE+Arial-BoldMT"/>
                <a:cs typeface="WGIHDE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227074"/>
            <a:ext cx="11879862" cy="40401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4800600"/>
            <a:ext cx="1438655" cy="136245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1294" y="4322064"/>
            <a:ext cx="6118605" cy="227228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5410200"/>
            <a:ext cx="228600" cy="152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8439" y="519408"/>
            <a:ext cx="5065021" cy="668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10">
                <a:solidFill>
                  <a:srgbClr val="FF0000"/>
                </a:solidFill>
                <a:latin typeface="UNVJLQ+Arial-BoldMT"/>
                <a:cs typeface="UNVJLQ+Arial-BoldMT"/>
              </a:rPr>
              <a:t>swap</a:t>
            </a:r>
            <a:r>
              <a:rPr sz="2000" b="1" spc="-61">
                <a:solidFill>
                  <a:srgbClr val="FF0000"/>
                </a:solidFill>
                <a:latin typeface="UNVJLQ+Arial-BoldMT"/>
                <a:cs typeface="UNVJLQ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UNVJLQ+Arial-BoldMT"/>
                <a:cs typeface="UNVJLQ+Arial-BoldMT"/>
              </a:rPr>
              <a:t>in</a:t>
            </a:r>
            <a:r>
              <a:rPr sz="2000" b="1" spc="2335">
                <a:solidFill>
                  <a:srgbClr val="FF0000"/>
                </a:solidFill>
                <a:latin typeface="UNVJLQ+Arial-BoldMT"/>
                <a:cs typeface="UNVJLQ+Arial-BoldMT"/>
              </a:rPr>
              <a:t> </a:t>
            </a:r>
            <a:r>
              <a:rPr sz="2000" b="1" spc="10">
                <a:solidFill>
                  <a:srgbClr val="FF0000"/>
                </a:solidFill>
                <a:latin typeface="UNVJLQ+Arial-BoldMT"/>
                <a:cs typeface="UNVJLQ+Arial-BoldMT"/>
              </a:rPr>
              <a:t>swap</a:t>
            </a:r>
            <a:r>
              <a:rPr sz="2000" b="1" spc="-58">
                <a:solidFill>
                  <a:srgbClr val="FF0000"/>
                </a:solidFill>
                <a:latin typeface="UNVJLQ+Arial-BoldMT"/>
                <a:cs typeface="UNVJLQ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UNVJLQ+Arial-BoldMT"/>
                <a:cs typeface="UNVJLQ+Arial-BoldMT"/>
              </a:rPr>
              <a:t>out</a:t>
            </a:r>
            <a:r>
              <a:rPr sz="2000" b="1" spc="2184">
                <a:solidFill>
                  <a:srgbClr val="FF0000"/>
                </a:solidFill>
                <a:latin typeface="UNVJLQ+Arial-BoldMT"/>
                <a:cs typeface="UNVJLQ+Arial-BoldMT"/>
              </a:rPr>
              <a:t> </a:t>
            </a:r>
            <a:r>
              <a:rPr sz="2000" b="1" spc="10">
                <a:solidFill>
                  <a:srgbClr val="FF0000"/>
                </a:solidFill>
                <a:latin typeface="UNVJLQ+Arial-BoldMT"/>
                <a:cs typeface="UNVJLQ+Arial-BoldMT"/>
              </a:rPr>
              <a:t>swap</a:t>
            </a:r>
            <a:r>
              <a:rPr sz="2000" spc="11">
                <a:solidFill>
                  <a:srgbClr val="FF0000"/>
                </a:solidFill>
                <a:latin typeface="SimSun"/>
                <a:cs typeface="SimSun"/>
              </a:rPr>
              <a:t>分区管理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79089" y="1286172"/>
            <a:ext cx="34266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页表</a:t>
            </a:r>
            <a:r>
              <a:rPr sz="2400" spc="38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UNVJLQ+Arial-BoldMT"/>
                <a:cs typeface="UNVJLQ+Arial-BoldMT"/>
              </a:rPr>
              <a:t>do_no_page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16040" y="1373314"/>
            <a:ext cx="2080265" cy="107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0960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磁盘</a:t>
            </a:r>
          </a:p>
          <a:p>
            <a:pPr marL="0" marR="0">
              <a:lnSpc>
                <a:spcPts val="2238"/>
              </a:lnSpc>
              <a:spcBef>
                <a:spcPts val="463"/>
              </a:spcBef>
              <a:spcAft>
                <a:spcPct val="0"/>
              </a:spcAft>
            </a:pPr>
            <a:r>
              <a:rPr sz="2000" b="1" spc="10">
                <a:solidFill>
                  <a:srgbClr val="FF0000"/>
                </a:solidFill>
                <a:latin typeface="UNVJLQ+Arial-BoldMT"/>
                <a:cs typeface="UNVJLQ+Arial-BoldMT"/>
              </a:rPr>
              <a:t>swap</a:t>
            </a:r>
            <a:r>
              <a:rPr sz="2000" spc="11">
                <a:solidFill>
                  <a:srgbClr val="FF0000"/>
                </a:solidFill>
                <a:latin typeface="SimSun"/>
                <a:cs typeface="SimSun"/>
              </a:rPr>
              <a:t>分区管理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96439" y="21343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访问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44240" y="2119608"/>
            <a:ext cx="3338202" cy="85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3000" spc="15" baseline="-61199">
                <a:solidFill>
                  <a:srgbClr val="333399"/>
                </a:solidFill>
                <a:latin typeface="SimSun"/>
                <a:cs typeface="SimSun"/>
              </a:rPr>
              <a:t>缺页</a:t>
            </a:r>
            <a:r>
              <a:rPr sz="3000" spc="3018" baseline="-61199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baseline="-61199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  <a:r>
              <a:rPr sz="2000" b="1">
                <a:solidFill>
                  <a:srgbClr val="333399"/>
                </a:solidFill>
                <a:latin typeface="UNVJLQ+Arial-BoldMT"/>
                <a:cs typeface="UNVJLQ+Arial-BoldMT"/>
              </a:rPr>
              <a:t>bread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639" y="2629197"/>
            <a:ext cx="203088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UNVJLQ+Arial-BoldMT"/>
                <a:cs typeface="UNVJLQ+Arial-BoldMT"/>
              </a:rPr>
              <a:t>load [addr]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01840" y="2960856"/>
            <a:ext cx="153009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10">
                <a:solidFill>
                  <a:srgbClr val="323299"/>
                </a:solidFill>
                <a:latin typeface="UNVJLQ+Arial-BoldMT"/>
                <a:cs typeface="UNVJLQ+Arial-BoldMT"/>
              </a:rPr>
              <a:t>swap</a:t>
            </a:r>
            <a:r>
              <a:rPr sz="2000">
                <a:solidFill>
                  <a:srgbClr val="323299"/>
                </a:solidFill>
                <a:latin typeface="SimSun"/>
                <a:cs typeface="SimSun"/>
              </a:rPr>
              <a:t>分区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20499" y="3034056"/>
            <a:ext cx="3171595" cy="97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33399"/>
                </a:solidFill>
                <a:latin typeface="UNVJLQ+Arial-BoldMT"/>
                <a:cs typeface="UNVJLQ+Arial-BoldMT"/>
              </a:rPr>
              <a:t>put_page</a:t>
            </a:r>
          </a:p>
          <a:p>
            <a:pPr marL="1828740" marR="0">
              <a:lnSpc>
                <a:spcPts val="2238"/>
              </a:lnSpc>
              <a:spcBef>
                <a:spcPts val="160"/>
              </a:spcBef>
              <a:spcAft>
                <a:spcPct val="0"/>
              </a:spcAft>
            </a:pPr>
            <a:r>
              <a:rPr sz="2000" b="1" spc="10">
                <a:solidFill>
                  <a:srgbClr val="FF0000"/>
                </a:solidFill>
                <a:latin typeface="UNVJLQ+Arial-BoldMT"/>
                <a:cs typeface="UNVJLQ+Arial-BoldMT"/>
              </a:rPr>
              <a:t>swap</a:t>
            </a:r>
            <a:r>
              <a:rPr sz="2000" b="1" spc="-61">
                <a:solidFill>
                  <a:srgbClr val="FF0000"/>
                </a:solidFill>
                <a:latin typeface="UNVJLQ+Arial-BoldMT"/>
                <a:cs typeface="UNVJLQ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UNVJLQ+Arial-BoldMT"/>
                <a:cs typeface="UNVJLQ+Arial-BoldMT"/>
              </a:rPr>
              <a:t>in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39239" y="3124938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重新执行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77942" y="3796052"/>
            <a:ext cx="210787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33399"/>
                </a:solidFill>
                <a:latin typeface="UNVJLQ+Arial-BoldMT"/>
                <a:cs typeface="UNVJLQ+Arial-BoldMT"/>
              </a:rPr>
              <a:t>get_free_page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87095" y="4427503"/>
            <a:ext cx="793015" cy="233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4427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R=1</a:t>
            </a:r>
          </a:p>
          <a:p>
            <a:pPr marL="0" marR="0">
              <a:lnSpc>
                <a:spcPts val="2010"/>
              </a:lnSpc>
              <a:spcBef>
                <a:spcPts val="1169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495197" y="4553244"/>
            <a:ext cx="1164321" cy="2023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1756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R=1</a:t>
            </a:r>
          </a:p>
          <a:p>
            <a:pPr marL="257714" marR="0">
              <a:lnSpc>
                <a:spcPts val="2010"/>
              </a:lnSpc>
              <a:spcBef>
                <a:spcPts val="90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R=0</a:t>
            </a:r>
          </a:p>
          <a:p>
            <a:pPr marL="395733" marR="0">
              <a:lnSpc>
                <a:spcPts val="2010"/>
              </a:lnSpc>
              <a:spcBef>
                <a:spcPts val="98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R=1</a:t>
            </a:r>
          </a:p>
          <a:p>
            <a:pPr marL="234508" marR="0">
              <a:lnSpc>
                <a:spcPts val="2010"/>
              </a:lnSpc>
              <a:spcBef>
                <a:spcPts val="60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R=1</a:t>
            </a:r>
          </a:p>
          <a:p>
            <a:pPr marL="0" marR="0">
              <a:lnSpc>
                <a:spcPts val="2010"/>
              </a:lnSpc>
              <a:spcBef>
                <a:spcPts val="68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83197" y="4584196"/>
            <a:ext cx="1157055" cy="2069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53198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R=1</a:t>
            </a:r>
          </a:p>
          <a:p>
            <a:pPr marL="108855" marR="0">
              <a:lnSpc>
                <a:spcPts val="2010"/>
              </a:lnSpc>
              <a:spcBef>
                <a:spcPts val="92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R=0</a:t>
            </a:r>
          </a:p>
          <a:p>
            <a:pPr marL="0" marR="0">
              <a:lnSpc>
                <a:spcPts val="2010"/>
              </a:lnSpc>
              <a:spcBef>
                <a:spcPts val="893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R=0</a:t>
            </a:r>
          </a:p>
          <a:p>
            <a:pPr marL="117468" marR="0">
              <a:lnSpc>
                <a:spcPts val="2010"/>
              </a:lnSpc>
              <a:spcBef>
                <a:spcPts val="68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R=1</a:t>
            </a:r>
          </a:p>
          <a:p>
            <a:pPr marL="388467" marR="0">
              <a:lnSpc>
                <a:spcPts val="2010"/>
              </a:lnSpc>
              <a:spcBef>
                <a:spcPts val="109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INQBU+ArialMT"/>
                <a:cs typeface="OINQBU+ArialMT"/>
              </a:rPr>
              <a:t>R=0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68240" y="4712975"/>
            <a:ext cx="2042166" cy="119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10">
                <a:solidFill>
                  <a:srgbClr val="FF0000"/>
                </a:solidFill>
                <a:latin typeface="UNVJLQ+Arial-BoldMT"/>
                <a:cs typeface="UNVJLQ+Arial-BoldMT"/>
              </a:rPr>
              <a:t>swap</a:t>
            </a:r>
            <a:r>
              <a:rPr sz="2000" spc="11">
                <a:solidFill>
                  <a:srgbClr val="FF0000"/>
                </a:solidFill>
                <a:latin typeface="SimSun"/>
                <a:cs typeface="SimSun"/>
              </a:rPr>
              <a:t>分区管理</a:t>
            </a:r>
          </a:p>
          <a:p>
            <a:pPr marL="0" marR="0">
              <a:lnSpc>
                <a:spcPts val="2238"/>
              </a:lnSpc>
              <a:spcBef>
                <a:spcPts val="199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UNVJLQ+Arial-BoldMT"/>
                <a:cs typeface="UNVJLQ+Arial-BoldMT"/>
              </a:rPr>
              <a:t>bwrite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58640" y="6005808"/>
            <a:ext cx="148073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10">
                <a:solidFill>
                  <a:srgbClr val="FF0000"/>
                </a:solidFill>
                <a:latin typeface="UNVJLQ+Arial-BoldMT"/>
                <a:cs typeface="UNVJLQ+Arial-BoldMT"/>
              </a:rPr>
              <a:t>swap</a:t>
            </a:r>
            <a:r>
              <a:rPr sz="2000" b="1" spc="-58">
                <a:solidFill>
                  <a:srgbClr val="FF0000"/>
                </a:solidFill>
                <a:latin typeface="UNVJLQ+Arial-BoldMT"/>
                <a:cs typeface="UNVJLQ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UNVJLQ+Arial-BoldMT"/>
                <a:cs typeface="UNVJLQ+Arial-BoldMT"/>
              </a:rPr>
              <a:t>out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MPELG+TimesNewRomanPS-BoldMT"/>
                <a:cs typeface="SMPELG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SMPELG+TimesNewRomanPS-BoldMT"/>
                <a:cs typeface="SMPELG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SMPELG+TimesNewRomanPS-BoldMT"/>
                <a:cs typeface="SMPELG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NVJLQ+Arial-BoldMT"/>
                <a:cs typeface="UNVJLQ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UNVJLQ+Arial-BoldMT"/>
                <a:cs typeface="UNVJLQ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UNVJLQ+Arial-BoldMT"/>
                <a:cs typeface="UNVJLQ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2435" y="2772878"/>
            <a:ext cx="7271893" cy="17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8">
                <a:solidFill>
                  <a:srgbClr val="FF0000"/>
                </a:solidFill>
                <a:latin typeface="SimHei"/>
                <a:cs typeface="SimHei"/>
              </a:rPr>
              <a:t>有换入，就应该有换出</a:t>
            </a:r>
            <a:r>
              <a:rPr sz="4800">
                <a:solidFill>
                  <a:srgbClr val="FF0000"/>
                </a:solidFill>
                <a:latin typeface="JOWESM+Arial-Black"/>
                <a:cs typeface="JOWESM+Arial-Black"/>
              </a:rPr>
              <a:t>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HWTLK+TimesNewRomanPS-BoldMT"/>
                <a:cs typeface="JHWTL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HWTLK+TimesNewRomanPS-BoldMT"/>
                <a:cs typeface="JHWTL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HWTLK+TimesNewRomanPS-BoldMT"/>
                <a:cs typeface="JHWTLK+TimesNewRomanPS-BoldMT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CNEDP+Arial-BoldMT"/>
                <a:cs typeface="LCNEDP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LCNEDP+Arial-BoldMT"/>
                <a:cs typeface="LCNEDP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LCNEDP+Arial-BoldMT"/>
                <a:cs typeface="LCNEDP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237743"/>
            <a:ext cx="10700002" cy="10088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" y="3107435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3979164"/>
            <a:ext cx="188975" cy="19354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127" y="5134355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4127" y="5750051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944" y="1312164"/>
            <a:ext cx="2319527" cy="56692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240" y="373826"/>
            <a:ext cx="6153378" cy="1236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78"/>
              </a:lnSpc>
              <a:spcBef>
                <a:spcPct val="0"/>
              </a:spcBef>
              <a:spcAft>
                <a:spcPct val="0"/>
              </a:spcAft>
            </a:pPr>
            <a:r>
              <a:rPr sz="3600" b="1" strike="sngStrike">
                <a:solidFill>
                  <a:srgbClr val="000000"/>
                </a:solidFill>
                <a:latin typeface="OHROSJ+CourierNewPS-BoldMT"/>
                <a:cs typeface="OHROSJ+CourierNewPS-BoldMT"/>
              </a:rPr>
              <a:t>get_free_page</a:t>
            </a:r>
            <a:r>
              <a:rPr sz="3600" b="1">
                <a:solidFill>
                  <a:srgbClr val="000000"/>
                </a:solidFill>
                <a:latin typeface="UDETOW+Arial-BoldMT"/>
                <a:cs typeface="UDETOW+Arial-BoldMT"/>
              </a:rPr>
              <a:t>?</a:t>
            </a:r>
            <a:r>
              <a:rPr sz="3600" b="1" spc="28">
                <a:solidFill>
                  <a:srgbClr val="000000"/>
                </a:solidFill>
                <a:latin typeface="UDETOW+Arial-BoldMT"/>
                <a:cs typeface="UDETOW+Arial-BoldMT"/>
              </a:rPr>
              <a:t> 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还是</a:t>
            </a:r>
            <a:r>
              <a:rPr sz="3600" b="1">
                <a:solidFill>
                  <a:srgbClr val="000000"/>
                </a:solidFill>
                <a:latin typeface="UDETOW+Arial-BoldMT"/>
                <a:cs typeface="UDETOW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439" y="1406922"/>
            <a:ext cx="3680955" cy="669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OHROSJ+CourierNewPS-BoldMT"/>
                <a:cs typeface="OHROSJ+CourierNewPS-BoldMT"/>
              </a:rPr>
              <a:t>page </a:t>
            </a:r>
            <a:r>
              <a:rPr sz="2000" b="1" strike="sngStrike">
                <a:solidFill>
                  <a:srgbClr val="FF0000"/>
                </a:solidFill>
                <a:latin typeface="OHROSJ+CourierNewPS-BoldMT"/>
                <a:cs typeface="OHROSJ+CourierNewPS-BoldMT"/>
              </a:rPr>
              <a:t>get_free_page</a:t>
            </a:r>
            <a:r>
              <a:rPr sz="2000" b="1">
                <a:solidFill>
                  <a:srgbClr val="000000"/>
                </a:solidFill>
                <a:latin typeface="OHROSJ+CourierNewPS-BoldMT"/>
                <a:cs typeface="OHROSJ+CourierNewPS-BoldMT"/>
              </a:rPr>
              <a:t>();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3439" y="1772682"/>
            <a:ext cx="858884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5F5F5F"/>
                </a:solidFill>
                <a:latin typeface="OHROSJ+CourierNewPS-BoldMT"/>
                <a:cs typeface="OHROSJ+CourierNewPS-BoldMT"/>
              </a:rPr>
              <a:t>bread_page(page, current-&gt;executable-&gt;i_dev, nr);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8015" y="2368002"/>
            <a:ext cx="7364151" cy="90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LLISIU+Wingdings-Regular"/>
                <a:cs typeface="LLISIU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并不能总是获得新的页，内存是有限的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07464" y="3049440"/>
            <a:ext cx="72595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需要选择一页淘汰，换出到磁盘，选择哪一页</a:t>
            </a:r>
            <a:r>
              <a:rPr sz="2400" b="1">
                <a:solidFill>
                  <a:srgbClr val="000000"/>
                </a:solidFill>
                <a:latin typeface="UDETOW+Arial-BoldMT"/>
                <a:cs typeface="UDETOW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10639" y="3941615"/>
            <a:ext cx="6786067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UDETOW+Arial-BoldMT"/>
                <a:cs typeface="UDETOW+Arial-BoldMT"/>
              </a:rPr>
              <a:t>FIFO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最容易想到，但如果刚换入的页马上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又要换出怎么办</a:t>
            </a:r>
            <a:r>
              <a:rPr sz="2400" b="1">
                <a:solidFill>
                  <a:srgbClr val="000000"/>
                </a:solidFill>
                <a:latin typeface="UDETOW+Arial-BoldMT"/>
                <a:cs typeface="UDETOW+Arial-BoldMT"/>
              </a:rPr>
              <a:t>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10639" y="5059215"/>
            <a:ext cx="447865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有没有最优的淘汰方法</a:t>
            </a:r>
            <a:r>
              <a:rPr sz="2400" b="1">
                <a:solidFill>
                  <a:srgbClr val="000000"/>
                </a:solidFill>
                <a:latin typeface="UDETOW+Arial-BoldMT"/>
                <a:cs typeface="UDETOW+Arial-BoldMT"/>
              </a:rPr>
              <a:t>? </a:t>
            </a:r>
            <a:r>
              <a:rPr sz="2400" b="1">
                <a:solidFill>
                  <a:srgbClr val="FF0000"/>
                </a:solidFill>
                <a:latin typeface="UDETOW+Arial-BoldMT"/>
                <a:cs typeface="UDETOW+Arial-BoldMT"/>
              </a:rPr>
              <a:t>MIN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10639" y="5703740"/>
            <a:ext cx="737219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最优淘汰方法能不能实现，是否需要近似</a:t>
            </a:r>
            <a:r>
              <a:rPr sz="2400" b="1">
                <a:solidFill>
                  <a:srgbClr val="000000"/>
                </a:solidFill>
                <a:latin typeface="UDETOW+Arial-BoldMT"/>
                <a:cs typeface="UDETOW+Arial-BoldMT"/>
              </a:rPr>
              <a:t>? </a:t>
            </a:r>
            <a:r>
              <a:rPr sz="2400" b="1">
                <a:solidFill>
                  <a:srgbClr val="FF0000"/>
                </a:solidFill>
                <a:latin typeface="UDETOW+Arial-BoldMT"/>
                <a:cs typeface="UDETOW+Arial-BoldMT"/>
              </a:rPr>
              <a:t>LRU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GIJCW+TimesNewRomanPS-BoldMT"/>
                <a:cs typeface="EGIJCW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EGIJCW+TimesNewRomanPS-BoldMT"/>
                <a:cs typeface="EGIJCW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EGIJCW+TimesNewRomanPS-BoldMT"/>
                <a:cs typeface="EGIJCW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DETOW+Arial-BoldMT"/>
                <a:cs typeface="UDETOW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071" y="1405128"/>
            <a:ext cx="188976" cy="1920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755" y="2209797"/>
            <a:ext cx="7616697" cy="283286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927" y="5446776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455" y="5800344"/>
            <a:ext cx="3041903" cy="69646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640" y="404306"/>
            <a:ext cx="355808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UMCMMD+Arial-BoldMT"/>
                <a:cs typeface="UMCMMD+Arial-BoldMT"/>
              </a:rPr>
              <a:t>FIFO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页面置换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2964" y="1373040"/>
            <a:ext cx="758525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一实例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分配了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3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个页框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(frame)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，页面引用序列为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2964" y="1885104"/>
            <a:ext cx="36934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UMCMMD+Arial-BoldMT"/>
                <a:cs typeface="UMCMMD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MCMMD+Arial-BoldMT"/>
                <a:cs typeface="UMCMMD+Arial-BoldMT"/>
              </a:rPr>
              <a:t>B C</a:t>
            </a:r>
            <a:r>
              <a:rPr sz="2400" b="1" spc="-95">
                <a:solidFill>
                  <a:srgbClr val="FF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MCMMD+Arial-BoldMT"/>
                <a:cs typeface="UMCMMD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MCMMD+Arial-BoldMT"/>
                <a:cs typeface="UMCMMD+Arial-BoldMT"/>
              </a:rPr>
              <a:t>B D</a:t>
            </a:r>
            <a:r>
              <a:rPr sz="2400" b="1" spc="-95">
                <a:solidFill>
                  <a:srgbClr val="FF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MCMMD+Arial-BoldMT"/>
                <a:cs typeface="UMCMMD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UMCMMD+Arial-BoldMT"/>
                <a:cs typeface="UMCMMD+Arial-BoldMT"/>
              </a:rPr>
              <a:t>D B C 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57475" y="2305858"/>
            <a:ext cx="252923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D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换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A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不太合适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4949" y="2883508"/>
            <a:ext cx="8421800" cy="1059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3366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MCMMD+Arial-BoldMT"/>
                <a:cs typeface="UMCMMD+Arial-BoldMT"/>
              </a:rPr>
              <a:t>Ref:</a:t>
            </a:r>
            <a:r>
              <a:rPr sz="2000" b="1" spc="1642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A</a:t>
            </a:r>
            <a:r>
              <a:rPr sz="2400" b="1" spc="2313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C</a:t>
            </a:r>
            <a:r>
              <a:rPr sz="2400" b="1" spc="2313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A</a:t>
            </a:r>
            <a:r>
              <a:rPr sz="2400" b="1" spc="2326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D</a:t>
            </a:r>
            <a:r>
              <a:rPr sz="2400" b="1" spc="2313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A</a:t>
            </a:r>
            <a:r>
              <a:rPr sz="2400" b="1" spc="2326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D</a:t>
            </a:r>
            <a:r>
              <a:rPr sz="2400" b="1" spc="2313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C</a:t>
            </a:r>
            <a:r>
              <a:rPr sz="2400" b="1" spc="2313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B</a:t>
            </a:r>
          </a:p>
          <a:p>
            <a:pPr marL="0" marR="0">
              <a:lnSpc>
                <a:spcPts val="2238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MCMMD+Arial-BoldMT"/>
                <a:cs typeface="UMCMMD+Arial-BoldMT"/>
              </a:rPr>
              <a:t>Page: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34566" y="3636954"/>
            <a:ext cx="1457909" cy="798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1</a:t>
            </a:r>
            <a:r>
              <a:rPr sz="2400" b="1" spc="4145">
                <a:solidFill>
                  <a:srgbClr val="000000"/>
                </a:solidFill>
                <a:latin typeface="UMCMMD+Arial-BoldMT"/>
                <a:cs typeface="UMCMM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12359" y="3637260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09484" y="3637260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34566" y="4129206"/>
            <a:ext cx="626715" cy="1289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2</a:t>
            </a:r>
          </a:p>
          <a:p>
            <a:pPr marL="0" marR="0">
              <a:lnSpc>
                <a:spcPts val="2681"/>
              </a:lnSpc>
              <a:spcBef>
                <a:spcPts val="119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13679" y="412938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B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10879" y="412938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13722" y="4621510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C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709441" y="4621510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B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89940" y="5341790"/>
            <a:ext cx="7619720" cy="1393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3499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评价准则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: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缺页次数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；本实例，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FIFO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导致</a:t>
            </a:r>
            <a:r>
              <a:rPr sz="2400" b="1">
                <a:solidFill>
                  <a:srgbClr val="000000"/>
                </a:solidFill>
                <a:latin typeface="UMCMMD+Arial-BoldMT"/>
                <a:cs typeface="UMCMMD+Arial-BoldMT"/>
              </a:rPr>
              <a:t>7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次缺页</a:t>
            </a:r>
          </a:p>
          <a:p>
            <a:pPr marL="0" marR="0">
              <a:lnSpc>
                <a:spcPts val="2681"/>
              </a:lnSpc>
              <a:spcBef>
                <a:spcPts val="2008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问题：换谁最合适</a:t>
            </a:r>
            <a:r>
              <a:rPr sz="2400" b="1" u="sng">
                <a:solidFill>
                  <a:srgbClr val="000000"/>
                </a:solidFill>
                <a:latin typeface="UMCMMD+Arial-BoldMT"/>
                <a:cs typeface="UMCMMD+Arial-BoldMT"/>
              </a:rPr>
              <a:t>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DSSQI+TimesNewRomanPS-BoldMT"/>
                <a:cs typeface="SDSSQ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SDSSQI+TimesNewRomanPS-BoldMT"/>
                <a:cs typeface="SDSSQ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SDSSQI+TimesNewRomanPS-BoldMT"/>
                <a:cs typeface="SDSSQI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MCMMD+Arial-BoldMT"/>
                <a:cs typeface="UMCMMD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479" y="2069591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2590800"/>
            <a:ext cx="7618221" cy="222021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335" y="5212079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335" y="5751576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240" y="404306"/>
            <a:ext cx="335691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HEFMWV+Arial-BoldMT"/>
                <a:cs typeface="HEFMWV+Arial-BoldMT"/>
              </a:rPr>
              <a:t>MIN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页面置换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9415" y="1332528"/>
            <a:ext cx="8776867" cy="927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OEEOUH+Wingdings-Regular"/>
                <a:cs typeface="OEEOUH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HEFMWV+Arial-BoldMT"/>
                <a:cs typeface="HEFMWV+Arial-BoldMT"/>
              </a:rPr>
              <a:t>MIN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算法</a:t>
            </a:r>
            <a:r>
              <a:rPr sz="2800" b="1">
                <a:solidFill>
                  <a:srgbClr val="000000"/>
                </a:solidFill>
                <a:latin typeface="HEFMWV+Arial-BoldMT"/>
                <a:cs typeface="HEFMWV+Arial-BoldMT"/>
              </a:rPr>
              <a:t>:</a:t>
            </a:r>
            <a:r>
              <a:rPr sz="2800" b="1" spc="30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选最远将使用的页淘汰，是最优方案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8864" y="2011215"/>
            <a:ext cx="775951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继续上面的实例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: (3frame)</a:t>
            </a:r>
            <a:r>
              <a:rPr sz="2400" b="1">
                <a:solidFill>
                  <a:srgbClr val="FF0000"/>
                </a:solidFill>
                <a:latin typeface="HEFMWV+Arial-BoldMT"/>
                <a:cs typeface="HEFMWV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EFMWV+Arial-BoldMT"/>
                <a:cs typeface="HEFMWV+Arial-BoldMT"/>
              </a:rPr>
              <a:t>B C</a:t>
            </a:r>
            <a:r>
              <a:rPr sz="2400" b="1" spc="-83">
                <a:solidFill>
                  <a:srgbClr val="FF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EFMWV+Arial-BoldMT"/>
                <a:cs typeface="HEFMWV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EFMWV+Arial-BoldMT"/>
                <a:cs typeface="HEFMWV+Arial-BoldMT"/>
              </a:rPr>
              <a:t>B D</a:t>
            </a:r>
            <a:r>
              <a:rPr sz="2400" b="1" spc="-95">
                <a:solidFill>
                  <a:srgbClr val="FF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EFMWV+Arial-BoldMT"/>
                <a:cs typeface="HEFMWV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HEFMWV+Arial-BoldMT"/>
                <a:cs typeface="HEFMWV+Arial-BoldMT"/>
              </a:rPr>
              <a:t>D B C 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4974" y="2651733"/>
            <a:ext cx="8421800" cy="1059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3366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EFMWV+Arial-BoldMT"/>
                <a:cs typeface="HEFMWV+Arial-BoldMT"/>
              </a:rPr>
              <a:t>Ref:</a:t>
            </a:r>
            <a:r>
              <a:rPr sz="2000" b="1" spc="1642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A</a:t>
            </a:r>
            <a:r>
              <a:rPr sz="2400" b="1" spc="2313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C</a:t>
            </a:r>
            <a:r>
              <a:rPr sz="2400" b="1" spc="2313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A</a:t>
            </a:r>
            <a:r>
              <a:rPr sz="2400" b="1" spc="2326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D</a:t>
            </a:r>
            <a:r>
              <a:rPr sz="2400" b="1" spc="2313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A</a:t>
            </a:r>
            <a:r>
              <a:rPr sz="2400" b="1" spc="2326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D</a:t>
            </a:r>
            <a:r>
              <a:rPr sz="2400" b="1" spc="2313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C</a:t>
            </a:r>
            <a:r>
              <a:rPr sz="2400" b="1" spc="2313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B</a:t>
            </a:r>
          </a:p>
          <a:p>
            <a:pPr marL="0" marR="0">
              <a:lnSpc>
                <a:spcPts val="2238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HEFMWV+Arial-BoldMT"/>
                <a:cs typeface="HEFMWV+Arial-BoldMT"/>
              </a:rPr>
              <a:t>Page: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4592" y="3405179"/>
            <a:ext cx="1457909" cy="798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1</a:t>
            </a:r>
            <a:r>
              <a:rPr sz="2400" b="1" spc="4145">
                <a:solidFill>
                  <a:srgbClr val="000000"/>
                </a:solidFill>
                <a:latin typeface="HEFMWV+Arial-BoldMT"/>
                <a:cs typeface="HEFMW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09509" y="340548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34592" y="3897431"/>
            <a:ext cx="626715" cy="1289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2</a:t>
            </a:r>
          </a:p>
          <a:p>
            <a:pPr marL="0" marR="0">
              <a:lnSpc>
                <a:spcPts val="2681"/>
              </a:lnSpc>
              <a:spcBef>
                <a:spcPts val="119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13704" y="3897610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B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13747" y="438973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12384" y="438973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69339" y="5106840"/>
            <a:ext cx="6940588" cy="137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本实例，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MIN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导致</a:t>
            </a:r>
            <a:r>
              <a:rPr sz="2400" b="1">
                <a:solidFill>
                  <a:srgbClr val="000000"/>
                </a:solidFill>
                <a:latin typeface="HEFMWV+Arial-BoldMT"/>
                <a:cs typeface="HEFMWV+Arial-BoldMT"/>
              </a:rPr>
              <a:t>5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次缺页</a:t>
            </a:r>
          </a:p>
          <a:p>
            <a:pPr marL="0" marR="0">
              <a:lnSpc>
                <a:spcPts val="2681"/>
              </a:lnSpc>
              <a:spcBef>
                <a:spcPts val="1806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可惜，</a:t>
            </a:r>
            <a:r>
              <a:rPr sz="2400" b="1">
                <a:solidFill>
                  <a:srgbClr val="FF0000"/>
                </a:solidFill>
                <a:latin typeface="HEFMWV+Arial-BoldMT"/>
                <a:cs typeface="HEFMWV+Arial-BoldMT"/>
              </a:rPr>
              <a:t>MIN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需要知道将来发生的事</a:t>
            </a:r>
            <a:r>
              <a:rPr sz="2400" b="1">
                <a:solidFill>
                  <a:srgbClr val="FF0000"/>
                </a:solidFill>
                <a:latin typeface="HEFMWV+Arial-BoldMT"/>
                <a:cs typeface="HEFMWV+Arial-BoldMT"/>
              </a:rPr>
              <a:t>…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怎么办</a:t>
            </a:r>
            <a:r>
              <a:rPr sz="2400" b="1">
                <a:solidFill>
                  <a:srgbClr val="FF0000"/>
                </a:solidFill>
                <a:latin typeface="HEFMWV+Arial-BoldMT"/>
                <a:cs typeface="HEFMWV+Arial-BoldMT"/>
              </a:rPr>
              <a:t>?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GPWLT+TimesNewRomanPS-BoldMT"/>
                <a:cs typeface="RGPWL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RGPWLT+TimesNewRomanPS-BoldMT"/>
                <a:cs typeface="RGPWL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RGPWLT+TimesNewRomanPS-BoldMT"/>
                <a:cs typeface="RGPWLT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EFMWV+Arial-BoldMT"/>
                <a:cs typeface="HEFMWV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679" y="254507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535" y="2971800"/>
            <a:ext cx="7749285" cy="289559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535" y="605637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440" y="404306"/>
            <a:ext cx="345902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OJRQAH+Arial-BoldMT"/>
                <a:cs typeface="OJRQAH+Arial-BoldMT"/>
              </a:rPr>
              <a:t>LRU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页面置换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5615" y="1332528"/>
            <a:ext cx="12566142" cy="1483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BFTEML+Wingdings-Regular"/>
                <a:cs typeface="BFTEML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用过去的历史预测将来。</a:t>
            </a:r>
            <a:r>
              <a:rPr sz="2800" b="1">
                <a:solidFill>
                  <a:srgbClr val="FF0000"/>
                </a:solidFill>
                <a:latin typeface="OJRQAH+Arial-BoldMT"/>
                <a:cs typeface="OJRQAH+Arial-BoldMT"/>
              </a:rPr>
              <a:t>LRU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算法</a:t>
            </a:r>
            <a:r>
              <a:rPr sz="2800" b="1">
                <a:solidFill>
                  <a:srgbClr val="000000"/>
                </a:solidFill>
                <a:latin typeface="OJRQAH+Arial-BoldMT"/>
                <a:cs typeface="OJRQAH+Arial-BoldMT"/>
              </a:rPr>
              <a:t>:</a:t>
            </a:r>
            <a:r>
              <a:rPr sz="2800" b="1" spc="66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选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最近最长一段时间没有使用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</a:t>
            </a:r>
          </a:p>
          <a:p>
            <a:pPr marL="342899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页淘汰</a:t>
            </a:r>
            <a:r>
              <a:rPr sz="2800" b="1">
                <a:solidFill>
                  <a:srgbClr val="000000"/>
                </a:solidFill>
                <a:latin typeface="OJRQAH+Arial-BoldMT"/>
                <a:cs typeface="OJRQAH+Arial-BoldMT"/>
              </a:rPr>
              <a:t>(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最近最少使用</a:t>
            </a:r>
            <a:r>
              <a:rPr sz="2800" b="1">
                <a:solidFill>
                  <a:srgbClr val="000000"/>
                </a:solidFill>
                <a:latin typeface="OJRQAH+Arial-BoldMT"/>
                <a:cs typeface="OJRQAH+Arial-BoldMT"/>
              </a:rPr>
              <a:t>)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5064" y="2485878"/>
            <a:ext cx="775951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继续上面的实例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: (3frame)</a:t>
            </a:r>
            <a:r>
              <a:rPr sz="2400" b="1">
                <a:solidFill>
                  <a:srgbClr val="FF0000"/>
                </a:solidFill>
                <a:latin typeface="OJRQAH+Arial-BoldMT"/>
                <a:cs typeface="OJRQAH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OJRQAH+Arial-BoldMT"/>
                <a:cs typeface="OJRQAH+Arial-BoldMT"/>
              </a:rPr>
              <a:t>B C</a:t>
            </a:r>
            <a:r>
              <a:rPr sz="2400" b="1" spc="-83">
                <a:solidFill>
                  <a:srgbClr val="FF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OJRQAH+Arial-BoldMT"/>
                <a:cs typeface="OJRQAH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OJRQAH+Arial-BoldMT"/>
                <a:cs typeface="OJRQAH+Arial-BoldMT"/>
              </a:rPr>
              <a:t>B D</a:t>
            </a:r>
            <a:r>
              <a:rPr sz="2400" b="1" spc="-95">
                <a:solidFill>
                  <a:srgbClr val="FF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OJRQAH+Arial-BoldMT"/>
                <a:cs typeface="OJRQAH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OJRQAH+Arial-BoldMT"/>
                <a:cs typeface="OJRQAH+Arial-BoldMT"/>
              </a:rPr>
              <a:t>D B C 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1174" y="3032733"/>
            <a:ext cx="8421800" cy="105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3366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OJRQAH+Arial-BoldMT"/>
                <a:cs typeface="OJRQAH+Arial-BoldMT"/>
              </a:rPr>
              <a:t>Ref:</a:t>
            </a:r>
            <a:r>
              <a:rPr sz="2000" b="1" spc="1642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A</a:t>
            </a:r>
            <a:r>
              <a:rPr sz="2400" b="1" spc="2313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C</a:t>
            </a:r>
            <a:r>
              <a:rPr sz="2400" b="1" spc="2313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A</a:t>
            </a:r>
            <a:r>
              <a:rPr sz="2400" b="1" spc="2326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D</a:t>
            </a:r>
            <a:r>
              <a:rPr sz="2400" b="1" spc="2313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A</a:t>
            </a:r>
            <a:r>
              <a:rPr sz="2400" b="1" spc="2326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D</a:t>
            </a:r>
            <a:r>
              <a:rPr sz="2400" b="1" spc="2313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C</a:t>
            </a:r>
            <a:r>
              <a:rPr sz="2400" b="1" spc="2313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B</a:t>
            </a:r>
          </a:p>
          <a:p>
            <a:pPr marL="0" marR="0">
              <a:lnSpc>
                <a:spcPts val="2238"/>
              </a:lnSpc>
              <a:spcBef>
                <a:spcPts val="69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OJRQAH+Arial-BoldMT"/>
                <a:cs typeface="OJRQAH+Arial-BoldMT"/>
              </a:rPr>
              <a:t>Page: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10792" y="3786179"/>
            <a:ext cx="1457909" cy="798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1</a:t>
            </a:r>
            <a:r>
              <a:rPr sz="2400" b="1" spc="4145">
                <a:solidFill>
                  <a:srgbClr val="000000"/>
                </a:solidFill>
                <a:latin typeface="OJRQAH+Arial-BoldMT"/>
                <a:cs typeface="OJRQAH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85709" y="378648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10792" y="4278431"/>
            <a:ext cx="626715" cy="1289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2</a:t>
            </a:r>
          </a:p>
          <a:p>
            <a:pPr marL="0" marR="0">
              <a:lnSpc>
                <a:spcPts val="2681"/>
              </a:lnSpc>
              <a:spcBef>
                <a:spcPts val="119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89904" y="4278610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89947" y="477073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88584" y="477073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52140" y="5430058"/>
            <a:ext cx="264962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和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MIN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完全一样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!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5539" y="5457678"/>
            <a:ext cx="443407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本实例，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LRU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也导致</a:t>
            </a:r>
            <a:r>
              <a:rPr sz="2400" b="1">
                <a:solidFill>
                  <a:srgbClr val="000000"/>
                </a:solidFill>
                <a:latin typeface="OJRQAH+Arial-BoldMT"/>
                <a:cs typeface="OJRQAH+Arial-BoldMT"/>
              </a:rPr>
              <a:t>5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次缺页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45539" y="6005365"/>
            <a:ext cx="692131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OJRQAH+Arial-BoldMT"/>
                <a:cs typeface="OJRQAH+Arial-BoldMT"/>
              </a:rPr>
              <a:t>LRU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是公认的很好的页置换算法，怎么实现</a:t>
            </a:r>
            <a:r>
              <a:rPr sz="2400" b="1">
                <a:solidFill>
                  <a:srgbClr val="FF0000"/>
                </a:solidFill>
                <a:latin typeface="OJRQAH+Arial-BoldMT"/>
                <a:cs typeface="OJRQAH+Arial-BoldMT"/>
              </a:rPr>
              <a:t>?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RLODO+TimesNewRomanPS-BoldMT"/>
                <a:cs typeface="SRLODO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SRLODO+TimesNewRomanPS-BoldMT"/>
                <a:cs typeface="SRLODO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SRLODO+TimesNewRomanPS-BoldMT"/>
                <a:cs typeface="SRLODO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JRQAH+Arial-BoldMT"/>
                <a:cs typeface="OJRQAH+Arial-BoldMT"/>
              </a:rPr>
              <a:t>- 6 -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9431" y="201167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32292" y="2107691"/>
            <a:ext cx="1219200" cy="83210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208" y="2819400"/>
            <a:ext cx="6809231" cy="251459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0395" y="2822447"/>
            <a:ext cx="580643" cy="183184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763" y="5612891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040" y="404306"/>
            <a:ext cx="635335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LPLWQS+Arial-BoldMT"/>
                <a:cs typeface="LPLWQS+Arial-BoldMT"/>
              </a:rPr>
              <a:t>LRU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的准确实现，用时间戳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6240" y="1332528"/>
            <a:ext cx="6522381" cy="92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LQWQIO+Wingdings-Regular"/>
                <a:cs typeface="LQWQIO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每页维护一个时间戳</a:t>
            </a:r>
            <a:r>
              <a:rPr sz="2800" b="1">
                <a:solidFill>
                  <a:srgbClr val="000000"/>
                </a:solidFill>
                <a:latin typeface="LPLWQS+Arial-BoldMT"/>
                <a:cs typeface="LPLWQS+Arial-BoldMT"/>
              </a:rPr>
              <a:t>(</a:t>
            </a:r>
            <a:r>
              <a:rPr sz="2800" b="1">
                <a:solidFill>
                  <a:srgbClr val="FF0000"/>
                </a:solidFill>
                <a:latin typeface="LPLWQS+Arial-BoldMT"/>
                <a:cs typeface="LPLWQS+Arial-BoldMT"/>
              </a:rPr>
              <a:t>time</a:t>
            </a:r>
            <a:r>
              <a:rPr sz="2800" b="1" spc="40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800" b="1">
                <a:solidFill>
                  <a:srgbClr val="FF0000"/>
                </a:solidFill>
                <a:latin typeface="LPLWQS+Arial-BoldMT"/>
                <a:cs typeface="LPLWQS+Arial-BoldMT"/>
              </a:rPr>
              <a:t>stamp</a:t>
            </a:r>
            <a:r>
              <a:rPr sz="2800" b="1">
                <a:solidFill>
                  <a:srgbClr val="000000"/>
                </a:solidFill>
                <a:latin typeface="LPLWQS+Arial-BoldMT"/>
                <a:cs typeface="LPLWQS+Arial-BoldMT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5689" y="1906440"/>
            <a:ext cx="775951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继续上面的实例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: (3frame)</a:t>
            </a: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B C</a:t>
            </a:r>
            <a:r>
              <a:rPr sz="2400" b="1" spc="-83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B D</a:t>
            </a:r>
            <a:r>
              <a:rPr sz="2400" b="1" spc="-95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D B C 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27565" y="2175172"/>
            <a:ext cx="108543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time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34014" y="2427897"/>
            <a:ext cx="8126297" cy="2634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88022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A</a:t>
            </a:r>
            <a:r>
              <a:rPr sz="2400" b="1" spc="2313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C</a:t>
            </a:r>
            <a:r>
              <a:rPr sz="2400" b="1" spc="2313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A</a:t>
            </a:r>
            <a:r>
              <a:rPr sz="2400" b="1" spc="2326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D</a:t>
            </a:r>
            <a:r>
              <a:rPr sz="2400" b="1" spc="2313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A</a:t>
            </a:r>
            <a:r>
              <a:rPr sz="2400" b="1" spc="2326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D</a:t>
            </a:r>
            <a:r>
              <a:rPr sz="2400" b="1" spc="2313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B</a:t>
            </a:r>
            <a:r>
              <a:rPr sz="2400" b="1" spc="2326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C</a:t>
            </a:r>
            <a:r>
              <a:rPr sz="2400" b="1" spc="2313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B</a:t>
            </a:r>
          </a:p>
          <a:p>
            <a:pPr marL="0" marR="0">
              <a:lnSpc>
                <a:spcPts val="2681"/>
              </a:lnSpc>
              <a:spcBef>
                <a:spcPts val="903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A</a:t>
            </a:r>
            <a:r>
              <a:rPr sz="2400" b="1" spc="2784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1</a:t>
            </a:r>
            <a:r>
              <a:rPr sz="2400" b="1" spc="2872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1</a:t>
            </a:r>
            <a:r>
              <a:rPr sz="2400" b="1" spc="2872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1</a:t>
            </a:r>
            <a:r>
              <a:rPr sz="2400" b="1" spc="294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4</a:t>
            </a:r>
            <a:r>
              <a:rPr sz="2400" b="1" spc="294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4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4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7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7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7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7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7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B</a:t>
            </a:r>
            <a:r>
              <a:rPr sz="2400" b="1" spc="2829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0</a:t>
            </a:r>
            <a:r>
              <a:rPr sz="2400" b="1" spc="2872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2</a:t>
            </a:r>
            <a:r>
              <a:rPr sz="2400" b="1" spc="2872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2</a:t>
            </a:r>
            <a:r>
              <a:rPr sz="2400" b="1" spc="294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2</a:t>
            </a:r>
            <a:r>
              <a:rPr sz="2400" b="1" spc="294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5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5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5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5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9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9</a:t>
            </a:r>
            <a:r>
              <a:rPr sz="2400" b="1" spc="21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 spc="-135">
                <a:solidFill>
                  <a:srgbClr val="000000"/>
                </a:solidFill>
                <a:latin typeface="LPLWQS+Arial-BoldMT"/>
                <a:cs typeface="LPLWQS+Arial-BoldMT"/>
              </a:rPr>
              <a:t>11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C</a:t>
            </a:r>
            <a:r>
              <a:rPr sz="2400" b="1" spc="2784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0</a:t>
            </a:r>
            <a:r>
              <a:rPr sz="2400" b="1" spc="2872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0</a:t>
            </a:r>
            <a:r>
              <a:rPr sz="2400" b="1" spc="2872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3</a:t>
            </a:r>
            <a:r>
              <a:rPr sz="2400" b="1" spc="294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3</a:t>
            </a:r>
            <a:r>
              <a:rPr sz="2400" b="1" spc="294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3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3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3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3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3</a:t>
            </a:r>
            <a:r>
              <a:rPr sz="2400" b="1" spc="213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10</a:t>
            </a:r>
            <a:r>
              <a:rPr sz="2400" b="1" spc="1468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10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D</a:t>
            </a:r>
            <a:r>
              <a:rPr sz="2400" b="1" spc="2829">
                <a:solidFill>
                  <a:srgbClr val="FF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0</a:t>
            </a:r>
            <a:r>
              <a:rPr sz="2400" b="1" spc="2872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0</a:t>
            </a:r>
            <a:r>
              <a:rPr sz="2400" b="1" spc="2872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0</a:t>
            </a:r>
            <a:r>
              <a:rPr sz="2400" b="1" spc="294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0</a:t>
            </a:r>
            <a:r>
              <a:rPr sz="2400" b="1" spc="294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0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6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6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8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8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8</a:t>
            </a:r>
            <a:r>
              <a:rPr sz="2400" b="1" spc="2797">
                <a:solidFill>
                  <a:srgbClr val="000000"/>
                </a:solidFill>
                <a:latin typeface="LPLWQS+Arial-BoldMT"/>
                <a:cs typeface="LPLWQS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93453" y="2540932"/>
            <a:ext cx="135509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LPLWQS+Arial-BoldMT"/>
                <a:cs typeface="LPLWQS+Arial-BoldMT"/>
              </a:rPr>
              <a:t>stamp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52841" y="4896658"/>
            <a:ext cx="363945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选具有最小时间戳的页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24955" y="4896114"/>
            <a:ext cx="16971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选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A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淘汰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!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66164" y="5569205"/>
            <a:ext cx="774824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每次地址访问都需要修改时间戳，需维护一个全局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66164" y="5994126"/>
            <a:ext cx="59237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时钟，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需找到最小值</a:t>
            </a:r>
            <a:r>
              <a:rPr sz="2400" spc="73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LPLWQS+Arial-BoldMT"/>
                <a:cs typeface="LPLWQS+Arial-BoldMT"/>
              </a:rPr>
              <a:t>…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实现代价较大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GWFFV+TimesNewRomanPS-BoldMT"/>
                <a:cs typeface="GGWFFV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GGWFFV+TimesNewRomanPS-BoldMT"/>
                <a:cs typeface="GGWFFV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GGWFFV+TimesNewRomanPS-BoldMT"/>
                <a:cs typeface="GGWFFV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PLWQS+Arial-BoldMT"/>
                <a:cs typeface="LPLWQS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479" y="2087879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7740" y="3349752"/>
            <a:ext cx="1219200" cy="46634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235" y="5609844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9908" y="2971800"/>
            <a:ext cx="596391" cy="174955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1700" y="2971800"/>
            <a:ext cx="3118611" cy="243839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5711" y="2971800"/>
            <a:ext cx="596391" cy="174955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7503" y="2971800"/>
            <a:ext cx="596391" cy="174955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9295" y="2971800"/>
            <a:ext cx="597916" cy="174955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2611" y="2971800"/>
            <a:ext cx="596392" cy="174955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6595" y="2971800"/>
            <a:ext cx="597916" cy="174955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440" y="404306"/>
            <a:ext cx="582599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GELJHD+Arial-BoldMT"/>
                <a:cs typeface="GELJHD+Arial-BoldMT"/>
              </a:rPr>
              <a:t>LRU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准确实现，用页码栈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5615" y="1348827"/>
            <a:ext cx="3363321" cy="898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CRDKQT+Wingdings-Regular"/>
                <a:cs typeface="CRDKQT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维护一个页码栈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78864" y="1982640"/>
            <a:ext cx="8256344" cy="142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继续上面的实例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: (3frame)</a:t>
            </a:r>
            <a:r>
              <a:rPr sz="2400" b="1">
                <a:solidFill>
                  <a:srgbClr val="FF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GELJHD+Arial-BoldMT"/>
                <a:cs typeface="GELJHD+Arial-BoldMT"/>
              </a:rPr>
              <a:t>B C</a:t>
            </a:r>
            <a:r>
              <a:rPr sz="2400" b="1" spc="-83">
                <a:solidFill>
                  <a:srgbClr val="FF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GELJHD+Arial-BoldMT"/>
                <a:cs typeface="GELJHD+Arial-BoldMT"/>
              </a:rPr>
              <a:t>B D</a:t>
            </a:r>
            <a:r>
              <a:rPr sz="2400" b="1" spc="-95">
                <a:solidFill>
                  <a:srgbClr val="FF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-83">
                <a:solidFill>
                  <a:srgbClr val="FF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GELJHD+Arial-BoldMT"/>
                <a:cs typeface="GELJHD+Arial-BoldMT"/>
              </a:rPr>
              <a:t>D B C B</a:t>
            </a:r>
          </a:p>
          <a:p>
            <a:pPr marL="634408" marR="0">
              <a:lnSpc>
                <a:spcPts val="2681"/>
              </a:lnSpc>
              <a:spcBef>
                <a:spcPts val="222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30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525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C</a:t>
            </a:r>
            <a:r>
              <a:rPr sz="2400" b="1" spc="2313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326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525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D</a:t>
            </a:r>
            <a:r>
              <a:rPr sz="2400" b="1" spc="2987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412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D</a:t>
            </a:r>
            <a:r>
              <a:rPr sz="2400" b="1" spc="2387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412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C</a:t>
            </a:r>
            <a:r>
              <a:rPr sz="2400" b="1" spc="2913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78690" y="3416597"/>
            <a:ext cx="8368721" cy="1257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30732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C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D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D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C</a:t>
            </a:r>
            <a:r>
              <a:rPr sz="2400" b="1" spc="26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3409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页码栈</a:t>
            </a:r>
          </a:p>
          <a:p>
            <a:pPr marL="0" marR="0">
              <a:lnSpc>
                <a:spcPts val="2681"/>
              </a:lnSpc>
              <a:spcBef>
                <a:spcPts val="942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6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C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D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D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6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C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33073" y="4330997"/>
            <a:ext cx="746070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65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6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C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B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A</a:t>
            </a:r>
            <a:r>
              <a:rPr sz="2400" b="1" spc="25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D</a:t>
            </a:r>
            <a:r>
              <a:rPr sz="2400" b="1" spc="2600">
                <a:solidFill>
                  <a:srgbClr val="000000"/>
                </a:solidFill>
                <a:latin typeface="GELJHD+Arial-BoldMT"/>
                <a:cs typeface="GELJH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97264" y="4972858"/>
            <a:ext cx="23966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选栈底页淘汰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!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69339" y="5585376"/>
            <a:ext cx="7555458" cy="1239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每次地址访问都需要修改栈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修改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10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次左右栈指</a:t>
            </a:r>
          </a:p>
          <a:p>
            <a:pPr marL="0" marR="0">
              <a:lnSpc>
                <a:spcPts val="2940"/>
              </a:lnSpc>
              <a:spcBef>
                <a:spcPts val="51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针</a:t>
            </a:r>
            <a:r>
              <a:rPr sz="2400" b="1">
                <a:solidFill>
                  <a:srgbClr val="000000"/>
                </a:solidFill>
                <a:latin typeface="GELJHD+Arial-BoldMT"/>
                <a:cs typeface="GELJHD+Arial-BoldMT"/>
              </a:rPr>
              <a:t>) …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实现代价仍然较大</a:t>
            </a:r>
            <a:r>
              <a:rPr sz="2400" spc="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DCIJPV+SymbolMT"/>
                <a:cs typeface="DCIJPV+SymbolMT"/>
              </a:rPr>
              <a:t>⇒</a:t>
            </a:r>
            <a:r>
              <a:rPr sz="2400" spc="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GELJHD+Arial-BoldMT"/>
                <a:cs typeface="GELJHD+Arial-BoldMT"/>
              </a:rPr>
              <a:t>LRU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准确实现用的少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DGVJV+TimesNewRomanPS-BoldMT"/>
                <a:cs typeface="ODGVJV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DGVJV+TimesNewRomanPS-BoldMT"/>
                <a:cs typeface="ODGVJV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DGVJV+TimesNewRomanPS-BoldMT"/>
                <a:cs typeface="ODGVJV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ELJHD+Arial-BoldMT"/>
                <a:cs typeface="GELJHD+Arial-BoldMT"/>
              </a:rPr>
              <a:t>- 8 -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1080" y="2017776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1935" y="2627376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78535" y="3003801"/>
            <a:ext cx="3942092" cy="108160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385" y="3003801"/>
            <a:ext cx="10766242" cy="332613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5052" y="1219197"/>
            <a:ext cx="3581400" cy="9144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840" y="358541"/>
            <a:ext cx="9044818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41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DIPKAU+Arial-BoldMT"/>
                <a:cs typeface="DIPKAU+Arial-BoldMT"/>
              </a:rPr>
              <a:t>LRU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近似实现</a:t>
            </a:r>
            <a:r>
              <a:rPr sz="3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>
                <a:solidFill>
                  <a:srgbClr val="000000"/>
                </a:solidFill>
                <a:latin typeface="QUFWOG+SymbolMT"/>
                <a:cs typeface="QUFWOG+SymbolMT"/>
              </a:rPr>
              <a:t>−</a:t>
            </a:r>
            <a:r>
              <a:rPr sz="36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将时间计数变为</a:t>
            </a:r>
            <a:r>
              <a:rPr sz="3600" spc="10">
                <a:solidFill>
                  <a:srgbClr val="FF3300"/>
                </a:solidFill>
                <a:latin typeface="SimSun"/>
                <a:cs typeface="SimSun"/>
              </a:rPr>
              <a:t>是和否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8015" y="1283316"/>
            <a:ext cx="6823339" cy="927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BVNWGP+Wingdings-Regular"/>
                <a:cs typeface="BVNWGP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每个页加一个引用位</a:t>
            </a:r>
            <a:r>
              <a:rPr sz="2800" b="1">
                <a:solidFill>
                  <a:srgbClr val="000000"/>
                </a:solidFill>
                <a:latin typeface="DIPKAU+Arial-BoldMT"/>
                <a:cs typeface="DIPKAU+Arial-BoldMT"/>
              </a:rPr>
              <a:t>(reference</a:t>
            </a:r>
            <a:r>
              <a:rPr sz="2800" b="1" spc="50">
                <a:solidFill>
                  <a:srgbClr val="000000"/>
                </a:solidFill>
                <a:latin typeface="DIPKAU+Arial-BoldMT"/>
                <a:cs typeface="DIPKAU+Arial-BoldMT"/>
              </a:rPr>
              <a:t> </a:t>
            </a:r>
            <a:r>
              <a:rPr sz="2800" b="1">
                <a:solidFill>
                  <a:srgbClr val="000000"/>
                </a:solidFill>
                <a:latin typeface="DIPKAU+Arial-BoldMT"/>
                <a:cs typeface="DIPKAU+Arial-BoldMT"/>
              </a:rPr>
              <a:t>bit)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99652" y="1333857"/>
            <a:ext cx="3554273" cy="116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IPKAU+Arial-BoldMT"/>
                <a:cs typeface="DIPKAU+Arial-BoldMT"/>
              </a:rPr>
              <a:t>SCR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这一实现方法称为</a:t>
            </a:r>
          </a:p>
          <a:p>
            <a:pPr marL="373380" marR="0">
              <a:lnSpc>
                <a:spcPts val="2681"/>
              </a:lnSpc>
              <a:spcBef>
                <a:spcPts val="12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DIPKAU+Arial-BoldMT"/>
                <a:cs typeface="DIPKAU+Arial-BoldMT"/>
              </a:rPr>
              <a:t>Clock</a:t>
            </a:r>
            <a:r>
              <a:rPr sz="2400" b="1" spc="-80">
                <a:solidFill>
                  <a:srgbClr val="000000"/>
                </a:solidFill>
                <a:latin typeface="DIPKAU+Arial-BoldMT"/>
                <a:cs typeface="DIPKAU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DIPKAU+Arial-BoldMT"/>
                <a:cs typeface="DIPKAU+Arial-BoldMT"/>
              </a:rPr>
              <a:t>Algorithm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07464" y="1974405"/>
            <a:ext cx="563460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每次访问一页时，硬件自动设置该位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97939" y="2581128"/>
            <a:ext cx="1009322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选择淘汰页：扫描该位，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是</a:t>
            </a:r>
            <a:r>
              <a:rPr sz="2400" b="1">
                <a:solidFill>
                  <a:srgbClr val="FF0000"/>
                </a:solidFill>
                <a:latin typeface="DIPKAU+Arial-BoldMT"/>
                <a:cs typeface="DIPKAU+Arial-BoldMT"/>
              </a:rPr>
              <a:t>1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时清</a:t>
            </a:r>
            <a:r>
              <a:rPr sz="2400" b="1">
                <a:solidFill>
                  <a:srgbClr val="FF0000"/>
                </a:solidFill>
                <a:latin typeface="DIPKAU+Arial-BoldMT"/>
                <a:cs typeface="DIPKAU+Arial-BoldMT"/>
              </a:rPr>
              <a:t>0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，并继续扫描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；是</a:t>
            </a:r>
            <a:r>
              <a:rPr sz="2400" b="1">
                <a:solidFill>
                  <a:srgbClr val="000000"/>
                </a:solidFill>
                <a:latin typeface="DIPKAU+Arial-BoldMT"/>
                <a:cs typeface="DIPKAU+Arial-BoldMT"/>
              </a:rPr>
              <a:t>0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时淘汰该页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71733" y="3121385"/>
            <a:ext cx="349631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再给一次机会</a:t>
            </a:r>
            <a:r>
              <a:rPr sz="2400" b="1">
                <a:solidFill>
                  <a:srgbClr val="000000"/>
                </a:solidFill>
                <a:latin typeface="DIPKAU+Arial-BoldMT"/>
                <a:cs typeface="DIPKAU+Arial-BoldMT"/>
              </a:rPr>
              <a:t>(</a:t>
            </a:r>
            <a:r>
              <a:rPr sz="2400" b="1">
                <a:solidFill>
                  <a:srgbClr val="FF0000"/>
                </a:solidFill>
                <a:latin typeface="DIPKAU+Arial-BoldMT"/>
                <a:cs typeface="DIPKAU+Arial-BoldMT"/>
              </a:rPr>
              <a:t>S</a:t>
            </a:r>
            <a:r>
              <a:rPr sz="2400" b="1">
                <a:solidFill>
                  <a:srgbClr val="000000"/>
                </a:solidFill>
                <a:latin typeface="DIPKAU+Arial-BoldMT"/>
                <a:cs typeface="DIPKAU+Arial-BoldMT"/>
              </a:rPr>
              <a:t>econd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31564" y="3192972"/>
            <a:ext cx="387324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组织成循环队列较合适！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00105" y="3484097"/>
            <a:ext cx="366048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DIPKAU+Arial-BoldMT"/>
                <a:cs typeface="DIPKAU+Arial-BoldMT"/>
              </a:rPr>
              <a:t>C</a:t>
            </a:r>
            <a:r>
              <a:rPr sz="2400" b="1">
                <a:solidFill>
                  <a:srgbClr val="000000"/>
                </a:solidFill>
                <a:latin typeface="DIPKAU+Arial-BoldMT"/>
                <a:cs typeface="DIPKAU+Arial-BoldMT"/>
              </a:rPr>
              <a:t>hance</a:t>
            </a:r>
            <a:r>
              <a:rPr sz="2400" b="1" spc="17">
                <a:solidFill>
                  <a:srgbClr val="000000"/>
                </a:solidFill>
                <a:latin typeface="DIPKAU+Arial-BoldMT"/>
                <a:cs typeface="DIPKAU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DIPKAU+Arial-BoldMT"/>
                <a:cs typeface="DIPKAU+Arial-BoldMT"/>
              </a:rPr>
              <a:t>R</a:t>
            </a:r>
            <a:r>
              <a:rPr sz="2400" b="1">
                <a:solidFill>
                  <a:srgbClr val="000000"/>
                </a:solidFill>
                <a:latin typeface="DIPKAU+Arial-BoldMT"/>
                <a:cs typeface="DIPKAU+Arial-BoldMT"/>
              </a:rPr>
              <a:t>eplacement)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87886" y="3726953"/>
            <a:ext cx="10248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84235" y="3799978"/>
            <a:ext cx="10248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18122" y="3882528"/>
            <a:ext cx="1537241" cy="255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1275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  <a:p>
            <a:pPr marL="334964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  <a:p>
            <a:pPr marL="512762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  <a:p>
            <a:pPr marL="304800" marR="0">
              <a:lnSpc>
                <a:spcPts val="2681"/>
              </a:lnSpc>
              <a:spcBef>
                <a:spcPts val="6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484274" y="3920628"/>
            <a:ext cx="1528002" cy="2609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5720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E3200"/>
                </a:solidFill>
                <a:latin typeface="EEMIPK+ArialMT"/>
                <a:cs typeface="EEMIPK+ArialMT"/>
              </a:rPr>
              <a:t>R=0</a:t>
            </a:r>
          </a:p>
          <a:p>
            <a:pPr marL="141287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  <a:p>
            <a:pPr marL="152400" marR="0">
              <a:lnSpc>
                <a:spcPts val="2681"/>
              </a:lnSpc>
              <a:spcBef>
                <a:spcPts val="6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  <a:p>
            <a:pPr marL="503523" marR="0">
              <a:lnSpc>
                <a:spcPts val="2681"/>
              </a:lnSpc>
              <a:spcBef>
                <a:spcPts val="103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14473" y="3955553"/>
            <a:ext cx="1537241" cy="255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1275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  <a:p>
            <a:pPr marL="334962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  <a:p>
            <a:pPr marL="512762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  <a:p>
            <a:pPr marL="304800" marR="0">
              <a:lnSpc>
                <a:spcPts val="2681"/>
              </a:lnSpc>
              <a:spcBef>
                <a:spcPts val="6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  <a:p>
            <a:pPr marL="0" marR="0">
              <a:lnSpc>
                <a:spcPts val="2681"/>
              </a:lnSpc>
              <a:spcBef>
                <a:spcPts val="6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0624" y="3993653"/>
            <a:ext cx="1528002" cy="2609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5720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  <a:p>
            <a:pPr marL="141288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  <a:p>
            <a:pPr marL="152400" marR="0">
              <a:lnSpc>
                <a:spcPts val="2681"/>
              </a:lnSpc>
              <a:spcBef>
                <a:spcPts val="61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R=1</a:t>
            </a:r>
          </a:p>
          <a:p>
            <a:pPr marL="503523" marR="0">
              <a:lnSpc>
                <a:spcPts val="2681"/>
              </a:lnSpc>
              <a:spcBef>
                <a:spcPts val="103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656135" y="5863728"/>
            <a:ext cx="10248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52485" y="5936753"/>
            <a:ext cx="102483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EEMIPK+ArialMT"/>
                <a:cs typeface="EEMIPK+ArialMT"/>
              </a:rPr>
              <a:t>R=0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LAFOI+TimesNewRomanPS-BoldMT"/>
                <a:cs typeface="KLAFO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KLAFOI+TimesNewRomanPS-BoldMT"/>
                <a:cs typeface="KLAFO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LAFOI+TimesNewRomanPS-BoldMT"/>
                <a:cs typeface="KLAFOI+TimesNewRomanPS-BoldMT"/>
              </a:rPr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IPKAU+Arial-BoldMT"/>
                <a:cs typeface="DIPKAU+Arial-BoldMT"/>
              </a:rPr>
              <a:t>- 9 -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699</Words>
  <Application>Microsoft Office PowerPoint</Application>
  <PresentationFormat>宽屏</PresentationFormat>
  <Paragraphs>217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72" baseType="lpstr">
      <vt:lpstr>BFTEML+Wingdings-Regular</vt:lpstr>
      <vt:lpstr>BVNWGP+Wingdings-Regular</vt:lpstr>
      <vt:lpstr>CRDKQT+Wingdings-Regular</vt:lpstr>
      <vt:lpstr>CSLWJN+SymbolMT</vt:lpstr>
      <vt:lpstr>DCIJPV+SymbolMT</vt:lpstr>
      <vt:lpstr>DIPKAU+Arial-BoldMT</vt:lpstr>
      <vt:lpstr>DWWSPQ+Wingdings-Regular</vt:lpstr>
      <vt:lpstr>EEMIPK+ArialMT</vt:lpstr>
      <vt:lpstr>EGIJCW+TimesNewRomanPS-BoldMT</vt:lpstr>
      <vt:lpstr>ENNEME+ArialMT</vt:lpstr>
      <vt:lpstr>FLECNW+TimesNewRomanPS-BoldMT</vt:lpstr>
      <vt:lpstr>GELJHD+Arial-BoldMT</vt:lpstr>
      <vt:lpstr>GGWFFV+TimesNewRomanPS-BoldMT</vt:lpstr>
      <vt:lpstr>HEFMWV+Arial-BoldMT</vt:lpstr>
      <vt:lpstr>HRLIFE+STHupo</vt:lpstr>
      <vt:lpstr>IJCERG+Wingdings-Regular</vt:lpstr>
      <vt:lpstr>JHWTLK+TimesNewRomanPS-BoldMT</vt:lpstr>
      <vt:lpstr>JOWESM+Arial-Black</vt:lpstr>
      <vt:lpstr>KLAFOI+TimesNewRomanPS-BoldMT</vt:lpstr>
      <vt:lpstr>LCHTQA+Elephant-Regular</vt:lpstr>
      <vt:lpstr>LCNEDP+Arial-BoldMT</vt:lpstr>
      <vt:lpstr>LLISIU+Wingdings-Regular</vt:lpstr>
      <vt:lpstr>LPLWQS+Arial-BoldMT</vt:lpstr>
      <vt:lpstr>LQWQIO+Wingdings-Regular</vt:lpstr>
      <vt:lpstr>LSGMDS+TimesNewRomanPS-BoldMT</vt:lpstr>
      <vt:lpstr>NLJOFO+TimesNewRomanPS-BoldMT</vt:lpstr>
      <vt:lpstr>ODGVJV+TimesNewRomanPS-BoldMT</vt:lpstr>
      <vt:lpstr>OEEOUH+Wingdings-Regular</vt:lpstr>
      <vt:lpstr>OHROSJ+CourierNewPS-BoldMT</vt:lpstr>
      <vt:lpstr>OINQBU+ArialMT</vt:lpstr>
      <vt:lpstr>OJRQAH+Arial-BoldMT</vt:lpstr>
      <vt:lpstr>QDPRGO+Arial-BoldMT</vt:lpstr>
      <vt:lpstr>QUFWOG+SymbolMT</vt:lpstr>
      <vt:lpstr>RGPWLT+TimesNewRomanPS-BoldMT</vt:lpstr>
      <vt:lpstr>SDSSQI+TimesNewRomanPS-BoldMT</vt:lpstr>
      <vt:lpstr>SMPELG+TimesNewRomanPS-BoldMT</vt:lpstr>
      <vt:lpstr>SRLODO+TimesNewRomanPS-BoldMT</vt:lpstr>
      <vt:lpstr>TLTCRA+Arial-Black</vt:lpstr>
      <vt:lpstr>UDETOW+Arial-BoldMT</vt:lpstr>
      <vt:lpstr>UMCMMD+Arial-BoldMT</vt:lpstr>
      <vt:lpstr>UNVJLQ+Arial-BoldMT</vt:lpstr>
      <vt:lpstr>WGIHDE+Arial-BoldMT</vt:lpstr>
      <vt:lpstr>SimHei</vt:lpstr>
      <vt:lpstr>SimSun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2018-09-08T16:21:15Z</cp:lastPrinted>
  <dcterms:created xsi:type="dcterms:W3CDTF">2018-09-08T08:21:15Z</dcterms:created>
  <dcterms:modified xsi:type="dcterms:W3CDTF">2018-09-08T08:36:09Z</dcterms:modified>
</cp:coreProperties>
</file>