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</p:sldMasterIdLst>
  <p:sldIdLst>
    <p:sldId id="259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</p:sldIdLst>
  <p:sldSz cx="12192000" cy="6858000"/>
  <p:notesSz cx="6858000" cy="9144000"/>
  <p:custDataLst>
    <p:tags r:id="rId3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C0C904-7A52-4DB8-8D05-D91E1BEDC9CA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ED0865-B0D5-480F-9EB0-A086FCC82AF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BC6354-347F-4132-967B-3D26B36F43D1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95F487-BB32-4651-8A37-FA0436A3112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D8B770-B414-4CF1-9F0B-379A870BF57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5252FF-8E48-449A-AAC5-27EC7E5FA5A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26C33BD-2E1A-464E-B936-BF93E31C09E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30E741-315B-40C4-B4E2-8913B666C6E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3FB37B-F840-4E5F-ADCC-601785FD0FC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041F55-3371-4BCD-B2FC-D23BB7E013B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3D5B60-528D-4384-B367-4E73ECA9270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5.jpeg"/><Relationship Id="rId7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jpeg"/><Relationship Id="rId5" Type="http://schemas.openxmlformats.org/officeDocument/2006/relationships/image" Target="../media/image8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5.jpeg"/><Relationship Id="rId7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jpeg"/><Relationship Id="rId5" Type="http://schemas.openxmlformats.org/officeDocument/2006/relationships/image" Target="../media/image8.jpeg"/><Relationship Id="rId4" Type="http://schemas.openxmlformats.org/officeDocument/2006/relationships/image" Target="../media/image28.jpeg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5.jpeg"/><Relationship Id="rId7" Type="http://schemas.openxmlformats.org/officeDocument/2006/relationships/image" Target="../media/image3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75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OSDHPC+TimesNewRomanPS-BoldMT"/>
                <a:cs typeface="OSDHPC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QFGGFR+STHupo"/>
                <a:cs typeface="QFGGFR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06547" y="2628262"/>
            <a:ext cx="7118604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VGTSTK+Arial-Black"/>
                <a:cs typeface="VGTSTK+Arial-Black"/>
              </a:rPr>
              <a:t>L26</a:t>
            </a:r>
            <a:r>
              <a:rPr sz="6000" spc="5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>
                <a:solidFill>
                  <a:srgbClr val="FF0000"/>
                </a:solidFill>
                <a:latin typeface="VGTSTK+Arial-Black"/>
                <a:cs typeface="VGTSTK+Arial-Black"/>
              </a:rPr>
              <a:t>I/O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与显示器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91228" y="3982330"/>
            <a:ext cx="4634163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LBRQQQ+Elephant-Regular"/>
                <a:cs typeface="LBRQQQ+Elephant-Regular"/>
              </a:rPr>
              <a:t>printf(Display)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1211579"/>
            <a:ext cx="188975" cy="1920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036" y="1520952"/>
            <a:ext cx="8007350" cy="21945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4511040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6236" y="4855464"/>
            <a:ext cx="7478266" cy="161848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810000"/>
            <a:ext cx="8487154" cy="5334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40" y="404306"/>
            <a:ext cx="650548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准备好了，真正向屏幕输出</a:t>
            </a:r>
            <a:r>
              <a:rPr sz="3600" b="1">
                <a:solidFill>
                  <a:srgbClr val="000000"/>
                </a:solidFill>
                <a:latin typeface="AIGEOV+Arial-BoldMT"/>
                <a:cs typeface="AIGEOV+Arial-BoldMT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5839" y="1144440"/>
            <a:ext cx="25612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</a:t>
            </a:r>
            <a:r>
              <a:rPr sz="2400" b="1">
                <a:solidFill>
                  <a:srgbClr val="000000"/>
                </a:solidFill>
                <a:latin typeface="AIGEOV+Arial-BoldMT"/>
                <a:cs typeface="AIGEOV+Arial-BoldMT"/>
              </a:rPr>
              <a:t>sys_write!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39" y="1549122"/>
            <a:ext cx="427378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USJVKN+CourierNewPS-BoldMT"/>
                <a:cs typeface="USJVKN+CourierNewPS-BoldMT"/>
              </a:rPr>
              <a:t>linux/fs/read_write.c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39" y="1917145"/>
            <a:ext cx="859089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int sys_write(unsigned int </a:t>
            </a:r>
            <a:r>
              <a:rPr sz="2000" b="1">
                <a:solidFill>
                  <a:srgbClr val="FF0000"/>
                </a:solidFill>
                <a:latin typeface="USJVKN+CourierNewPS-BoldMT"/>
                <a:cs typeface="USJVKN+CourierNewPS-BoldMT"/>
              </a:rPr>
              <a:t>fd</a:t>
            </a: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, char *buf,int cnt)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39" y="2282873"/>
            <a:ext cx="4908343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{ inode = file-&gt;f_inode;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if(S_ISCHR(inode-&gt;i_mode))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4546" y="2323367"/>
            <a:ext cx="285574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IGEOV+Arial-BoldMT"/>
                <a:cs typeface="AIGEOV+Arial-BoldMT"/>
              </a:rPr>
              <a:t>/dev/tty0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000" b="1">
                <a:solidFill>
                  <a:srgbClr val="000000"/>
                </a:solidFill>
                <a:latin typeface="AIGEOV+Arial-BoldMT"/>
                <a:cs typeface="AIGEOV+Arial-BoldMT"/>
              </a:rPr>
              <a:t>inode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中的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44398" y="2639849"/>
            <a:ext cx="217171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信息是字符设备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58494" y="3014329"/>
            <a:ext cx="8238501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09546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return </a:t>
            </a:r>
            <a:r>
              <a:rPr sz="2000" b="1">
                <a:solidFill>
                  <a:srgbClr val="FF0000"/>
                </a:solidFill>
                <a:latin typeface="USJVKN+CourierNewPS-BoldMT"/>
                <a:cs typeface="USJVKN+CourierNewPS-BoldMT"/>
              </a:rPr>
              <a:t>rw_char(WRITE,inode-&gt;i_zone[0], buf,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SJVKN+CourierNewPS-BoldMT"/>
                <a:cs typeface="USJVKN+CourierNewPS-BoldMT"/>
              </a:rPr>
              <a:t>cnt)</a:t>
            </a: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; ...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839" y="4444853"/>
            <a:ext cx="23433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转到</a:t>
            </a:r>
            <a:r>
              <a:rPr sz="2400" b="1">
                <a:solidFill>
                  <a:srgbClr val="000000"/>
                </a:solidFill>
                <a:latin typeface="AIGEOV+Arial-BoldMT"/>
                <a:cs typeface="AIGEOV+Arial-BoldMT"/>
              </a:rPr>
              <a:t>rw_char!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34439" y="4901922"/>
            <a:ext cx="392251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23299"/>
                </a:solidFill>
                <a:latin typeface="USJVKN+CourierNewPS-BoldMT"/>
                <a:cs typeface="USJVKN+CourierNewPS-BoldMT"/>
              </a:rPr>
              <a:t>linux/fs/char_dev.c</a:t>
            </a: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34439" y="5269945"/>
            <a:ext cx="8415571" cy="140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int rw_char(int rw, int dev, char *buf, int cnt)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{ crw_ptr call_addr=</a:t>
            </a:r>
            <a:r>
              <a:rPr sz="2000" b="1">
                <a:solidFill>
                  <a:srgbClr val="FF0000"/>
                </a:solidFill>
                <a:latin typeface="USJVKN+CourierNewPS-BoldMT"/>
                <a:cs typeface="USJVKN+CourierNewPS-BoldMT"/>
              </a:rPr>
              <a:t>crw_table</a:t>
            </a: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[MAJOR(dev)];</a:t>
            </a:r>
          </a:p>
          <a:p>
            <a:pPr marL="30490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call_addr(rw, dev, buf, cnt);</a:t>
            </a:r>
            <a:r>
              <a:rPr sz="2000" b="1" spc="1201">
                <a:solidFill>
                  <a:srgbClr val="000000"/>
                </a:solidFill>
                <a:latin typeface="USJVKN+CourierNewPS-BoldMT"/>
                <a:cs typeface="USJVKN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USJVKN+CourierNewPS-BoldMT"/>
                <a:cs typeface="USJVKN+CourierNewPS-BoldMT"/>
              </a:rPr>
              <a:t>...}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MJBFB+TimesNewRomanPS-BoldMT"/>
                <a:cs typeface="VMJBF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VMJBFB+TimesNewRomanPS-BoldMT"/>
                <a:cs typeface="VMJBF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MJBFB+TimesNewRomanPS-BoldMT"/>
                <a:cs typeface="VMJBFB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IGEOV+Arial-BoldMT"/>
                <a:cs typeface="AIGEOV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IGEOV+Arial-BoldMT"/>
                <a:cs typeface="AIGEOV+Arial-BoldMT"/>
              </a:rPr>
              <a:t>10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IGEOV+Arial-BoldMT"/>
                <a:cs typeface="AIGEO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504442"/>
            <a:ext cx="10700002" cy="18181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127" y="4206240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436" y="2490215"/>
            <a:ext cx="7478266" cy="154838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916" y="4572000"/>
            <a:ext cx="7466329" cy="196748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39" y="404306"/>
            <a:ext cx="386593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看看</a:t>
            </a:r>
            <a:r>
              <a:rPr sz="3600" b="1">
                <a:solidFill>
                  <a:srgbClr val="000000"/>
                </a:solidFill>
                <a:latin typeface="JLMSEU+Arial-BoldMT"/>
                <a:cs typeface="JLMSEU+Arial-BoldMT"/>
              </a:rPr>
              <a:t>crw_table!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2367" y="592400"/>
            <a:ext cx="11195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第</a:t>
            </a:r>
            <a:r>
              <a:rPr sz="2000" b="1">
                <a:solidFill>
                  <a:srgbClr val="000000"/>
                </a:solidFill>
                <a:latin typeface="JLMSEU+Arial-BoldMT"/>
                <a:cs typeface="JLMSEU+Arial-BoldMT"/>
              </a:rPr>
              <a:t>4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个</a:t>
            </a:r>
            <a:r>
              <a:rPr sz="2000" b="1">
                <a:solidFill>
                  <a:srgbClr val="000000"/>
                </a:solidFill>
                <a:latin typeface="JLMSEU+Arial-BoldMT"/>
                <a:cs typeface="JLMSEU+Arial-BoldMT"/>
              </a:rPr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1249760"/>
            <a:ext cx="8240254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static crw_ptr crw_table[]={...,</a:t>
            </a:r>
            <a:r>
              <a:rPr sz="2000" b="1">
                <a:solidFill>
                  <a:srgbClr val="FF0000"/>
                </a:solidFill>
                <a:latin typeface="ECELBT+CourierNewPS-BoldMT"/>
                <a:cs typeface="ECELBT+CourierNewPS-BoldMT"/>
              </a:rPr>
              <a:t>rw_ttyx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,};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typedef (*crw_ptr)(int rw, unsigned minor, char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*buf, int count)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2541985"/>
            <a:ext cx="824025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static int </a:t>
            </a:r>
            <a:r>
              <a:rPr sz="2000" b="1">
                <a:solidFill>
                  <a:srgbClr val="FF0000"/>
                </a:solidFill>
                <a:latin typeface="ECELBT+CourierNewPS-BoldMT"/>
                <a:cs typeface="ECELBT+CourierNewPS-BoldMT"/>
              </a:rPr>
              <a:t>rw_ttyx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(int rw, unsigned minor, char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*buf, int count)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39" y="3273441"/>
            <a:ext cx="736366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{ return ((rw==READ)? </a:t>
            </a:r>
            <a:r>
              <a:rPr sz="2000" b="1">
                <a:solidFill>
                  <a:srgbClr val="333399"/>
                </a:solidFill>
                <a:latin typeface="ECELBT+CourierNewPS-BoldMT"/>
                <a:cs typeface="ECELBT+CourierNewPS-BoldMT"/>
              </a:rPr>
              <a:t>tty_read(minor,buf):</a:t>
            </a:r>
          </a:p>
          <a:p>
            <a:pPr marL="914447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CELBT+CourierNewPS-BoldMT"/>
                <a:cs typeface="ECELBT+CourierNewPS-BoldMT"/>
              </a:rPr>
              <a:t>tty_write(minor,buf)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);}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9" y="4122590"/>
            <a:ext cx="60780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再转到</a:t>
            </a:r>
            <a:r>
              <a:rPr sz="2400" b="1">
                <a:solidFill>
                  <a:srgbClr val="000000"/>
                </a:solidFill>
                <a:latin typeface="JLMSEU+Arial-BoldMT"/>
                <a:cs typeface="JLMSEU+Arial-BoldMT"/>
              </a:rPr>
              <a:t>tty_write!</a:t>
            </a:r>
            <a:r>
              <a:rPr sz="2400" b="1" spc="-15">
                <a:solidFill>
                  <a:srgbClr val="000000"/>
                </a:solidFill>
                <a:latin typeface="JLMSEU+Arial-BoldMT"/>
                <a:cs typeface="JLMSE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LMSEU+Arial-BoldMT"/>
                <a:cs typeface="JLMSEU+Arial-BoldMT"/>
              </a:rPr>
              <a:t>//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实现输出的核心函数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2977" y="4673322"/>
            <a:ext cx="427378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23299"/>
                </a:solidFill>
                <a:latin typeface="ECELBT+CourierNewPS-BoldMT"/>
                <a:cs typeface="ECELBT+CourierNewPS-BoldMT"/>
              </a:rPr>
              <a:t>linux/kernel/tty_io.c</a:t>
            </a: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2977" y="5041345"/>
            <a:ext cx="8415571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int tty_write(unsigned channel,char *buf,int nr)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{ struct tty_struct *tty;</a:t>
            </a:r>
            <a:r>
              <a:rPr sz="2000" b="1">
                <a:solidFill>
                  <a:srgbClr val="FF0000"/>
                </a:solidFill>
                <a:latin typeface="ECELBT+CourierNewPS-BoldMT"/>
                <a:cs typeface="ECELBT+CourierNewPS-BoldMT"/>
              </a:rPr>
              <a:t>tty=channel+tty_table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67878" y="5772801"/>
            <a:ext cx="5093535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ECELBT+CourierNewPS-BoldMT"/>
                <a:cs typeface="ECELBT+CourierNewPS-BoldMT"/>
              </a:rPr>
              <a:t>sleep_if_full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(&amp;</a:t>
            </a:r>
            <a:r>
              <a:rPr sz="2000" b="1">
                <a:solidFill>
                  <a:srgbClr val="FF0000"/>
                </a:solidFill>
                <a:latin typeface="ECELBT+CourierNewPS-BoldMT"/>
                <a:cs typeface="ECELBT+CourierNewPS-BoldMT"/>
              </a:rPr>
              <a:t>tty-&gt;write_q</a:t>
            </a: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);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ELBT+CourierNewPS-BoldMT"/>
                <a:cs typeface="ECELBT+CourierNewPS-BoldMT"/>
              </a:rPr>
              <a:t>...}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31833" y="5840570"/>
            <a:ext cx="2513083" cy="970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可以猜测</a:t>
            </a:r>
            <a:r>
              <a:rPr sz="2000" b="1">
                <a:solidFill>
                  <a:srgbClr val="000000"/>
                </a:solidFill>
                <a:latin typeface="JLMSEU+Arial-BoldMT"/>
                <a:cs typeface="JLMSEU+Arial-BoldMT"/>
              </a:rPr>
              <a:t>: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输出就是</a:t>
            </a:r>
          </a:p>
          <a:p>
            <a:pPr marL="512064" marR="0">
              <a:lnSpc>
                <a:spcPts val="2238"/>
              </a:lnSpc>
              <a:spcBef>
                <a:spcPts val="161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放入队列</a:t>
            </a:r>
            <a:r>
              <a:rPr sz="2000" b="1">
                <a:solidFill>
                  <a:srgbClr val="000000"/>
                </a:solidFill>
                <a:latin typeface="JLMSEU+Arial-BoldMT"/>
                <a:cs typeface="JLMSEU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BRHID+TimesNewRomanPS-BoldMT"/>
                <a:cs typeface="EBRHI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EBRHID+TimesNewRomanPS-BoldMT"/>
                <a:cs typeface="EBRHI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EBRHID+TimesNewRomanPS-BoldMT"/>
                <a:cs typeface="EBRHID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LMSEU+Arial-BoldMT"/>
                <a:cs typeface="JLMSEU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JLMSEU+Arial-BoldMT"/>
                <a:cs typeface="JLMSEU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JLMSEU+Arial-BoldMT"/>
                <a:cs typeface="JLMSE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LMSEU+Arial-BoldMT"/>
                <a:cs typeface="JLMSE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23" y="1219200"/>
            <a:ext cx="7804402" cy="44546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399" y="5952744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8640" y="404306"/>
            <a:ext cx="638034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继续</a:t>
            </a:r>
            <a:r>
              <a:rPr sz="3600" b="1">
                <a:solidFill>
                  <a:srgbClr val="000000"/>
                </a:solidFill>
                <a:latin typeface="EFMGQH+Arial-BoldMT"/>
                <a:cs typeface="EFMGQH+Arial-BoldMT"/>
              </a:rPr>
              <a:t>tty_write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这一核心函数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1320522"/>
            <a:ext cx="8766206" cy="140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TVSLII+CourierNewPS-BoldMT"/>
                <a:cs typeface="TVSLII+CourierNewPS-BoldMT"/>
              </a:rPr>
              <a:t>linux/kernel/tty_io.c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 中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int tty_write(unsigned channel, char *buf, int nr)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{ 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540" y="2420001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char c, *b=buf;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540" y="2785729"/>
            <a:ext cx="595995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while(nr&gt;0&amp;&amp;!FULL(tty-&gt;write_q))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6099" y="3111763"/>
            <a:ext cx="256887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FMGQH+Arial-BoldMT"/>
                <a:cs typeface="EFMGQH+Arial-BoldMT"/>
              </a:rPr>
              <a:t>fs: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从用户缓存区读</a:t>
            </a:r>
            <a:r>
              <a:rPr sz="2000" b="1">
                <a:solidFill>
                  <a:srgbClr val="000000"/>
                </a:solidFill>
                <a:latin typeface="EFMGQH+Arial-BoldMT"/>
                <a:cs typeface="EFMGQH+Arial-BoldMT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891" y="3151457"/>
            <a:ext cx="333136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VSLII+CourierNewPS-BoldMT"/>
                <a:cs typeface="TVSLII+CourierNewPS-BoldMT"/>
              </a:rPr>
              <a:t>c = get_fs_byte(b);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3541" y="3517185"/>
            <a:ext cx="8414112" cy="177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57349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if(c==‘\r’){PUTCH(13,tty-&gt;write_q);continue;}</a:t>
            </a:r>
          </a:p>
          <a:p>
            <a:pPr marL="45735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VSLII+CourierNewPS-BoldMT"/>
                <a:cs typeface="TVSLII+CourierNewPS-BoldMT"/>
              </a:rPr>
              <a:t>if(O_LCUC(tty)) c = toupper(c);</a:t>
            </a:r>
          </a:p>
          <a:p>
            <a:pPr marL="45735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b++; nr--;</a:t>
            </a:r>
            <a:r>
              <a:rPr sz="2000" b="1" spc="1201">
                <a:solidFill>
                  <a:srgbClr val="000000"/>
                </a:solidFill>
                <a:latin typeface="TVSLII+CourierNewPS-BoldMT"/>
                <a:cs typeface="TVSLII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TVSLII+CourierNewPS-BoldMT"/>
                <a:cs typeface="TVSLII+CourierNewPS-BoldMT"/>
              </a:rPr>
              <a:t>PUTCH(c,tty-&gt;write_q);</a:t>
            </a:r>
          </a:p>
          <a:p>
            <a:pPr marL="0" marR="0">
              <a:lnSpc>
                <a:spcPts val="2270"/>
              </a:lnSpc>
              <a:spcBef>
                <a:spcPts val="64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} 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输出完事或写队列满</a:t>
            </a: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3465" y="4980344"/>
            <a:ext cx="2824674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VSLII+CourierNewPS-BoldMT"/>
                <a:cs typeface="TVSLII+CourierNewPS-BoldMT"/>
              </a:rPr>
              <a:t>tty-&gt;write(tty);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565" y="5346072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VSLII+CourierNewPS-BoldMT"/>
                <a:cs typeface="TVSLII+CourierNewPS-BoldMT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0102" y="5868840"/>
            <a:ext cx="62683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FMGQH+Arial-BoldMT"/>
                <a:cs typeface="EFMGQH+Arial-BoldMT"/>
              </a:rPr>
              <a:t>tty-&gt;write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应该就是真的开始输出屏幕了</a:t>
            </a:r>
            <a:r>
              <a:rPr sz="2400" b="1">
                <a:solidFill>
                  <a:srgbClr val="000000"/>
                </a:solidFill>
                <a:latin typeface="EFMGQH+Arial-BoldMT"/>
                <a:cs typeface="EFMGQH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KPDQK+TimesNewRomanPS-BoldMT"/>
                <a:cs typeface="LKPDQ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KPDQK+TimesNewRomanPS-BoldMT"/>
                <a:cs typeface="LKPDQ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KPDQK+TimesNewRomanPS-BoldMT"/>
                <a:cs typeface="LKPDQK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FMGQH+Arial-BoldMT"/>
                <a:cs typeface="EFMGQH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FMGQH+Arial-BoldMT"/>
                <a:cs typeface="EFMGQH+Arial-BoldMT"/>
              </a:rPr>
              <a:t>12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FMGQH+Arial-BoldMT"/>
                <a:cs typeface="EFMGQH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923" y="1196340"/>
            <a:ext cx="7804402" cy="11658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399" y="2514600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923" y="2836164"/>
            <a:ext cx="7804402" cy="94183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3954779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923" y="4311395"/>
            <a:ext cx="7804402" cy="222504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902" y="404306"/>
            <a:ext cx="364791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看看</a:t>
            </a:r>
            <a:r>
              <a:rPr sz="3600" b="1">
                <a:solidFill>
                  <a:srgbClr val="000000"/>
                </a:solidFill>
                <a:latin typeface="EIROBE+Arial-BoldMT"/>
                <a:cs typeface="EIROBE+Arial-BoldMT"/>
              </a:rPr>
              <a:t>tty-&gt;write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840" y="1298297"/>
            <a:ext cx="3922510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HPTFVH+CourierNewPS-BoldMT"/>
                <a:cs typeface="HPTFVH+CourierNewPS-BoldMT"/>
              </a:rPr>
              <a:t>include/linux/tty.h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 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4840" y="1666320"/>
            <a:ext cx="8766206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struct tty_struct{ void (*write)(struct tty_struct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*tty); struct tty_queue read_q, write_q; 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0102" y="2439840"/>
            <a:ext cx="488204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需要看</a:t>
            </a:r>
            <a:r>
              <a:rPr sz="2400" b="1">
                <a:solidFill>
                  <a:srgbClr val="000000"/>
                </a:solidFill>
                <a:latin typeface="EIROBE+Arial-BoldMT"/>
                <a:cs typeface="EIROBE+Arial-BoldMT"/>
              </a:rPr>
              <a:t>tty_struct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结构的初始化</a:t>
            </a:r>
            <a:r>
              <a:rPr sz="2400" b="1">
                <a:solidFill>
                  <a:srgbClr val="000000"/>
                </a:solidFill>
                <a:latin typeface="EIROBE+Arial-BoldMT"/>
                <a:cs typeface="EIROBE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4840" y="2940447"/>
            <a:ext cx="578580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struct tty_struct tty_table[] = 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3306207"/>
            <a:ext cx="7552484" cy="6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trike="sngStrike">
                <a:solidFill>
                  <a:srgbClr val="FF0000"/>
                </a:solidFill>
                <a:latin typeface="HPTFVH+CourierNewPS-BoldMT"/>
                <a:cs typeface="HPTFVH+CourierNewPS-BoldMT"/>
              </a:rPr>
              <a:t>con_write</a:t>
            </a:r>
            <a:r>
              <a:rPr sz="2000" b="1">
                <a:solidFill>
                  <a:srgbClr val="FF0000"/>
                </a:solidFill>
                <a:latin typeface="HPTFVH+CourierNewPS-BoldMT"/>
                <a:cs typeface="HPTFVH+CourierNewPS-BoldMT"/>
              </a:rPr>
              <a:t>,{0,0,0,0,””},{0,0,0,0,””}</a:t>
            </a: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},{},…};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0102" y="3887640"/>
            <a:ext cx="492761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到了</a:t>
            </a:r>
            <a:r>
              <a:rPr sz="2400" b="1">
                <a:solidFill>
                  <a:srgbClr val="000000"/>
                </a:solidFill>
                <a:latin typeface="EIROBE+Arial-BoldMT"/>
                <a:cs typeface="EIROBE+Arial-BoldMT"/>
              </a:rPr>
              <a:t>con_write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，真正写显示器</a:t>
            </a:r>
            <a:r>
              <a:rPr sz="2400" b="1">
                <a:solidFill>
                  <a:srgbClr val="000000"/>
                </a:solidFill>
                <a:latin typeface="EIROBE+Arial-BoldMT"/>
                <a:cs typeface="EIROBE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7702" y="4412972"/>
            <a:ext cx="6662396" cy="140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23299"/>
                </a:solidFill>
                <a:latin typeface="HPTFVH+CourierNewPS-BoldMT"/>
                <a:cs typeface="HPTFVH+CourierNewPS-BoldMT"/>
              </a:rPr>
              <a:t>linux/kernel/chr_drv/console.c</a:t>
            </a: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 中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void con_write(struct tty_struct *tty)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HPTFVH+CourierNewPS-BoldMT"/>
                <a:cs typeface="HPTFVH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GETCH(tty-&gt;write_q,c);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4798" y="5512451"/>
            <a:ext cx="7887282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PTFVH+CourierNewPS-BoldMT"/>
                <a:cs typeface="HPTFVH+CourierNewPS-BoldMT"/>
              </a:rPr>
              <a:t>if(c&gt;31&amp;&amp;c&lt;127){__asm__(“movb _attr,%%ah\n\t”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PTFVH+CourierNewPS-BoldMT"/>
                <a:cs typeface="HPTFVH+CourierNewPS-BoldMT"/>
              </a:rPr>
              <a:t>“movw %%ax,%1\n\t”::”a”(c),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29699" y="6243907"/>
            <a:ext cx="578434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PTFVH+CourierNewPS-BoldMT"/>
                <a:cs typeface="HPTFVH+CourierNewPS-BoldMT"/>
              </a:rPr>
              <a:t>”m”(*(short*)pos):”ax”);</a:t>
            </a:r>
            <a:r>
              <a:rPr sz="2000" b="1" spc="-10">
                <a:solidFill>
                  <a:srgbClr val="FF0000"/>
                </a:solidFill>
                <a:latin typeface="HPTFVH+CourierNewPS-BoldMT"/>
                <a:cs typeface="HPTFVH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HPTFVH+CourierNewPS-BoldMT"/>
                <a:cs typeface="HPTFVH+CourierNewPS-BoldMT"/>
              </a:rPr>
              <a:t>pos+=2;}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FIGGH+TimesNewRomanPS-BoldMT"/>
                <a:cs typeface="RFIGGH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FIGGH+TimesNewRomanPS-BoldMT"/>
                <a:cs typeface="RFIGG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FIGGH+TimesNewRomanPS-BoldMT"/>
                <a:cs typeface="RFIGGH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IROBE+Arial-BoldMT"/>
                <a:cs typeface="EIROB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IROBE+Arial-BoldMT"/>
                <a:cs typeface="EIROBE+Arial-BoldMT"/>
              </a:rPr>
              <a:t>13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IROBE+Arial-BoldMT"/>
                <a:cs typeface="EIROB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1613915"/>
            <a:ext cx="2133600" cy="4114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527" y="2231135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4527" y="1208532"/>
            <a:ext cx="188976" cy="1920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9203" y="2700528"/>
            <a:ext cx="416204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2252" y="3250691"/>
            <a:ext cx="4155947" cy="838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2064" y="4226051"/>
            <a:ext cx="4287011" cy="1266444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183" y="5804915"/>
            <a:ext cx="7819642" cy="78943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9639" y="404306"/>
            <a:ext cx="532570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只有一句话：</a:t>
            </a:r>
            <a:r>
              <a:rPr sz="3600" b="1">
                <a:solidFill>
                  <a:srgbClr val="000000"/>
                </a:solidFill>
                <a:latin typeface="KVNBLT+Arial-BoldMT"/>
                <a:cs typeface="KVNBLT+Arial-BoldMT"/>
              </a:rPr>
              <a:t>mov pos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11040" y="1158430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完成显示中最核心的秘密就是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5439" y="1208256"/>
            <a:ext cx="26715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27">
                <a:solidFill>
                  <a:srgbClr val="FF0000"/>
                </a:solidFill>
                <a:latin typeface="KVNBLT+Arial-BoldMT"/>
                <a:cs typeface="KVNBLT+Arial-BoldMT"/>
              </a:rPr>
              <a:t>PC/AT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机内存区域图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7514" y="1523480"/>
            <a:ext cx="120617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VNBLT+Arial-BoldMT"/>
                <a:cs typeface="KVNBLT+Arial-BoldMT"/>
              </a:rPr>
              <a:t>0xffffffff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11040" y="1656504"/>
            <a:ext cx="20470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VNBLT+Arial-BoldMT"/>
                <a:cs typeface="KVNBLT+Arial-BoldMT"/>
              </a:rPr>
              <a:t>mov pos,</a:t>
            </a:r>
            <a:r>
              <a:rPr sz="2400" b="1" spc="-10">
                <a:solidFill>
                  <a:srgbClr val="FF0000"/>
                </a:solidFill>
                <a:latin typeface="KVNBLT+Arial-BoldMT"/>
                <a:cs typeface="KVNBLT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KVNBLT+Arial-BoldMT"/>
                <a:cs typeface="KVNBLT+Arial-BoldMT"/>
              </a:rPr>
              <a:t>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15007" y="1813221"/>
            <a:ext cx="16652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ROM</a:t>
            </a:r>
            <a:r>
              <a:rPr sz="2000" b="1" spc="-28">
                <a:solidFill>
                  <a:srgbClr val="000000"/>
                </a:solidFill>
                <a:latin typeface="KVNBLT+Arial-BoldMT"/>
                <a:cs typeface="KVNBL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BIOS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11040" y="2135040"/>
            <a:ext cx="449231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KVNBLT+Arial-BoldMT"/>
                <a:cs typeface="KVNBLT+Arial-BoldMT"/>
              </a:rPr>
              <a:t>pos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指向显存</a:t>
            </a:r>
            <a:r>
              <a:rPr sz="2400" b="1">
                <a:solidFill>
                  <a:srgbClr val="000000"/>
                </a:solidFill>
                <a:latin typeface="KVNBLT+Arial-BoldMT"/>
                <a:cs typeface="KVNBLT+Arial-BoldMT"/>
              </a:rPr>
              <a:t>: pos=0xA0000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84052" y="2803922"/>
            <a:ext cx="206102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QHGMA+CourierNewPS-BoldMT"/>
                <a:cs typeface="KQHGMA+CourierNewPS-BoldMT"/>
              </a:rPr>
              <a:t>con_init();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1040" y="2909253"/>
            <a:ext cx="135999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VNBLT+Arial-BoldMT"/>
                <a:cs typeface="KVNBLT+Arial-BoldMT"/>
              </a:rPr>
              <a:t>0x100000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72184" y="3243558"/>
            <a:ext cx="2276573" cy="1869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5371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……</a:t>
            </a:r>
          </a:p>
          <a:p>
            <a:pPr marL="0" marR="0">
              <a:lnSpc>
                <a:spcPts val="2238"/>
              </a:lnSpc>
              <a:spcBef>
                <a:spcPts val="2748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VGA</a:t>
            </a:r>
            <a:r>
              <a:rPr sz="2000" b="1" spc="-81">
                <a:solidFill>
                  <a:srgbClr val="000000"/>
                </a:solidFill>
                <a:latin typeface="KVNBLT+Arial-BoldMT"/>
                <a:cs typeface="KVNBL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ROM</a:t>
            </a:r>
            <a:r>
              <a:rPr sz="2000" b="1" spc="-28">
                <a:solidFill>
                  <a:srgbClr val="000000"/>
                </a:solidFill>
                <a:latin typeface="KVNBLT+Arial-BoldMT"/>
                <a:cs typeface="KVNBLT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VNBLT+Arial-BoldMT"/>
                <a:cs typeface="KVNBLT+Arial-BoldMT"/>
              </a:rPr>
              <a:t>BIOS</a:t>
            </a:r>
          </a:p>
          <a:p>
            <a:pPr marL="652194" marR="0">
              <a:lnSpc>
                <a:spcPts val="2004"/>
              </a:lnSpc>
              <a:spcBef>
                <a:spcPts val="2682"/>
              </a:spcBef>
              <a:spcAft>
                <a:spcPct val="0"/>
              </a:spcAft>
            </a:pPr>
            <a:r>
              <a:rPr sz="2000" spc="15">
                <a:solidFill>
                  <a:srgbClr val="FF3300"/>
                </a:solidFill>
                <a:latin typeface="SimSun"/>
                <a:cs typeface="SimSun"/>
              </a:rPr>
              <a:t>显存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34840" y="3354785"/>
            <a:ext cx="333136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HGMA+CourierNewPS-BoldMT"/>
                <a:cs typeface="KQHGMA+CourierNewPS-BoldMT"/>
              </a:rPr>
              <a:t>void con_init(void)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434840" y="3720513"/>
            <a:ext cx="438326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HGMA+CourierNewPS-BoldMT"/>
                <a:cs typeface="KQHGMA+CourierNewPS-BoldMT"/>
              </a:rPr>
              <a:t>{ </a:t>
            </a:r>
            <a:r>
              <a:rPr sz="2000" b="1">
                <a:solidFill>
                  <a:srgbClr val="FF0000"/>
                </a:solidFill>
                <a:latin typeface="KQHGMA+CourierNewPS-BoldMT"/>
                <a:cs typeface="KQHGMA+CourierNewPS-BoldMT"/>
              </a:rPr>
              <a:t>gotoxy(ORIG_X,ORIG_Y);}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7240" y="4082415"/>
            <a:ext cx="1270806" cy="1193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VNBLT+Arial-BoldMT"/>
                <a:cs typeface="KVNBLT+Arial-BoldMT"/>
              </a:rPr>
              <a:t>0xC0000</a:t>
            </a:r>
          </a:p>
          <a:p>
            <a:pPr marL="0" marR="0">
              <a:lnSpc>
                <a:spcPts val="2010"/>
              </a:lnSpc>
              <a:spcBef>
                <a:spcPts val="2676"/>
              </a:spcBef>
              <a:spcAft>
                <a:spcPct val="0"/>
              </a:spcAft>
            </a:pPr>
            <a:r>
              <a:rPr sz="1800" b="1" spc="-10">
                <a:solidFill>
                  <a:srgbClr val="FF0000"/>
                </a:solidFill>
                <a:latin typeface="KVNBLT+Arial-BoldMT"/>
                <a:cs typeface="KVNBLT+Arial-BoldMT"/>
              </a:rPr>
              <a:t>0xA0000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441190" y="4329510"/>
            <a:ext cx="4742256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HGMA+CourierNewPS-BoldMT"/>
                <a:cs typeface="KQHGMA+CourierNewPS-BoldMT"/>
              </a:rPr>
              <a:t>static inline void gotoxy()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QHGMA+CourierNewPS-BoldMT"/>
                <a:cs typeface="KQHGMA+CourierNewPS-BoldMT"/>
              </a:rPr>
              <a:t>{</a:t>
            </a:r>
            <a:r>
              <a:rPr sz="2000" b="1">
                <a:solidFill>
                  <a:srgbClr val="FF0000"/>
                </a:solidFill>
                <a:latin typeface="KQHGMA+CourierNewPS-BoldMT"/>
                <a:cs typeface="KQHGMA+CourierNewPS-BoldMT"/>
              </a:rPr>
              <a:t>pos=origin+y*video_size_ro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QHGMA+CourierNewPS-BoldMT"/>
                <a:cs typeface="KQHGMA+CourierNewPS-BoldMT"/>
              </a:rPr>
              <a:t>w +(x&lt;&lt;1);</a:t>
            </a:r>
            <a:r>
              <a:rPr sz="2000" b="1">
                <a:solidFill>
                  <a:srgbClr val="000000"/>
                </a:solidFill>
                <a:latin typeface="KQHGMA+CourierNewPS-BoldMT"/>
                <a:cs typeface="KQHGMA+CourierNewPS-BoldMT"/>
              </a:rPr>
              <a:t>}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7240" y="5561965"/>
            <a:ext cx="123285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VNBLT+Arial-BoldMT"/>
                <a:cs typeface="KVNBLT+Arial-BoldMT"/>
              </a:rPr>
              <a:t>0x00000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18564" y="5887354"/>
            <a:ext cx="8497042" cy="9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#define</a:t>
            </a:r>
            <a:r>
              <a:rPr sz="1800" b="1" spc="-3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ORIG_X</a:t>
            </a:r>
            <a:r>
              <a:rPr sz="1800" b="1" spc="-3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(*(unsigned</a:t>
            </a:r>
            <a:r>
              <a:rPr sz="1800" b="1" spc="-4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char*)0x90000)</a:t>
            </a:r>
            <a:r>
              <a:rPr sz="1800" b="1" spc="-34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//</a:t>
            </a:r>
            <a:r>
              <a:rPr sz="1800" spc="12">
                <a:solidFill>
                  <a:srgbClr val="333399"/>
                </a:solidFill>
                <a:latin typeface="SimSun"/>
                <a:cs typeface="SimSun"/>
              </a:rPr>
              <a:t>初始光标列号</a:t>
            </a:r>
          </a:p>
          <a:p>
            <a:pPr marL="0" marR="0">
              <a:lnSpc>
                <a:spcPts val="2039"/>
              </a:lnSpc>
              <a:spcBef>
                <a:spcPts val="66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#define</a:t>
            </a:r>
            <a:r>
              <a:rPr sz="1800" b="1" spc="-3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ORIG_Y</a:t>
            </a:r>
            <a:r>
              <a:rPr sz="1800" b="1" spc="-3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(*(unsigned</a:t>
            </a:r>
            <a:r>
              <a:rPr sz="1800" b="1" spc="-46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char*)0x90001)</a:t>
            </a:r>
            <a:r>
              <a:rPr sz="1800" b="1" spc="-34">
                <a:solidFill>
                  <a:srgbClr val="333399"/>
                </a:solidFill>
                <a:latin typeface="KQHGMA+CourierNewPS-BoldMT"/>
                <a:cs typeface="KQHGMA+CourierNewPS-BoldMT"/>
              </a:rPr>
              <a:t> </a:t>
            </a:r>
            <a:r>
              <a:rPr sz="1800" b="1">
                <a:solidFill>
                  <a:srgbClr val="333399"/>
                </a:solidFill>
                <a:latin typeface="KQHGMA+CourierNewPS-BoldMT"/>
                <a:cs typeface="KQHGMA+CourierNewPS-BoldMT"/>
              </a:rPr>
              <a:t>//</a:t>
            </a:r>
            <a:r>
              <a:rPr sz="1800" spc="12">
                <a:solidFill>
                  <a:srgbClr val="333399"/>
                </a:solidFill>
                <a:latin typeface="SimSun"/>
                <a:cs typeface="SimSun"/>
              </a:rPr>
              <a:t>初始光标行号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PKVSU+TimesNewRomanPS-BoldMT"/>
                <a:cs typeface="HPKVS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PKVSU+TimesNewRomanPS-BoldMT"/>
                <a:cs typeface="HPKVS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PKVSU+TimesNewRomanPS-BoldMT"/>
                <a:cs typeface="HPKVSU+TimesNewRomanPS-BoldMT"/>
              </a:rPr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VNBLT+Arial-BoldMT"/>
                <a:cs typeface="KVNBLT+Arial-BoldMT"/>
              </a:rPr>
              <a:t>- 14</a:t>
            </a:r>
            <a:r>
              <a:rPr sz="1600" b="1" spc="14">
                <a:solidFill>
                  <a:srgbClr val="000000"/>
                </a:solidFill>
                <a:latin typeface="KVNBLT+Arial-BoldMT"/>
                <a:cs typeface="KVNBLT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KVNBLT+Arial-BoldMT"/>
                <a:cs typeface="KVNBLT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1447800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0137" y="1203957"/>
            <a:ext cx="2995612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200405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3352800"/>
            <a:ext cx="1524000" cy="7117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2438400"/>
            <a:ext cx="8001000" cy="169164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" y="4343400"/>
            <a:ext cx="7449311" cy="1600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440" y="404306"/>
            <a:ext cx="287243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DIUPVC+Arial-BoldMT"/>
                <a:cs typeface="DIUPVC+Arial-BoldMT"/>
              </a:rPr>
              <a:t>pos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的修改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43996" y="1299383"/>
            <a:ext cx="20378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为什么加</a:t>
            </a:r>
            <a:r>
              <a:rPr sz="2400" b="1">
                <a:solidFill>
                  <a:srgbClr val="000000"/>
                </a:solidFill>
                <a:latin typeface="DIUPVC+Arial-BoldMT"/>
                <a:cs typeface="DIUPVC+Arial-BoldMT"/>
              </a:rPr>
              <a:t>2?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7240" y="1363515"/>
            <a:ext cx="31702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IUPVC+Arial-BoldMT"/>
                <a:cs typeface="DIUPVC+Arial-BoldMT"/>
              </a:rPr>
              <a:t>pos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的修改</a:t>
            </a:r>
            <a:r>
              <a:rPr sz="2400" b="1">
                <a:solidFill>
                  <a:srgbClr val="000000"/>
                </a:solidFill>
                <a:latin typeface="DIUPVC+Arial-BoldMT"/>
                <a:cs typeface="DIUPVC+Arial-BoldMT"/>
              </a:rPr>
              <a:t>: pos+=2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7240" y="1919140"/>
            <a:ext cx="1115460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屏幕上的一个字符在显存中除了字符本身还应该有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字符的属性</a:t>
            </a:r>
            <a:r>
              <a:rPr sz="2400" b="1">
                <a:solidFill>
                  <a:srgbClr val="FF0000"/>
                </a:solidFill>
                <a:latin typeface="DIUPVC+Arial-BoldMT"/>
                <a:cs typeface="DIUPVC+Arial-BoldMT"/>
              </a:rPr>
              <a:t>(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如颜色等</a:t>
            </a:r>
            <a:r>
              <a:rPr sz="2400" b="1">
                <a:solidFill>
                  <a:srgbClr val="FF0000"/>
                </a:solidFill>
                <a:latin typeface="DIUPVC+Arial-BoldMT"/>
                <a:cs typeface="DIUPVC+Arial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7962" y="2515338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适配器标准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39971" y="25153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内存地址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60415" y="251533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字符属性字节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77840" y="2881705"/>
            <a:ext cx="4668505" cy="106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D7</a:t>
            </a:r>
            <a:r>
              <a:rPr sz="2000" b="1" spc="1073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D6</a:t>
            </a:r>
            <a:r>
              <a:rPr sz="2000" b="1" spc="1075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D5</a:t>
            </a:r>
            <a:r>
              <a:rPr sz="2000" b="1" spc="1048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D4</a:t>
            </a:r>
            <a:r>
              <a:rPr sz="2000" b="1" spc="1076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D3</a:t>
            </a:r>
            <a:r>
              <a:rPr sz="2000" b="1" spc="1072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D2</a:t>
            </a:r>
            <a:r>
              <a:rPr sz="2000" b="1" spc="1125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D1</a:t>
            </a:r>
            <a:r>
              <a:rPr sz="2000" b="1" spc="1048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DIUPVC+Arial-BoldMT"/>
                <a:cs typeface="DIUPVC+Arial-BoldMT"/>
              </a:rPr>
              <a:t>D0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BL</a:t>
            </a:r>
            <a:r>
              <a:rPr sz="2000" b="1" spc="1618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R</a:t>
            </a:r>
            <a:r>
              <a:rPr sz="2000" b="1" spc="2139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G</a:t>
            </a:r>
            <a:r>
              <a:rPr sz="2000" b="1" spc="2123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B</a:t>
            </a:r>
            <a:r>
              <a:rPr sz="2000" b="1" spc="2644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I</a:t>
            </a:r>
            <a:r>
              <a:rPr sz="2000" b="1" spc="2645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R</a:t>
            </a:r>
            <a:r>
              <a:rPr sz="2000" b="1" spc="2189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G</a:t>
            </a:r>
            <a:r>
              <a:rPr sz="2000" b="1" spc="2123">
                <a:solidFill>
                  <a:srgbClr val="FF0000"/>
                </a:solidFill>
                <a:latin typeface="DIUPVC+Arial-BoldMT"/>
                <a:cs typeface="DIUPV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B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268347" y="3034008"/>
            <a:ext cx="94732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CGA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58596" y="3262608"/>
            <a:ext cx="1535698" cy="1031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0xb8000~</a:t>
            </a:r>
          </a:p>
          <a:p>
            <a:pPr marL="74571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DIUPVC+Arial-BoldMT"/>
                <a:cs typeface="DIUPVC+Arial-BoldMT"/>
              </a:rPr>
              <a:t>0xbc000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73662" y="3441930"/>
            <a:ext cx="1659648" cy="92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彩色图形适</a:t>
            </a:r>
          </a:p>
          <a:p>
            <a:pPr marL="384048" marR="0">
              <a:lnSpc>
                <a:spcPts val="2004"/>
              </a:lnSpc>
              <a:spcBef>
                <a:spcPts val="30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配器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01640" y="40393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闪烁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482840" y="40393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高亮度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16040" y="41917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背景色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49640" y="41917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前景色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24840" y="4403574"/>
            <a:ext cx="5435173" cy="103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09599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ENNVMQ+CourierNewPS-BoldMT"/>
                <a:cs typeface="ENNVMQ+CourierNewPS-BoldMT"/>
              </a:rPr>
              <a:t>console.c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270"/>
              </a:lnSpc>
              <a:spcBef>
                <a:spcPts val="54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NNVMQ+CourierNewPS-BoldMT"/>
                <a:cs typeface="ENNVMQ+CourierNewPS-BoldMT"/>
              </a:rPr>
              <a:t>Static unsigned char attr=0x07;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18288" y="4668058"/>
            <a:ext cx="178399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黑底白字</a:t>
            </a:r>
            <a:r>
              <a:rPr sz="2400" b="1">
                <a:solidFill>
                  <a:srgbClr val="000000"/>
                </a:solidFill>
                <a:latin typeface="DIUPVC+Arial-BoldMT"/>
                <a:cs typeface="DIUPVC+Arial-BoldMT"/>
              </a:rPr>
              <a:t>!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24840" y="5133388"/>
            <a:ext cx="7188058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NNVMQ+CourierNewPS-BoldMT"/>
                <a:cs typeface="ENNVMQ+CourierNewPS-BoldMT"/>
              </a:rPr>
              <a:t>__asm__(“movb _attr,%%ah\n\t” “movw %%ax,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NNVMQ+CourierNewPS-BoldMT"/>
                <a:cs typeface="ENNVMQ+CourierNewPS-BoldMT"/>
              </a:rPr>
              <a:t>%1\n\t”::”a”(c),”m”(*(short *)pos):”ax”);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ILKJA+TimesNewRomanPS-BoldMT"/>
                <a:cs typeface="JILKJ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ILKJA+TimesNewRomanPS-BoldMT"/>
                <a:cs typeface="JILKJ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ILKJA+TimesNewRomanPS-BoldMT"/>
                <a:cs typeface="JILKJA+TimesNewRomanPS-BoldMT"/>
              </a:rPr>
              <a:t>Systems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IUPVC+Arial-BoldMT"/>
                <a:cs typeface="DIUPVC+Arial-BoldMT"/>
              </a:rPr>
              <a:t>- 15</a:t>
            </a:r>
            <a:r>
              <a:rPr sz="1600" b="1" spc="14">
                <a:solidFill>
                  <a:srgbClr val="000000"/>
                </a:solidFill>
                <a:latin typeface="DIUPVC+Arial-BoldMT"/>
                <a:cs typeface="DIUPVC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DIUPVC+Arial-BoldMT"/>
                <a:cs typeface="DIUPVC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143000"/>
            <a:ext cx="7468361" cy="5410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" y="404306"/>
            <a:ext cx="429905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JIBTUJ+Arial-BoldMT"/>
                <a:cs typeface="JIBTUJ+Arial-BoldMT"/>
              </a:rPr>
              <a:t>printf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的整个过程</a:t>
            </a:r>
            <a:r>
              <a:rPr sz="3600" b="1">
                <a:solidFill>
                  <a:srgbClr val="000000"/>
                </a:solidFill>
                <a:latin typeface="JIBTUJ+Arial-BoldMT"/>
                <a:cs typeface="JIBTUJ+Arial-BoldMT"/>
              </a:rPr>
              <a:t>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1451" y="1289220"/>
            <a:ext cx="236006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库函数</a:t>
            </a: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(printf)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4040" y="1438572"/>
            <a:ext cx="2240629" cy="2321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read_write.c</a:t>
            </a:r>
          </a:p>
          <a:p>
            <a:pPr marL="0" marR="0">
              <a:lnSpc>
                <a:spcPts val="2681"/>
              </a:lnSpc>
              <a:spcBef>
                <a:spcPts val="3318"/>
              </a:spcBef>
              <a:spcAft>
                <a:spcPct val="0"/>
              </a:spcAft>
            </a:pPr>
            <a:r>
              <a:rPr sz="2400" b="1" spc="-18">
                <a:solidFill>
                  <a:srgbClr val="000000"/>
                </a:solidFill>
                <a:latin typeface="JIBTUJ+Arial-BoldMT"/>
                <a:cs typeface="JIBTUJ+Arial-BoldMT"/>
              </a:rPr>
              <a:t>char_dev.c</a:t>
            </a:r>
          </a:p>
          <a:p>
            <a:pPr marL="0" marR="0">
              <a:lnSpc>
                <a:spcPts val="2681"/>
              </a:lnSpc>
              <a:spcBef>
                <a:spcPts val="33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tty_io.c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634" y="2203620"/>
            <a:ext cx="4203789" cy="262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10132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系统调用</a:t>
            </a: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(write)</a:t>
            </a:r>
          </a:p>
          <a:p>
            <a:pPr marL="0" marR="0">
              <a:lnSpc>
                <a:spcPts val="2681"/>
              </a:lnSpc>
              <a:spcBef>
                <a:spcPts val="45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字符设备接口</a:t>
            </a: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(crw_table[])</a:t>
            </a:r>
          </a:p>
          <a:p>
            <a:pPr marL="452628" marR="0">
              <a:lnSpc>
                <a:spcPts val="2681"/>
              </a:lnSpc>
              <a:spcBef>
                <a:spcPts val="4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tty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设备写</a:t>
            </a: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(tty_write)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54040" y="3724572"/>
            <a:ext cx="18631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console.c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1922" y="4794420"/>
            <a:ext cx="4667172" cy="1559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77438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write_q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队列</a:t>
            </a:r>
          </a:p>
          <a:p>
            <a:pPr marL="0" marR="0">
              <a:lnSpc>
                <a:spcPts val="2681"/>
              </a:lnSpc>
              <a:spcBef>
                <a:spcPts val="33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显示器写</a:t>
            </a:r>
            <a:r>
              <a:rPr sz="2400" b="1">
                <a:solidFill>
                  <a:srgbClr val="000000"/>
                </a:solidFill>
                <a:latin typeface="JIBTUJ+Arial-BoldMT"/>
                <a:cs typeface="JIBTUJ+Arial-BoldMT"/>
              </a:rPr>
              <a:t>(con_write)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39305" y="5705772"/>
            <a:ext cx="204708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JIBTUJ+Arial-BoldMT"/>
                <a:cs typeface="JIBTUJ+Arial-BoldMT"/>
              </a:rPr>
              <a:t>mov pos,</a:t>
            </a:r>
            <a:r>
              <a:rPr sz="2400" b="1" spc="-10">
                <a:solidFill>
                  <a:srgbClr val="FF0000"/>
                </a:solidFill>
                <a:latin typeface="JIBTUJ+Arial-BoldMT"/>
                <a:cs typeface="JIBTUJ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JIBTUJ+Arial-BoldMT"/>
                <a:cs typeface="JIBTUJ+Arial-BoldMT"/>
              </a:rPr>
              <a:t>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74285" y="61038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TCLAP+TimesNewRomanPS-BoldMT"/>
                <a:cs typeface="JTCLAP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TCLAP+TimesNewRomanPS-BoldMT"/>
                <a:cs typeface="JTCLAP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TCLAP+TimesNewRomanPS-BoldMT"/>
                <a:cs typeface="JTCLAP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IBTUJ+Arial-BoldMT"/>
                <a:cs typeface="JIBTUJ+Arial-BoldMT"/>
              </a:rPr>
              <a:t>- 16</a:t>
            </a:r>
            <a:r>
              <a:rPr sz="1600" b="1" spc="14">
                <a:solidFill>
                  <a:srgbClr val="000000"/>
                </a:solidFill>
                <a:latin typeface="JIBTUJ+Arial-BoldMT"/>
                <a:cs typeface="JIBTUJ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IBTUJ+Arial-BoldMT"/>
                <a:cs typeface="JIBTUJ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继续那台“计算机”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520" y="1467658"/>
            <a:ext cx="20537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606060"/>
                </a:solidFill>
                <a:latin typeface="LFUMIG+Arial-BoldMT"/>
                <a:cs typeface="LFUMIG+Arial-BoldMT"/>
              </a:rPr>
              <a:t>(fork())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59363" y="1467658"/>
            <a:ext cx="17103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606060"/>
                </a:solidFill>
                <a:latin typeface="LFUMIG+Arial-BoldMT"/>
                <a:cs typeface="LFUMIG+Arial-BoldMT"/>
              </a:rPr>
              <a:t>CPU</a:t>
            </a: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管理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37128" y="1696258"/>
            <a:ext cx="19257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地址</a:t>
            </a:r>
            <a:r>
              <a:rPr sz="2400" b="1">
                <a:solidFill>
                  <a:srgbClr val="606060"/>
                </a:solidFill>
                <a:latin typeface="LFUMIG+Arial-BoldMT"/>
                <a:cs typeface="LFUMIG+Arial-BoldMT"/>
              </a:rPr>
              <a:t>(*p=7)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3680" y="2167447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进程管理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59079" y="2396047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99462" y="2991141"/>
            <a:ext cx="3491157" cy="70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LFUMIG+Arial-BoldMT"/>
                <a:cs typeface="LFUMIG+Arial-BoldMT"/>
              </a:rPr>
              <a:t>CPU-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内存总线</a:t>
            </a:r>
            <a:r>
              <a:rPr sz="1800" spc="21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内存管理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0772" y="3285897"/>
            <a:ext cx="1492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图形控制器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97152" y="3285895"/>
            <a:ext cx="14923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61412" y="3573878"/>
            <a:ext cx="11827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LFUMIG+Arial-BoldMT"/>
                <a:cs typeface="LFUMIG+Arial-BoldMT"/>
              </a:rPr>
              <a:t>PCI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67155" y="3758123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设备文件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01311" y="4412448"/>
            <a:ext cx="141290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LFUMIG+Arial-BoldMT"/>
                <a:cs typeface="LFUMIG+Arial-BoldMT"/>
              </a:rPr>
              <a:t>IDE</a:t>
            </a: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27404" y="4408728"/>
            <a:ext cx="172250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扩展总线接口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5084" y="4591858"/>
            <a:ext cx="20004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文件</a:t>
            </a:r>
            <a:r>
              <a:rPr sz="2400" b="1">
                <a:solidFill>
                  <a:srgbClr val="606060"/>
                </a:solidFill>
                <a:latin typeface="LFUMIG+Arial-BoldMT"/>
                <a:cs typeface="LFUMIG+Arial-BoldMT"/>
              </a:rPr>
              <a:t>(open)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61413" y="4707203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扩展总线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15394" y="5559986"/>
            <a:ext cx="10319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SimSun"/>
                <a:cs typeface="SimSun"/>
              </a:rPr>
              <a:t>并行口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5480" y="5596447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文件系统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67639" y="5607561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设备管理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53880" y="5825047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606060"/>
                </a:solidFill>
                <a:latin typeface="SimSun"/>
                <a:cs typeface="SimSun"/>
              </a:rPr>
              <a:t>磁盘管理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90769" y="6080636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终端设备管理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FPHWM+TimesNewRomanPS-BoldMT"/>
                <a:cs typeface="KFPHWM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FPHWM+TimesNewRomanPS-BoldMT"/>
                <a:cs typeface="KFPHW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FPHWM+TimesNewRomanPS-BoldMT"/>
                <a:cs typeface="KFPHWM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FUMIG+Arial-BoldMT"/>
                <a:cs typeface="LFUMIG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LFUMIG+Arial-BoldMT"/>
                <a:cs typeface="LFUMIG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LFUMIG+Arial-BoldMT"/>
                <a:cs typeface="LFUMIG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让外设工作起来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4440" y="1462194"/>
            <a:ext cx="3554272" cy="1178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HJJJW+Arial-BoldMT"/>
                <a:cs typeface="THJJJW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向控制器中的寄存</a:t>
            </a:r>
          </a:p>
          <a:p>
            <a:pPr marL="0" marR="0">
              <a:lnSpc>
                <a:spcPts val="2400"/>
              </a:lnSpc>
              <a:spcBef>
                <a:spcPts val="7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器读写数据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4440" y="2390584"/>
            <a:ext cx="3873246" cy="118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控制器完成真正的工作，</a:t>
            </a:r>
          </a:p>
          <a:p>
            <a:pPr marL="0" marR="0">
              <a:lnSpc>
                <a:spcPts val="2681"/>
              </a:lnSpc>
              <a:spcBef>
                <a:spcPts val="48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并向</a:t>
            </a:r>
            <a:r>
              <a:rPr sz="2400" b="1">
                <a:solidFill>
                  <a:srgbClr val="000000"/>
                </a:solidFill>
                <a:latin typeface="THJJJW+Arial-BoldMT"/>
                <a:cs typeface="THJJJW+Arial-BoldMT"/>
              </a:rPr>
              <a:t>CPU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发中断信号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1239" y="2660820"/>
            <a:ext cx="2424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HJJJW+Arial-BoldMT"/>
                <a:cs typeface="THJJJW+Arial-BoldMT"/>
              </a:rPr>
              <a:t>CPU-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内存总线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7594" y="30558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总线控制器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97040" y="3441870"/>
            <a:ext cx="15758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HJJJW+Arial-BoldMT"/>
                <a:cs typeface="THJJJW+Arial-BoldMT"/>
              </a:rPr>
              <a:t>PCI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总线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39" y="4579810"/>
            <a:ext cx="2628899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6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发出写命令</a:t>
            </a:r>
          </a:p>
          <a:p>
            <a:pPr marL="0" marR="0">
              <a:lnSpc>
                <a:spcPts val="2681"/>
              </a:lnSpc>
              <a:spcBef>
                <a:spcPts val="2718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向</a:t>
            </a:r>
            <a:r>
              <a:rPr sz="2400" b="1">
                <a:solidFill>
                  <a:srgbClr val="FF0000"/>
                </a:solidFill>
                <a:latin typeface="THJJJW+Arial-BoldMT"/>
                <a:cs typeface="THJJJW+Arial-BoldMT"/>
              </a:rPr>
              <a:t>CPU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发出中断</a:t>
            </a:r>
          </a:p>
          <a:p>
            <a:pPr marL="152400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读数据到内存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92094" y="4579810"/>
            <a:ext cx="2473293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显卡、键盘</a:t>
            </a:r>
          </a:p>
          <a:p>
            <a:pPr marL="1098645" marR="0">
              <a:lnSpc>
                <a:spcPts val="2400"/>
              </a:lnSpc>
              <a:spcBef>
                <a:spcPts val="24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写显存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GSKPF+TimesNewRomanPS-BoldMT"/>
                <a:cs typeface="UGSKPF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UGSKPF+TimesNewRomanPS-BoldMT"/>
                <a:cs typeface="UGSKP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UGSKPF+TimesNewRomanPS-BoldMT"/>
                <a:cs typeface="UGSKPF+TimesNewRomanPS-BoldMT"/>
              </a:rPr>
              <a:t>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HJJJW+Arial-BoldMT"/>
                <a:cs typeface="THJJJW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HJJJW+Arial-BoldMT"/>
                <a:cs typeface="THJJJW+Arial-BoldMT"/>
              </a:rPr>
              <a:t>3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HJJJW+Arial-BoldMT"/>
                <a:cs typeface="THJJJW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81" y="1880703"/>
            <a:ext cx="12405491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23">
                <a:solidFill>
                  <a:srgbClr val="FF0000"/>
                </a:solidFill>
                <a:latin typeface="SimHei"/>
                <a:cs typeface="SimHei"/>
              </a:rPr>
              <a:t>向设备控制器的寄存器写不就可以了吗</a:t>
            </a:r>
            <a:r>
              <a:rPr sz="4800">
                <a:solidFill>
                  <a:srgbClr val="FF0000"/>
                </a:solidFill>
                <a:latin typeface="QQCGSB+Arial-Black"/>
                <a:cs typeface="QQCGSB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7839" y="2973145"/>
            <a:ext cx="10916945" cy="12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384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Hei"/>
                <a:cs typeface="SimHei"/>
              </a:rPr>
              <a:t>需要查寄存器地址、内容的格式和语义</a:t>
            </a:r>
            <a:r>
              <a:rPr sz="2400">
                <a:solidFill>
                  <a:srgbClr val="333399"/>
                </a:solidFill>
                <a:latin typeface="QQCGSB+Arial-Black"/>
                <a:cs typeface="QQCGSB+Arial-Black"/>
              </a:rPr>
              <a:t>…</a:t>
            </a:r>
            <a:r>
              <a:rPr sz="2400" spc="11">
                <a:solidFill>
                  <a:srgbClr val="333399"/>
                </a:solidFill>
                <a:latin typeface="SimHei"/>
                <a:cs typeface="SimHei"/>
              </a:rPr>
              <a:t>操作系统要给用户提供一个简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Hei"/>
                <a:cs typeface="SimHei"/>
              </a:rPr>
              <a:t>单视图</a:t>
            </a:r>
            <a:r>
              <a:rPr sz="2400">
                <a:solidFill>
                  <a:srgbClr val="333399"/>
                </a:solidFill>
                <a:latin typeface="QQCGSB+Arial-Black"/>
                <a:cs typeface="QQCGSB+Arial-Black"/>
              </a:rPr>
              <a:t>—</a:t>
            </a:r>
            <a:r>
              <a:rPr sz="2400" spc="11">
                <a:solidFill>
                  <a:srgbClr val="FF0000"/>
                </a:solidFill>
                <a:latin typeface="SimHei"/>
                <a:cs typeface="SimHei"/>
              </a:rPr>
              <a:t>文件视图</a:t>
            </a:r>
            <a:r>
              <a:rPr sz="2400" spc="11">
                <a:solidFill>
                  <a:srgbClr val="333399"/>
                </a:solidFill>
                <a:latin typeface="SimHei"/>
                <a:cs typeface="SimHei"/>
              </a:rPr>
              <a:t>，这样方便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BPTON+TimesNewRomanPS-BoldMT"/>
                <a:cs typeface="PBPTO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BPTON+TimesNewRomanPS-BoldMT"/>
                <a:cs typeface="PBPTO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BPTON+TimesNewRomanPS-BoldMT"/>
                <a:cs typeface="PBPTON+TimesNewRomanPS-BoldMT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DUBMV+Arial-BoldMT"/>
                <a:cs typeface="SDUBMV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DUBMV+Arial-BoldMT"/>
                <a:cs typeface="SDUBMV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SDUBMV+Arial-BoldMT"/>
                <a:cs typeface="SDUBM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24864" y="236685"/>
            <a:ext cx="1145129" cy="12091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1361694"/>
            <a:ext cx="7391400" cy="24490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7" y="4151376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7" y="5347715"/>
            <a:ext cx="188975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一段操纵外设的程序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4439" y="1437888"/>
            <a:ext cx="6298879" cy="222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int fd</a:t>
            </a:r>
            <a:r>
              <a:rPr sz="2400" b="1" spc="-11">
                <a:solidFill>
                  <a:srgbClr val="000000"/>
                </a:solidFill>
                <a:latin typeface="PFBSLW+CourierNewPS-BoldMT"/>
                <a:cs typeface="PFBSLW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=</a:t>
            </a:r>
            <a:r>
              <a:rPr sz="2400" b="1" spc="-11">
                <a:solidFill>
                  <a:srgbClr val="000000"/>
                </a:solidFill>
                <a:latin typeface="PFBSLW+CourierNewPS-BoldMT"/>
                <a:cs typeface="PFBSLW+CourierNewPS-BoldMT"/>
              </a:rPr>
              <a:t> </a:t>
            </a:r>
            <a:r>
              <a:rPr sz="2400" b="1">
                <a:solidFill>
                  <a:srgbClr val="FF0000"/>
                </a:solidFill>
                <a:latin typeface="PFBSLW+CourierNewPS-BoldMT"/>
                <a:cs typeface="PFBSLW+CourierNewPS-BoldMT"/>
              </a:rPr>
              <a:t>open(“/dev/xxx”);</a:t>
            </a:r>
          </a:p>
          <a:p>
            <a:pPr marL="0" marR="0">
              <a:lnSpc>
                <a:spcPts val="2718"/>
              </a:lnSpc>
              <a:spcBef>
                <a:spcPts val="107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for (int i = 0;</a:t>
            </a:r>
            <a:r>
              <a:rPr sz="2400" b="1" spc="-23">
                <a:solidFill>
                  <a:srgbClr val="000000"/>
                </a:solidFill>
                <a:latin typeface="PFBSLW+CourierNewPS-BoldMT"/>
                <a:cs typeface="PFBSLW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i &lt; 10;</a:t>
            </a:r>
            <a:r>
              <a:rPr sz="2400" b="1" spc="-23">
                <a:solidFill>
                  <a:srgbClr val="000000"/>
                </a:solidFill>
                <a:latin typeface="PFBSLW+CourierNewPS-BoldMT"/>
                <a:cs typeface="PFBSLW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i++) {</a:t>
            </a:r>
          </a:p>
          <a:p>
            <a:pPr marL="914400" marR="0">
              <a:lnSpc>
                <a:spcPts val="2718"/>
              </a:lnSpc>
              <a:spcBef>
                <a:spcPts val="102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write</a:t>
            </a:r>
            <a:r>
              <a:rPr sz="2400" b="1">
                <a:solidFill>
                  <a:srgbClr val="FF0000"/>
                </a:solidFill>
                <a:latin typeface="PFBSLW+CourierNewPS-BoldMT"/>
                <a:cs typeface="PFBSLW+CourierNewPS-BoldMT"/>
              </a:rPr>
              <a:t>(fd</a:t>
            </a: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,i,sizeof(int));</a:t>
            </a:r>
          </a:p>
          <a:p>
            <a:pPr marL="0" marR="0">
              <a:lnSpc>
                <a:spcPts val="2718"/>
              </a:lnSpc>
              <a:spcBef>
                <a:spcPts val="107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39" y="3339840"/>
            <a:ext cx="228629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FBSLW+CourierNewPS-BoldMT"/>
                <a:cs typeface="PFBSLW+CourierNewPS-BoldMT"/>
              </a:rPr>
              <a:t>close(fd);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39" y="4090840"/>
            <a:ext cx="7215858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VAGCLU+Arial-BoldMT"/>
                <a:cs typeface="VAGCLU+Arial-BoldMT"/>
              </a:rPr>
              <a:t>(1)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不论什么设备都是</a:t>
            </a:r>
            <a:r>
              <a:rPr sz="2400" b="1">
                <a:solidFill>
                  <a:srgbClr val="000000"/>
                </a:solidFill>
                <a:latin typeface="VAGCLU+Arial-BoldMT"/>
                <a:cs typeface="VAGCLU+Arial-BoldMT"/>
              </a:rPr>
              <a:t>open, read, write,</a:t>
            </a:r>
            <a:r>
              <a:rPr sz="2400" b="1" spc="-43">
                <a:solidFill>
                  <a:srgbClr val="000000"/>
                </a:solidFill>
                <a:latin typeface="VAGCLU+Arial-BoldMT"/>
                <a:cs typeface="VAGCL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VAGCLU+Arial-BoldMT"/>
                <a:cs typeface="VAGCLU+Arial-BoldMT"/>
              </a:rPr>
              <a:t>close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操作系统为用户提供统一的接口</a:t>
            </a:r>
            <a:r>
              <a:rPr sz="2400" b="1">
                <a:solidFill>
                  <a:srgbClr val="FF0000"/>
                </a:solidFill>
                <a:latin typeface="VAGCLU+Arial-BoldMT"/>
                <a:cs typeface="VAGCLU+Arial-BoldMT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39" y="5275115"/>
            <a:ext cx="751444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VAGCLU+Arial-BoldMT"/>
                <a:cs typeface="VAGCLU+Arial-BoldMT"/>
              </a:rPr>
              <a:t>(2)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不同的设备对应不同的设备文件</a:t>
            </a:r>
            <a:r>
              <a:rPr sz="2400" b="1">
                <a:solidFill>
                  <a:srgbClr val="000000"/>
                </a:solidFill>
                <a:latin typeface="VAGCLU+Arial-BoldMT"/>
                <a:cs typeface="VAGCLU+Arial-BoldMT"/>
              </a:rPr>
              <a:t>(/dev/xxx)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根据设备文件找到控制器的地址、内容格式等等</a:t>
            </a:r>
            <a:r>
              <a:rPr sz="2400" b="1">
                <a:solidFill>
                  <a:srgbClr val="FF0000"/>
                </a:solidFill>
                <a:latin typeface="VAGCLU+Arial-BoldMT"/>
                <a:cs typeface="VAGCLU+Arial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TCHRR+TimesNewRomanPS-BoldMT"/>
                <a:cs typeface="TTCHR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TCHRR+TimesNewRomanPS-BoldMT"/>
                <a:cs typeface="TTCHR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TCHRR+TimesNewRomanPS-BoldMT"/>
                <a:cs typeface="TTCHRR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AGCLU+Arial-BoldMT"/>
                <a:cs typeface="VAGCLU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381002"/>
            <a:ext cx="10700002" cy="61721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440" y="404306"/>
            <a:ext cx="597584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一个统一的视图</a:t>
            </a:r>
            <a:r>
              <a:rPr sz="3600" b="1">
                <a:solidFill>
                  <a:srgbClr val="000000"/>
                </a:solidFill>
                <a:latin typeface="OMULWT+Arial-BoldMT"/>
                <a:cs typeface="OMULWT+Arial-BoldMT"/>
              </a:rPr>
              <a:t>-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文件视图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55993" y="523363"/>
            <a:ext cx="2293619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操作系统两大</a:t>
            </a:r>
          </a:p>
          <a:p>
            <a:pPr marL="306323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视图之一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3058" y="2965620"/>
            <a:ext cx="592834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open(</a:t>
            </a:r>
            <a:r>
              <a:rPr sz="2400" b="1">
                <a:solidFill>
                  <a:srgbClr val="FF0000"/>
                </a:solidFill>
                <a:latin typeface="OMULWT+Arial-BoldMT"/>
                <a:cs typeface="OMULWT+Arial-BoldMT"/>
              </a:rPr>
              <a:t>?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read(</a:t>
            </a:r>
            <a:r>
              <a:rPr sz="2400" b="1">
                <a:solidFill>
                  <a:srgbClr val="FF0000"/>
                </a:solidFill>
                <a:latin typeface="OMULWT+Arial-BoldMT"/>
                <a:cs typeface="OMULWT+Arial-BoldMT"/>
              </a:rPr>
              <a:t>?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write(</a:t>
            </a:r>
            <a:r>
              <a:rPr sz="2400" b="1">
                <a:solidFill>
                  <a:srgbClr val="FF0000"/>
                </a:solidFill>
                <a:latin typeface="OMULWT+Arial-BoldMT"/>
                <a:cs typeface="OMULWT+Arial-BoldMT"/>
              </a:rPr>
              <a:t>?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close()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40" y="3512439"/>
            <a:ext cx="1374648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设备属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性数据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10763" y="3651122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进行解释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6411" y="4290314"/>
            <a:ext cx="3420997" cy="1126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键盘</a:t>
            </a:r>
            <a:r>
              <a:rPr sz="2400" spc="4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中断</a:t>
            </a:r>
            <a:r>
              <a:rPr sz="2400" spc="3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命令</a:t>
            </a:r>
            <a:r>
              <a:rPr sz="2400" spc="4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处理</a:t>
            </a:r>
            <a:r>
              <a:rPr sz="2400" spc="32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命令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74485" y="4274439"/>
            <a:ext cx="1068323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中断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处理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7628" y="4911538"/>
            <a:ext cx="1477619" cy="11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称为</a:t>
            </a:r>
            <a:r>
              <a:rPr sz="2400" b="1">
                <a:solidFill>
                  <a:srgbClr val="000000"/>
                </a:solidFill>
                <a:latin typeface="OMULWT+Arial-BoldMT"/>
                <a:cs typeface="OMULWT+Arial-BoldMT"/>
              </a:rPr>
              <a:t>I/O</a:t>
            </a:r>
          </a:p>
          <a:p>
            <a:pPr marL="204215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系统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05894" y="5632322"/>
            <a:ext cx="1987296" cy="129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键盘控制器</a:t>
            </a:r>
          </a:p>
          <a:p>
            <a:pPr marL="458692" marR="0">
              <a:lnSpc>
                <a:spcPts val="2400"/>
              </a:lnSpc>
              <a:spcBef>
                <a:spcPts val="18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键盘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44294" y="5632322"/>
            <a:ext cx="1987296" cy="1295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磁盘控制器</a:t>
            </a:r>
          </a:p>
          <a:p>
            <a:pPr marL="458690" marR="0">
              <a:lnSpc>
                <a:spcPts val="2400"/>
              </a:lnSpc>
              <a:spcBef>
                <a:spcPts val="18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TUCFA+TimesNewRomanPS-BoldMT"/>
                <a:cs typeface="CTUCF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CTUCFA+TimesNewRomanPS-BoldMT"/>
                <a:cs typeface="CTUCF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CTUCFA+TimesNewRomanPS-BoldMT"/>
                <a:cs typeface="CTUCFA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MULWT+Arial-BoldMT"/>
                <a:cs typeface="OMULWT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MULWT+Arial-BoldMT"/>
                <a:cs typeface="OMULWT+Arial-BoldMT"/>
              </a:rPr>
              <a:t>6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MULWT+Arial-BoldMT"/>
                <a:cs typeface="OMULWT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2599944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3581400"/>
            <a:ext cx="7467600" cy="21945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603199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40" y="404306"/>
            <a:ext cx="738370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概念有了，开始给显示器输出</a:t>
            </a:r>
            <a:r>
              <a:rPr sz="3600" b="1">
                <a:solidFill>
                  <a:srgbClr val="000000"/>
                </a:solidFill>
                <a:latin typeface="ECDKGP+Arial-BoldMT"/>
                <a:cs typeface="ECDKGP+Arial-BoldMT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9415" y="1299191"/>
            <a:ext cx="4744858" cy="925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RNATPM+Wingdings-Regular"/>
                <a:cs typeface="RNATP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从哪里开始这个故事呢</a:t>
            </a:r>
            <a:r>
              <a:rPr sz="2800" b="1">
                <a:solidFill>
                  <a:srgbClr val="000000"/>
                </a:solidFill>
                <a:latin typeface="ECDKGP+Arial-BoldMT"/>
                <a:cs typeface="ECDKGP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58439" y="1895772"/>
            <a:ext cx="52592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CDKGP+Arial-BoldMT"/>
                <a:cs typeface="ECDKGP+Arial-BoldMT"/>
              </a:rPr>
              <a:t>printf(“Host</a:t>
            </a:r>
            <a:r>
              <a:rPr sz="2400" b="1" spc="-15">
                <a:solidFill>
                  <a:srgbClr val="FF0000"/>
                </a:solidFill>
                <a:latin typeface="ECDKGP+Arial-BoldMT"/>
                <a:cs typeface="ECDKGP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CDKGP+Arial-BoldMT"/>
                <a:cs typeface="ECDKGP+Arial-BoldMT"/>
              </a:rPr>
              <a:t>Name:</a:t>
            </a:r>
            <a:r>
              <a:rPr sz="2400" b="1" spc="23">
                <a:solidFill>
                  <a:srgbClr val="FF0000"/>
                </a:solidFill>
                <a:latin typeface="ECDKGP+Arial-BoldMT"/>
                <a:cs typeface="ECDKGP+Arial-BoldMT"/>
              </a:rPr>
              <a:t> </a:t>
            </a:r>
            <a:r>
              <a:rPr sz="2400" b="1" spc="-15">
                <a:solidFill>
                  <a:srgbClr val="FF0000"/>
                </a:solidFill>
                <a:latin typeface="ECDKGP+Arial-BoldMT"/>
                <a:cs typeface="ECDKGP+Arial-BoldMT"/>
              </a:rPr>
              <a:t>%s”,</a:t>
            </a:r>
            <a:r>
              <a:rPr sz="2400" b="1" spc="62">
                <a:solidFill>
                  <a:srgbClr val="FF0000"/>
                </a:solidFill>
                <a:latin typeface="ECDKGP+Arial-BoldMT"/>
                <a:cs typeface="ECDKGP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ECDKGP+Arial-BoldMT"/>
                <a:cs typeface="ECDKGP+Arial-BoldMT"/>
              </a:rPr>
              <a:t>name);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5839" y="2516040"/>
            <a:ext cx="12005309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CDKGP+Arial-BoldMT"/>
                <a:cs typeface="ECDKGP+Arial-BoldMT"/>
              </a:rPr>
              <a:t>printf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库展开的部分我们已经知道：先创建缓存</a:t>
            </a:r>
            <a:r>
              <a:rPr sz="2400" b="1">
                <a:solidFill>
                  <a:srgbClr val="000000"/>
                </a:solidFill>
                <a:latin typeface="ECDKGP+Arial-BoldMT"/>
                <a:cs typeface="ECDKGP+Arial-BoldMT"/>
              </a:rPr>
              <a:t>buf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将格式化输出都写到那里，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然后再</a:t>
            </a:r>
            <a:r>
              <a:rPr sz="2400" b="1">
                <a:solidFill>
                  <a:srgbClr val="000000"/>
                </a:solidFill>
                <a:latin typeface="ECDKGP+Arial-BoldMT"/>
                <a:cs typeface="ECDKGP+Arial-BoldMT"/>
              </a:rPr>
              <a:t>write(1,buf,…)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1252" y="3609697"/>
            <a:ext cx="4273789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VASVNK+CourierNewPS-BoldMT"/>
                <a:cs typeface="VASVNK+CourierNewPS-BoldMT"/>
              </a:rPr>
              <a:t>linux/fs/read_write.c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1252" y="3977720"/>
            <a:ext cx="718835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int sys_write(unsigned int </a:t>
            </a:r>
            <a:r>
              <a:rPr sz="2000" b="1">
                <a:solidFill>
                  <a:srgbClr val="FF0000"/>
                </a:solidFill>
                <a:latin typeface="VASVNK+CourierNewPS-BoldMT"/>
                <a:cs typeface="VASVNK+CourierNewPS-BoldMT"/>
              </a:rPr>
              <a:t>fd</a:t>
            </a: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, char *buf,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1252" y="4343448"/>
            <a:ext cx="19057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int count)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15355" y="4430975"/>
            <a:ext cx="260849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CDKGP+Arial-BoldMT"/>
                <a:cs typeface="ECDKGP+Arial-BoldMT"/>
              </a:rPr>
              <a:t>fd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是找到</a:t>
            </a:r>
            <a:r>
              <a:rPr sz="2000" b="1">
                <a:solidFill>
                  <a:srgbClr val="000000"/>
                </a:solidFill>
                <a:latin typeface="ECDKGP+Arial-BoldMT"/>
                <a:cs typeface="ECDKGP+Arial-BoldMT"/>
              </a:rPr>
              <a:t>file</a:t>
            </a:r>
            <a:r>
              <a:rPr sz="2000" spc="11">
                <a:solidFill>
                  <a:srgbClr val="000000"/>
                </a:solidFill>
                <a:latin typeface="SimSun"/>
                <a:cs typeface="SimSun"/>
              </a:rPr>
              <a:t>的索引</a:t>
            </a:r>
            <a:r>
              <a:rPr sz="2000" b="1">
                <a:solidFill>
                  <a:srgbClr val="000000"/>
                </a:solidFill>
                <a:latin typeface="ECDKGP+Arial-BoldMT"/>
                <a:cs typeface="ECDKGP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1252" y="4709176"/>
            <a:ext cx="368199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VASVNK+CourierNewPS-BoldMT"/>
                <a:cs typeface="VASVNK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struct file* file;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88348" y="5055454"/>
            <a:ext cx="7723187" cy="688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ASVNK+CourierNewPS-BoldMT"/>
                <a:cs typeface="VASVNK+CourierNewPS-BoldMT"/>
              </a:rPr>
              <a:t>file = current-&gt;filp[fd];</a:t>
            </a:r>
            <a:r>
              <a:rPr sz="2000" b="1" spc="676">
                <a:solidFill>
                  <a:srgbClr val="FF0000"/>
                </a:solidFill>
                <a:latin typeface="VASVNK+CourierNewPS-BoldMT"/>
                <a:cs typeface="VASVNK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ECDKGP+Arial-BoldMT"/>
                <a:cs typeface="ECDKGP+Arial-BoldMT"/>
              </a:rPr>
              <a:t>current</a:t>
            </a:r>
            <a:r>
              <a:rPr sz="2000" spc="14">
                <a:solidFill>
                  <a:srgbClr val="000000"/>
                </a:solidFill>
                <a:latin typeface="SimSun"/>
                <a:cs typeface="SimSun"/>
              </a:rPr>
              <a:t>不陌生吧，进程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0027" y="5371936"/>
            <a:ext cx="268378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带动整个系统的视图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88348" y="5440632"/>
            <a:ext cx="385643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ASVNK+CourierNewPS-BoldMT"/>
                <a:cs typeface="VASVNK+CourierNewPS-BoldMT"/>
              </a:rPr>
              <a:t>inode = file-&gt;f_inode;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5839" y="5975203"/>
            <a:ext cx="77815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CDKGP+Arial-BoldMT"/>
                <a:cs typeface="ECDKGP+Arial-BoldMT"/>
              </a:rPr>
              <a:t>file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的目的是得到</a:t>
            </a:r>
            <a:r>
              <a:rPr sz="2400" b="1">
                <a:solidFill>
                  <a:srgbClr val="000000"/>
                </a:solidFill>
                <a:latin typeface="ECDKGP+Arial-BoldMT"/>
                <a:cs typeface="ECDKGP+Arial-BoldMT"/>
              </a:rPr>
              <a:t>inode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，显示器信息应该就在这里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CVBLI+TimesNewRomanPS-BoldMT"/>
                <a:cs typeface="JCVBL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CVBLI+TimesNewRomanPS-BoldMT"/>
                <a:cs typeface="JCVBL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CVBLI+TimesNewRomanPS-BoldMT"/>
                <a:cs typeface="JCVBLI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CDKGP+Arial-BoldMT"/>
                <a:cs typeface="ECDKGP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2311" y="4466844"/>
            <a:ext cx="6800088" cy="7909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1644" y="5372100"/>
            <a:ext cx="6827518" cy="10957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44" y="1799844"/>
            <a:ext cx="6801611" cy="155295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7" y="3593591"/>
            <a:ext cx="188975" cy="19202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" y="404306"/>
            <a:ext cx="489547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NHEAMA+Arial-BoldMT"/>
                <a:cs typeface="NHEAMA+Arial-BoldMT"/>
              </a:rPr>
              <a:t>fd=1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3600" b="1">
                <a:solidFill>
                  <a:srgbClr val="000000"/>
                </a:solidFill>
                <a:latin typeface="NHEAMA+Arial-BoldMT"/>
                <a:cs typeface="NHEAMA+Arial-BoldMT"/>
              </a:rPr>
              <a:t>filp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从哪里来</a:t>
            </a:r>
            <a:r>
              <a:rPr sz="3600" b="1">
                <a:solidFill>
                  <a:srgbClr val="000000"/>
                </a:solidFill>
                <a:latin typeface="NHEAMA+Arial-BoldMT"/>
                <a:cs typeface="NHEAMA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815" y="1299191"/>
            <a:ext cx="7909652" cy="927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KUNTN+Wingdings-Regular"/>
                <a:cs typeface="QKUNTN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因为是被</a:t>
            </a:r>
            <a:r>
              <a:rPr sz="2800" b="1">
                <a:solidFill>
                  <a:srgbClr val="000000"/>
                </a:solidFill>
                <a:latin typeface="NHEAMA+Arial-BoldMT"/>
                <a:cs typeface="NHEAMA+Arial-BoldMT"/>
              </a:rPr>
              <a:t>current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指向，所以是从</a:t>
            </a:r>
            <a:r>
              <a:rPr sz="2800" b="1">
                <a:solidFill>
                  <a:srgbClr val="000000"/>
                </a:solidFill>
                <a:latin typeface="NHEAMA+Arial-BoldMT"/>
                <a:cs typeface="NHEAMA+Arial-BoldMT"/>
              </a:rPr>
              <a:t>fork</a:t>
            </a:r>
            <a:r>
              <a:rPr sz="2800" spc="20">
                <a:solidFill>
                  <a:srgbClr val="000000"/>
                </a:solidFill>
                <a:latin typeface="SimSun"/>
                <a:cs typeface="SimSun"/>
              </a:rPr>
              <a:t>中来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2039" y="1856185"/>
            <a:ext cx="3857313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int copy_process(...){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AAETV+CourierNewPS-BoldMT"/>
                <a:cs typeface="SAAETV+CourierNewPS-BoldMT"/>
              </a:rPr>
              <a:t>*p = *current;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490" y="2587641"/>
            <a:ext cx="6310007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for (i=0; i&lt;NR_OPEN;i++)</a:t>
            </a:r>
          </a:p>
          <a:p>
            <a:pPr marL="457096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if ((f=p-&gt;filp[i])) f-&gt;f_count++;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39" y="3546328"/>
            <a:ext cx="655501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显然是拷贝来的，那么是谁一开始打开的</a:t>
            </a:r>
            <a:r>
              <a:rPr sz="2400" b="1">
                <a:solidFill>
                  <a:srgbClr val="000000"/>
                </a:solidFill>
                <a:latin typeface="NHEAMA+Arial-BoldMT"/>
                <a:cs typeface="NHEAMA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17002" y="4000670"/>
            <a:ext cx="748360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HEAMA+Arial-BoldMT"/>
                <a:cs typeface="NHEAMA+Arial-BoldMT"/>
              </a:rPr>
              <a:t>shell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进程启动了</a:t>
            </a:r>
            <a:r>
              <a:rPr sz="2400" b="1">
                <a:solidFill>
                  <a:srgbClr val="000000"/>
                </a:solidFill>
                <a:latin typeface="NHEAMA+Arial-BoldMT"/>
                <a:cs typeface="NHEAMA+Arial-BoldMT"/>
              </a:rPr>
              <a:t>whoami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命令，</a:t>
            </a:r>
            <a:r>
              <a:rPr sz="2400" b="1">
                <a:solidFill>
                  <a:srgbClr val="000000"/>
                </a:solidFill>
                <a:latin typeface="NHEAMA+Arial-BoldMT"/>
                <a:cs typeface="NHEAMA+Arial-BoldMT"/>
              </a:rPr>
              <a:t>shell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是其父进程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9664" y="4523185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void main(void)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664" y="4888913"/>
            <a:ext cx="4206487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{ if(!fork()){ </a:t>
            </a:r>
            <a:r>
              <a:rPr sz="2000" b="1">
                <a:solidFill>
                  <a:srgbClr val="FF0000"/>
                </a:solidFill>
                <a:latin typeface="SAAETV+CourierNewPS-BoldMT"/>
                <a:cs typeface="SAAETV+CourierNewPS-BoldMT"/>
              </a:rPr>
              <a:t>init();</a:t>
            </a:r>
            <a:r>
              <a:rPr sz="2000" b="1" spc="-10">
                <a:solidFill>
                  <a:srgbClr val="FF0000"/>
                </a:solidFill>
                <a:latin typeface="SAAETV+CourierNewPS-BoldMT"/>
                <a:cs typeface="SAAETV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18552" y="5428060"/>
            <a:ext cx="26680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void init(void)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18552" y="5793788"/>
            <a:ext cx="7201206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{</a:t>
            </a:r>
            <a:r>
              <a:rPr sz="2000" b="1">
                <a:solidFill>
                  <a:srgbClr val="FF0000"/>
                </a:solidFill>
                <a:latin typeface="SAAETV+CourierNewPS-BoldMT"/>
                <a:cs typeface="SAAETV+CourierNewPS-BoldMT"/>
              </a:rPr>
              <a:t>open(“dev/tty0”,O_RDWR,0);</a:t>
            </a: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dup(0);dup(0);</a:t>
            </a:r>
          </a:p>
          <a:p>
            <a:pPr marL="15245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execve("</a:t>
            </a:r>
            <a:r>
              <a:rPr sz="2000" b="1">
                <a:solidFill>
                  <a:srgbClr val="FF0000"/>
                </a:solidFill>
                <a:latin typeface="SAAETV+CourierNewPS-BoldMT"/>
                <a:cs typeface="SAAETV+CourierNewPS-BoldMT"/>
              </a:rPr>
              <a:t>/bin/sh</a:t>
            </a:r>
            <a:r>
              <a:rPr sz="2000" b="1">
                <a:solidFill>
                  <a:srgbClr val="000000"/>
                </a:solidFill>
                <a:latin typeface="SAAETV+CourierNewPS-BoldMT"/>
                <a:cs typeface="SAAETV+CourierNewPS-BoldMT"/>
              </a:rPr>
              <a:t>",argv,envp)}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VAQHF+TimesNewRomanPS-BoldMT"/>
                <a:cs typeface="OVAQHF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VAQHF+TimesNewRomanPS-BoldMT"/>
                <a:cs typeface="OVAQH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VAQHF+TimesNewRomanPS-BoldMT"/>
                <a:cs typeface="OVAQHF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HEAMA+Arial-BoldMT"/>
                <a:cs typeface="NHEAMA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HEAMA+Arial-BoldMT"/>
                <a:cs typeface="NHEAMA+Arial-BoldMT"/>
              </a:rPr>
              <a:t>8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HEAMA+Arial-BoldMT"/>
                <a:cs typeface="NHEAMA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562600"/>
            <a:ext cx="1001267" cy="1295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23614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127" y="3630167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4191000"/>
            <a:ext cx="6172200" cy="20581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161" y="4877561"/>
            <a:ext cx="76200" cy="685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240" y="404306"/>
            <a:ext cx="632382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EVQQEV+Arial-BoldMT"/>
                <a:cs typeface="EVQQEV+Arial-BoldMT"/>
              </a:rPr>
              <a:t>open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系统调用完成了什么</a:t>
            </a:r>
            <a:r>
              <a:rPr sz="3600" b="1">
                <a:solidFill>
                  <a:srgbClr val="000000"/>
                </a:solidFill>
                <a:latin typeface="EVQQEV+Arial-BoldMT"/>
                <a:cs typeface="EVQQEV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20520" y="1177725"/>
            <a:ext cx="293852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解析目录，找到</a:t>
            </a:r>
            <a:r>
              <a:rPr sz="2000" b="1">
                <a:solidFill>
                  <a:srgbClr val="000000"/>
                </a:solidFill>
                <a:latin typeface="EVQQEV+Arial-BoldMT"/>
                <a:cs typeface="EVQQEV+Arial-BoldMT"/>
              </a:rPr>
              <a:t>inode!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40" y="1285597"/>
            <a:ext cx="321995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VMQLTM+CourierNewPS-BoldMT"/>
                <a:cs typeface="VMQLTM+CourierNewPS-BoldMT"/>
              </a:rPr>
              <a:t>linux/fs/open.c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 中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1653620"/>
            <a:ext cx="7888098" cy="2132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int sys_open(const char* filename, int flag)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VMQLTM+CourierNewPS-BoldMT"/>
                <a:cs typeface="VMQLTM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i=open_namei(filename,flag,&amp;inode);</a:t>
            </a:r>
          </a:p>
          <a:p>
            <a:pPr marL="457096" marR="0">
              <a:lnSpc>
                <a:spcPts val="2270"/>
              </a:lnSpc>
              <a:spcBef>
                <a:spcPts val="69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MQLTM+CourierNewPS-BoldMT"/>
                <a:cs typeface="VMQLTM+CourierNewPS-BoldMT"/>
              </a:rPr>
              <a:t>cuurent-&gt;filp[fd]=f; </a:t>
            </a: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第一个空闲的</a:t>
            </a: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fd</a:t>
            </a:r>
          </a:p>
          <a:p>
            <a:pPr marL="457297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f-&gt;f_mode=inode-&gt;i_mode; </a:t>
            </a:r>
            <a:r>
              <a:rPr sz="2000" b="1">
                <a:solidFill>
                  <a:srgbClr val="FF0000"/>
                </a:solidFill>
                <a:latin typeface="VMQLTM+CourierNewPS-BoldMT"/>
                <a:cs typeface="VMQLTM+CourierNewPS-BoldMT"/>
              </a:rPr>
              <a:t>f-&gt;f_inode=inode</a:t>
            </a: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;</a:t>
            </a:r>
          </a:p>
          <a:p>
            <a:pPr marL="457297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MQLTM+CourierNewPS-BoldMT"/>
                <a:cs typeface="VMQLTM+CourierNewPS-BoldMT"/>
              </a:rPr>
              <a:t>f-&gt;f_count=1; return fd; 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39" y="3596830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核心就是建立这样一个链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87440" y="3877810"/>
            <a:ext cx="1920478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VMQLTM+CourierNewPS-BoldMT"/>
                <a:cs typeface="VMQLTM+CourierNewPS-BoldMT"/>
              </a:rPr>
              <a:t>dev/tty0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91840" y="4338861"/>
            <a:ext cx="746489" cy="93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VMQLTM+CourierNewPS-BoldMT"/>
                <a:cs typeface="VMQLTM+CourierNewPS-BoldMT"/>
              </a:rPr>
              <a:t>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16040" y="4562771"/>
            <a:ext cx="126995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VQQEV+Arial-BoldMT"/>
                <a:cs typeface="EVQQEV+Arial-BoldMT"/>
              </a:rPr>
              <a:t>inode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2039" y="4796061"/>
            <a:ext cx="746489" cy="93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VMQLTM+CourierNewPS-BoldMT"/>
                <a:cs typeface="VMQLTM+CourierNewPS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6240" y="5019971"/>
            <a:ext cx="9161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VQQEV+Arial-BoldMT"/>
                <a:cs typeface="EVQQEV+Arial-BoldMT"/>
              </a:rPr>
              <a:t>filp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16040" y="5553372"/>
            <a:ext cx="126995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VQQEV+Arial-BoldMT"/>
                <a:cs typeface="EVQQEV+Arial-BoldMT"/>
              </a:rPr>
              <a:t>inode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67839" y="5913733"/>
            <a:ext cx="9183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VQQEV+Arial-BoldMT"/>
                <a:cs typeface="EVQQEV+Arial-BoldMT"/>
              </a:rPr>
              <a:t>PCB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30040" y="6010572"/>
            <a:ext cx="17803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EVQQEV+Arial-BoldMT"/>
                <a:cs typeface="EVQQEV+Arial-BoldMT"/>
              </a:rPr>
              <a:t>file_table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MTCKQ+TimesNewRomanPS-BoldMT"/>
                <a:cs typeface="FMTCK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MTCKQ+TimesNewRomanPS-BoldMT"/>
                <a:cs typeface="FMTCK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MTCKQ+TimesNewRomanPS-BoldMT"/>
                <a:cs typeface="FMTCKQ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VQQEV+Arial-BoldMT"/>
                <a:cs typeface="EVQQEV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VQQEV+Arial-BoldMT"/>
                <a:cs typeface="EVQQEV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VQQEV+Arial-BoldMT"/>
                <a:cs typeface="EVQQEV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984</Words>
  <Application>Microsoft Office PowerPoint</Application>
  <PresentationFormat>宽屏</PresentationFormat>
  <Paragraphs>260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52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16</vt:i4>
      </vt:variant>
    </vt:vector>
  </HeadingPairs>
  <TitlesOfParts>
    <vt:vector size="85" baseType="lpstr">
      <vt:lpstr>AIGEOV+Arial-BoldMT</vt:lpstr>
      <vt:lpstr>CTUCFA+TimesNewRomanPS-BoldMT</vt:lpstr>
      <vt:lpstr>DIUPVC+Arial-BoldMT</vt:lpstr>
      <vt:lpstr>EBRHID+TimesNewRomanPS-BoldMT</vt:lpstr>
      <vt:lpstr>ECDKGP+Arial-BoldMT</vt:lpstr>
      <vt:lpstr>ECELBT+CourierNewPS-BoldMT</vt:lpstr>
      <vt:lpstr>EFMGQH+Arial-BoldMT</vt:lpstr>
      <vt:lpstr>EIROBE+Arial-BoldMT</vt:lpstr>
      <vt:lpstr>ENNVMQ+CourierNewPS-BoldMT</vt:lpstr>
      <vt:lpstr>EVQQEV+Arial-BoldMT</vt:lpstr>
      <vt:lpstr>FMTCKQ+TimesNewRomanPS-BoldMT</vt:lpstr>
      <vt:lpstr>HPKVSU+TimesNewRomanPS-BoldMT</vt:lpstr>
      <vt:lpstr>HPTFVH+CourierNewPS-BoldMT</vt:lpstr>
      <vt:lpstr>JCVBLI+TimesNewRomanPS-BoldMT</vt:lpstr>
      <vt:lpstr>JIBTUJ+Arial-BoldMT</vt:lpstr>
      <vt:lpstr>JILKJA+TimesNewRomanPS-BoldMT</vt:lpstr>
      <vt:lpstr>JLMSEU+Arial-BoldMT</vt:lpstr>
      <vt:lpstr>JTCLAP+TimesNewRomanPS-BoldMT</vt:lpstr>
      <vt:lpstr>KFPHWM+TimesNewRomanPS-BoldMT</vt:lpstr>
      <vt:lpstr>KQHGMA+CourierNewPS-BoldMT</vt:lpstr>
      <vt:lpstr>KVNBLT+Arial-BoldMT</vt:lpstr>
      <vt:lpstr>LBRQQQ+Elephant-Regular</vt:lpstr>
      <vt:lpstr>LFUMIG+Arial-BoldMT</vt:lpstr>
      <vt:lpstr>LKPDQK+TimesNewRomanPS-BoldMT</vt:lpstr>
      <vt:lpstr>NHEAMA+Arial-BoldMT</vt:lpstr>
      <vt:lpstr>OMULWT+Arial-BoldMT</vt:lpstr>
      <vt:lpstr>OSDHPC+TimesNewRomanPS-BoldMT</vt:lpstr>
      <vt:lpstr>OVAQHF+TimesNewRomanPS-BoldMT</vt:lpstr>
      <vt:lpstr>PBPTON+TimesNewRomanPS-BoldMT</vt:lpstr>
      <vt:lpstr>PFBSLW+CourierNewPS-BoldMT</vt:lpstr>
      <vt:lpstr>QFGGFR+STHupo</vt:lpstr>
      <vt:lpstr>QKUNTN+Wingdings-Regular</vt:lpstr>
      <vt:lpstr>QQCGSB+Arial-Black</vt:lpstr>
      <vt:lpstr>RFIGGH+TimesNewRomanPS-BoldMT</vt:lpstr>
      <vt:lpstr>RNATPM+Wingdings-Regular</vt:lpstr>
      <vt:lpstr>SAAETV+CourierNewPS-BoldMT</vt:lpstr>
      <vt:lpstr>SDUBMV+Arial-BoldMT</vt:lpstr>
      <vt:lpstr>THJJJW+Arial-BoldMT</vt:lpstr>
      <vt:lpstr>TTCHRR+TimesNewRomanPS-BoldMT</vt:lpstr>
      <vt:lpstr>TVSLII+CourierNewPS-BoldMT</vt:lpstr>
      <vt:lpstr>UGSKPF+TimesNewRomanPS-BoldMT</vt:lpstr>
      <vt:lpstr>USJVKN+CourierNewPS-BoldMT</vt:lpstr>
      <vt:lpstr>VAGCLU+Arial-BoldMT</vt:lpstr>
      <vt:lpstr>VASVNK+CourierNewPS-BoldMT</vt:lpstr>
      <vt:lpstr>VGTSTK+Arial-Black</vt:lpstr>
      <vt:lpstr>VMJBFB+TimesNewRomanPS-BoldMT</vt:lpstr>
      <vt:lpstr>VMQLTM+CourierNewPS-BoldMT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2018-09-08T16:21:22Z</cp:lastPrinted>
  <dcterms:created xsi:type="dcterms:W3CDTF">2018-09-08T08:21:22Z</dcterms:created>
  <dcterms:modified xsi:type="dcterms:W3CDTF">2018-09-08T08:36:37Z</dcterms:modified>
</cp:coreProperties>
</file>