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embeddedFontLst>
    <p:embeddedFont>
      <p:font typeface="UDGTJT+Wingdings-Regular" panose="02010600030101010101" charset="2"/>
      <p:regular r:id="rId11"/>
    </p:embeddedFont>
    <p:embeddedFont>
      <p:font typeface="VANEGS+TimesNewRomanPS-BoldMT" panose="02010600030101010101" charset="0"/>
      <p:regular r:id="rId12"/>
    </p:embeddedFont>
    <p:embeddedFont>
      <p:font typeface="SimHei" panose="02010609060101010101" pitchFamily="49" charset="-122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VAPJHJ+CourierNewPS-BoldItalicMT" panose="02010600030101010101" charset="0"/>
      <p:regular r:id="rId18"/>
    </p:embeddedFont>
    <p:embeddedFont>
      <p:font typeface="HCDCWF+CourierNewPS-BoldMT"/>
      <p:regular r:id="rId19"/>
    </p:embeddedFont>
    <p:embeddedFont>
      <p:font typeface="KIGHRK+Elephant-Regular" panose="02010600030101010101" charset="0"/>
      <p:regular r:id="rId20"/>
    </p:embeddedFont>
    <p:embeddedFont>
      <p:font typeface="QHLHTA+Arial-BoldMT" panose="02010600030101010101" charset="0"/>
      <p:regular r:id="rId21"/>
    </p:embeddedFont>
    <p:embeddedFont>
      <p:font typeface="VVDBAS+STHupo" panose="02010600030101010101" charset="-122"/>
      <p:regular r:id="rId22"/>
    </p:embeddedFont>
    <p:embeddedFont>
      <p:font typeface="QGRFVS+Arial-Black" panose="02010600030101010101" charset="0"/>
      <p:regular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24" y="5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277859" y="1028701"/>
            <a:ext cx="11507232" cy="369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73723" y="1343721"/>
            <a:ext cx="6572817" cy="1788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980"/>
              </a:lnSpc>
              <a:spcBef>
                <a:spcPts val="0"/>
              </a:spcBef>
              <a:spcAft>
                <a:spcPts val="0"/>
              </a:spcAft>
            </a:pPr>
            <a:r>
              <a:rPr sz="5400" b="1" dirty="0">
                <a:solidFill>
                  <a:srgbClr val="0033CC"/>
                </a:solidFill>
                <a:latin typeface="VANEGS+TimesNewRomanPS-BoldMT"/>
                <a:cs typeface="VANEGS+TimesNewRomanPS-BoldMT"/>
              </a:rPr>
              <a:t>Operating Systems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1040" y="1429207"/>
            <a:ext cx="3358286" cy="1542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48"/>
              </a:lnSpc>
              <a:spcBef>
                <a:spcPts val="0"/>
              </a:spcBef>
              <a:spcAft>
                <a:spcPts val="0"/>
              </a:spcAft>
            </a:pPr>
            <a:r>
              <a:rPr sz="4800" spc="14" dirty="0">
                <a:solidFill>
                  <a:srgbClr val="0033CC"/>
                </a:solidFill>
                <a:latin typeface="VVDBAS+STHupo"/>
                <a:cs typeface="VVDBAS+STHupo"/>
              </a:rPr>
              <a:t>操作系统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66895" y="2628262"/>
            <a:ext cx="4447032" cy="2217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460"/>
              </a:lnSpc>
              <a:spcBef>
                <a:spcPts val="0"/>
              </a:spcBef>
              <a:spcAft>
                <a:spcPts val="0"/>
              </a:spcAft>
            </a:pPr>
            <a:r>
              <a:rPr sz="6000" dirty="0">
                <a:solidFill>
                  <a:srgbClr val="FF0000"/>
                </a:solidFill>
                <a:latin typeface="QGRFVS+Arial-Black"/>
                <a:cs typeface="QGRFVS+Arial-Black"/>
              </a:rPr>
              <a:t>L27</a:t>
            </a:r>
            <a:r>
              <a:rPr sz="6000" spc="5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6000" spc="11" dirty="0">
                <a:solidFill>
                  <a:srgbClr val="FF0000"/>
                </a:solidFill>
                <a:latin typeface="SimHei"/>
                <a:cs typeface="SimHei"/>
              </a:rPr>
              <a:t>键盘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83479" y="3807705"/>
            <a:ext cx="3227904" cy="1416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50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000000"/>
                </a:solidFill>
                <a:latin typeface="KIGHRK+Elephant-Regular"/>
                <a:cs typeface="KIGHRK+Elephant-Regular"/>
              </a:rPr>
              <a:t>Keyboard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95423" y="2865945"/>
            <a:ext cx="8451037" cy="152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</a:pPr>
            <a:r>
              <a:rPr sz="4800" spc="23" dirty="0">
                <a:solidFill>
                  <a:srgbClr val="FF0000"/>
                </a:solidFill>
                <a:latin typeface="SimHei"/>
                <a:cs typeface="SimHei"/>
              </a:rPr>
              <a:t>终端设备包括显示器和键盘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VANEGS+TimesNewRomanPS-BoldMT"/>
                <a:cs typeface="VANEGS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VANEGS+TimesNewRomanPS-BoldMT"/>
                <a:cs typeface="VANEGS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VANEGS+TimesNewRomanPS-BoldMT"/>
                <a:cs typeface="VANEGS+TimesNewRomanPS-BoldMT"/>
              </a:rPr>
              <a:t>Systems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- 2 -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9440" y="425291"/>
            <a:ext cx="3894429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0" dirty="0">
                <a:solidFill>
                  <a:srgbClr val="000000"/>
                </a:solidFill>
                <a:latin typeface="SimSun"/>
                <a:cs typeface="SimSun"/>
              </a:rPr>
              <a:t>让外设工作起来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20640" y="1462194"/>
            <a:ext cx="3554272" cy="1178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CPU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向控制器中的寄存</a:t>
            </a:r>
          </a:p>
          <a:p>
            <a:pPr marL="0" marR="0">
              <a:lnSpc>
                <a:spcPts val="2400"/>
              </a:lnSpc>
              <a:spcBef>
                <a:spcPts val="718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器读写数据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20640" y="2390584"/>
            <a:ext cx="3873246" cy="118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控制器完成真正的工作，</a:t>
            </a:r>
          </a:p>
          <a:p>
            <a:pPr marL="0" marR="0">
              <a:lnSpc>
                <a:spcPts val="2681"/>
              </a:lnSpc>
              <a:spcBef>
                <a:spcPts val="486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并向</a:t>
            </a:r>
            <a:r>
              <a:rPr sz="24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CPU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发中断信号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77439" y="2660820"/>
            <a:ext cx="242468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CPU-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内存总线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3794" y="3055810"/>
            <a:ext cx="198729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总线控制器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73240" y="3441870"/>
            <a:ext cx="157581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PCI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总线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25039" y="4579810"/>
            <a:ext cx="198729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发出写命令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68294" y="4579810"/>
            <a:ext cx="2841593" cy="137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显卡、键盘</a:t>
            </a:r>
          </a:p>
          <a:p>
            <a:pPr marL="1466945" marR="0">
              <a:lnSpc>
                <a:spcPts val="2400"/>
              </a:lnSpc>
              <a:spcBef>
                <a:spcPts val="240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写显存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96439" y="5251620"/>
            <a:ext cx="262889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向</a:t>
            </a:r>
            <a:r>
              <a:rPr sz="2400" b="1" dirty="0">
                <a:solidFill>
                  <a:srgbClr val="FF0000"/>
                </a:solidFill>
                <a:latin typeface="QHLHTA+Arial-BoldMT"/>
                <a:cs typeface="QHLHTA+Arial-BoldMT"/>
              </a:rPr>
              <a:t>CPU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发出中断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48839" y="5951410"/>
            <a:ext cx="2293619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读数据到内存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VANEGS+TimesNewRomanPS-BoldMT"/>
                <a:cs typeface="VANEGS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VANEGS+TimesNewRomanPS-BoldMT"/>
                <a:cs typeface="VANEGS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VANEGS+TimesNewRomanPS-BoldMT"/>
                <a:cs typeface="VANEGS+TimesNewRomanPS-BoldMT"/>
              </a:rPr>
              <a:t>Systems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- 3 -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9327" y="1914144"/>
            <a:ext cx="188975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140" y="3320796"/>
            <a:ext cx="7566659" cy="838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9327" y="2447544"/>
            <a:ext cx="188975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27" y="2964179"/>
            <a:ext cx="188975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3712" y="4253483"/>
            <a:ext cx="7601710" cy="22524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8940" y="412243"/>
            <a:ext cx="6651558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关于键盘的故事从哪里开始</a:t>
            </a:r>
            <a:r>
              <a:rPr sz="36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9415" y="1222991"/>
            <a:ext cx="3225756" cy="92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993300"/>
                </a:solidFill>
                <a:latin typeface="UDGTJT+Wingdings-Regular"/>
                <a:cs typeface="UDGTJT+Wingdings-Regular"/>
              </a:rPr>
              <a:t></a:t>
            </a:r>
            <a:r>
              <a:rPr sz="2500" spc="208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SimSun"/>
                <a:cs typeface="SimSun"/>
              </a:rPr>
              <a:t>如何使用键盘</a:t>
            </a:r>
            <a:r>
              <a:rPr sz="28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05839" y="1830240"/>
            <a:ext cx="512285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对于使用者</a:t>
            </a:r>
            <a:r>
              <a:rPr sz="24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(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人</a:t>
            </a:r>
            <a:r>
              <a:rPr sz="24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):</a:t>
            </a:r>
            <a:r>
              <a:rPr sz="2400" b="1" spc="653" dirty="0">
                <a:solidFill>
                  <a:srgbClr val="000000"/>
                </a:solidFill>
                <a:latin typeface="QHLHTA+Arial-BoldMT"/>
                <a:cs typeface="QHLHTA+Arial-BoldMT"/>
              </a:rPr>
              <a:t>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敲键盘、看结果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05839" y="2390628"/>
            <a:ext cx="7748244" cy="1304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对于操作系统</a:t>
            </a:r>
            <a:r>
              <a:rPr sz="2400" b="1" dirty="0">
                <a:solidFill>
                  <a:srgbClr val="FF0000"/>
                </a:solidFill>
                <a:latin typeface="QHLHTA+Arial-BoldMT"/>
                <a:cs typeface="QHLHTA+Arial-BoldMT"/>
              </a:rPr>
              <a:t>:</a:t>
            </a:r>
            <a:r>
              <a:rPr sz="2400" b="1" spc="669" dirty="0">
                <a:solidFill>
                  <a:srgbClr val="FF0000"/>
                </a:solidFill>
                <a:latin typeface="QHLHTA+Arial-BoldMT"/>
                <a:cs typeface="QHLHTA+Arial-Bold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QHLHTA+Arial-BoldMT"/>
                <a:cs typeface="QHLHTA+Arial-BoldMT"/>
              </a:rPr>
              <a:t>“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等着”你敲键盘，敲了就中断</a:t>
            </a:r>
          </a:p>
          <a:p>
            <a:pPr marL="0" marR="0">
              <a:lnSpc>
                <a:spcPts val="2681"/>
              </a:lnSpc>
              <a:spcBef>
                <a:spcPts val="1306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所以故事该从键盘中断开始，从中断初始化开始</a:t>
            </a:r>
            <a:r>
              <a:rPr sz="24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…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53439" y="3422372"/>
            <a:ext cx="8025165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HCDCWF+CourierNewPS-BoldMT"/>
                <a:cs typeface="HCDCWF+CourierNewPS-BoldMT"/>
              </a:rPr>
              <a:t>void con_init(void) //</a:t>
            </a:r>
            <a:r>
              <a:rPr sz="2000" spc="15" dirty="0">
                <a:solidFill>
                  <a:srgbClr val="FF0000"/>
                </a:solidFill>
                <a:latin typeface="SimSun"/>
                <a:cs typeface="SimSun"/>
              </a:rPr>
              <a:t>应为键盘也是</a:t>
            </a:r>
            <a:r>
              <a:rPr sz="2000" b="1" dirty="0">
                <a:solidFill>
                  <a:srgbClr val="FF0000"/>
                </a:solidFill>
                <a:latin typeface="HCDCWF+CourierNewPS-BoldMT"/>
                <a:cs typeface="HCDCWF+CourierNewPS-BoldMT"/>
              </a:rPr>
              <a:t>console</a:t>
            </a:r>
            <a:r>
              <a:rPr sz="2000" spc="15" dirty="0">
                <a:solidFill>
                  <a:srgbClr val="FF0000"/>
                </a:solidFill>
                <a:latin typeface="SimSun"/>
                <a:cs typeface="SimSun"/>
              </a:rPr>
              <a:t>的一部分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53439" y="3790395"/>
            <a:ext cx="7889623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{ set_trap_gate(</a:t>
            </a:r>
            <a:r>
              <a:rPr sz="2000" b="1" dirty="0">
                <a:solidFill>
                  <a:srgbClr val="FF0000"/>
                </a:solidFill>
                <a:latin typeface="HCDCWF+CourierNewPS-BoldMT"/>
                <a:cs typeface="HCDCWF+CourierNewPS-BoldMT"/>
              </a:rPr>
              <a:t>0x21</a:t>
            </a: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, &amp;keyboard_interrupt); }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58202" y="4328834"/>
            <a:ext cx="4976346" cy="1037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333399"/>
                </a:solidFill>
                <a:latin typeface="SimSun"/>
                <a:cs typeface="SimSun"/>
              </a:rPr>
              <a:t>在</a:t>
            </a:r>
            <a:r>
              <a:rPr sz="2000" b="1" dirty="0">
                <a:solidFill>
                  <a:srgbClr val="333399"/>
                </a:solidFill>
                <a:latin typeface="HCDCWF+CourierNewPS-BoldMT"/>
                <a:cs typeface="HCDCWF+CourierNewPS-BoldMT"/>
              </a:rPr>
              <a:t>kernel/chr_drv/keyboard.S</a:t>
            </a:r>
            <a:r>
              <a:rPr sz="2000" dirty="0">
                <a:solidFill>
                  <a:srgbClr val="333399"/>
                </a:solidFill>
                <a:latin typeface="SimSun"/>
                <a:cs typeface="SimSun"/>
              </a:rPr>
              <a:t>中</a:t>
            </a:r>
          </a:p>
          <a:p>
            <a:pPr marL="0" marR="0">
              <a:lnSpc>
                <a:spcPts val="2270"/>
              </a:lnSpc>
              <a:spcBef>
                <a:spcPts val="523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.globl _keyboard_interrupt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58202" y="5062585"/>
            <a:ext cx="3512781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_keyboard_interrupt: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62961" y="5426114"/>
            <a:ext cx="7775770" cy="1403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E3200"/>
                </a:solidFill>
                <a:latin typeface="HCDCWF+CourierNewPS-BoldMT"/>
                <a:cs typeface="HCDCWF+CourierNewPS-BoldMT"/>
              </a:rPr>
              <a:t>inb $0x60,%al </a:t>
            </a: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//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从端口</a:t>
            </a: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0x60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读扫描吗</a:t>
            </a:r>
          </a:p>
          <a:p>
            <a:pPr marL="41" marR="0">
              <a:lnSpc>
                <a:spcPts val="2270"/>
              </a:lnSpc>
              <a:spcBef>
                <a:spcPts val="610"/>
              </a:spcBef>
              <a:spcAft>
                <a:spcPts val="0"/>
              </a:spcAft>
            </a:pPr>
            <a:r>
              <a:rPr sz="2000" b="1" dirty="0">
                <a:solidFill>
                  <a:srgbClr val="FE3200"/>
                </a:solidFill>
                <a:latin typeface="HCDCWF+CourierNewPS-BoldMT"/>
                <a:cs typeface="HCDCWF+CourierNewPS-BoldMT"/>
              </a:rPr>
              <a:t>call key_table(,%eax,4)</a:t>
            </a:r>
            <a:r>
              <a:rPr sz="2000" b="1" spc="-10" dirty="0">
                <a:solidFill>
                  <a:srgbClr val="FE3200"/>
                </a:solidFill>
                <a:latin typeface="HCDCWF+CourierNewPS-BoldMT"/>
                <a:cs typeface="HCDCWF+CourierNewPS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//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调用</a:t>
            </a: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key_table+eax*4</a:t>
            </a:r>
          </a:p>
          <a:p>
            <a:pPr marL="0" marR="0">
              <a:lnSpc>
                <a:spcPts val="2270"/>
              </a:lnSpc>
              <a:spcBef>
                <a:spcPts val="523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... push $0</a:t>
            </a:r>
            <a:r>
              <a:rPr sz="2000" b="1" spc="120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 </a:t>
            </a:r>
            <a:r>
              <a:rPr sz="2000" b="1" dirty="0">
                <a:solidFill>
                  <a:srgbClr val="FE3200"/>
                </a:solidFill>
                <a:latin typeface="HCDCWF+CourierNewPS-BoldMT"/>
                <a:cs typeface="HCDCWF+CourierNewPS-BoldMT"/>
              </a:rPr>
              <a:t>call _do_tty_interrupt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VANEGS+TimesNewRomanPS-BoldMT"/>
                <a:cs typeface="VANEGS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VANEGS+TimesNewRomanPS-BoldMT"/>
                <a:cs typeface="VANEGS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VANEGS+TimesNewRomanPS-BoldMT"/>
                <a:cs typeface="VANEGS+TimesNewRomanPS-BoldMT"/>
              </a:rPr>
              <a:t>Systems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- 4 -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4527" y="1304544"/>
            <a:ext cx="7821421" cy="1950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4527" y="3520439"/>
            <a:ext cx="188976" cy="1920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863" y="3809997"/>
            <a:ext cx="7641335" cy="26670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0040" y="404306"/>
            <a:ext cx="6719898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处理扫描码</a:t>
            </a:r>
            <a:r>
              <a:rPr sz="36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key_table+eax*4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1040" y="1220640"/>
            <a:ext cx="405726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key_table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是一个函数数组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66529" y="1574127"/>
            <a:ext cx="2171717" cy="946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显示字符通常都</a:t>
            </a:r>
          </a:p>
          <a:p>
            <a:pPr marL="85344" marR="0">
              <a:lnSpc>
                <a:spcPts val="2238"/>
              </a:lnSpc>
              <a:spcBef>
                <a:spcPts val="65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用此函数处理</a:t>
            </a:r>
            <a:r>
              <a:rPr sz="20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!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8640" y="1825347"/>
            <a:ext cx="4976346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323299"/>
                </a:solidFill>
                <a:latin typeface="SimSun"/>
                <a:cs typeface="SimSun"/>
              </a:rPr>
              <a:t>在</a:t>
            </a:r>
            <a:r>
              <a:rPr sz="2000" b="1" dirty="0">
                <a:solidFill>
                  <a:srgbClr val="323299"/>
                </a:solidFill>
                <a:latin typeface="HCDCWF+CourierNewPS-BoldMT"/>
                <a:cs typeface="HCDCWF+CourierNewPS-BoldMT"/>
              </a:rPr>
              <a:t>kernel/chr_drv/keyboard.S</a:t>
            </a:r>
            <a:r>
              <a:rPr sz="2000" dirty="0">
                <a:solidFill>
                  <a:srgbClr val="323299"/>
                </a:solidFill>
                <a:latin typeface="SimSun"/>
                <a:cs typeface="SimSun"/>
              </a:rPr>
              <a:t> 中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8640" y="2193370"/>
            <a:ext cx="1908296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key_table: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00951" y="2556866"/>
            <a:ext cx="8244650" cy="1041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.long none,do_self,</a:t>
            </a:r>
            <a:r>
              <a:rPr sz="2000" b="1" dirty="0">
                <a:solidFill>
                  <a:srgbClr val="FE3200"/>
                </a:solidFill>
                <a:latin typeface="HCDCWF+CourierNewPS-BoldMT"/>
                <a:cs typeface="HCDCWF+CourierNewPS-BoldMT"/>
              </a:rPr>
              <a:t>do_self</a:t>
            </a: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,do_self //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扫描码</a:t>
            </a: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00-03</a:t>
            </a:r>
          </a:p>
          <a:p>
            <a:pPr marL="0" marR="0">
              <a:lnSpc>
                <a:spcPts val="2270"/>
              </a:lnSpc>
              <a:spcBef>
                <a:spcPts val="609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.long do_self, ...,func, scroll, cursor</a:t>
            </a:r>
            <a:r>
              <a:rPr sz="2000" b="1" spc="-15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 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等等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01040" y="3436790"/>
            <a:ext cx="759752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扫描码</a:t>
            </a:r>
            <a:r>
              <a:rPr sz="24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02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对应按键</a:t>
            </a:r>
            <a:r>
              <a:rPr sz="24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1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；</a:t>
            </a:r>
            <a:r>
              <a:rPr sz="24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01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对应</a:t>
            </a:r>
            <a:r>
              <a:rPr sz="24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ESC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；</a:t>
            </a:r>
            <a:r>
              <a:rPr sz="24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12</a:t>
            </a:r>
            <a:r>
              <a:rPr sz="2400" spc="18" dirty="0">
                <a:solidFill>
                  <a:srgbClr val="000000"/>
                </a:solidFill>
                <a:latin typeface="SimSun"/>
                <a:cs typeface="SimSun"/>
              </a:rPr>
              <a:t>对应</a:t>
            </a:r>
            <a:r>
              <a:rPr sz="24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E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等等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499260" y="3927332"/>
            <a:ext cx="2886457" cy="12749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496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找到映射表，如</a:t>
            </a:r>
            <a:r>
              <a:rPr sz="20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a</a:t>
            </a: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的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key_map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映射为</a:t>
            </a:r>
            <a:r>
              <a:rPr sz="20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a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，而</a:t>
            </a:r>
          </a:p>
          <a:p>
            <a:pPr marL="176784" marR="0">
              <a:lnSpc>
                <a:spcPts val="2238"/>
              </a:lnSpc>
              <a:spcBef>
                <a:spcPts val="161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shift_map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映射为</a:t>
            </a:r>
            <a:r>
              <a:rPr sz="20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48640" y="3961210"/>
            <a:ext cx="2363133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mode: .byte 0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do_self: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53540" y="4692666"/>
            <a:ext cx="2820484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lea alt_map,%ebx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53389" y="5056227"/>
            <a:ext cx="7714301" cy="1403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testb $0x20,mode //alt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键是否同时按下</a:t>
            </a:r>
            <a:r>
              <a:rPr sz="2000" spc="42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jne 1f</a:t>
            </a:r>
          </a:p>
          <a:p>
            <a:pPr marL="0" marR="0">
              <a:lnSpc>
                <a:spcPts val="2270"/>
              </a:lnSpc>
              <a:spcBef>
                <a:spcPts val="524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lea shift_map,%ebx</a:t>
            </a:r>
            <a:r>
              <a:rPr sz="2000" b="1" spc="120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testb $0x03,mode</a:t>
            </a:r>
            <a:r>
              <a:rPr sz="2000" b="1" spc="120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jne 1f</a:t>
            </a:r>
          </a:p>
          <a:p>
            <a:pPr marL="0" marR="0">
              <a:lnSpc>
                <a:spcPts val="2270"/>
              </a:lnSpc>
              <a:spcBef>
                <a:spcPts val="609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HCDCWF+CourierNewPS-BoldMT"/>
                <a:cs typeface="HCDCWF+CourierNewPS-BoldMT"/>
              </a:rPr>
              <a:t>lea key_map,%ebx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48488" y="6155664"/>
            <a:ext cx="686459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E3200"/>
                </a:solidFill>
                <a:latin typeface="HCDCWF+CourierNewPS-BoldMT"/>
                <a:cs typeface="HCDCWF+CourierNewPS-BoldMT"/>
              </a:rPr>
              <a:t>1: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VANEGS+TimesNewRomanPS-BoldMT"/>
                <a:cs typeface="VANEGS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VANEGS+TimesNewRomanPS-BoldMT"/>
                <a:cs typeface="VANEGS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VANEGS+TimesNewRomanPS-BoldMT"/>
                <a:cs typeface="VANEGS+TimesNewRomanPS-BoldMT"/>
              </a:rPr>
              <a:t>Systems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- 5 -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5863" y="1193291"/>
            <a:ext cx="7641335" cy="1473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4527" y="2895600"/>
            <a:ext cx="188976" cy="1920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863" y="3294888"/>
            <a:ext cx="7641335" cy="29458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6240" y="404306"/>
            <a:ext cx="6290081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从</a:t>
            </a:r>
            <a:r>
              <a:rPr sz="36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key_map</a:t>
            </a: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中取出</a:t>
            </a:r>
            <a:r>
              <a:rPr sz="36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ASCII</a:t>
            </a:r>
            <a:r>
              <a:rPr sz="3600" dirty="0">
                <a:solidFill>
                  <a:srgbClr val="000000"/>
                </a:solidFill>
                <a:latin typeface="SimSun"/>
                <a:cs typeface="SimSun"/>
              </a:rPr>
              <a:t>码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640" y="1211660"/>
            <a:ext cx="3331360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E3200"/>
                </a:solidFill>
                <a:latin typeface="HCDCWF+CourierNewPS-BoldMT"/>
                <a:cs typeface="HCDCWF+CourierNewPS-BoldMT"/>
              </a:rPr>
              <a:t>#if defined(KBD_US)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8640" y="1577388"/>
            <a:ext cx="8239088" cy="1400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key_map: .byte 0,27 </a:t>
            </a:r>
            <a:r>
              <a:rPr sz="2000" b="1" dirty="0">
                <a:solidFill>
                  <a:srgbClr val="FE3200"/>
                </a:solidFill>
                <a:latin typeface="HCDCWF+CourierNewPS-BoldMT"/>
                <a:cs typeface="HCDCWF+CourierNewPS-BoldMT"/>
              </a:rPr>
              <a:t>.ascii “1234567890-=“</a:t>
            </a:r>
            <a:r>
              <a:rPr sz="2000" b="1" spc="1201" dirty="0">
                <a:solidFill>
                  <a:srgbClr val="FE3200"/>
                </a:solidFill>
                <a:latin typeface="HCDCWF+CourierNewPS-BoldMT"/>
                <a:cs typeface="HCDCWF+CourierNewPS-BoldMT"/>
              </a:rPr>
              <a:t> </a:t>
            </a:r>
            <a:r>
              <a:rPr sz="2000" b="1" dirty="0">
                <a:solidFill>
                  <a:srgbClr val="FE3200"/>
                </a:solidFill>
                <a:latin typeface="HCDCWF+CourierNewPS-BoldMT"/>
                <a:cs typeface="HCDCWF+CourierNewPS-BoldMT"/>
              </a:rPr>
              <a:t>...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shift_map: .byte 0,27 </a:t>
            </a:r>
            <a:r>
              <a:rPr sz="2000" b="1" dirty="0">
                <a:solidFill>
                  <a:srgbClr val="FE3200"/>
                </a:solidFill>
                <a:latin typeface="HCDCWF+CourierNewPS-BoldMT"/>
                <a:cs typeface="HCDCWF+CourierNewPS-BoldMT"/>
              </a:rPr>
              <a:t>.ascii “!@#$%^&amp;*()_+” ...</a:t>
            </a:r>
          </a:p>
          <a:p>
            <a:pPr marL="0" marR="0">
              <a:lnSpc>
                <a:spcPts val="2270"/>
              </a:lnSpc>
              <a:spcBef>
                <a:spcPts val="609"/>
              </a:spcBef>
              <a:spcAft>
                <a:spcPts val="0"/>
              </a:spcAft>
            </a:pPr>
            <a:r>
              <a:rPr sz="2000" b="1" dirty="0">
                <a:solidFill>
                  <a:srgbClr val="FE3200"/>
                </a:solidFill>
                <a:latin typeface="HCDCWF+CourierNewPS-BoldMT"/>
                <a:cs typeface="HCDCWF+CourierNewPS-BoldMT"/>
              </a:rPr>
              <a:t>#elif defined(KBD_GR) ...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01040" y="2820840"/>
            <a:ext cx="779205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继续</a:t>
            </a:r>
            <a:r>
              <a:rPr sz="24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do_self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，从</a:t>
            </a:r>
            <a:r>
              <a:rPr sz="24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1f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开始，</a:t>
            </a:r>
            <a:r>
              <a:rPr sz="24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ebx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放的是</a:t>
            </a:r>
            <a:r>
              <a:rPr sz="24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map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起始地址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8640" y="3367856"/>
            <a:ext cx="8134253" cy="141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E3200"/>
                </a:solidFill>
                <a:latin typeface="HCDCWF+CourierNewPS-BoldMT"/>
                <a:cs typeface="HCDCWF+CourierNewPS-BoldMT"/>
              </a:rPr>
              <a:t>1: </a:t>
            </a:r>
            <a:r>
              <a:rPr sz="2000" b="1" dirty="0">
                <a:solidFill>
                  <a:srgbClr val="FF0000"/>
                </a:solidFill>
                <a:latin typeface="HCDCWF+CourierNewPS-BoldMT"/>
                <a:cs typeface="HCDCWF+CourierNewPS-BoldMT"/>
              </a:rPr>
              <a:t>movb (%ebx,%eax),%al </a:t>
            </a: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//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扫描码索引，</a:t>
            </a: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ASCII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码</a:t>
            </a:r>
            <a:r>
              <a:rPr sz="2000" spc="20" dirty="0">
                <a:solidFill>
                  <a:srgbClr val="000000"/>
                </a:solidFill>
                <a:latin typeface="UDGTJT+Wingdings-Regular"/>
                <a:cs typeface="UDGTJT+Wingdings-Regular"/>
              </a:rPr>
              <a:t></a:t>
            </a: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al</a:t>
            </a:r>
          </a:p>
          <a:p>
            <a:pPr marL="457303" marR="0">
              <a:lnSpc>
                <a:spcPts val="2270"/>
              </a:lnSpc>
              <a:spcBef>
                <a:spcPts val="559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orb %al,%al</a:t>
            </a:r>
            <a:r>
              <a:rPr sz="2000" b="1" spc="240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je none //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没有对应的</a:t>
            </a: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ASCII</a:t>
            </a: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码</a:t>
            </a:r>
          </a:p>
          <a:p>
            <a:pPr marL="457199" marR="0">
              <a:lnSpc>
                <a:spcPts val="2270"/>
              </a:lnSpc>
              <a:spcBef>
                <a:spcPts val="610"/>
              </a:spcBef>
              <a:spcAft>
                <a:spcPts val="0"/>
              </a:spcAft>
            </a:pPr>
            <a:r>
              <a:rPr sz="2000" b="1" dirty="0">
                <a:solidFill>
                  <a:srgbClr val="FE3200"/>
                </a:solidFill>
                <a:latin typeface="HCDCWF+CourierNewPS-BoldMT"/>
                <a:cs typeface="HCDCWF+CourierNewPS-BoldMT"/>
              </a:rPr>
              <a:t>testb $0x4c,mode</a:t>
            </a:r>
            <a:r>
              <a:rPr sz="2000" b="1" spc="1201" dirty="0">
                <a:solidFill>
                  <a:srgbClr val="FE3200"/>
                </a:solidFill>
                <a:latin typeface="HCDCWF+CourierNewPS-BoldMT"/>
                <a:cs typeface="HCDCWF+CourierNewPS-BoldMT"/>
              </a:rPr>
              <a:t> </a:t>
            </a:r>
            <a:r>
              <a:rPr sz="2000" b="1" dirty="0">
                <a:solidFill>
                  <a:srgbClr val="FE3200"/>
                </a:solidFill>
                <a:latin typeface="HCDCWF+CourierNewPS-BoldMT"/>
                <a:cs typeface="HCDCWF+CourierNewPS-BoldMT"/>
              </a:rPr>
              <a:t>//</a:t>
            </a:r>
            <a:r>
              <a:rPr sz="2000" spc="15" dirty="0">
                <a:solidFill>
                  <a:srgbClr val="FE3200"/>
                </a:solidFill>
                <a:latin typeface="SimSun"/>
                <a:cs typeface="SimSun"/>
              </a:rPr>
              <a:t>看</a:t>
            </a:r>
            <a:r>
              <a:rPr sz="2000" b="1" dirty="0">
                <a:solidFill>
                  <a:srgbClr val="FE3200"/>
                </a:solidFill>
                <a:latin typeface="HCDCWF+CourierNewPS-BoldMT"/>
                <a:cs typeface="HCDCWF+CourierNewPS-BoldMT"/>
              </a:rPr>
              <a:t>caps</a:t>
            </a:r>
            <a:r>
              <a:rPr sz="2000" spc="15" dirty="0">
                <a:solidFill>
                  <a:srgbClr val="FE3200"/>
                </a:solidFill>
                <a:latin typeface="SimSun"/>
                <a:cs typeface="SimSun"/>
              </a:rPr>
              <a:t>是否亮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05839" y="4477465"/>
            <a:ext cx="4909221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je 2f</a:t>
            </a:r>
            <a:r>
              <a:rPr sz="2000" b="1" spc="120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cmpb $’a,%al</a:t>
            </a:r>
            <a:r>
              <a:rPr sz="2000" b="1" spc="3600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jb 2f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48640" y="4840962"/>
            <a:ext cx="8417745" cy="1768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199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cmpb $’},%al</a:t>
            </a:r>
            <a:r>
              <a:rPr sz="2000" b="1" spc="3600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ja 2f</a:t>
            </a:r>
            <a:r>
              <a:rPr sz="2000" b="1" spc="3600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subb $32,%al //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变大写</a:t>
            </a:r>
          </a:p>
          <a:p>
            <a:pPr marL="0" marR="0">
              <a:lnSpc>
                <a:spcPts val="2270"/>
              </a:lnSpc>
              <a:spcBef>
                <a:spcPts val="61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2:testb $??,mode</a:t>
            </a:r>
            <a:r>
              <a:rPr sz="2000" b="1" spc="120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//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处理其他模式，如</a:t>
            </a: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ctrl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同时按下</a:t>
            </a:r>
          </a:p>
          <a:p>
            <a:pPr marL="0" marR="0">
              <a:lnSpc>
                <a:spcPts val="2270"/>
              </a:lnSpc>
              <a:spcBef>
                <a:spcPts val="523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3:andl $0xff,%eax </a:t>
            </a:r>
            <a:r>
              <a:rPr sz="2000" b="1" dirty="0">
                <a:solidFill>
                  <a:srgbClr val="FF0000"/>
                </a:solidFill>
                <a:latin typeface="HCDCWF+CourierNewPS-BoldMT"/>
                <a:cs typeface="HCDCWF+CourierNewPS-BoldMT"/>
              </a:rPr>
              <a:t>call put_queue</a:t>
            </a:r>
          </a:p>
          <a:p>
            <a:pPr marL="0" marR="0">
              <a:lnSpc>
                <a:spcPts val="2270"/>
              </a:lnSpc>
              <a:spcBef>
                <a:spcPts val="609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none:ret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VANEGS+TimesNewRomanPS-BoldMT"/>
                <a:cs typeface="VANEGS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VANEGS+TimesNewRomanPS-BoldMT"/>
                <a:cs typeface="VANEGS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VANEGS+TimesNewRomanPS-BoldMT"/>
                <a:cs typeface="VANEGS+TimesNewRomanPS-BoldMT"/>
              </a:rPr>
              <a:t>Systems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- 6 -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552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1499" y="2740152"/>
            <a:ext cx="188976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0559" y="3054096"/>
            <a:ext cx="7787638" cy="34991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23952" y="381637"/>
            <a:ext cx="3125346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FF0000"/>
                </a:solidFill>
                <a:latin typeface="QHLHTA+Arial-BoldMT"/>
                <a:cs typeface="QHLHTA+Arial-BoldMT"/>
              </a:rPr>
              <a:t>con.read_q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6552" y="404306"/>
            <a:ext cx="6490319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put_queue</a:t>
            </a: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将</a:t>
            </a:r>
            <a:r>
              <a:rPr sz="36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ASCII</a:t>
            </a: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码放到</a:t>
            </a:r>
            <a:r>
              <a:rPr sz="36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96290" y="1170385"/>
            <a:ext cx="1908296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E3200"/>
                </a:solidFill>
                <a:latin typeface="HCDCWF+CourierNewPS-BoldMT"/>
                <a:cs typeface="HCDCWF+CourierNewPS-BoldMT"/>
              </a:rPr>
              <a:t>put_queue: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23752" y="1193096"/>
            <a:ext cx="5027008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struct tty_queue *table_list[]={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01190" y="1522281"/>
            <a:ext cx="7663080" cy="663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movl _table_list,%edx</a:t>
            </a:r>
            <a:r>
              <a:rPr sz="2000" b="1" spc="3488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 </a:t>
            </a:r>
            <a:r>
              <a:rPr sz="1800" b="1" dirty="0">
                <a:solidFill>
                  <a:srgbClr val="FE3200"/>
                </a:solidFill>
                <a:latin typeface="HCDCWF+CourierNewPS-BoldMT"/>
                <a:cs typeface="HCDCWF+CourierNewPS-BoldMT"/>
              </a:rPr>
              <a:t>&amp;tty_table[0].read_q,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98072" y="1851465"/>
            <a:ext cx="3470712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E3200"/>
                </a:solidFill>
                <a:latin typeface="HCDCWF+CourierNewPS-BoldMT"/>
                <a:cs typeface="HCDCWF+CourierNewPS-BoldMT"/>
              </a:rPr>
              <a:t>&amp;tty_table[0].write_q;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01190" y="1901841"/>
            <a:ext cx="3506678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movl head(%edx),%ecx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898072" y="2180649"/>
            <a:ext cx="1028811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...};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96289" y="2267569"/>
            <a:ext cx="4383267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E3200"/>
                </a:solidFill>
                <a:latin typeface="HCDCWF+CourierNewPS-BoldMT"/>
                <a:cs typeface="HCDCWF+CourierNewPS-BoldMT"/>
              </a:rPr>
              <a:t>1:movb %al,buf(%edx,%ecx)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58202" y="2655740"/>
            <a:ext cx="6344411" cy="818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到目前为止还差什么</a:t>
            </a:r>
            <a:r>
              <a:rPr sz="24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?</a:t>
            </a:r>
            <a:r>
              <a:rPr sz="2400" b="1" spc="1959" dirty="0">
                <a:solidFill>
                  <a:srgbClr val="000000"/>
                </a:solidFill>
                <a:latin typeface="QHLHTA+Arial-BoldMT"/>
                <a:cs typeface="QHLHTA+Arial-BoldMT"/>
              </a:rPr>
              <a:t> </a:t>
            </a:r>
            <a:r>
              <a:rPr sz="2400" spc="11" dirty="0">
                <a:solidFill>
                  <a:srgbClr val="FE3200"/>
                </a:solidFill>
                <a:latin typeface="SimSun"/>
                <a:cs typeface="SimSun"/>
              </a:rPr>
              <a:t>对了</a:t>
            </a:r>
            <a:r>
              <a:rPr sz="2400" b="1" dirty="0">
                <a:solidFill>
                  <a:srgbClr val="FE3200"/>
                </a:solidFill>
                <a:latin typeface="QHLHTA+Arial-BoldMT"/>
                <a:cs typeface="QHLHTA+Arial-BoldMT"/>
              </a:rPr>
              <a:t>…</a:t>
            </a:r>
            <a:r>
              <a:rPr sz="2400" b="1" spc="1325" dirty="0">
                <a:solidFill>
                  <a:srgbClr val="FE3200"/>
                </a:solidFill>
                <a:latin typeface="QHLHTA+Arial-BoldMT"/>
                <a:cs typeface="QHLHTA+Arial-BoldMT"/>
              </a:rPr>
              <a:t> </a:t>
            </a:r>
            <a:r>
              <a:rPr sz="2400" b="1" dirty="0">
                <a:solidFill>
                  <a:srgbClr val="FE3200"/>
                </a:solidFill>
                <a:latin typeface="QHLHTA+Arial-BoldMT"/>
                <a:cs typeface="QHLHTA+Arial-BoldMT"/>
              </a:rPr>
              <a:t>“</a:t>
            </a:r>
            <a:r>
              <a:rPr sz="2400" spc="11" dirty="0">
                <a:solidFill>
                  <a:srgbClr val="FE3200"/>
                </a:solidFill>
                <a:latin typeface="SimSun"/>
                <a:cs typeface="SimSun"/>
              </a:rPr>
              <a:t>回显”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82002" y="3149322"/>
            <a:ext cx="7725839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void do_tty_interrupt(int tty) //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上面传来的是</a:t>
            </a: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82105" y="3517304"/>
            <a:ext cx="5961126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{ copy_to_cooked(tty_table+tty); }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77240" y="4034235"/>
            <a:ext cx="7538983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void copy_to_cooked(struct tty_struct *tty)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{</a:t>
            </a:r>
            <a:r>
              <a:rPr sz="2000" b="1" spc="120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GETCH(tty-&gt;read_q,c);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234336" y="4763492"/>
            <a:ext cx="6153525" cy="1037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E3200"/>
                </a:solidFill>
                <a:latin typeface="HCDCWF+CourierNewPS-BoldMT"/>
                <a:cs typeface="HCDCWF+CourierNewPS-BoldMT"/>
              </a:rPr>
              <a:t>if(L_ECHO(tty)){</a:t>
            </a:r>
            <a:r>
              <a:rPr sz="2000" b="1" spc="1201" dirty="0">
                <a:solidFill>
                  <a:srgbClr val="FE3200"/>
                </a:solidFill>
                <a:latin typeface="HCDCWF+CourierNewPS-BoldMT"/>
                <a:cs typeface="HCDCWF+CourierNewPS-BoldMT"/>
              </a:rPr>
              <a:t> </a:t>
            </a:r>
            <a:r>
              <a:rPr sz="2000" b="1" dirty="0">
                <a:solidFill>
                  <a:srgbClr val="FE3200"/>
                </a:solidFill>
                <a:latin typeface="HCDCWF+CourierNewPS-BoldMT"/>
                <a:cs typeface="HCDCWF+CourierNewPS-BoldMT"/>
              </a:rPr>
              <a:t>//</a:t>
            </a:r>
            <a:r>
              <a:rPr sz="2000" spc="15" dirty="0">
                <a:solidFill>
                  <a:srgbClr val="FE3200"/>
                </a:solidFill>
                <a:latin typeface="SimSun"/>
                <a:cs typeface="SimSun"/>
              </a:rPr>
              <a:t>回显，也可以不回显</a:t>
            </a:r>
          </a:p>
          <a:p>
            <a:pPr marL="457303" marR="0">
              <a:lnSpc>
                <a:spcPts val="2270"/>
              </a:lnSpc>
              <a:spcBef>
                <a:spcPts val="524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PUTCH(c,tty-&gt;write_q);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9701" y="5495012"/>
            <a:ext cx="8126113" cy="1403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1938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tty-&gt;write(tty); } //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立刻显示到屏幕上</a:t>
            </a:r>
          </a:p>
          <a:p>
            <a:pPr marL="304738" marR="0">
              <a:lnSpc>
                <a:spcPts val="2270"/>
              </a:lnSpc>
              <a:spcBef>
                <a:spcPts val="610"/>
              </a:spcBef>
              <a:spcAft>
                <a:spcPts val="0"/>
              </a:spcAft>
            </a:pPr>
            <a:r>
              <a:rPr sz="2000" b="1" dirty="0">
                <a:solidFill>
                  <a:srgbClr val="FE3200"/>
                </a:solidFill>
                <a:latin typeface="HCDCWF+CourierNewPS-BoldMT"/>
                <a:cs typeface="HCDCWF+CourierNewPS-BoldMT"/>
              </a:rPr>
              <a:t>PUTCH(c,tty-&gt;secondary); //</a:t>
            </a:r>
            <a:r>
              <a:rPr sz="2000" spc="15" dirty="0">
                <a:solidFill>
                  <a:srgbClr val="FE3200"/>
                </a:solidFill>
                <a:latin typeface="SimSun"/>
                <a:cs typeface="SimSun"/>
              </a:rPr>
              <a:t>完成</a:t>
            </a:r>
            <a:r>
              <a:rPr sz="2000" b="1" dirty="0">
                <a:solidFill>
                  <a:srgbClr val="FE3200"/>
                </a:solidFill>
                <a:latin typeface="HCDCWF+CourierNewPS-BoldMT"/>
                <a:cs typeface="HCDCWF+CourierNewPS-BoldMT"/>
              </a:rPr>
              <a:t>copy_to_cooked</a:t>
            </a:r>
          </a:p>
          <a:p>
            <a:pPr marL="0" marR="0">
              <a:lnSpc>
                <a:spcPts val="2270"/>
              </a:lnSpc>
              <a:spcBef>
                <a:spcPts val="523"/>
              </a:spcBef>
              <a:spcAft>
                <a:spcPts val="0"/>
              </a:spcAft>
            </a:pPr>
            <a:r>
              <a:rPr sz="2000" b="1" dirty="0">
                <a:solidFill>
                  <a:srgbClr val="FE3200"/>
                </a:solidFill>
                <a:latin typeface="HCDCWF+CourierNewPS-BoldMT"/>
                <a:cs typeface="HCDCWF+CourierNewPS-BoldMT"/>
              </a:rPr>
              <a:t>... </a:t>
            </a:r>
            <a:r>
              <a:rPr sz="2000" b="1" i="1" dirty="0">
                <a:solidFill>
                  <a:srgbClr val="000000"/>
                </a:solidFill>
                <a:latin typeface="VAPJHJ+CourierNewPS-BoldItalicMT"/>
                <a:cs typeface="VAPJHJ+CourierNewPS-BoldItalicMT"/>
              </a:rPr>
              <a:t>wake_up(&amp;tty-&gt;secondary.proc_list);</a:t>
            </a:r>
            <a:r>
              <a:rPr sz="2000" b="1" dirty="0">
                <a:solidFill>
                  <a:srgbClr val="000000"/>
                </a:solidFill>
                <a:latin typeface="HCDCWF+CourierNewPS-BoldMT"/>
                <a:cs typeface="HCDCWF+CourierNewPS-BoldMT"/>
              </a:rPr>
              <a:t>}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VANEGS+TimesNewRomanPS-BoldMT"/>
                <a:cs typeface="VANEGS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VANEGS+TimesNewRomanPS-BoldMT"/>
                <a:cs typeface="VANEGS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VANEGS+TimesNewRomanPS-BoldMT"/>
                <a:cs typeface="VANEGS+TimesNewRomanPS-BoldMT"/>
              </a:rPr>
              <a:t>Systems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- 7 -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761" y="1676400"/>
            <a:ext cx="6907783" cy="4567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8640" y="404306"/>
            <a:ext cx="2977895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键盘处理</a:t>
            </a:r>
            <a:r>
              <a:rPr sz="36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52348" y="1950720"/>
            <a:ext cx="762000" cy="1665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键</a:t>
            </a:r>
          </a:p>
          <a:p>
            <a:pPr marL="0" marR="0">
              <a:lnSpc>
                <a:spcPts val="237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盘</a:t>
            </a:r>
          </a:p>
          <a:p>
            <a:pPr marL="0" marR="0">
              <a:lnSpc>
                <a:spcPts val="237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中</a:t>
            </a:r>
          </a:p>
          <a:p>
            <a:pPr marL="0" marR="0">
              <a:lnSpc>
                <a:spcPts val="236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断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70582" y="1951333"/>
            <a:ext cx="166834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QHLHTA+Arial-BoldMT"/>
                <a:cs typeface="QHLHTA+Arial-BoldMT"/>
              </a:rPr>
              <a:t>put_queue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49440" y="2505372"/>
            <a:ext cx="145672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read_q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63039" y="2576808"/>
            <a:ext cx="233231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QHLHTA+Arial-BoldMT"/>
                <a:cs typeface="QHLHTA+Arial-BoldMT"/>
              </a:rPr>
              <a:t>do_tty_interrupt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2348" y="3154680"/>
            <a:ext cx="2938322" cy="1026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处</a:t>
            </a:r>
            <a:r>
              <a:rPr sz="2400" spc="10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QHLHTA+Arial-BoldMT"/>
                <a:cs typeface="QHLHTA+Arial-BoldMT"/>
              </a:rPr>
              <a:t>copy_to_cooked</a:t>
            </a:r>
          </a:p>
          <a:p>
            <a:pPr marL="0" marR="0">
              <a:lnSpc>
                <a:spcPts val="2364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理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73240" y="3453110"/>
            <a:ext cx="1981944" cy="1602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secondary</a:t>
            </a:r>
          </a:p>
          <a:p>
            <a:pPr marL="76200" marR="0">
              <a:lnSpc>
                <a:spcPts val="2681"/>
              </a:lnSpc>
              <a:spcBef>
                <a:spcPts val="3606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write_q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67839" y="3889670"/>
            <a:ext cx="156984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QHLHTA+Arial-BoldMT"/>
                <a:cs typeface="QHLHTA+Arial-BoldMT"/>
              </a:rPr>
              <a:t>con_write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VANEGS+TimesNewRomanPS-BoldMT"/>
                <a:cs typeface="VANEGS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VANEGS+TimesNewRomanPS-BoldMT"/>
                <a:cs typeface="VANEGS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VANEGS+TimesNewRomanPS-BoldMT"/>
                <a:cs typeface="VANEGS+TimesNewRomanPS-BoldMT"/>
              </a:rPr>
              <a:t>Systems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- 8 -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291084"/>
            <a:ext cx="11737388" cy="49674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5739" y="5343144"/>
            <a:ext cx="8007094" cy="1062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58840" y="633710"/>
            <a:ext cx="2240629" cy="1559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read_write.c</a:t>
            </a:r>
          </a:p>
          <a:p>
            <a:pPr marL="0" marR="0">
              <a:lnSpc>
                <a:spcPts val="2681"/>
              </a:lnSpc>
              <a:spcBef>
                <a:spcPts val="3318"/>
              </a:spcBef>
              <a:spcAft>
                <a:spcPts val="0"/>
              </a:spcAft>
            </a:pPr>
            <a:r>
              <a:rPr sz="2400" b="1" spc="-18" dirty="0">
                <a:solidFill>
                  <a:srgbClr val="000000"/>
                </a:solidFill>
                <a:latin typeface="QHLHTA+Arial-BoldMT"/>
                <a:cs typeface="QHLHTA+Arial-BoldMT"/>
              </a:rPr>
              <a:t>char_dev.c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33600" y="665331"/>
            <a:ext cx="2167381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系统调用</a:t>
            </a:r>
            <a:r>
              <a:rPr sz="20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(write)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02046" y="1449556"/>
            <a:ext cx="350341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字符设备接口</a:t>
            </a:r>
            <a:r>
              <a:rPr sz="20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(crw_table[])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130417" y="2113131"/>
            <a:ext cx="261527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tty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设备读</a:t>
            </a:r>
            <a:r>
              <a:rPr sz="20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(tty_read)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1986" y="2341731"/>
            <a:ext cx="267273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tty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设备写</a:t>
            </a:r>
            <a:r>
              <a:rPr sz="20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(tty_write)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622958" y="2729208"/>
            <a:ext cx="1654161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secondary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644640" y="2886372"/>
            <a:ext cx="152429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tty_io.c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663440" y="3132010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回显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05891" y="3189456"/>
            <a:ext cx="3531529" cy="1427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8811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write_q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队列</a:t>
            </a:r>
          </a:p>
          <a:p>
            <a:pPr marL="0" marR="0">
              <a:lnSpc>
                <a:spcPts val="2238"/>
              </a:lnSpc>
              <a:spcBef>
                <a:spcPts val="3761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显示器写</a:t>
            </a:r>
            <a:r>
              <a:rPr sz="20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(con_write)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20040" y="3343572"/>
            <a:ext cx="186317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console.c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183534" y="3418056"/>
            <a:ext cx="172669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read_q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队列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815840" y="3953172"/>
            <a:ext cx="2995294" cy="1615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keyboard.S</a:t>
            </a:r>
          </a:p>
          <a:p>
            <a:pPr marL="1314322" marR="0">
              <a:lnSpc>
                <a:spcPts val="2400"/>
              </a:lnSpc>
              <a:spcBef>
                <a:spcPts val="4211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主机键盘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188493" y="4792535"/>
            <a:ext cx="1374647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显示器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96240" y="5480220"/>
            <a:ext cx="8740216" cy="1163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u="sng" spc="11" dirty="0">
                <a:solidFill>
                  <a:srgbClr val="000000"/>
                </a:solidFill>
                <a:latin typeface="SimSun"/>
                <a:cs typeface="SimSun"/>
              </a:rPr>
              <a:t>问题：如果按下</a:t>
            </a:r>
            <a:r>
              <a:rPr sz="2400" b="1" u="sng" dirty="0">
                <a:solidFill>
                  <a:srgbClr val="000000"/>
                </a:solidFill>
                <a:latin typeface="QHLHTA+Arial-BoldMT"/>
                <a:cs typeface="QHLHTA+Arial-BoldMT"/>
              </a:rPr>
              <a:t>F1</a:t>
            </a:r>
            <a:r>
              <a:rPr sz="2400" b="1" u="sng" spc="730" dirty="0">
                <a:solidFill>
                  <a:srgbClr val="000000"/>
                </a:solidFill>
                <a:latin typeface="QHLHTA+Arial-BoldMT"/>
                <a:cs typeface="QHLHTA+Arial-BoldMT"/>
              </a:rPr>
              <a:t> </a:t>
            </a:r>
            <a:r>
              <a:rPr sz="2400" u="sng" spc="11" dirty="0">
                <a:solidFill>
                  <a:srgbClr val="000000"/>
                </a:solidFill>
                <a:latin typeface="SimSun"/>
                <a:cs typeface="SimSun"/>
              </a:rPr>
              <a:t>让</a:t>
            </a:r>
            <a:r>
              <a:rPr sz="2400" b="1" u="sng" dirty="0">
                <a:solidFill>
                  <a:srgbClr val="000000"/>
                </a:solidFill>
                <a:latin typeface="QHLHTA+Arial-BoldMT"/>
                <a:cs typeface="QHLHTA+Arial-BoldMT"/>
              </a:rPr>
              <a:t>l</a:t>
            </a:r>
            <a:r>
              <a:rPr sz="2400" b="1" u="sng" spc="736" dirty="0">
                <a:solidFill>
                  <a:srgbClr val="000000"/>
                </a:solidFill>
                <a:latin typeface="QHLHTA+Arial-BoldMT"/>
                <a:cs typeface="QHLHTA+Arial-BoldMT"/>
              </a:rPr>
              <a:t> </a:t>
            </a:r>
            <a:r>
              <a:rPr sz="2400" u="sng" spc="11" dirty="0">
                <a:solidFill>
                  <a:srgbClr val="000000"/>
                </a:solidFill>
                <a:latin typeface="SimSun"/>
                <a:cs typeface="SimSun"/>
              </a:rPr>
              <a:t>的输出为</a:t>
            </a:r>
            <a:r>
              <a:rPr sz="2400" u="sng" spc="3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u="sng" spc="11" dirty="0">
                <a:solidFill>
                  <a:srgbClr val="000000"/>
                </a:solidFill>
                <a:latin typeface="SimSun"/>
                <a:cs typeface="SimSun"/>
              </a:rPr>
              <a:t>，怎么办</a:t>
            </a:r>
            <a:r>
              <a:rPr sz="2400" b="1" u="sng" dirty="0">
                <a:solidFill>
                  <a:srgbClr val="000000"/>
                </a:solidFill>
                <a:latin typeface="QHLHTA+Arial-BoldMT"/>
                <a:cs typeface="QHLHTA+Arial-BoldMT"/>
              </a:rPr>
              <a:t>?</a:t>
            </a:r>
            <a:r>
              <a:rPr sz="2400" b="1" u="sng" spc="69" dirty="0">
                <a:solidFill>
                  <a:srgbClr val="000000"/>
                </a:solidFill>
                <a:latin typeface="QHLHTA+Arial-BoldMT"/>
                <a:cs typeface="QHLHTA+Arial-BoldMT"/>
              </a:rPr>
              <a:t> </a:t>
            </a:r>
            <a:r>
              <a:rPr sz="2400" u="sng" spc="11" dirty="0">
                <a:solidFill>
                  <a:srgbClr val="000000"/>
                </a:solidFill>
                <a:latin typeface="SimSun"/>
                <a:cs typeface="SimSun"/>
              </a:rPr>
              <a:t>如果只让回</a:t>
            </a:r>
          </a:p>
          <a:p>
            <a:pPr marL="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sz="2400" u="sng" spc="11" dirty="0">
                <a:solidFill>
                  <a:srgbClr val="000000"/>
                </a:solidFill>
                <a:latin typeface="SimSun"/>
                <a:cs typeface="SimSun"/>
              </a:rPr>
              <a:t>显为</a:t>
            </a:r>
            <a:r>
              <a:rPr sz="2400" u="sng" spc="3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u="sng" spc="11" dirty="0">
                <a:solidFill>
                  <a:srgbClr val="000000"/>
                </a:solidFill>
                <a:latin typeface="SimSun"/>
                <a:cs typeface="SimSun"/>
              </a:rPr>
              <a:t>，怎么办</a:t>
            </a:r>
            <a:r>
              <a:rPr sz="2400" u="sng" spc="8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u="sng" spc="11" dirty="0">
                <a:solidFill>
                  <a:srgbClr val="000000"/>
                </a:solidFill>
                <a:latin typeface="SimSun"/>
                <a:cs typeface="SimSun"/>
              </a:rPr>
              <a:t>如果是让输出的文件为</a:t>
            </a:r>
            <a:r>
              <a:rPr sz="2400" u="sng" spc="3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u="sng" spc="11" dirty="0">
                <a:solidFill>
                  <a:srgbClr val="000000"/>
                </a:solidFill>
                <a:latin typeface="SimSun"/>
                <a:cs typeface="SimSun"/>
              </a:rPr>
              <a:t>，又怎么办</a:t>
            </a:r>
            <a:r>
              <a:rPr sz="2400" b="1" u="sng" dirty="0">
                <a:solidFill>
                  <a:srgbClr val="000000"/>
                </a:solidFill>
                <a:latin typeface="QHLHTA+Arial-BoldMT"/>
                <a:cs typeface="QHLHTA+Arial-BoldMT"/>
              </a:rPr>
              <a:t>?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VANEGS+TimesNewRomanPS-BoldMT"/>
                <a:cs typeface="VANEGS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VANEGS+TimesNewRomanPS-BoldMT"/>
                <a:cs typeface="VANEGS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VANEGS+TimesNewRomanPS-BoldMT"/>
                <a:cs typeface="VANEGS+TimesNewRomanPS-BoldMT"/>
              </a:rPr>
              <a:t>Systems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QHLHTA+Arial-BoldMT"/>
                <a:cs typeface="QHLHTA+Arial-BoldMT"/>
              </a:rPr>
              <a:t>- 9 -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515</Words>
  <Application>Microsoft Office PowerPoint</Application>
  <PresentationFormat>宽屏</PresentationFormat>
  <Paragraphs>130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UDGTJT+Wingdings-Regular</vt:lpstr>
      <vt:lpstr>VANEGS+TimesNewRomanPS-BoldMT</vt:lpstr>
      <vt:lpstr>SimHei</vt:lpstr>
      <vt:lpstr>Times New Roman</vt:lpstr>
      <vt:lpstr>Calibri</vt:lpstr>
      <vt:lpstr>VAPJHJ+CourierNewPS-BoldItalicMT</vt:lpstr>
      <vt:lpstr>SimSun</vt:lpstr>
      <vt:lpstr>HCDCWF+CourierNewPS-BoldMT</vt:lpstr>
      <vt:lpstr>KIGHRK+Elephant-Regular</vt:lpstr>
      <vt:lpstr>QHLHTA+Arial-BoldMT</vt:lpstr>
      <vt:lpstr>VVDBAS+STHupo</vt:lpstr>
      <vt:lpstr>QGRFVS+Arial-Black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李 想</cp:lastModifiedBy>
  <cp:revision>2</cp:revision>
  <dcterms:modified xsi:type="dcterms:W3CDTF">2018-09-08T08:37:05Z</dcterms:modified>
</cp:coreProperties>
</file>