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</p:sldMasterIdLst>
  <p:sldIdLst>
    <p:sldId id="259" r:id="rId17"/>
    <p:sldId id="262" r:id="rId18"/>
    <p:sldId id="265" r:id="rId19"/>
    <p:sldId id="268" r:id="rId20"/>
    <p:sldId id="271" r:id="rId21"/>
    <p:sldId id="274" r:id="rId22"/>
    <p:sldId id="277" r:id="rId23"/>
    <p:sldId id="280" r:id="rId24"/>
    <p:sldId id="283" r:id="rId25"/>
    <p:sldId id="286" r:id="rId26"/>
    <p:sldId id="289" r:id="rId27"/>
    <p:sldId id="292" r:id="rId28"/>
    <p:sldId id="295" r:id="rId29"/>
    <p:sldId id="298" r:id="rId30"/>
    <p:sldId id="301" r:id="rId31"/>
  </p:sldIdLst>
  <p:sldSz cx="12192000" cy="6858000"/>
  <p:notesSz cx="6858000" cy="9144000"/>
  <p:custDataLst>
    <p:tags r:id="rId32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DA6B72-918C-442E-8E97-5EA91F5D5EF1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360529-5B80-46B0-9B1A-4B930CE3BA4D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D9AA17-FC2F-4498-9CE4-B390076241D0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BF3301-3046-4D71-9CAD-6997497BE6CC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154643-E6DE-4596-AAA0-726C5D4555B0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83DE7F-DC74-4B96-837E-92476AB6C289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2C595A2-BEBE-42E0-B070-608BC0A2A4C8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FD5FF53-7131-476C-8A08-A41B6964FC8A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D27B434-3112-49D6-AB3D-ADD99B3CEF30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D7DE78E-EB23-4DF0-BF1B-FF516E20E9FD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CFA40F5-8099-4A47-8566-760ABCD7B259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4.jpeg"/><Relationship Id="rId7" Type="http://schemas.openxmlformats.org/officeDocument/2006/relationships/image" Target="../media/image4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7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13" Type="http://schemas.openxmlformats.org/officeDocument/2006/relationships/image" Target="../media/image55.jpeg"/><Relationship Id="rId3" Type="http://schemas.openxmlformats.org/officeDocument/2006/relationships/image" Target="../media/image4.jpeg"/><Relationship Id="rId7" Type="http://schemas.openxmlformats.org/officeDocument/2006/relationships/image" Target="../media/image15.jpeg"/><Relationship Id="rId12" Type="http://schemas.openxmlformats.org/officeDocument/2006/relationships/image" Target="../media/image4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4.jpeg"/><Relationship Id="rId11" Type="http://schemas.openxmlformats.org/officeDocument/2006/relationships/image" Target="../media/image54.jpeg"/><Relationship Id="rId5" Type="http://schemas.openxmlformats.org/officeDocument/2006/relationships/image" Target="../media/image35.jpeg"/><Relationship Id="rId10" Type="http://schemas.openxmlformats.org/officeDocument/2006/relationships/image" Target="../media/image53.jpeg"/><Relationship Id="rId4" Type="http://schemas.openxmlformats.org/officeDocument/2006/relationships/image" Target="../media/image10.jpeg"/><Relationship Id="rId9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jpeg"/><Relationship Id="rId7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18.jpeg"/><Relationship Id="rId4" Type="http://schemas.openxmlformats.org/officeDocument/2006/relationships/image" Target="../media/image13.jpeg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9.jpeg"/><Relationship Id="rId7" Type="http://schemas.openxmlformats.org/officeDocument/2006/relationships/image" Target="../media/image2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0.jpeg"/><Relationship Id="rId9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4.jpeg"/><Relationship Id="rId7" Type="http://schemas.openxmlformats.org/officeDocument/2006/relationships/image" Target="../media/image2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jpeg"/><Relationship Id="rId5" Type="http://schemas.openxmlformats.org/officeDocument/2006/relationships/image" Target="../media/image21.jpeg"/><Relationship Id="rId10" Type="http://schemas.openxmlformats.org/officeDocument/2006/relationships/image" Target="../media/image31.jpeg"/><Relationship Id="rId4" Type="http://schemas.openxmlformats.org/officeDocument/2006/relationships/image" Target="../media/image27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40.jpeg"/><Relationship Id="rId3" Type="http://schemas.openxmlformats.org/officeDocument/2006/relationships/image" Target="../media/image4.jpeg"/><Relationship Id="rId7" Type="http://schemas.openxmlformats.org/officeDocument/2006/relationships/image" Target="../media/image14.jpeg"/><Relationship Id="rId12" Type="http://schemas.openxmlformats.org/officeDocument/2006/relationships/image" Target="../media/image3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jpeg"/><Relationship Id="rId11" Type="http://schemas.openxmlformats.org/officeDocument/2006/relationships/image" Target="../media/image38.jpeg"/><Relationship Id="rId5" Type="http://schemas.openxmlformats.org/officeDocument/2006/relationships/image" Target="../media/image34.jpeg"/><Relationship Id="rId10" Type="http://schemas.openxmlformats.org/officeDocument/2006/relationships/image" Target="../media/image37.jpeg"/><Relationship Id="rId4" Type="http://schemas.openxmlformats.org/officeDocument/2006/relationships/image" Target="../media/image10.jpeg"/><Relationship Id="rId9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9923" y="1343721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5400" b="1">
                <a:solidFill>
                  <a:srgbClr val="0033CC"/>
                </a:solidFill>
                <a:latin typeface="QUMBJL+TimesNewRomanPS-BoldMT"/>
                <a:cs typeface="QUMBJL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94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STHupo"/>
                <a:cs typeface="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14523" y="2736212"/>
            <a:ext cx="7502652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FDNBNC+Arial-Black"/>
                <a:cs typeface="FDNBNC+Arial-Black"/>
              </a:rPr>
              <a:t>L28</a:t>
            </a:r>
            <a:r>
              <a:rPr sz="6000" spc="5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000" spc="14">
                <a:solidFill>
                  <a:srgbClr val="FF0000"/>
                </a:solidFill>
                <a:latin typeface="SimHei"/>
                <a:cs typeface="SimHei"/>
              </a:rPr>
              <a:t>生磁盘的使用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9432" y="4029955"/>
            <a:ext cx="3921025" cy="586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56259" marR="0">
              <a:lnSpc>
                <a:spcPts val="5150"/>
              </a:lnSpc>
              <a:spcBef>
                <a:spcPct val="0"/>
              </a:spcBef>
              <a:spcAft>
                <a:spcPct val="0"/>
              </a:spcAft>
            </a:pPr>
            <a:r>
              <a:rPr sz="4000" spc="-28">
                <a:solidFill>
                  <a:srgbClr val="000000"/>
                </a:solidFill>
                <a:latin typeface="UJAFHO+Elephant-Regular"/>
                <a:cs typeface="UJAFHO+Elephant-Regular"/>
              </a:rPr>
              <a:t>Raw</a:t>
            </a:r>
            <a:r>
              <a:rPr sz="4000" spc="20">
                <a:solidFill>
                  <a:srgbClr val="000000"/>
                </a:solidFill>
                <a:latin typeface="UJAFHO+Elephant-Regular"/>
                <a:cs typeface="UJAFHO+Elephant-Regular"/>
              </a:rPr>
              <a:t> </a:t>
            </a:r>
            <a:r>
              <a:rPr sz="4000" smtClean="0">
                <a:solidFill>
                  <a:srgbClr val="000000"/>
                </a:solidFill>
                <a:latin typeface="UJAFHO+Elephant-Regular"/>
                <a:cs typeface="UJAFHO+Elephant-Regular"/>
              </a:rPr>
              <a:t>Disks</a:t>
            </a:r>
            <a:endParaRPr sz="4000" dirty="0">
              <a:solidFill>
                <a:srgbClr val="000000"/>
              </a:solidFill>
              <a:latin typeface="UJAFHO+Elephant-Regular"/>
              <a:cs typeface="UJAFHO+Elephant-Regular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927" y="1912619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3192017"/>
            <a:ext cx="6947661" cy="130378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248" y="4553711"/>
            <a:ext cx="6702552" cy="199948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9425" y="1219197"/>
            <a:ext cx="2524125" cy="128431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4276" y="1642869"/>
            <a:ext cx="3214116" cy="923545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440" y="404306"/>
            <a:ext cx="462915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ADIHSC+Arial-BoldMT"/>
                <a:cs typeface="ADIHSC+Arial-BoldMT"/>
              </a:rPr>
              <a:t>FCFS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磁盘调度算法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1815" y="1299614"/>
            <a:ext cx="4902581" cy="901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QJRNBD+Wingdings-Regular"/>
                <a:cs typeface="QJRNBD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最直观、最公平的调度：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07944" y="1333857"/>
            <a:ext cx="135448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DIHSC+Arial-BoldMT"/>
                <a:cs typeface="ADIHSC+Arial-BoldMT"/>
              </a:rPr>
              <a:t>FCFS: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89400" y="1347847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磁头共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39948" y="1699617"/>
            <a:ext cx="229148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移动</a:t>
            </a:r>
            <a:r>
              <a:rPr sz="2400" b="1">
                <a:solidFill>
                  <a:srgbClr val="000000"/>
                </a:solidFill>
                <a:latin typeface="ADIHSC+Arial-BoldMT"/>
                <a:cs typeface="ADIHSC+Arial-BoldMT"/>
              </a:rPr>
              <a:t>640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磁道</a:t>
            </a:r>
            <a:r>
              <a:rPr sz="2400" b="1">
                <a:solidFill>
                  <a:srgbClr val="000000"/>
                </a:solidFill>
                <a:latin typeface="ADIHSC+Arial-BoldMT"/>
                <a:cs typeface="ADIHSC+Arial-BoldMT"/>
              </a:rPr>
              <a:t>!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33003" y="1785891"/>
            <a:ext cx="3212592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在移动过程中把经过</a:t>
            </a:r>
          </a:p>
          <a:p>
            <a:pPr marL="408431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的请求处理了</a:t>
            </a:r>
            <a:r>
              <a:rPr sz="2400" b="1">
                <a:solidFill>
                  <a:srgbClr val="000000"/>
                </a:solidFill>
                <a:latin typeface="ADIHSC+Arial-BoldMT"/>
                <a:cs typeface="ADIHSC+Arial-BoldMT"/>
              </a:rPr>
              <a:t>!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34439" y="1858815"/>
            <a:ext cx="468119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一个实例</a:t>
            </a:r>
            <a:r>
              <a:rPr sz="2400" b="1">
                <a:solidFill>
                  <a:srgbClr val="000000"/>
                </a:solidFill>
                <a:latin typeface="ADIHSC+Arial-BoldMT"/>
                <a:cs typeface="ADIHSC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磁头开始位置</a:t>
            </a:r>
            <a:r>
              <a:rPr sz="2400" b="1">
                <a:solidFill>
                  <a:srgbClr val="000000"/>
                </a:solidFill>
                <a:latin typeface="ADIHSC+Arial-BoldMT"/>
                <a:cs typeface="ADIHSC+Arial-BoldMT"/>
              </a:rPr>
              <a:t>=53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；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34439" y="2370879"/>
            <a:ext cx="667956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请求队列</a:t>
            </a:r>
            <a:r>
              <a:rPr sz="2400" b="1">
                <a:solidFill>
                  <a:srgbClr val="000000"/>
                </a:solidFill>
                <a:latin typeface="ADIHSC+Arial-BoldMT"/>
                <a:cs typeface="ADIHSC+Arial-BoldMT"/>
              </a:rPr>
              <a:t>=98, 183,</a:t>
            </a:r>
            <a:r>
              <a:rPr sz="2400" b="1" spc="12">
                <a:solidFill>
                  <a:srgbClr val="000000"/>
                </a:solidFill>
                <a:latin typeface="ADIHSC+Arial-BoldMT"/>
                <a:cs typeface="ADIHSC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ADIHSC+Arial-BoldMT"/>
                <a:cs typeface="ADIHSC+Arial-BoldMT"/>
              </a:rPr>
              <a:t>37, 122,</a:t>
            </a:r>
            <a:r>
              <a:rPr sz="2400" b="1" spc="12">
                <a:solidFill>
                  <a:srgbClr val="000000"/>
                </a:solidFill>
                <a:latin typeface="ADIHSC+Arial-BoldMT"/>
                <a:cs typeface="ADIHSC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ADIHSC+Arial-BoldMT"/>
                <a:cs typeface="ADIHSC+Arial-BoldMT"/>
              </a:rPr>
              <a:t>14, 124,</a:t>
            </a:r>
            <a:r>
              <a:rPr sz="2400" b="1" spc="12">
                <a:solidFill>
                  <a:srgbClr val="000000"/>
                </a:solidFill>
                <a:latin typeface="ADIHSC+Arial-BoldMT"/>
                <a:cs typeface="ADIHSC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ADIHSC+Arial-BoldMT"/>
                <a:cs typeface="ADIHSC+Arial-BoldMT"/>
              </a:rPr>
              <a:t>65,</a:t>
            </a:r>
            <a:r>
              <a:rPr sz="2400" b="1" spc="12">
                <a:solidFill>
                  <a:srgbClr val="000000"/>
                </a:solidFill>
                <a:latin typeface="ADIHSC+Arial-BoldMT"/>
                <a:cs typeface="ADIHSC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ADIHSC+Arial-BoldMT"/>
                <a:cs typeface="ADIHSC+Arial-BoldMT"/>
              </a:rPr>
              <a:t>67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05839" y="2929233"/>
            <a:ext cx="2645506" cy="67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ADIHSC+Arial-BoldMT"/>
                <a:cs typeface="ADIHSC+Arial-BoldMT"/>
              </a:rPr>
              <a:t>0</a:t>
            </a:r>
            <a:r>
              <a:rPr sz="2000" b="1" spc="356">
                <a:solidFill>
                  <a:srgbClr val="FF0000"/>
                </a:solidFill>
                <a:latin typeface="ADIHSC+Arial-BoldMT"/>
                <a:cs typeface="ADIHSC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ADIHSC+Arial-BoldMT"/>
                <a:cs typeface="ADIHSC+Arial-BoldMT"/>
              </a:rPr>
              <a:t>14</a:t>
            </a:r>
            <a:r>
              <a:rPr sz="2000" b="1" spc="1186">
                <a:solidFill>
                  <a:srgbClr val="FF0000"/>
                </a:solidFill>
                <a:latin typeface="ADIHSC+Arial-BoldMT"/>
                <a:cs typeface="ADIHSC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ADIHSC+Arial-BoldMT"/>
                <a:cs typeface="ADIHSC+Arial-BoldMT"/>
              </a:rPr>
              <a:t>37</a:t>
            </a:r>
            <a:r>
              <a:rPr sz="2000" b="1" spc="2012">
                <a:solidFill>
                  <a:srgbClr val="FF0000"/>
                </a:solidFill>
                <a:latin typeface="ADIHSC+Arial-BoldMT"/>
                <a:cs typeface="ADIHSC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ADIHSC+Arial-BoldMT"/>
                <a:cs typeface="ADIHSC+Arial-BoldMT"/>
              </a:rPr>
              <a:t>53</a:t>
            </a:r>
            <a:r>
              <a:rPr sz="2000" b="1" spc="-383">
                <a:solidFill>
                  <a:srgbClr val="FF0000"/>
                </a:solidFill>
                <a:latin typeface="ADIHSC+Arial-BoldMT"/>
                <a:cs typeface="ADIHSC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ADIHSC+Arial-BoldMT"/>
                <a:cs typeface="ADIHSC+Arial-BoldMT"/>
              </a:rPr>
              <a:t>65</a:t>
            </a:r>
            <a:r>
              <a:rPr sz="2000" b="1" spc="-383">
                <a:solidFill>
                  <a:srgbClr val="FF0000"/>
                </a:solidFill>
                <a:latin typeface="ADIHSC+Arial-BoldMT"/>
                <a:cs typeface="ADIHSC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ADIHSC+Arial-BoldMT"/>
                <a:cs typeface="ADIHSC+Arial-BoldMT"/>
              </a:rPr>
              <a:t>67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206240" y="2938758"/>
            <a:ext cx="66430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ADIHSC+Arial-BoldMT"/>
                <a:cs typeface="ADIHSC+Arial-BoldMT"/>
              </a:rPr>
              <a:t>98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044440" y="2938758"/>
            <a:ext cx="126326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ADIHSC+Arial-BoldMT"/>
                <a:cs typeface="ADIHSC+Arial-BoldMT"/>
              </a:rPr>
              <a:t>122</a:t>
            </a:r>
            <a:r>
              <a:rPr sz="2000" b="1" spc="-300">
                <a:solidFill>
                  <a:srgbClr val="FF0000"/>
                </a:solidFill>
                <a:latin typeface="ADIHSC+Arial-BoldMT"/>
                <a:cs typeface="ADIHSC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ADIHSC+Arial-BoldMT"/>
                <a:cs typeface="ADIHSC+Arial-BoldMT"/>
              </a:rPr>
              <a:t>124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949440" y="2938758"/>
            <a:ext cx="156806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ADIHSC+Arial-BoldMT"/>
                <a:cs typeface="ADIHSC+Arial-BoldMT"/>
              </a:rPr>
              <a:t>183</a:t>
            </a:r>
            <a:r>
              <a:rPr sz="2000" b="1" spc="2095">
                <a:solidFill>
                  <a:srgbClr val="FF0000"/>
                </a:solidFill>
                <a:latin typeface="ADIHSC+Arial-BoldMT"/>
                <a:cs typeface="ADIHSC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ADIHSC+Arial-BoldMT"/>
                <a:cs typeface="ADIHSC+Arial-BoldMT"/>
              </a:rPr>
              <a:t>199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08171" y="4734457"/>
            <a:ext cx="1987295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磁头在长途</a:t>
            </a:r>
          </a:p>
          <a:p>
            <a:pPr marL="408431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奔袭</a:t>
            </a:r>
            <a:r>
              <a:rPr sz="2400" b="1">
                <a:solidFill>
                  <a:srgbClr val="000000"/>
                </a:solidFill>
                <a:latin typeface="ADIHSC+Arial-BoldMT"/>
                <a:cs typeface="ADIHSC+Arial-BoldMT"/>
              </a:rPr>
              <a:t>!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DKJAG+TimesNewRomanPS-BoldMT"/>
                <a:cs typeface="KDKJAG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KDKJAG+TimesNewRomanPS-BoldMT"/>
                <a:cs typeface="KDKJAG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KDKJAG+TimesNewRomanPS-BoldMT"/>
                <a:cs typeface="KDKJAG+TimesNewRomanPS-BoldMT"/>
              </a:rPr>
              <a:t>Systems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DIHSC+Arial-BoldMT"/>
                <a:cs typeface="ADIHSC+Arial-BoldMT"/>
              </a:rPr>
              <a:t>- 10</a:t>
            </a:r>
            <a:r>
              <a:rPr sz="1600" b="1" spc="14">
                <a:solidFill>
                  <a:srgbClr val="000000"/>
                </a:solidFill>
                <a:latin typeface="ADIHSC+Arial-BoldMT"/>
                <a:cs typeface="ADIHSC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ADIHSC+Arial-BoldMT"/>
                <a:cs typeface="ADIHSC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1080" y="1821179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9952" y="3062478"/>
            <a:ext cx="6947661" cy="69570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2352" y="3910581"/>
            <a:ext cx="6562597" cy="251459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404306"/>
            <a:ext cx="3686099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JOMNFR+Arial-BoldMT"/>
                <a:cs typeface="JOMNFR+Arial-BoldMT"/>
              </a:rPr>
              <a:t>SSTF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磁盘调度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" y="1154728"/>
            <a:ext cx="5818486" cy="1437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UNTIFC+Wingdings-Regular"/>
                <a:cs typeface="UNTIFC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00"/>
                </a:solidFill>
                <a:latin typeface="JOMNFR+Arial-BoldMT"/>
                <a:cs typeface="JOMNFR+Arial-BoldMT"/>
              </a:rPr>
              <a:t>Shortest-seek-time</a:t>
            </a:r>
            <a:r>
              <a:rPr sz="2800" b="1" spc="40">
                <a:solidFill>
                  <a:srgbClr val="FF0000"/>
                </a:solidFill>
                <a:latin typeface="JOMNFR+Arial-BoldMT"/>
                <a:cs typeface="JOMNFR+Arial-BoldMT"/>
              </a:rPr>
              <a:t> </a:t>
            </a:r>
            <a:r>
              <a:rPr sz="2800" b="1">
                <a:solidFill>
                  <a:srgbClr val="FF0000"/>
                </a:solidFill>
                <a:latin typeface="JOMNFR+Arial-BoldMT"/>
                <a:cs typeface="JOMNFR+Arial-BoldMT"/>
              </a:rPr>
              <a:t>First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：</a:t>
            </a:r>
          </a:p>
          <a:p>
            <a:pPr marL="682624" marR="0">
              <a:lnSpc>
                <a:spcPts val="2681"/>
              </a:lnSpc>
              <a:spcBef>
                <a:spcPts val="1704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继续该实例</a:t>
            </a:r>
            <a:r>
              <a:rPr sz="2400" b="1">
                <a:solidFill>
                  <a:srgbClr val="000000"/>
                </a:solidFill>
                <a:latin typeface="JOMNFR+Arial-BoldMT"/>
                <a:cs typeface="JOMNFR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磁头开始位置</a:t>
            </a:r>
            <a:r>
              <a:rPr sz="2400" b="1">
                <a:solidFill>
                  <a:srgbClr val="000000"/>
                </a:solidFill>
                <a:latin typeface="JOMNFR+Arial-BoldMT"/>
                <a:cs typeface="JOMNFR+Arial-BoldMT"/>
              </a:rPr>
              <a:t>=53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；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07464" y="2269279"/>
            <a:ext cx="667956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请求队列</a:t>
            </a:r>
            <a:r>
              <a:rPr sz="2400" b="1">
                <a:solidFill>
                  <a:srgbClr val="000000"/>
                </a:solidFill>
                <a:latin typeface="JOMNFR+Arial-BoldMT"/>
                <a:cs typeface="JOMNFR+Arial-BoldMT"/>
              </a:rPr>
              <a:t>=98, 183,</a:t>
            </a:r>
            <a:r>
              <a:rPr sz="2400" b="1" spc="12">
                <a:solidFill>
                  <a:srgbClr val="000000"/>
                </a:solidFill>
                <a:latin typeface="JOMNFR+Arial-BoldMT"/>
                <a:cs typeface="JOMNFR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JOMNFR+Arial-BoldMT"/>
                <a:cs typeface="JOMNFR+Arial-BoldMT"/>
              </a:rPr>
              <a:t>37, 122,</a:t>
            </a:r>
            <a:r>
              <a:rPr sz="2400" b="1" spc="12">
                <a:solidFill>
                  <a:srgbClr val="000000"/>
                </a:solidFill>
                <a:latin typeface="JOMNFR+Arial-BoldMT"/>
                <a:cs typeface="JOMNFR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JOMNFR+Arial-BoldMT"/>
                <a:cs typeface="JOMNFR+Arial-BoldMT"/>
              </a:rPr>
              <a:t>14, 124,</a:t>
            </a:r>
            <a:r>
              <a:rPr sz="2400" b="1" spc="12">
                <a:solidFill>
                  <a:srgbClr val="000000"/>
                </a:solidFill>
                <a:latin typeface="JOMNFR+Arial-BoldMT"/>
                <a:cs typeface="JOMNFR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JOMNFR+Arial-BoldMT"/>
                <a:cs typeface="JOMNFR+Arial-BoldMT"/>
              </a:rPr>
              <a:t>65,</a:t>
            </a:r>
            <a:r>
              <a:rPr sz="2400" b="1" spc="12">
                <a:solidFill>
                  <a:srgbClr val="000000"/>
                </a:solidFill>
                <a:latin typeface="JOMNFR+Arial-BoldMT"/>
                <a:cs typeface="JOMNFR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JOMNFR+Arial-BoldMT"/>
                <a:cs typeface="JOMNFR+Arial-BoldMT"/>
              </a:rPr>
              <a:t>67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78864" y="2800646"/>
            <a:ext cx="2645506" cy="67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JOMNFR+Arial-BoldMT"/>
                <a:cs typeface="JOMNFR+Arial-BoldMT"/>
              </a:rPr>
              <a:t>0</a:t>
            </a:r>
            <a:r>
              <a:rPr sz="2000" b="1" spc="356">
                <a:solidFill>
                  <a:srgbClr val="FF0000"/>
                </a:solidFill>
                <a:latin typeface="JOMNFR+Arial-BoldMT"/>
                <a:cs typeface="JOMNFR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JOMNFR+Arial-BoldMT"/>
                <a:cs typeface="JOMNFR+Arial-BoldMT"/>
              </a:rPr>
              <a:t>14</a:t>
            </a:r>
            <a:r>
              <a:rPr sz="2000" b="1" spc="1186">
                <a:solidFill>
                  <a:srgbClr val="FF0000"/>
                </a:solidFill>
                <a:latin typeface="JOMNFR+Arial-BoldMT"/>
                <a:cs typeface="JOMNFR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JOMNFR+Arial-BoldMT"/>
                <a:cs typeface="JOMNFR+Arial-BoldMT"/>
              </a:rPr>
              <a:t>37</a:t>
            </a:r>
            <a:r>
              <a:rPr sz="2000" b="1" spc="2012">
                <a:solidFill>
                  <a:srgbClr val="FF0000"/>
                </a:solidFill>
                <a:latin typeface="JOMNFR+Arial-BoldMT"/>
                <a:cs typeface="JOMNFR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JOMNFR+Arial-BoldMT"/>
                <a:cs typeface="JOMNFR+Arial-BoldMT"/>
              </a:rPr>
              <a:t>53</a:t>
            </a:r>
            <a:r>
              <a:rPr sz="2000" b="1" spc="-383">
                <a:solidFill>
                  <a:srgbClr val="FF0000"/>
                </a:solidFill>
                <a:latin typeface="JOMNFR+Arial-BoldMT"/>
                <a:cs typeface="JOMNFR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JOMNFR+Arial-BoldMT"/>
                <a:cs typeface="JOMNFR+Arial-BoldMT"/>
              </a:rPr>
              <a:t>65</a:t>
            </a:r>
            <a:r>
              <a:rPr sz="2000" b="1" spc="-383">
                <a:solidFill>
                  <a:srgbClr val="FF0000"/>
                </a:solidFill>
                <a:latin typeface="JOMNFR+Arial-BoldMT"/>
                <a:cs typeface="JOMNFR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JOMNFR+Arial-BoldMT"/>
                <a:cs typeface="JOMNFR+Arial-BoldMT"/>
              </a:rPr>
              <a:t>67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79265" y="2810171"/>
            <a:ext cx="66430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JOMNFR+Arial-BoldMT"/>
                <a:cs typeface="JOMNFR+Arial-BoldMT"/>
              </a:rPr>
              <a:t>98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17465" y="2810171"/>
            <a:ext cx="126326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JOMNFR+Arial-BoldMT"/>
                <a:cs typeface="JOMNFR+Arial-BoldMT"/>
              </a:rPr>
              <a:t>122</a:t>
            </a:r>
            <a:r>
              <a:rPr sz="2000" b="1" spc="-300">
                <a:solidFill>
                  <a:srgbClr val="FF0000"/>
                </a:solidFill>
                <a:latin typeface="JOMNFR+Arial-BoldMT"/>
                <a:cs typeface="JOMNFR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JOMNFR+Arial-BoldMT"/>
                <a:cs typeface="JOMNFR+Arial-BoldMT"/>
              </a:rPr>
              <a:t>124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22465" y="2810171"/>
            <a:ext cx="156806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JOMNFR+Arial-BoldMT"/>
                <a:cs typeface="JOMNFR+Arial-BoldMT"/>
              </a:rPr>
              <a:t>183</a:t>
            </a:r>
            <a:r>
              <a:rPr sz="2000" b="1" spc="2095">
                <a:solidFill>
                  <a:srgbClr val="FF0000"/>
                </a:solidFill>
                <a:latin typeface="JOMNFR+Arial-BoldMT"/>
                <a:cs typeface="JOMNFR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JOMNFR+Arial-BoldMT"/>
                <a:cs typeface="JOMNFR+Arial-BoldMT"/>
              </a:rPr>
              <a:t>199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16537" y="4039549"/>
            <a:ext cx="2849272" cy="1529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88391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JOMNFR+Arial-BoldMT"/>
                <a:cs typeface="JOMNFR+Arial-BoldMT"/>
              </a:rPr>
              <a:t>SSTF: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磁头共移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动</a:t>
            </a:r>
            <a:r>
              <a:rPr sz="2400" b="1">
                <a:solidFill>
                  <a:srgbClr val="000000"/>
                </a:solidFill>
                <a:latin typeface="JOMNFR+Arial-BoldMT"/>
                <a:cs typeface="JOMNFR+Arial-BoldMT"/>
              </a:rPr>
              <a:t>236(4+53+169)</a:t>
            </a:r>
          </a:p>
          <a:p>
            <a:pPr marL="59435" marR="0">
              <a:lnSpc>
                <a:spcPts val="2681"/>
              </a:lnSpc>
              <a:spcBef>
                <a:spcPts val="14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磁道，要少很多</a:t>
            </a:r>
            <a:r>
              <a:rPr sz="2400" b="1">
                <a:solidFill>
                  <a:srgbClr val="000000"/>
                </a:solidFill>
                <a:latin typeface="JOMNFR+Arial-BoldMT"/>
                <a:cs typeface="JOMNFR+Arial-BoldMT"/>
              </a:rPr>
              <a:t>!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51610" y="5262469"/>
            <a:ext cx="3107435" cy="1529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如果在处理</a:t>
            </a:r>
            <a:r>
              <a:rPr sz="2400" b="1">
                <a:solidFill>
                  <a:srgbClr val="000000"/>
                </a:solidFill>
                <a:latin typeface="JOMNFR+Arial-BoldMT"/>
                <a:cs typeface="JOMNFR+Arial-BoldMT"/>
              </a:rPr>
              <a:t>183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之前</a:t>
            </a:r>
          </a:p>
          <a:p>
            <a:pPr marL="100583" marR="0">
              <a:lnSpc>
                <a:spcPts val="2400"/>
              </a:lnSpc>
              <a:spcBef>
                <a:spcPts val="587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又来一些中间磁道</a:t>
            </a:r>
          </a:p>
          <a:p>
            <a:pPr marL="408432" marR="0">
              <a:lnSpc>
                <a:spcPts val="2681"/>
              </a:lnSpc>
              <a:spcBef>
                <a:spcPts val="4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的请求，则</a:t>
            </a:r>
            <a:r>
              <a:rPr sz="2400" b="1">
                <a:solidFill>
                  <a:srgbClr val="000000"/>
                </a:solidFill>
                <a:latin typeface="JOMNFR+Arial-BoldMT"/>
                <a:cs typeface="JOMNFR+Arial-BoldMT"/>
              </a:rPr>
              <a:t>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17465" y="6097440"/>
            <a:ext cx="307085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JOMNFR+Arial-BoldMT"/>
                <a:cs typeface="JOMNFR+Arial-BoldMT"/>
              </a:rPr>
              <a:t>SSTF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存在饥饿问题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35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PJBMN+TimesNewRomanPS-BoldMT"/>
                <a:cs typeface="HPJBMN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HPJBMN+TimesNewRomanPS-BoldMT"/>
                <a:cs typeface="HPJBMN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HPJBMN+TimesNewRomanPS-BoldMT"/>
                <a:cs typeface="HPJBMN+TimesNewRomanPS-BoldMT"/>
              </a:rPr>
              <a:t>Systems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63494" y="6581798"/>
            <a:ext cx="76856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OMNFR+Arial-BoldMT"/>
                <a:cs typeface="JOMNFR+Arial-BoldMT"/>
              </a:rPr>
              <a:t>- </a:t>
            </a:r>
            <a:r>
              <a:rPr sz="1600" b="1" spc="-85">
                <a:solidFill>
                  <a:srgbClr val="000000"/>
                </a:solidFill>
                <a:latin typeface="JOMNFR+Arial-BoldMT"/>
                <a:cs typeface="JOMNFR+Arial-BoldMT"/>
              </a:rPr>
              <a:t>11</a:t>
            </a:r>
            <a:r>
              <a:rPr sz="1600" b="1" spc="81">
                <a:solidFill>
                  <a:srgbClr val="000000"/>
                </a:solidFill>
                <a:latin typeface="JOMNFR+Arial-BoldMT"/>
                <a:cs typeface="JOMNFR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JOMNFR+Arial-BoldMT"/>
                <a:cs typeface="JOMNFR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4879" y="1857755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3752" y="3149346"/>
            <a:ext cx="6947661" cy="309905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440" y="404306"/>
            <a:ext cx="3815639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GUBIDU+Arial-BoldMT"/>
                <a:cs typeface="GUBIDU+Arial-BoldMT"/>
              </a:rPr>
              <a:t>SCAN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磁盘调度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1240453"/>
            <a:ext cx="8236827" cy="1400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FCETRI+Wingdings-Regular"/>
                <a:cs typeface="FCETRI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00"/>
                </a:solidFill>
                <a:latin typeface="GUBIDU+Arial-BoldMT"/>
                <a:cs typeface="GUBIDU+Arial-BoldMT"/>
              </a:rPr>
              <a:t>SSTF+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中途不回折：每个请求都有处理机会</a:t>
            </a:r>
          </a:p>
          <a:p>
            <a:pPr marL="682624" marR="0">
              <a:lnSpc>
                <a:spcPts val="2681"/>
              </a:lnSpc>
              <a:spcBef>
                <a:spcPts val="1416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继续该实例</a:t>
            </a:r>
            <a:r>
              <a:rPr sz="2400" b="1">
                <a:solidFill>
                  <a:srgbClr val="000000"/>
                </a:solidFill>
                <a:latin typeface="GUBIDU+Arial-BoldMT"/>
                <a:cs typeface="GUBIDU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磁头开始位置</a:t>
            </a:r>
            <a:r>
              <a:rPr sz="2400" b="1">
                <a:solidFill>
                  <a:srgbClr val="000000"/>
                </a:solidFill>
                <a:latin typeface="GUBIDU+Arial-BoldMT"/>
                <a:cs typeface="GUBIDU+Arial-BoldMT"/>
              </a:rPr>
              <a:t>=53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；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31264" y="2318492"/>
            <a:ext cx="667956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请求队列</a:t>
            </a:r>
            <a:r>
              <a:rPr sz="2400" b="1">
                <a:solidFill>
                  <a:srgbClr val="000000"/>
                </a:solidFill>
                <a:latin typeface="GUBIDU+Arial-BoldMT"/>
                <a:cs typeface="GUBIDU+Arial-BoldMT"/>
              </a:rPr>
              <a:t>=98, 183,</a:t>
            </a:r>
            <a:r>
              <a:rPr sz="2400" b="1" spc="12">
                <a:solidFill>
                  <a:srgbClr val="000000"/>
                </a:solidFill>
                <a:latin typeface="GUBIDU+Arial-BoldMT"/>
                <a:cs typeface="GUBIDU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UBIDU+Arial-BoldMT"/>
                <a:cs typeface="GUBIDU+Arial-BoldMT"/>
              </a:rPr>
              <a:t>37, 122,</a:t>
            </a:r>
            <a:r>
              <a:rPr sz="2400" b="1" spc="12">
                <a:solidFill>
                  <a:srgbClr val="000000"/>
                </a:solidFill>
                <a:latin typeface="GUBIDU+Arial-BoldMT"/>
                <a:cs typeface="GUBIDU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UBIDU+Arial-BoldMT"/>
                <a:cs typeface="GUBIDU+Arial-BoldMT"/>
              </a:rPr>
              <a:t>14, 124,</a:t>
            </a:r>
            <a:r>
              <a:rPr sz="2400" b="1" spc="12">
                <a:solidFill>
                  <a:srgbClr val="000000"/>
                </a:solidFill>
                <a:latin typeface="GUBIDU+Arial-BoldMT"/>
                <a:cs typeface="GUBIDU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UBIDU+Arial-BoldMT"/>
                <a:cs typeface="GUBIDU+Arial-BoldMT"/>
              </a:rPr>
              <a:t>65,</a:t>
            </a:r>
            <a:r>
              <a:rPr sz="2400" b="1" spc="12">
                <a:solidFill>
                  <a:srgbClr val="000000"/>
                </a:solidFill>
                <a:latin typeface="GUBIDU+Arial-BoldMT"/>
                <a:cs typeface="GUBIDU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UBIDU+Arial-BoldMT"/>
                <a:cs typeface="GUBIDU+Arial-BoldMT"/>
              </a:rPr>
              <a:t>67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2664" y="2886371"/>
            <a:ext cx="2645506" cy="67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GUBIDU+Arial-BoldMT"/>
                <a:cs typeface="GUBIDU+Arial-BoldMT"/>
              </a:rPr>
              <a:t>0</a:t>
            </a:r>
            <a:r>
              <a:rPr sz="2000" b="1" spc="356">
                <a:solidFill>
                  <a:srgbClr val="FF0000"/>
                </a:solidFill>
                <a:latin typeface="GUBIDU+Arial-BoldMT"/>
                <a:cs typeface="GUBID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GUBIDU+Arial-BoldMT"/>
                <a:cs typeface="GUBIDU+Arial-BoldMT"/>
              </a:rPr>
              <a:t>14</a:t>
            </a:r>
            <a:r>
              <a:rPr sz="2000" b="1" spc="1186">
                <a:solidFill>
                  <a:srgbClr val="FF0000"/>
                </a:solidFill>
                <a:latin typeface="GUBIDU+Arial-BoldMT"/>
                <a:cs typeface="GUBID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GUBIDU+Arial-BoldMT"/>
                <a:cs typeface="GUBIDU+Arial-BoldMT"/>
              </a:rPr>
              <a:t>37</a:t>
            </a:r>
            <a:r>
              <a:rPr sz="2000" b="1" spc="2012">
                <a:solidFill>
                  <a:srgbClr val="FF0000"/>
                </a:solidFill>
                <a:latin typeface="GUBIDU+Arial-BoldMT"/>
                <a:cs typeface="GUBID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GUBIDU+Arial-BoldMT"/>
                <a:cs typeface="GUBIDU+Arial-BoldMT"/>
              </a:rPr>
              <a:t>53</a:t>
            </a:r>
            <a:r>
              <a:rPr sz="2000" b="1" spc="-383">
                <a:solidFill>
                  <a:srgbClr val="FF0000"/>
                </a:solidFill>
                <a:latin typeface="GUBIDU+Arial-BoldMT"/>
                <a:cs typeface="GUBID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GUBIDU+Arial-BoldMT"/>
                <a:cs typeface="GUBIDU+Arial-BoldMT"/>
              </a:rPr>
              <a:t>65</a:t>
            </a:r>
            <a:r>
              <a:rPr sz="2000" b="1" spc="-383">
                <a:solidFill>
                  <a:srgbClr val="FF0000"/>
                </a:solidFill>
                <a:latin typeface="GUBIDU+Arial-BoldMT"/>
                <a:cs typeface="GUBID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GUBIDU+Arial-BoldMT"/>
                <a:cs typeface="GUBIDU+Arial-BoldMT"/>
              </a:rPr>
              <a:t>67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03065" y="2895896"/>
            <a:ext cx="66430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GUBIDU+Arial-BoldMT"/>
                <a:cs typeface="GUBIDU+Arial-BoldMT"/>
              </a:rPr>
              <a:t>98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41265" y="2895896"/>
            <a:ext cx="126326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GUBIDU+Arial-BoldMT"/>
                <a:cs typeface="GUBIDU+Arial-BoldMT"/>
              </a:rPr>
              <a:t>122</a:t>
            </a:r>
            <a:r>
              <a:rPr sz="2000" b="1" spc="-300">
                <a:solidFill>
                  <a:srgbClr val="FF0000"/>
                </a:solidFill>
                <a:latin typeface="GUBIDU+Arial-BoldMT"/>
                <a:cs typeface="GUBID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GUBIDU+Arial-BoldMT"/>
                <a:cs typeface="GUBIDU+Arial-BoldMT"/>
              </a:rPr>
              <a:t>124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46265" y="2895896"/>
            <a:ext cx="156806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GUBIDU+Arial-BoldMT"/>
                <a:cs typeface="GUBIDU+Arial-BoldMT"/>
              </a:rPr>
              <a:t>183</a:t>
            </a:r>
            <a:r>
              <a:rPr sz="2000" b="1" spc="2095">
                <a:solidFill>
                  <a:srgbClr val="FF0000"/>
                </a:solidFill>
                <a:latin typeface="GUBIDU+Arial-BoldMT"/>
                <a:cs typeface="GUBID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GUBIDU+Arial-BoldMT"/>
                <a:cs typeface="GUBIDU+Arial-BoldMT"/>
              </a:rPr>
              <a:t>199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49543" y="3991924"/>
            <a:ext cx="3084576" cy="1529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286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UBIDU+Arial-BoldMT"/>
                <a:cs typeface="GUBIDU+Arial-BoldMT"/>
              </a:rPr>
              <a:t>SCAN:</a:t>
            </a:r>
            <a:r>
              <a:rPr sz="2400" b="1" spc="38">
                <a:solidFill>
                  <a:srgbClr val="000000"/>
                </a:solidFill>
                <a:latin typeface="GUBIDU+Arial-BoldMT"/>
                <a:cs typeface="GUBIDU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磁头共移动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UBIDU+Arial-BoldMT"/>
                <a:cs typeface="GUBIDU+Arial-BoldMT"/>
              </a:rPr>
              <a:t>53+183=236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磁道，</a:t>
            </a:r>
          </a:p>
          <a:p>
            <a:pPr marL="414528" marR="0">
              <a:lnSpc>
                <a:spcPts val="2681"/>
              </a:lnSpc>
              <a:spcBef>
                <a:spcPts val="14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和</a:t>
            </a:r>
            <a:r>
              <a:rPr sz="2400" b="1">
                <a:solidFill>
                  <a:srgbClr val="000000"/>
                </a:solidFill>
                <a:latin typeface="GUBIDU+Arial-BoldMT"/>
                <a:cs typeface="GUBIDU+Arial-BoldMT"/>
              </a:rPr>
              <a:t>SSTF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一样</a:t>
            </a:r>
            <a:r>
              <a:rPr sz="2400" b="1">
                <a:solidFill>
                  <a:srgbClr val="000000"/>
                </a:solidFill>
                <a:latin typeface="GUBIDU+Arial-BoldMT"/>
                <a:cs typeface="GUBIDU+Arial-BoldMT"/>
              </a:rPr>
              <a:t>!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73317" y="4976302"/>
            <a:ext cx="2293620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中间的请求还</a:t>
            </a:r>
          </a:p>
          <a:p>
            <a:pPr marL="102108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是占便宜了</a:t>
            </a:r>
            <a:r>
              <a:rPr sz="2400" b="1">
                <a:solidFill>
                  <a:srgbClr val="000000"/>
                </a:solidFill>
                <a:latin typeface="GUBIDU+Arial-BoldMT"/>
                <a:cs typeface="GUBIDU+Arial-BoldMT"/>
              </a:rPr>
              <a:t>!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OGTHO+TimesNewRomanPS-BoldMT"/>
                <a:cs typeface="MOGTHO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MOGTHO+TimesNewRomanPS-BoldMT"/>
                <a:cs typeface="MOGTHO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MOGTHO+TimesNewRomanPS-BoldMT"/>
                <a:cs typeface="MOGTHO+TimesNewRomanPS-BoldMT"/>
              </a:rPr>
              <a:t>Systems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UBIDU+Arial-BoldMT"/>
                <a:cs typeface="GUBIDU+Arial-BoldMT"/>
              </a:rPr>
              <a:t>- 12</a:t>
            </a:r>
            <a:r>
              <a:rPr sz="1600" b="1" spc="14">
                <a:solidFill>
                  <a:srgbClr val="000000"/>
                </a:solidFill>
                <a:latin typeface="GUBIDU+Arial-BoldMT"/>
                <a:cs typeface="GUBIDU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GUBIDU+Arial-BoldMT"/>
                <a:cs typeface="GUBIDU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4127" y="1796795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3039617"/>
            <a:ext cx="6947661" cy="69418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3810000"/>
            <a:ext cx="6964680" cy="2743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404306"/>
            <a:ext cx="661764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LUCQIU+Arial-BoldMT"/>
                <a:cs typeface="LUCQIU+Arial-BoldMT"/>
              </a:rPr>
              <a:t>C-SCAN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磁盘调度</a:t>
            </a:r>
            <a:r>
              <a:rPr sz="3600" b="1">
                <a:solidFill>
                  <a:srgbClr val="000000"/>
                </a:solidFill>
                <a:latin typeface="LUCQIU+Arial-BoldMT"/>
                <a:cs typeface="LUCQIU+Arial-BoldMT"/>
              </a:rPr>
              <a:t>(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电梯算法</a:t>
            </a:r>
            <a:r>
              <a:rPr sz="3600" b="1">
                <a:solidFill>
                  <a:srgbClr val="000000"/>
                </a:solidFill>
                <a:latin typeface="LUCQIU+Arial-BoldMT"/>
                <a:cs typeface="LUCQIU+Arial-BoldMT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8015" y="1130916"/>
            <a:ext cx="9173991" cy="141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UNWRGF+Wingdings-Regular"/>
                <a:cs typeface="UNWRGF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00"/>
                </a:solidFill>
                <a:latin typeface="LUCQIU+Arial-BoldMT"/>
                <a:cs typeface="LUCQIU+Arial-BoldMT"/>
              </a:rPr>
              <a:t>SCAN+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直接移到另一端：两端请求都能很快处理</a:t>
            </a:r>
          </a:p>
          <a:p>
            <a:pPr marL="682624" marR="0">
              <a:lnSpc>
                <a:spcPts val="2681"/>
              </a:lnSpc>
              <a:spcBef>
                <a:spcPts val="1491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继续该实例</a:t>
            </a:r>
            <a:r>
              <a:rPr sz="2400" b="1">
                <a:solidFill>
                  <a:srgbClr val="000000"/>
                </a:solidFill>
                <a:latin typeface="LUCQIU+Arial-BoldMT"/>
                <a:cs typeface="LUCQIU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磁头开始位置</a:t>
            </a:r>
            <a:r>
              <a:rPr sz="2400" b="1">
                <a:solidFill>
                  <a:srgbClr val="000000"/>
                </a:solidFill>
                <a:latin typeface="LUCQIU+Arial-BoldMT"/>
                <a:cs typeface="LUCQIU+Arial-BoldMT"/>
              </a:rPr>
              <a:t>=53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；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0639" y="2218479"/>
            <a:ext cx="667956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请求队列</a:t>
            </a:r>
            <a:r>
              <a:rPr sz="2400" b="1">
                <a:solidFill>
                  <a:srgbClr val="000000"/>
                </a:solidFill>
                <a:latin typeface="LUCQIU+Arial-BoldMT"/>
                <a:cs typeface="LUCQIU+Arial-BoldMT"/>
              </a:rPr>
              <a:t>=98, 183,</a:t>
            </a:r>
            <a:r>
              <a:rPr sz="2400" b="1" spc="12">
                <a:solidFill>
                  <a:srgbClr val="000000"/>
                </a:solidFill>
                <a:latin typeface="LUCQIU+Arial-BoldMT"/>
                <a:cs typeface="LUCQIU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UCQIU+Arial-BoldMT"/>
                <a:cs typeface="LUCQIU+Arial-BoldMT"/>
              </a:rPr>
              <a:t>37, 122,</a:t>
            </a:r>
            <a:r>
              <a:rPr sz="2400" b="1" spc="12">
                <a:solidFill>
                  <a:srgbClr val="000000"/>
                </a:solidFill>
                <a:latin typeface="LUCQIU+Arial-BoldMT"/>
                <a:cs typeface="LUCQIU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UCQIU+Arial-BoldMT"/>
                <a:cs typeface="LUCQIU+Arial-BoldMT"/>
              </a:rPr>
              <a:t>14, 124,</a:t>
            </a:r>
            <a:r>
              <a:rPr sz="2400" b="1" spc="12">
                <a:solidFill>
                  <a:srgbClr val="000000"/>
                </a:solidFill>
                <a:latin typeface="LUCQIU+Arial-BoldMT"/>
                <a:cs typeface="LUCQIU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UCQIU+Arial-BoldMT"/>
                <a:cs typeface="LUCQIU+Arial-BoldMT"/>
              </a:rPr>
              <a:t>65,</a:t>
            </a:r>
            <a:r>
              <a:rPr sz="2400" b="1" spc="12">
                <a:solidFill>
                  <a:srgbClr val="000000"/>
                </a:solidFill>
                <a:latin typeface="LUCQIU+Arial-BoldMT"/>
                <a:cs typeface="LUCQIU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UCQIU+Arial-BoldMT"/>
                <a:cs typeface="LUCQIU+Arial-BoldMT"/>
              </a:rPr>
              <a:t>67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2039" y="2776833"/>
            <a:ext cx="2645506" cy="67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LUCQIU+Arial-BoldMT"/>
                <a:cs typeface="LUCQIU+Arial-BoldMT"/>
              </a:rPr>
              <a:t>0</a:t>
            </a:r>
            <a:r>
              <a:rPr sz="2000" b="1" spc="356">
                <a:solidFill>
                  <a:srgbClr val="FF0000"/>
                </a:solidFill>
                <a:latin typeface="LUCQIU+Arial-BoldMT"/>
                <a:cs typeface="LUCQI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UCQIU+Arial-BoldMT"/>
                <a:cs typeface="LUCQIU+Arial-BoldMT"/>
              </a:rPr>
              <a:t>14</a:t>
            </a:r>
            <a:r>
              <a:rPr sz="2000" b="1" spc="1186">
                <a:solidFill>
                  <a:srgbClr val="FF0000"/>
                </a:solidFill>
                <a:latin typeface="LUCQIU+Arial-BoldMT"/>
                <a:cs typeface="LUCQI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UCQIU+Arial-BoldMT"/>
                <a:cs typeface="LUCQIU+Arial-BoldMT"/>
              </a:rPr>
              <a:t>37</a:t>
            </a:r>
            <a:r>
              <a:rPr sz="2000" b="1" spc="2012">
                <a:solidFill>
                  <a:srgbClr val="FF0000"/>
                </a:solidFill>
                <a:latin typeface="LUCQIU+Arial-BoldMT"/>
                <a:cs typeface="LUCQI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UCQIU+Arial-BoldMT"/>
                <a:cs typeface="LUCQIU+Arial-BoldMT"/>
              </a:rPr>
              <a:t>53</a:t>
            </a:r>
            <a:r>
              <a:rPr sz="2000" b="1" spc="-383">
                <a:solidFill>
                  <a:srgbClr val="FF0000"/>
                </a:solidFill>
                <a:latin typeface="LUCQIU+Arial-BoldMT"/>
                <a:cs typeface="LUCQI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UCQIU+Arial-BoldMT"/>
                <a:cs typeface="LUCQIU+Arial-BoldMT"/>
              </a:rPr>
              <a:t>65</a:t>
            </a:r>
            <a:r>
              <a:rPr sz="2000" b="1" spc="-383">
                <a:solidFill>
                  <a:srgbClr val="FF0000"/>
                </a:solidFill>
                <a:latin typeface="LUCQIU+Arial-BoldMT"/>
                <a:cs typeface="LUCQI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UCQIU+Arial-BoldMT"/>
                <a:cs typeface="LUCQIU+Arial-BoldMT"/>
              </a:rPr>
              <a:t>67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2440" y="2786358"/>
            <a:ext cx="66430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LUCQIU+Arial-BoldMT"/>
                <a:cs typeface="LUCQIU+Arial-BoldMT"/>
              </a:rPr>
              <a:t>98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20640" y="2786358"/>
            <a:ext cx="126326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LUCQIU+Arial-BoldMT"/>
                <a:cs typeface="LUCQIU+Arial-BoldMT"/>
              </a:rPr>
              <a:t>122</a:t>
            </a:r>
            <a:r>
              <a:rPr sz="2000" b="1" spc="-300">
                <a:solidFill>
                  <a:srgbClr val="FF0000"/>
                </a:solidFill>
                <a:latin typeface="LUCQIU+Arial-BoldMT"/>
                <a:cs typeface="LUCQI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UCQIU+Arial-BoldMT"/>
                <a:cs typeface="LUCQIU+Arial-BoldMT"/>
              </a:rPr>
              <a:t>124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25640" y="2786358"/>
            <a:ext cx="156806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LUCQIU+Arial-BoldMT"/>
                <a:cs typeface="LUCQIU+Arial-BoldMT"/>
              </a:rPr>
              <a:t>183</a:t>
            </a:r>
            <a:r>
              <a:rPr sz="2000" b="1" spc="2095">
                <a:solidFill>
                  <a:srgbClr val="FF0000"/>
                </a:solidFill>
                <a:latin typeface="LUCQIU+Arial-BoldMT"/>
                <a:cs typeface="LUCQI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UCQIU+Arial-BoldMT"/>
                <a:cs typeface="LUCQIU+Arial-BoldMT"/>
              </a:rPr>
              <a:t>199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8656" y="4930136"/>
            <a:ext cx="3520275" cy="1529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23444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UCQIU+Arial-BoldMT"/>
                <a:cs typeface="LUCQIU+Arial-BoldMT"/>
              </a:rPr>
              <a:t>CSCAN:</a:t>
            </a:r>
            <a:r>
              <a:rPr sz="2400" b="1" spc="38">
                <a:solidFill>
                  <a:srgbClr val="000000"/>
                </a:solidFill>
                <a:latin typeface="LUCQIU+Arial-BoldMT"/>
                <a:cs typeface="LUCQIU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磁头共移动</a:t>
            </a:r>
          </a:p>
          <a:p>
            <a:pPr marL="569975" marR="0">
              <a:lnSpc>
                <a:spcPts val="2681"/>
              </a:lnSpc>
              <a:spcBef>
                <a:spcPts val="19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UCQIU+Arial-BoldMT"/>
                <a:cs typeface="LUCQIU+Arial-BoldMT"/>
              </a:rPr>
              <a:t>157+200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磁道</a:t>
            </a:r>
            <a:r>
              <a:rPr sz="2400" b="1">
                <a:solidFill>
                  <a:srgbClr val="000000"/>
                </a:solidFill>
                <a:latin typeface="LUCQIU+Arial-BoldMT"/>
                <a:cs typeface="LUCQIU+Arial-BoldMT"/>
              </a:rPr>
              <a:t>!</a:t>
            </a:r>
          </a:p>
          <a:p>
            <a:pPr marL="0" marR="0">
              <a:lnSpc>
                <a:spcPts val="2681"/>
              </a:lnSpc>
              <a:spcBef>
                <a:spcPts val="14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其中</a:t>
            </a:r>
            <a:r>
              <a:rPr sz="2400" b="1">
                <a:solidFill>
                  <a:srgbClr val="000000"/>
                </a:solidFill>
                <a:latin typeface="LUCQIU+Arial-BoldMT"/>
                <a:cs typeface="LUCQIU+Arial-BoldMT"/>
              </a:rPr>
              <a:t>200</a:t>
            </a:r>
            <a:r>
              <a:rPr sz="2400" spc="14">
                <a:solidFill>
                  <a:srgbClr val="000000"/>
                </a:solidFill>
                <a:latin typeface="SimSun"/>
                <a:cs typeface="SimSun"/>
              </a:rPr>
              <a:t>是复位，很快</a:t>
            </a:r>
            <a:r>
              <a:rPr sz="2400" b="1">
                <a:solidFill>
                  <a:srgbClr val="000000"/>
                </a:solidFill>
                <a:latin typeface="LUCQIU+Arial-BoldMT"/>
                <a:cs typeface="LUCQIU+Arial-BoldMT"/>
              </a:rPr>
              <a:t>!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RLEAW+TimesNewRomanPS-BoldMT"/>
                <a:cs typeface="HRLEAW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HRLEAW+TimesNewRomanPS-BoldMT"/>
                <a:cs typeface="HRLEAW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HRLEAW+TimesNewRomanPS-BoldMT"/>
                <a:cs typeface="HRLEAW+TimesNewRomanPS-BoldMT"/>
              </a:rPr>
              <a:t>Systems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UCQIU+Arial-BoldMT"/>
                <a:cs typeface="LUCQIU+Arial-BoldMT"/>
              </a:rPr>
              <a:t>- 13</a:t>
            </a:r>
            <a:r>
              <a:rPr sz="1600" b="1" spc="14">
                <a:solidFill>
                  <a:srgbClr val="000000"/>
                </a:solidFill>
                <a:latin typeface="LUCQIU+Arial-BoldMT"/>
                <a:cs typeface="LUCQIU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LUCQIU+Arial-BoldMT"/>
                <a:cs typeface="LUCQIU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75" y="1153667"/>
            <a:ext cx="7885175" cy="113233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695" y="2337815"/>
            <a:ext cx="7918702" cy="425043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440" y="425291"/>
            <a:ext cx="527199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多个进程共同使用磁盘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1002" y="1170385"/>
            <a:ext cx="4558585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DPQPA+CourierNewPS-BoldMT"/>
                <a:cs typeface="FDPQPA+CourierNewPS-BoldMT"/>
              </a:rPr>
              <a:t>static void make_request()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1002" y="1536113"/>
            <a:ext cx="6310007" cy="1035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DPQPA+CourierNewPS-BoldMT"/>
                <a:cs typeface="FDPQPA+CourierNewPS-BoldMT"/>
              </a:rPr>
              <a:t>{</a:t>
            </a:r>
            <a:r>
              <a:rPr sz="2000" b="1" spc="1201">
                <a:solidFill>
                  <a:srgbClr val="000000"/>
                </a:solidFill>
                <a:latin typeface="FDPQPA+CourierNewPS-BoldMT"/>
                <a:cs typeface="FDPQPA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FDPQPA+CourierNewPS-BoldMT"/>
                <a:cs typeface="FDPQPA+CourierNewPS-BoldMT"/>
              </a:rPr>
              <a:t>...req-&gt;sector=bh-&gt;b_blocknr&lt;&lt;1;</a:t>
            </a:r>
          </a:p>
          <a:p>
            <a:pPr marL="45735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FDPQPA+CourierNewPS-BoldMT"/>
                <a:cs typeface="FDPQPA+CourierNewPS-BoldMT"/>
              </a:rPr>
              <a:t>add_request(major+blk_dev,req);</a:t>
            </a:r>
            <a:r>
              <a:rPr sz="2000" b="1" spc="-11">
                <a:solidFill>
                  <a:srgbClr val="FF0000"/>
                </a:solidFill>
                <a:latin typeface="FDPQPA+CourierNewPS-BoldMT"/>
                <a:cs typeface="FDPQPA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FDPQPA+CourierNewPS-BoldMT"/>
                <a:cs typeface="FDPQPA+CourierNewPS-BoldMT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4490" y="2389585"/>
            <a:ext cx="8941530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DPQPA+CourierNewPS-BoldMT"/>
                <a:cs typeface="FDPQPA+CourierNewPS-BoldMT"/>
              </a:rPr>
              <a:t>static void </a:t>
            </a:r>
            <a:r>
              <a:rPr sz="2000" b="1">
                <a:solidFill>
                  <a:srgbClr val="FF0000"/>
                </a:solidFill>
                <a:latin typeface="FDPQPA+CourierNewPS-BoldMT"/>
                <a:cs typeface="FDPQPA+CourierNewPS-BoldMT"/>
              </a:rPr>
              <a:t>add_request</a:t>
            </a:r>
            <a:r>
              <a:rPr sz="2000" b="1">
                <a:solidFill>
                  <a:srgbClr val="000000"/>
                </a:solidFill>
                <a:latin typeface="FDPQPA+CourierNewPS-BoldMT"/>
                <a:cs typeface="FDPQPA+CourierNewPS-BoldMT"/>
              </a:rPr>
              <a:t>(struct blk_dev_struct *dev,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DPQPA+CourierNewPS-BoldMT"/>
                <a:cs typeface="FDPQPA+CourierNewPS-BoldMT"/>
              </a:rPr>
              <a:t>struct request *req)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4490" y="3121041"/>
            <a:ext cx="7537525" cy="1400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DPQPA+CourierNewPS-BoldMT"/>
                <a:cs typeface="FDPQPA+CourierNewPS-BoldMT"/>
              </a:rPr>
              <a:t>{ struct requset *tmp=dev-&gt;current_request;</a:t>
            </a:r>
          </a:p>
          <a:p>
            <a:pPr marL="304900" marR="0">
              <a:lnSpc>
                <a:spcPts val="2270"/>
              </a:lnSpc>
              <a:spcBef>
                <a:spcPts val="64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DPQPA+CourierNewPS-BoldMT"/>
                <a:cs typeface="FDPQPA+CourierNewPS-BoldMT"/>
              </a:rPr>
              <a:t>req-&gt;next=NULL; </a:t>
            </a:r>
            <a:r>
              <a:rPr sz="2000" b="1">
                <a:solidFill>
                  <a:srgbClr val="333399"/>
                </a:solidFill>
                <a:latin typeface="FDPQPA+CourierNewPS-BoldMT"/>
                <a:cs typeface="FDPQPA+CourierNewPS-BoldMT"/>
              </a:rPr>
              <a:t>cli();</a:t>
            </a:r>
            <a:r>
              <a:rPr sz="2000" b="1" spc="1201">
                <a:solidFill>
                  <a:srgbClr val="333399"/>
                </a:solidFill>
                <a:latin typeface="FDPQPA+CourierNewPS-BoldMT"/>
                <a:cs typeface="FDPQPA+CourierNewPS-BoldMT"/>
              </a:rPr>
              <a:t> </a:t>
            </a:r>
            <a:r>
              <a:rPr sz="2000" b="1">
                <a:solidFill>
                  <a:srgbClr val="333399"/>
                </a:solidFill>
                <a:latin typeface="FDPQPA+CourierNewPS-BoldMT"/>
                <a:cs typeface="FDPQPA+CourierNewPS-BoldMT"/>
              </a:rPr>
              <a:t>//</a:t>
            </a: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关中断</a:t>
            </a:r>
            <a:r>
              <a:rPr sz="2000" b="1">
                <a:solidFill>
                  <a:srgbClr val="333399"/>
                </a:solidFill>
                <a:latin typeface="FDPQPA+CourierNewPS-BoldMT"/>
                <a:cs typeface="FDPQPA+CourierNewPS-BoldMT"/>
              </a:rPr>
              <a:t>(</a:t>
            </a: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互斥</a:t>
            </a:r>
            <a:r>
              <a:rPr sz="2000" b="1">
                <a:solidFill>
                  <a:srgbClr val="333399"/>
                </a:solidFill>
                <a:latin typeface="FDPQPA+CourierNewPS-BoldMT"/>
                <a:cs typeface="FDPQPA+CourierNewPS-BoldMT"/>
              </a:rPr>
              <a:t>)</a:t>
            </a:r>
          </a:p>
          <a:p>
            <a:pPr marL="304698" marR="0">
              <a:lnSpc>
                <a:spcPts val="2270"/>
              </a:lnSpc>
              <a:spcBef>
                <a:spcPts val="524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DPQPA+CourierNewPS-BoldMT"/>
                <a:cs typeface="FDPQPA+CourierNewPS-BoldMT"/>
              </a:rPr>
              <a:t>for(;tmp-&gt;next;tmp=tmp-&gt;next)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1385" y="4218312"/>
            <a:ext cx="8430679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FDPQPA+CourierNewPS-BoldMT"/>
                <a:cs typeface="FDPQPA+CourierNewPS-BoldMT"/>
              </a:rPr>
              <a:t>if((IN_ORDER(tmp,req)||!IN_ORDER(tmp,tmp-&gt;next))</a:t>
            </a:r>
          </a:p>
          <a:p>
            <a:pPr marL="609547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FDPQPA+CourierNewPS-BoldMT"/>
                <a:cs typeface="FDPQPA+CourierNewPS-BoldMT"/>
              </a:rPr>
              <a:t>&amp;&amp;IN_ORDER(req,tmp-&gt;next)) break;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4802" y="4949768"/>
            <a:ext cx="8775966" cy="1290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44132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DPQPA+CourierNewPS-BoldMT"/>
                <a:cs typeface="FDPQPA+CourierNewPS-BoldMT"/>
              </a:rPr>
              <a:t>req-&gt;next=tmp-&gt;next; tmp-&gt;next=req; </a:t>
            </a:r>
            <a:r>
              <a:rPr sz="2000" b="1">
                <a:solidFill>
                  <a:srgbClr val="323299"/>
                </a:solidFill>
                <a:latin typeface="FDPQPA+CourierNewPS-BoldMT"/>
                <a:cs typeface="FDPQPA+CourierNewPS-BoldMT"/>
              </a:rPr>
              <a:t>sti();</a:t>
            </a:r>
            <a:r>
              <a:rPr sz="2000" b="1">
                <a:solidFill>
                  <a:srgbClr val="000000"/>
                </a:solidFill>
                <a:latin typeface="FDPQPA+CourierNewPS-BoldMT"/>
                <a:cs typeface="FDPQPA+CourierNewPS-BoldMT"/>
              </a:rPr>
              <a:t>}</a:t>
            </a:r>
          </a:p>
          <a:p>
            <a:pPr marL="4037012" marR="0">
              <a:lnSpc>
                <a:spcPts val="2455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23299"/>
                </a:solidFill>
                <a:latin typeface="OVNUII+Arial-BoldMT"/>
                <a:cs typeface="OVNUII+Arial-BoldMT"/>
              </a:rPr>
              <a:t>sector</a:t>
            </a:r>
            <a:r>
              <a:rPr sz="2000" b="1" spc="-27">
                <a:solidFill>
                  <a:srgbClr val="323299"/>
                </a:solidFill>
                <a:latin typeface="OVNUII+Arial-BoldMT"/>
                <a:cs typeface="OVNUII+Arial-BoldMT"/>
              </a:rPr>
              <a:t> </a:t>
            </a:r>
            <a:r>
              <a:rPr sz="2000" b="1">
                <a:solidFill>
                  <a:srgbClr val="323299"/>
                </a:solidFill>
                <a:latin typeface="OVNUII+Arial-BoldMT"/>
                <a:cs typeface="OVNUII+Arial-BoldMT"/>
              </a:rPr>
              <a:t>=</a:t>
            </a:r>
            <a:r>
              <a:rPr sz="2000" b="1" spc="-10">
                <a:solidFill>
                  <a:srgbClr val="323299"/>
                </a:solidFill>
                <a:latin typeface="OVNUII+Arial-BoldMT"/>
                <a:cs typeface="OVNUII+Arial-BoldMT"/>
              </a:rPr>
              <a:t> </a:t>
            </a:r>
            <a:r>
              <a:rPr sz="2000" b="1">
                <a:solidFill>
                  <a:srgbClr val="323299"/>
                </a:solidFill>
                <a:latin typeface="OVNUII+Arial-BoldMT"/>
                <a:cs typeface="OVNUII+Arial-BoldMT"/>
              </a:rPr>
              <a:t>C</a:t>
            </a:r>
            <a:r>
              <a:rPr sz="2000">
                <a:solidFill>
                  <a:srgbClr val="323299"/>
                </a:solidFill>
                <a:latin typeface="NSNOPW+SymbolMT"/>
                <a:cs typeface="NSNOPW+SymbolMT"/>
              </a:rPr>
              <a:t>×</a:t>
            </a:r>
            <a:r>
              <a:rPr sz="2000" b="1">
                <a:solidFill>
                  <a:srgbClr val="323299"/>
                </a:solidFill>
                <a:latin typeface="OVNUII+Arial-BoldMT"/>
                <a:cs typeface="OVNUII+Arial-BoldMT"/>
              </a:rPr>
              <a:t>(Heads</a:t>
            </a:r>
            <a:r>
              <a:rPr sz="2000">
                <a:solidFill>
                  <a:srgbClr val="323299"/>
                </a:solidFill>
                <a:latin typeface="NSNOPW+SymbolMT"/>
                <a:cs typeface="NSNOPW+SymbolMT"/>
              </a:rPr>
              <a:t>×</a:t>
            </a:r>
            <a:r>
              <a:rPr sz="2000" b="1">
                <a:solidFill>
                  <a:srgbClr val="323299"/>
                </a:solidFill>
                <a:latin typeface="OVNUII+Arial-BoldMT"/>
                <a:cs typeface="OVNUII+Arial-BoldMT"/>
              </a:rPr>
              <a:t>Sectors)</a:t>
            </a:r>
            <a:r>
              <a:rPr sz="2000" b="1" spc="-43">
                <a:solidFill>
                  <a:srgbClr val="323299"/>
                </a:solidFill>
                <a:latin typeface="OVNUII+Arial-BoldMT"/>
                <a:cs typeface="OVNUII+Arial-BoldMT"/>
              </a:rPr>
              <a:t> </a:t>
            </a:r>
            <a:r>
              <a:rPr sz="2000" b="1">
                <a:solidFill>
                  <a:srgbClr val="323299"/>
                </a:solidFill>
                <a:latin typeface="OVNUII+Arial-BoldMT"/>
                <a:cs typeface="OVNUII+Arial-BoldMT"/>
              </a:rPr>
              <a:t>+</a:t>
            </a:r>
          </a:p>
          <a:p>
            <a:pPr marL="0" marR="0">
              <a:lnSpc>
                <a:spcPts val="242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DPQPA+CourierNewPS-BoldMT"/>
                <a:cs typeface="FDPQPA+CourierNewPS-BoldMT"/>
              </a:rPr>
              <a:t>#define IN_ORDER(s1, s2) </a:t>
            </a:r>
            <a:r>
              <a:rPr sz="2000" b="1" spc="578">
                <a:solidFill>
                  <a:srgbClr val="000000"/>
                </a:solidFill>
                <a:latin typeface="FDPQPA+CourierNewPS-BoldMT"/>
                <a:cs typeface="FDPQPA+CourierNewPS-BoldMT"/>
              </a:rPr>
              <a:t>\</a:t>
            </a:r>
            <a:r>
              <a:rPr sz="3000" b="1" baseline="1460">
                <a:solidFill>
                  <a:srgbClr val="323299"/>
                </a:solidFill>
                <a:latin typeface="OVNUII+Arial-BoldMT"/>
                <a:cs typeface="OVNUII+Arial-BoldMT"/>
              </a:rPr>
              <a:t>H</a:t>
            </a:r>
            <a:r>
              <a:rPr sz="3000" baseline="1460">
                <a:solidFill>
                  <a:srgbClr val="323299"/>
                </a:solidFill>
                <a:latin typeface="NSNOPW+SymbolMT"/>
                <a:cs typeface="NSNOPW+SymbolMT"/>
              </a:rPr>
              <a:t>×</a:t>
            </a:r>
            <a:r>
              <a:rPr sz="3000" b="1" baseline="1460">
                <a:solidFill>
                  <a:srgbClr val="323299"/>
                </a:solidFill>
                <a:latin typeface="OVNUII+Arial-BoldMT"/>
                <a:cs typeface="OVNUII+Arial-BoldMT"/>
              </a:rPr>
              <a:t>Sectors</a:t>
            </a:r>
            <a:r>
              <a:rPr sz="3000" b="1" spc="-25" baseline="1460">
                <a:solidFill>
                  <a:srgbClr val="323299"/>
                </a:solidFill>
                <a:latin typeface="OVNUII+Arial-BoldMT"/>
                <a:cs typeface="OVNUII+Arial-BoldMT"/>
              </a:rPr>
              <a:t> </a:t>
            </a:r>
            <a:r>
              <a:rPr sz="3000" b="1" baseline="1460">
                <a:solidFill>
                  <a:srgbClr val="323299"/>
                </a:solidFill>
                <a:latin typeface="OVNUII+Arial-BoldMT"/>
                <a:cs typeface="OVNUII+Arial-BoldMT"/>
              </a:rPr>
              <a:t>+</a:t>
            </a:r>
            <a:r>
              <a:rPr sz="3000" b="1" spc="-20" baseline="1460">
                <a:solidFill>
                  <a:srgbClr val="323299"/>
                </a:solidFill>
                <a:latin typeface="OVNUII+Arial-BoldMT"/>
                <a:cs typeface="OVNUII+Arial-BoldMT"/>
              </a:rPr>
              <a:t> </a:t>
            </a:r>
            <a:r>
              <a:rPr sz="3000" b="1" baseline="1460">
                <a:solidFill>
                  <a:srgbClr val="323299"/>
                </a:solidFill>
                <a:latin typeface="OVNUII+Arial-BoldMT"/>
                <a:cs typeface="OVNUII+Arial-BoldMT"/>
              </a:rPr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9703" y="5936663"/>
            <a:ext cx="8237624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DPQPA+CourierNewPS-BoldMT"/>
                <a:cs typeface="FDPQPA+CourierNewPS-BoldMT"/>
              </a:rPr>
              <a:t>((s1)-&gt;dev&lt;(s2)-&gt;dev)||((s1)-&gt;dev == (s2)-&gt;dev\</a:t>
            </a:r>
          </a:p>
          <a:p>
            <a:pPr marL="457095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DPQPA+CourierNewPS-BoldMT"/>
                <a:cs typeface="FDPQPA+CourierNewPS-BoldMT"/>
              </a:rPr>
              <a:t>&amp;&amp; (s1)-&gt;sector&lt;(s2)-&gt;sector))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FANAB+TimesNewRomanPS-BoldMT"/>
                <a:cs typeface="UFANAB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UFANAB+TimesNewRomanPS-BoldMT"/>
                <a:cs typeface="UFANAB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UFANAB+TimesNewRomanPS-BoldMT"/>
                <a:cs typeface="UFANAB+TimesNewRomanPS-BoldMT"/>
              </a:rPr>
              <a:t>Systems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VNUII+Arial-BoldMT"/>
                <a:cs typeface="OVNUII+Arial-BoldMT"/>
              </a:rPr>
              <a:t>- 14</a:t>
            </a:r>
            <a:r>
              <a:rPr sz="1600" b="1" spc="14">
                <a:solidFill>
                  <a:srgbClr val="000000"/>
                </a:solidFill>
                <a:latin typeface="OVNUII+Arial-BoldMT"/>
                <a:cs typeface="OVNUII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OVNUII+Arial-BoldMT"/>
                <a:cs typeface="OVNUII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747" y="3099816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9561" y="1155953"/>
            <a:ext cx="976883" cy="762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97673" y="1155953"/>
            <a:ext cx="704088" cy="16764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7073" y="1926008"/>
            <a:ext cx="541018" cy="1143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21217" y="1295400"/>
            <a:ext cx="1930908" cy="1155953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6361" y="1613153"/>
            <a:ext cx="761998" cy="250485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6161" y="1536953"/>
            <a:ext cx="914400" cy="826008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4561" y="1677161"/>
            <a:ext cx="1344169" cy="51054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9561" y="2146553"/>
            <a:ext cx="976883" cy="762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6361" y="2070355"/>
            <a:ext cx="762000" cy="380998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9747" y="3646932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747" y="4256532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747" y="4885944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0944" y="4267200"/>
            <a:ext cx="4500625" cy="1170432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9747" y="5551932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9747" y="6085332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4840" y="404306"/>
            <a:ext cx="6671447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生磁盘</a:t>
            </a:r>
            <a:r>
              <a:rPr sz="3600" b="1">
                <a:solidFill>
                  <a:srgbClr val="000000"/>
                </a:solidFill>
                <a:latin typeface="JCLKVT+Arial-BoldMT"/>
                <a:cs typeface="JCLKVT+Arial-BoldMT"/>
              </a:rPr>
              <a:t>(raw disk)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的使用整理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835364" y="979455"/>
            <a:ext cx="762000" cy="196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磁</a:t>
            </a:r>
          </a:p>
          <a:p>
            <a:pPr marL="0" marR="0">
              <a:lnSpc>
                <a:spcPts val="237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盘</a:t>
            </a:r>
          </a:p>
          <a:p>
            <a:pPr marL="0" marR="0">
              <a:lnSpc>
                <a:spcPts val="237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控</a:t>
            </a:r>
          </a:p>
          <a:p>
            <a:pPr marL="0" marR="0">
              <a:lnSpc>
                <a:spcPts val="236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制</a:t>
            </a:r>
          </a:p>
          <a:p>
            <a:pPr marL="0" marR="0">
              <a:lnSpc>
                <a:spcPts val="236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器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434587" y="1142810"/>
            <a:ext cx="66068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spc="-10">
                <a:solidFill>
                  <a:srgbClr val="FF0000"/>
                </a:solidFill>
                <a:latin typeface="JCLKVT+Arial-BoldMT"/>
                <a:cs typeface="JCLKVT+Arial-BoldMT"/>
              </a:rPr>
              <a:t>cyl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987039" y="1294108"/>
            <a:ext cx="104572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CLKVT+Arial-BoldMT"/>
                <a:cs typeface="JCLKVT+Arial-BoldMT"/>
              </a:rPr>
              <a:t>block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990241" y="1295210"/>
            <a:ext cx="72430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JCLKVT+Arial-BoldMT"/>
                <a:cs typeface="JCLKVT+Arial-BoldMT"/>
              </a:rPr>
              <a:t>sec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25447" y="1341544"/>
            <a:ext cx="1239363" cy="1788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JCLKVT+Arial-BoldMT"/>
                <a:cs typeface="JCLKVT+Arial-BoldMT"/>
              </a:rPr>
              <a:t>1</a:t>
            </a:r>
          </a:p>
          <a:p>
            <a:pPr marL="0" marR="0">
              <a:lnSpc>
                <a:spcPts val="2681"/>
              </a:lnSpc>
              <a:spcBef>
                <a:spcPts val="511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JCLKVT+Arial-BoldMT"/>
                <a:cs typeface="JCLKVT+Arial-BoldMT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168390" y="1351974"/>
            <a:ext cx="1440358" cy="882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QHSMKM+CourierNewPS-BoldMT"/>
                <a:cs typeface="QHSMKM+CourierNewPS-BoldMT"/>
              </a:rPr>
              <a:t>sec,head</a:t>
            </a:r>
          </a:p>
          <a:p>
            <a:pPr marL="0" marR="0">
              <a:lnSpc>
                <a:spcPts val="2039"/>
              </a:lnSpc>
              <a:spcBef>
                <a:spcPts val="16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QHSMKM+CourierNewPS-BoldMT"/>
                <a:cs typeface="QHSMKM+CourierNewPS-BoldMT"/>
              </a:rPr>
              <a:t>,cyl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255385" y="1585404"/>
            <a:ext cx="1068323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磁盘</a:t>
            </a:r>
          </a:p>
          <a:p>
            <a:pPr marL="0" marR="0">
              <a:lnSpc>
                <a:spcPts val="2400"/>
              </a:lnSpc>
              <a:spcBef>
                <a:spcPts val="48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驱动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045448" y="1684147"/>
            <a:ext cx="87644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JCLKVT+Arial-BoldMT"/>
                <a:cs typeface="JCLKVT+Arial-BoldMT"/>
              </a:rPr>
              <a:t>head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498596" y="2225230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请求队列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987039" y="2437108"/>
            <a:ext cx="104572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CLKVT+Arial-BoldMT"/>
                <a:cs typeface="JCLKVT+Arial-BoldMT"/>
              </a:rPr>
              <a:t>block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56577" y="3036740"/>
            <a:ext cx="7670431" cy="1343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JCLKVT+Arial-BoldMT"/>
                <a:cs typeface="JCLKVT+Arial-BoldMT"/>
              </a:rPr>
              <a:t>(1)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进程“得到盘块号”，算出扇区号</a:t>
            </a:r>
            <a:r>
              <a:rPr sz="2400" b="1">
                <a:solidFill>
                  <a:srgbClr val="000000"/>
                </a:solidFill>
                <a:latin typeface="JCLKVT+Arial-BoldMT"/>
                <a:cs typeface="JCLKVT+Arial-BoldMT"/>
              </a:rPr>
              <a:t>(sector)</a:t>
            </a:r>
          </a:p>
          <a:p>
            <a:pPr marL="0" marR="0">
              <a:lnSpc>
                <a:spcPts val="2681"/>
              </a:lnSpc>
              <a:spcBef>
                <a:spcPts val="16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JCLKVT+Arial-BoldMT"/>
                <a:cs typeface="JCLKVT+Arial-BoldMT"/>
              </a:rPr>
              <a:t>(2)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用扇区号</a:t>
            </a:r>
            <a:r>
              <a:rPr sz="2400" b="1">
                <a:solidFill>
                  <a:srgbClr val="000000"/>
                </a:solidFill>
                <a:latin typeface="JCLKVT+Arial-BoldMT"/>
                <a:cs typeface="JCLKVT+Arial-BoldMT"/>
              </a:rPr>
              <a:t>make</a:t>
            </a:r>
            <a:r>
              <a:rPr sz="2400" b="1" spc="15">
                <a:solidFill>
                  <a:srgbClr val="000000"/>
                </a:solidFill>
                <a:latin typeface="JCLKVT+Arial-BoldMT"/>
                <a:cs typeface="JCLKVT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JCLKVT+Arial-BoldMT"/>
                <a:cs typeface="JCLKVT+Arial-BoldMT"/>
              </a:rPr>
              <a:t>req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，用电梯算法</a:t>
            </a:r>
            <a:r>
              <a:rPr sz="2400" b="1">
                <a:solidFill>
                  <a:srgbClr val="000000"/>
                </a:solidFill>
                <a:latin typeface="JCLKVT+Arial-BoldMT"/>
                <a:cs typeface="JCLKVT+Arial-BoldMT"/>
              </a:rPr>
              <a:t>add_request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56577" y="4192440"/>
            <a:ext cx="284708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JCLKVT+Arial-BoldMT"/>
                <a:cs typeface="JCLKVT+Arial-BoldMT"/>
              </a:rPr>
              <a:t>(3)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JCLKVT+Arial-BoldMT"/>
                <a:cs typeface="JCLKVT+Arial-BoldMT"/>
              </a:rPr>
              <a:t>sleep_on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069558" y="4370785"/>
            <a:ext cx="473390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HSMKM+CourierNewPS-BoldMT"/>
                <a:cs typeface="QHSMKM+CourierNewPS-BoldMT"/>
              </a:rPr>
              <a:t>static void </a:t>
            </a:r>
            <a:r>
              <a:rPr sz="2000" b="1">
                <a:solidFill>
                  <a:srgbClr val="FF0000"/>
                </a:solidFill>
                <a:latin typeface="QHSMKM+CourierNewPS-BoldMT"/>
                <a:cs typeface="QHSMKM+CourierNewPS-BoldMT"/>
              </a:rPr>
              <a:t>read_intr</a:t>
            </a:r>
            <a:r>
              <a:rPr sz="2000" b="1">
                <a:solidFill>
                  <a:srgbClr val="000000"/>
                </a:solidFill>
                <a:latin typeface="QHSMKM+CourierNewPS-BoldMT"/>
                <a:cs typeface="QHSMKM+CourierNewPS-BoldMT"/>
              </a:rPr>
              <a:t>(void)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069558" y="4736513"/>
            <a:ext cx="315604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HSMKM+CourierNewPS-BoldMT"/>
                <a:cs typeface="QHSMKM+CourierNewPS-BoldMT"/>
              </a:rPr>
              <a:t>{</a:t>
            </a:r>
            <a:r>
              <a:rPr sz="2000" b="1" spc="1201">
                <a:solidFill>
                  <a:srgbClr val="000000"/>
                </a:solidFill>
                <a:latin typeface="QHSMKM+CourierNewPS-BoldMT"/>
                <a:cs typeface="QHSMKM+CourierNewPS-BoldMT"/>
              </a:rPr>
              <a:t> </a:t>
            </a:r>
            <a:r>
              <a:rPr sz="2000" b="1">
                <a:solidFill>
                  <a:srgbClr val="FF0000"/>
                </a:solidFill>
                <a:latin typeface="QHSMKM+CourierNewPS-BoldMT"/>
                <a:cs typeface="QHSMKM+CourierNewPS-BoldMT"/>
              </a:rPr>
              <a:t>end_request(1);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56577" y="4802862"/>
            <a:ext cx="275082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JCLKVT+Arial-BoldMT"/>
                <a:cs typeface="JCLKVT+Arial-BoldMT"/>
              </a:rPr>
              <a:t>(4)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磁盘中断处理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973826" y="4820458"/>
            <a:ext cx="178399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唤醒进程</a:t>
            </a:r>
            <a:r>
              <a:rPr sz="2400" b="1">
                <a:solidFill>
                  <a:srgbClr val="000000"/>
                </a:solidFill>
                <a:latin typeface="JCLKVT+Arial-BoldMT"/>
                <a:cs typeface="JCLKVT+Arial-BoldMT"/>
              </a:rPr>
              <a:t>!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526654" y="5102241"/>
            <a:ext cx="315604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HSMKM+CourierNewPS-BoldMT"/>
                <a:cs typeface="QHSMKM+CourierNewPS-BoldMT"/>
              </a:rPr>
              <a:t>do_hd_request(); }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56577" y="5487840"/>
            <a:ext cx="6288034" cy="133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8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JCLKVT+Arial-BoldMT"/>
                <a:cs typeface="JCLKVT+Arial-BoldMT"/>
              </a:rPr>
              <a:t>(5) do_hd_request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算出</a:t>
            </a:r>
            <a:r>
              <a:rPr sz="2400" b="1">
                <a:solidFill>
                  <a:srgbClr val="000000"/>
                </a:solidFill>
                <a:latin typeface="JCLKVT+Arial-BoldMT"/>
                <a:cs typeface="JCLKVT+Arial-BoldMT"/>
              </a:rPr>
              <a:t>cyl,head,sector</a:t>
            </a:r>
          </a:p>
          <a:p>
            <a:pPr marL="0" marR="0">
              <a:lnSpc>
                <a:spcPts val="2681"/>
              </a:lnSpc>
              <a:spcBef>
                <a:spcPts val="1517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JCLKVT+Arial-BoldMT"/>
                <a:cs typeface="JCLKVT+Arial-BoldMT"/>
              </a:rPr>
              <a:t>(6) hd_out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调用</a:t>
            </a:r>
            <a:r>
              <a:rPr sz="2400" b="1">
                <a:solidFill>
                  <a:srgbClr val="000000"/>
                </a:solidFill>
                <a:latin typeface="JCLKVT+Arial-BoldMT"/>
                <a:cs typeface="JCLKVT+Arial-BoldMT"/>
              </a:rPr>
              <a:t>outp(…)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完成端口写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JOPMC+TimesNewRomanPS-BoldMT"/>
                <a:cs typeface="KJOPMC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KJOPMC+TimesNewRomanPS-BoldMT"/>
                <a:cs typeface="KJOPMC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KJOPMC+TimesNewRomanPS-BoldMT"/>
                <a:cs typeface="KJOPMC+TimesNewRomanPS-BoldMT"/>
              </a:rPr>
              <a:t>Systems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CLKVT+Arial-BoldMT"/>
                <a:cs typeface="JCLKVT+Arial-BoldMT"/>
              </a:rPr>
              <a:t>- 15</a:t>
            </a:r>
            <a:r>
              <a:rPr sz="1600" b="1" spc="14">
                <a:solidFill>
                  <a:srgbClr val="000000"/>
                </a:solidFill>
                <a:latin typeface="JCLKVT+Arial-BoldMT"/>
                <a:cs typeface="JCLKVT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JCLKVT+Arial-BoldMT"/>
                <a:cs typeface="JCLKVT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9440" y="404306"/>
            <a:ext cx="4354067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仍然从硬件开始</a:t>
            </a:r>
            <a:r>
              <a:rPr sz="3600" b="1">
                <a:solidFill>
                  <a:srgbClr val="000000"/>
                </a:solidFill>
                <a:latin typeface="GCIHJT+Arial-BoldMT"/>
                <a:cs typeface="GCIHJT+Arial-BoldMT"/>
              </a:rPr>
              <a:t>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20640" y="1462194"/>
            <a:ext cx="3554272" cy="1178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CIHJT+Arial-BoldMT"/>
                <a:cs typeface="GCIHJT+Arial-BoldMT"/>
              </a:rPr>
              <a:t>CPU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向磁盘控制器中的</a:t>
            </a:r>
          </a:p>
          <a:p>
            <a:pPr marL="0" marR="0">
              <a:lnSpc>
                <a:spcPts val="2400"/>
              </a:lnSpc>
              <a:spcBef>
                <a:spcPts val="71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寄存器读写数据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20640" y="2390584"/>
            <a:ext cx="3906545" cy="118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磁盘控制器完成真正的工</a:t>
            </a:r>
          </a:p>
          <a:p>
            <a:pPr marL="0" marR="0">
              <a:lnSpc>
                <a:spcPts val="2681"/>
              </a:lnSpc>
              <a:spcBef>
                <a:spcPts val="486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作，并向</a:t>
            </a:r>
            <a:r>
              <a:rPr sz="2400" b="1">
                <a:solidFill>
                  <a:srgbClr val="000000"/>
                </a:solidFill>
                <a:latin typeface="GCIHJT+Arial-BoldMT"/>
                <a:cs typeface="GCIHJT+Arial-BoldMT"/>
              </a:rPr>
              <a:t>CPU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发中断信号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77439" y="2660820"/>
            <a:ext cx="242468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CIHJT+Arial-BoldMT"/>
                <a:cs typeface="GCIHJT+Arial-BoldMT"/>
              </a:rPr>
              <a:t>CPU-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内存总线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3794" y="30558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总线控制器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73240" y="3441870"/>
            <a:ext cx="15758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CIHJT+Arial-BoldMT"/>
                <a:cs typeface="GCIHJT+Arial-BoldMT"/>
              </a:rPr>
              <a:t>PCI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总线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72639" y="4579810"/>
            <a:ext cx="2599944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发出一个读命令</a:t>
            </a:r>
          </a:p>
          <a:p>
            <a:pPr marL="0" marR="0">
              <a:lnSpc>
                <a:spcPts val="2400"/>
              </a:lnSpc>
              <a:spcBef>
                <a:spcPts val="300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将数据送往内存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20110" y="4565820"/>
            <a:ext cx="188213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CIHJT+Arial-BoldMT"/>
                <a:cs typeface="GCIHJT+Arial-BoldMT"/>
              </a:rPr>
              <a:t>IDE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控制器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87578" y="5113210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读磁盘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82039" y="6013620"/>
            <a:ext cx="355427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读完后向</a:t>
            </a:r>
            <a:r>
              <a:rPr sz="2400" b="1">
                <a:solidFill>
                  <a:srgbClr val="FF0000"/>
                </a:solidFill>
                <a:latin typeface="GCIHJT+Arial-BoldMT"/>
                <a:cs typeface="GCIHJT+Arial-BoldMT"/>
              </a:rPr>
              <a:t>CPU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发出中断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QISMEE+TimesNewRomanPS-BoldMT"/>
                <a:cs typeface="QISMEE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QISMEE+TimesNewRomanPS-BoldMT"/>
                <a:cs typeface="QISMEE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QISMEE+TimesNewRomanPS-BoldMT"/>
                <a:cs typeface="QISMEE+TimesNewRomanPS-BoldMT"/>
              </a:rPr>
              <a:t>Systems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CIHJT+Arial-BoldMT"/>
                <a:cs typeface="GCIHJT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GCIHJT+Arial-BoldMT"/>
                <a:cs typeface="GCIHJT+Arial-BoldMT"/>
              </a:rPr>
              <a:t>2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GCIHJT+Arial-BoldMT"/>
                <a:cs typeface="GCIHJT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41057" y="270213"/>
            <a:ext cx="1145117" cy="120913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399" y="1143000"/>
            <a:ext cx="2898648" cy="141579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200" y="2590800"/>
            <a:ext cx="2224554" cy="163836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473" y="4125615"/>
            <a:ext cx="3065526" cy="193893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1143000"/>
            <a:ext cx="4286252" cy="2276094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727" y="3680459"/>
            <a:ext cx="188976" cy="192023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4527" y="4358639"/>
            <a:ext cx="188976" cy="192023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961" y="4420361"/>
            <a:ext cx="304800" cy="12954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24527" y="4948427"/>
            <a:ext cx="188976" cy="192023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4527" y="5530595"/>
            <a:ext cx="188976" cy="192023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9440" y="425291"/>
            <a:ext cx="5799354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使用磁盘从认识磁盘开始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7240" y="1296840"/>
            <a:ext cx="239664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画一个示意图</a:t>
            </a:r>
            <a:r>
              <a:rPr sz="2400" b="1">
                <a:solidFill>
                  <a:srgbClr val="000000"/>
                </a:solidFill>
                <a:latin typeface="QGLDLB+Arial-BoldMT"/>
                <a:cs typeface="QGLDLB+Arial-BoldMT"/>
              </a:rPr>
              <a:t>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677350" y="2520614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盘面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77240" y="3589190"/>
            <a:ext cx="209032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看看俯视图</a:t>
            </a:r>
            <a:r>
              <a:rPr sz="2400" b="1">
                <a:solidFill>
                  <a:srgbClr val="000000"/>
                </a:solidFill>
                <a:latin typeface="QGLDLB+Arial-BoldMT"/>
                <a:cs typeface="QGLDLB+Arial-BoldMT"/>
              </a:rPr>
              <a:t>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11040" y="4319142"/>
            <a:ext cx="352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磁盘的访问单位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是扇区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15558" y="4501300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扇区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511040" y="4884146"/>
            <a:ext cx="310743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扇区大小：</a:t>
            </a:r>
            <a:r>
              <a:rPr sz="2400" b="1">
                <a:solidFill>
                  <a:srgbClr val="FF0000"/>
                </a:solidFill>
                <a:latin typeface="QGLDLB+Arial-BoldMT"/>
                <a:cs typeface="QGLDLB+Arial-BoldMT"/>
              </a:rPr>
              <a:t>512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字节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19087" y="5462999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磁道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511040" y="5490717"/>
            <a:ext cx="3873246" cy="1723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扇区的大小是传输时间和</a:t>
            </a:r>
          </a:p>
          <a:p>
            <a:pPr marL="0" marR="0">
              <a:lnSpc>
                <a:spcPts val="2400"/>
              </a:lnSpc>
              <a:spcBef>
                <a:spcPts val="1632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碎片浪费的折衷</a:t>
            </a:r>
          </a:p>
          <a:p>
            <a:pPr marL="1402746" marR="0">
              <a:lnSpc>
                <a:spcPts val="1783"/>
              </a:lnSpc>
              <a:spcBef>
                <a:spcPts val="2158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QGLDLB+Arial-BoldMT"/>
                <a:cs typeface="QGLDLB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QGLDLB+Arial-BoldMT"/>
                <a:cs typeface="QGLDLB+Arial-BoldMT"/>
              </a:rPr>
              <a:t>3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QGLDLB+Arial-BoldMT"/>
                <a:cs typeface="QGLDLB+Arial-BoldMT"/>
              </a:rPr>
              <a:t>-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JSBBN+TimesNewRomanPS-BoldMT"/>
                <a:cs typeface="DJSBBN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DJSBBN+TimesNewRomanPS-BoldMT"/>
                <a:cs typeface="DJSBBN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DJSBBN+TimesNewRomanPS-BoldMT"/>
                <a:cs typeface="DJSBBN+TimesNewRomanPS-BoldMT"/>
              </a:rPr>
              <a:t>Systems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9440" y="404306"/>
            <a:ext cx="3585819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磁盘的</a:t>
            </a:r>
            <a:r>
              <a:rPr sz="3600" b="1">
                <a:solidFill>
                  <a:srgbClr val="000000"/>
                </a:solidFill>
                <a:latin typeface="UTHLVA+Arial-BoldMT"/>
                <a:cs typeface="UTHLVA+Arial-BoldMT"/>
              </a:rPr>
              <a:t>I/O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过程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40" y="1299614"/>
            <a:ext cx="3723802" cy="1465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BDGWLE+Wingdings-Regular"/>
                <a:cs typeface="BDGWLE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这就开始要使用磁</a:t>
            </a:r>
          </a:p>
          <a:p>
            <a:pPr marL="342900" marR="0">
              <a:lnSpc>
                <a:spcPts val="3123"/>
              </a:lnSpc>
              <a:spcBef>
                <a:spcPts val="1294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盘了</a:t>
            </a:r>
            <a:r>
              <a:rPr sz="2800" b="1">
                <a:solidFill>
                  <a:srgbClr val="FF0000"/>
                </a:solidFill>
                <a:latin typeface="UTHLVA+Arial-BoldMT"/>
                <a:cs typeface="UTHLVA+Arial-BoldMT"/>
              </a:rPr>
              <a:t>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93589" y="1391566"/>
            <a:ext cx="6222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UTHLVA+Arial-BoldMT"/>
                <a:cs typeface="UTHLVA+Arial-BoldMT"/>
              </a:rPr>
              <a:t>(2)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3841" y="1692013"/>
            <a:ext cx="1324745" cy="50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96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SimSun"/>
                <a:cs typeface="SimSun"/>
              </a:rPr>
              <a:t>总线控制器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46265" y="1710692"/>
            <a:ext cx="6222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UTHLVA+Arial-BoldMT"/>
                <a:cs typeface="UTHLVA+Arial-BoldMT"/>
              </a:rPr>
              <a:t>(1)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03065" y="2305966"/>
            <a:ext cx="6222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UTHLVA+Arial-BoldMT"/>
                <a:cs typeface="UTHLVA+Arial-BoldMT"/>
              </a:rPr>
              <a:t>(3)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60044" y="2571052"/>
            <a:ext cx="141290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UTHLVA+Arial-BoldMT"/>
                <a:cs typeface="UTHLVA+Arial-BoldMT"/>
              </a:rPr>
              <a:t>IDE</a:t>
            </a:r>
            <a:r>
              <a:rPr sz="1800" spc="12">
                <a:solidFill>
                  <a:srgbClr val="000000"/>
                </a:solidFill>
                <a:latin typeface="SimSun"/>
                <a:cs typeface="SimSun"/>
              </a:rPr>
              <a:t>控制器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78864" y="2744640"/>
            <a:ext cx="416593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仔细想想磁盘如何读</a:t>
            </a:r>
            <a:r>
              <a:rPr sz="2400" b="1">
                <a:solidFill>
                  <a:srgbClr val="000000"/>
                </a:solidFill>
                <a:latin typeface="UTHLVA+Arial-BoldMT"/>
                <a:cs typeface="UTHLVA+Arial-BoldMT"/>
              </a:rPr>
              <a:t>/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写</a:t>
            </a:r>
            <a:r>
              <a:rPr sz="2400" b="1">
                <a:solidFill>
                  <a:srgbClr val="000000"/>
                </a:solidFill>
                <a:latin typeface="UTHLVA+Arial-BoldMT"/>
                <a:cs typeface="UTHLVA+Arial-BoldMT"/>
              </a:rPr>
              <a:t>1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8864" y="3256704"/>
            <a:ext cx="156235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个字节</a:t>
            </a:r>
            <a:r>
              <a:rPr sz="2400" b="1">
                <a:solidFill>
                  <a:srgbClr val="000000"/>
                </a:solidFill>
                <a:latin typeface="UTHLVA+Arial-BoldMT"/>
                <a:cs typeface="UTHLVA+Arial-BoldMT"/>
              </a:rPr>
              <a:t>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30912" y="3344394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磁道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45664" y="3728188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内存缓存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2741" y="4022213"/>
            <a:ext cx="1680971" cy="1114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读出了一</a:t>
            </a:r>
          </a:p>
          <a:p>
            <a:pPr marL="153924" marR="0">
              <a:lnSpc>
                <a:spcPts val="2400"/>
              </a:lnSpc>
              <a:spcBef>
                <a:spcPts val="371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个字节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2741" y="5061307"/>
            <a:ext cx="1680971" cy="1141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1816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写</a:t>
            </a:r>
            <a:r>
              <a:rPr sz="2400" b="1">
                <a:solidFill>
                  <a:srgbClr val="000000"/>
                </a:solidFill>
                <a:latin typeface="UTHLVA+Arial-BoldMT"/>
                <a:cs typeface="UTHLVA+Arial-BoldMT"/>
              </a:rPr>
              <a:t>(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修改</a:t>
            </a:r>
            <a:r>
              <a:rPr sz="2400" b="1">
                <a:solidFill>
                  <a:srgbClr val="000000"/>
                </a:solidFill>
                <a:latin typeface="UTHLVA+Arial-BoldMT"/>
                <a:cs typeface="UTHLVA+Arial-BoldMT"/>
              </a:rPr>
              <a:t>)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一个字节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02664" y="5936755"/>
            <a:ext cx="6417322" cy="830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4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磁盘</a:t>
            </a:r>
            <a:r>
              <a:rPr sz="2400" b="1">
                <a:solidFill>
                  <a:srgbClr val="000000"/>
                </a:solidFill>
                <a:latin typeface="UTHLVA+Arial-BoldMT"/>
                <a:cs typeface="UTHLVA+Arial-BoldMT"/>
              </a:rPr>
              <a:t>I/O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过程</a:t>
            </a:r>
            <a:r>
              <a:rPr sz="2400" b="1">
                <a:solidFill>
                  <a:srgbClr val="000000"/>
                </a:solidFill>
                <a:latin typeface="UTHLVA+Arial-BoldMT"/>
                <a:cs typeface="UTHLVA+Arial-BoldMT"/>
              </a:rPr>
              <a:t>:</a:t>
            </a:r>
            <a:r>
              <a:rPr sz="2400" b="1" spc="-25">
                <a:solidFill>
                  <a:srgbClr val="000000"/>
                </a:solidFill>
                <a:latin typeface="UTHLVA+Arial-BoldMT"/>
                <a:cs typeface="UTHLVA+Arial-BoldMT"/>
              </a:rPr>
              <a:t>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控制器</a:t>
            </a:r>
            <a:r>
              <a:rPr sz="2400">
                <a:solidFill>
                  <a:srgbClr val="FF0000"/>
                </a:solidFill>
                <a:latin typeface="CEGQWV+SymbolMT"/>
                <a:cs typeface="CEGQWV+SymbolMT"/>
              </a:rPr>
              <a:t>→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寻道</a:t>
            </a:r>
            <a:r>
              <a:rPr sz="2400">
                <a:solidFill>
                  <a:srgbClr val="FF0000"/>
                </a:solidFill>
                <a:latin typeface="CEGQWV+SymbolMT"/>
                <a:cs typeface="CEGQWV+SymbolMT"/>
              </a:rPr>
              <a:t>→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旋转</a:t>
            </a:r>
            <a:r>
              <a:rPr sz="2400">
                <a:solidFill>
                  <a:srgbClr val="FF0000"/>
                </a:solidFill>
                <a:latin typeface="CEGQWV+SymbolMT"/>
                <a:cs typeface="CEGQWV+SymbolMT"/>
              </a:rPr>
              <a:t>→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传输</a:t>
            </a:r>
            <a:r>
              <a:rPr sz="2400" b="1">
                <a:solidFill>
                  <a:srgbClr val="FF0000"/>
                </a:solidFill>
                <a:latin typeface="UTHLVA+Arial-BoldMT"/>
                <a:cs typeface="UTHLVA+Arial-BoldMT"/>
              </a:rPr>
              <a:t>!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PPKMOR+TimesNewRomanPS-BoldMT"/>
                <a:cs typeface="PPKMOR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PPKMOR+TimesNewRomanPS-BoldMT"/>
                <a:cs typeface="PPKMOR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PPKMOR+TimesNewRomanPS-BoldMT"/>
                <a:cs typeface="PPKMOR+TimesNewRomanPS-BoldMT"/>
              </a:rPr>
              <a:t>Systems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THLVA+Arial-BoldMT"/>
                <a:cs typeface="UTHLVA+Arial-BoldMT"/>
              </a:rPr>
              <a:t>- 4 -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362" y="1460753"/>
            <a:ext cx="976883" cy="9906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20161" y="1155953"/>
            <a:ext cx="704088" cy="16764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9561" y="1926009"/>
            <a:ext cx="542542" cy="1143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3705" y="1295400"/>
            <a:ext cx="1932432" cy="1155953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4727" y="1463040"/>
            <a:ext cx="188976" cy="192023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3108" y="4165091"/>
            <a:ext cx="7801354" cy="230124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5487" y="2926079"/>
            <a:ext cx="7810499" cy="1153667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9440" y="425291"/>
            <a:ext cx="4238701" cy="1430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最直接的使用磁盘</a:t>
            </a:r>
          </a:p>
          <a:p>
            <a:pPr marL="2759106" marR="0">
              <a:lnSpc>
                <a:spcPts val="2400"/>
              </a:lnSpc>
              <a:spcBef>
                <a:spcPts val="932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磁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57808" y="1142810"/>
            <a:ext cx="66068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spc="-10">
                <a:solidFill>
                  <a:srgbClr val="FF0000"/>
                </a:solidFill>
                <a:latin typeface="BIPPCS+Arial-BoldMT"/>
                <a:cs typeface="BIPPCS+Arial-BoldMT"/>
              </a:rPr>
              <a:t>cyl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91639" y="1199574"/>
            <a:ext cx="144035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HDVGQD+CourierNewPS-BoldMT"/>
                <a:cs typeface="HDVGQD+CourierNewPS-BoldMT"/>
              </a:rPr>
              <a:t>sec,head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58546" y="1281207"/>
            <a:ext cx="762000" cy="1063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盘</a:t>
            </a:r>
          </a:p>
          <a:p>
            <a:pPr marL="0" marR="0">
              <a:lnSpc>
                <a:spcPts val="237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控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513477" y="1295210"/>
            <a:ext cx="72430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BIPPCS+Arial-BoldMT"/>
                <a:cs typeface="BIPPCS+Arial-BoldMT"/>
              </a:rPr>
              <a:t>sec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111240" y="1423542"/>
            <a:ext cx="6339154" cy="127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只要往控制器中写柱面、磁头、扇区、缓</a:t>
            </a:r>
          </a:p>
          <a:p>
            <a:pPr marL="0" marR="0">
              <a:lnSpc>
                <a:spcPts val="2400"/>
              </a:lnSpc>
              <a:spcBef>
                <a:spcPts val="1632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存位置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91639" y="1480066"/>
            <a:ext cx="89162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HDVGQD+CourierNewPS-BoldMT"/>
                <a:cs typeface="HDVGQD+CourierNewPS-BoldMT"/>
              </a:rPr>
              <a:t>,cyl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568631" y="1684147"/>
            <a:ext cx="87644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BIPPCS+Arial-BoldMT"/>
                <a:cs typeface="BIPPCS+Arial-BoldMT"/>
              </a:rPr>
              <a:t>head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91622" y="1774634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程序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358546" y="1883188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制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358546" y="2183416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器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48640" y="2983310"/>
            <a:ext cx="4207657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DVGQD+CourierNewPS-BoldMT"/>
                <a:cs typeface="HDVGQD+CourierNewPS-BoldMT"/>
              </a:rPr>
              <a:t>void </a:t>
            </a:r>
            <a:r>
              <a:rPr sz="2000" b="1">
                <a:solidFill>
                  <a:srgbClr val="FF0000"/>
                </a:solidFill>
                <a:latin typeface="HDVGQD+CourierNewPS-BoldMT"/>
                <a:cs typeface="HDVGQD+CourierNewPS-BoldMT"/>
              </a:rPr>
              <a:t>do_hd_request</a:t>
            </a:r>
            <a:r>
              <a:rPr sz="2000" b="1">
                <a:solidFill>
                  <a:srgbClr val="000000"/>
                </a:solidFill>
                <a:latin typeface="HDVGQD+CourierNewPS-BoldMT"/>
                <a:cs typeface="HDVGQD+CourierNewPS-BoldMT"/>
              </a:rPr>
              <a:t>(void)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48640" y="3349038"/>
            <a:ext cx="8941527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DVGQD+CourierNewPS-BoldMT"/>
                <a:cs typeface="HDVGQD+CourierNewPS-BoldMT"/>
              </a:rPr>
              <a:t>{</a:t>
            </a:r>
            <a:r>
              <a:rPr sz="2000" b="1" spc="1201">
                <a:solidFill>
                  <a:srgbClr val="000000"/>
                </a:solidFill>
                <a:latin typeface="HDVGQD+CourierNewPS-BoldMT"/>
                <a:cs typeface="HDVGQD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HDVGQD+CourierNewPS-BoldMT"/>
                <a:cs typeface="HDVGQD+CourierNewPS-BoldMT"/>
              </a:rPr>
              <a:t>...</a:t>
            </a:r>
            <a:r>
              <a:rPr sz="2000" b="1">
                <a:solidFill>
                  <a:srgbClr val="FF0000"/>
                </a:solidFill>
                <a:latin typeface="HDVGQD+CourierNewPS-BoldMT"/>
                <a:cs typeface="HDVGQD+CourierNewPS-BoldMT"/>
              </a:rPr>
              <a:t>hd_out</a:t>
            </a:r>
            <a:r>
              <a:rPr sz="2000" b="1">
                <a:solidFill>
                  <a:srgbClr val="000000"/>
                </a:solidFill>
                <a:latin typeface="HDVGQD+CourierNewPS-BoldMT"/>
                <a:cs typeface="HDVGQD+CourierNewPS-BoldMT"/>
              </a:rPr>
              <a:t>(dev,nsect,sec,head,cyl,WIN_WRITE,...);</a:t>
            </a:r>
          </a:p>
          <a:p>
            <a:pPr marL="457096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HDVGQD+CourierNewPS-BoldMT"/>
                <a:cs typeface="HDVGQD+CourierNewPS-BoldMT"/>
              </a:rPr>
              <a:t>port_write</a:t>
            </a:r>
            <a:r>
              <a:rPr sz="2000" b="1">
                <a:solidFill>
                  <a:srgbClr val="000000"/>
                </a:solidFill>
                <a:latin typeface="HDVGQD+CourierNewPS-BoldMT"/>
                <a:cs typeface="HDVGQD+CourierNewPS-BoldMT"/>
              </a:rPr>
              <a:t>(HD_DATA,CURRENT-&gt;buffer,256);}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9715" y="4272527"/>
            <a:ext cx="8590600" cy="2497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DVGQD+CourierNewPS-BoldMT"/>
                <a:cs typeface="HDVGQD+CourierNewPS-BoldMT"/>
              </a:rPr>
              <a:t>void </a:t>
            </a:r>
            <a:r>
              <a:rPr sz="2000" b="1">
                <a:solidFill>
                  <a:srgbClr val="FF0000"/>
                </a:solidFill>
                <a:latin typeface="HDVGQD+CourierNewPS-BoldMT"/>
                <a:cs typeface="HDVGQD+CourierNewPS-BoldMT"/>
              </a:rPr>
              <a:t>hd_out</a:t>
            </a:r>
            <a:r>
              <a:rPr sz="2000" b="1">
                <a:solidFill>
                  <a:srgbClr val="000000"/>
                </a:solidFill>
                <a:latin typeface="HDVGQD+CourierNewPS-BoldMT"/>
                <a:cs typeface="HDVGQD+CourierNewPS-BoldMT"/>
              </a:rPr>
              <a:t>(drive, nsect, sec, head, cyl, cmd...)</a:t>
            </a:r>
          </a:p>
          <a:p>
            <a:pPr marL="0" marR="0">
              <a:lnSpc>
                <a:spcPts val="2270"/>
              </a:lnSpc>
              <a:spcBef>
                <a:spcPts val="64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DVGQD+CourierNewPS-BoldMT"/>
                <a:cs typeface="HDVGQD+CourierNewPS-BoldMT"/>
              </a:rPr>
              <a:t>{</a:t>
            </a:r>
            <a:r>
              <a:rPr sz="2000" b="1" spc="1201">
                <a:solidFill>
                  <a:srgbClr val="000000"/>
                </a:solidFill>
                <a:latin typeface="HDVGQD+CourierNewPS-BoldMT"/>
                <a:cs typeface="HDVGQD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HDVGQD+CourierNewPS-BoldMT"/>
                <a:cs typeface="HDVGQD+CourierNewPS-BoldMT"/>
              </a:rPr>
              <a:t>port = HD_DATA; //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数据寄存器端口</a:t>
            </a:r>
            <a:r>
              <a:rPr sz="2000" b="1">
                <a:solidFill>
                  <a:srgbClr val="000000"/>
                </a:solidFill>
                <a:latin typeface="HDVGQD+CourierNewPS-BoldMT"/>
                <a:cs typeface="HDVGQD+CourierNewPS-BoldMT"/>
              </a:rPr>
              <a:t>(0x1f0)</a:t>
            </a:r>
          </a:p>
          <a:p>
            <a:pPr marL="457291" marR="0">
              <a:lnSpc>
                <a:spcPts val="2270"/>
              </a:lnSpc>
              <a:spcBef>
                <a:spcPts val="523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DVGQD+CourierNewPS-BoldMT"/>
                <a:cs typeface="HDVGQD+CourierNewPS-BoldMT"/>
              </a:rPr>
              <a:t>outb_p(nsect,++port); </a:t>
            </a:r>
            <a:r>
              <a:rPr sz="2000" b="1">
                <a:solidFill>
                  <a:srgbClr val="FF0000"/>
                </a:solidFill>
                <a:latin typeface="HDVGQD+CourierNewPS-BoldMT"/>
                <a:cs typeface="HDVGQD+CourierNewPS-BoldMT"/>
              </a:rPr>
              <a:t>outb_p(sect,++port);</a:t>
            </a:r>
          </a:p>
          <a:p>
            <a:pPr marL="457291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HDVGQD+CourierNewPS-BoldMT"/>
                <a:cs typeface="HDVGQD+CourierNewPS-BoldMT"/>
              </a:rPr>
              <a:t>outb_p(cyl,++port); outb_port(cyl&gt;&gt;8,++port);</a:t>
            </a:r>
          </a:p>
          <a:p>
            <a:pPr marL="457291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HDVGQD+CourierNewPS-BoldMT"/>
                <a:cs typeface="HDVGQD+CourierNewPS-BoldMT"/>
              </a:rPr>
              <a:t>outb_p(0xA0|(drive&lt;&lt;4)|head, ++port);</a:t>
            </a:r>
          </a:p>
          <a:p>
            <a:pPr marL="457291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DVGQD+CourierNewPS-BoldMT"/>
                <a:cs typeface="HDVGQD+CourierNewPS-BoldMT"/>
              </a:rPr>
              <a:t>outb_p(cmd, ++port); }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VWIIC+TimesNewRomanPS-BoldMT"/>
                <a:cs typeface="MVWIIC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MVWIIC+TimesNewRomanPS-BoldMT"/>
                <a:cs typeface="MVWIIC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MVWIIC+TimesNewRomanPS-BoldMT"/>
                <a:cs typeface="MVWIIC+TimesNewRomanPS-BoldMT"/>
              </a:rPr>
              <a:t>Systems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BIPPCS+Arial-BoldMT"/>
                <a:cs typeface="BIPPCS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BIPPCS+Arial-BoldMT"/>
                <a:cs typeface="BIPPCS+Arial-BoldMT"/>
              </a:rPr>
              <a:t>5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BIPPCS+Arial-BoldMT"/>
                <a:cs typeface="BIPPCS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991361"/>
            <a:ext cx="10700002" cy="1676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6527" y="270967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2540" y="3044952"/>
            <a:ext cx="5065775" cy="69646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4244642"/>
            <a:ext cx="2405037" cy="543763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4368822"/>
            <a:ext cx="3206750" cy="571982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6602" y="3541773"/>
            <a:ext cx="3265347" cy="489915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561" y="5017769"/>
            <a:ext cx="3908297" cy="1459992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9673" y="5093969"/>
            <a:ext cx="2436772" cy="1459992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9440" y="404306"/>
            <a:ext cx="7208272" cy="1286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通过盘块号读写磁盘</a:t>
            </a:r>
            <a:r>
              <a:rPr sz="3600" b="1">
                <a:solidFill>
                  <a:srgbClr val="000000"/>
                </a:solidFill>
                <a:latin typeface="KKRGPR+Arial-BoldMT"/>
                <a:cs typeface="KKRGPR+Arial-BoldMT"/>
              </a:rPr>
              <a:t>(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一层抽象</a:t>
            </a:r>
            <a:r>
              <a:rPr sz="3600" b="1">
                <a:solidFill>
                  <a:srgbClr val="000000"/>
                </a:solidFill>
                <a:latin typeface="KKRGPR+Arial-BoldMT"/>
                <a:cs typeface="KKRGPR+Arial-BoldMT"/>
              </a:rPr>
              <a:t>)</a:t>
            </a:r>
          </a:p>
          <a:p>
            <a:pPr marL="5330924" marR="0">
              <a:lnSpc>
                <a:spcPts val="20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磁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529587" y="977710"/>
            <a:ext cx="66068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spc="-10">
                <a:solidFill>
                  <a:srgbClr val="FF0000"/>
                </a:solidFill>
                <a:latin typeface="KKRGPR+Arial-BoldMT"/>
                <a:cs typeface="KKRGPR+Arial-BoldMT"/>
              </a:rPr>
              <a:t>cyl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085241" y="1130110"/>
            <a:ext cx="72430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KKRGPR+Arial-BoldMT"/>
                <a:cs typeface="KKRGPR+Arial-BoldMT"/>
              </a:rPr>
              <a:t>sec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63390" y="1186874"/>
            <a:ext cx="1440358" cy="882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QJKKHJ+CourierNewPS-BoldMT"/>
                <a:cs typeface="QJKKHJ+CourierNewPS-BoldMT"/>
              </a:rPr>
              <a:t>sec,head</a:t>
            </a:r>
          </a:p>
          <a:p>
            <a:pPr marL="0" marR="0">
              <a:lnSpc>
                <a:spcPts val="2039"/>
              </a:lnSpc>
              <a:spcBef>
                <a:spcPts val="16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QJKKHJ+CourierNewPS-BoldMT"/>
                <a:cs typeface="QJKKHJ+CourierNewPS-BoldMT"/>
              </a:rPr>
              <a:t>,cyl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30365" y="1116107"/>
            <a:ext cx="762000" cy="136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盘</a:t>
            </a:r>
          </a:p>
          <a:p>
            <a:pPr marL="0" marR="0">
              <a:lnSpc>
                <a:spcPts val="237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控</a:t>
            </a:r>
          </a:p>
          <a:p>
            <a:pPr marL="0" marR="0">
              <a:lnSpc>
                <a:spcPts val="236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制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67839" y="1421108"/>
            <a:ext cx="104572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KRGPR+Arial-BoldMT"/>
                <a:cs typeface="KKRGPR+Arial-BoldMT"/>
              </a:rPr>
              <a:t>block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140450" y="1519047"/>
            <a:ext cx="87644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KKRGPR+Arial-BoldMT"/>
                <a:cs typeface="KKRGPR+Arial-BoldMT"/>
              </a:rPr>
              <a:t>head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91622" y="1609534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程序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777363" y="1634934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磁盘驱动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30365" y="2018316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器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463039" y="2655740"/>
            <a:ext cx="800027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磁盘驱动负责从</a:t>
            </a:r>
            <a:r>
              <a:rPr sz="2400" b="1">
                <a:solidFill>
                  <a:srgbClr val="000000"/>
                </a:solidFill>
                <a:latin typeface="KKRGPR+Arial-BoldMT"/>
                <a:cs typeface="KKRGPR+Arial-BoldMT"/>
              </a:rPr>
              <a:t>block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计算出</a:t>
            </a:r>
            <a:r>
              <a:rPr sz="2400" b="1">
                <a:solidFill>
                  <a:srgbClr val="000000"/>
                </a:solidFill>
                <a:latin typeface="KKRGPR+Arial-BoldMT"/>
                <a:cs typeface="KKRGPR+Arial-BoldMT"/>
              </a:rPr>
              <a:t>cyl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>
                <a:solidFill>
                  <a:srgbClr val="000000"/>
                </a:solidFill>
                <a:latin typeface="KKRGPR+Arial-BoldMT"/>
                <a:cs typeface="KKRGPR+Arial-BoldMT"/>
              </a:rPr>
              <a:t>head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>
                <a:solidFill>
                  <a:srgbClr val="000000"/>
                </a:solidFill>
                <a:latin typeface="KKRGPR+Arial-BoldMT"/>
                <a:cs typeface="KKRGPR+Arial-BoldMT"/>
              </a:rPr>
              <a:t>sec(CHS)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463039" y="3181520"/>
            <a:ext cx="1057168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问题：如何编址</a:t>
            </a:r>
            <a:r>
              <a:rPr sz="2400" u="sng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为什么这样编址</a:t>
            </a:r>
            <a:r>
              <a:rPr sz="2400" b="1" u="sng">
                <a:solidFill>
                  <a:srgbClr val="000000"/>
                </a:solidFill>
                <a:latin typeface="KKRGPR+Arial-BoldMT"/>
                <a:cs typeface="KKRGPR+Arial-BoldMT"/>
              </a:rPr>
              <a:t>?</a:t>
            </a:r>
            <a:r>
              <a:rPr sz="2400" b="1" spc="2235">
                <a:solidFill>
                  <a:srgbClr val="000000"/>
                </a:solidFill>
                <a:latin typeface="KKRGPR+Arial-BoldMT"/>
                <a:cs typeface="KKRGPR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KRGPR+Arial-BoldMT"/>
                <a:cs typeface="KKRGPR+Arial-BoldMT"/>
              </a:rPr>
              <a:t>block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相邻的盘块可以快速读出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161390" y="3629833"/>
            <a:ext cx="224962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KRGPR+Arial-BoldMT"/>
                <a:cs typeface="KKRGPR+Arial-BoldMT"/>
              </a:rPr>
              <a:t>50M/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秒</a:t>
            </a:r>
            <a:r>
              <a:rPr sz="2000" b="1">
                <a:solidFill>
                  <a:srgbClr val="000000"/>
                </a:solidFill>
                <a:latin typeface="KKRGPR+Arial-BoldMT"/>
                <a:cs typeface="KKRGPR+Arial-BoldMT"/>
              </a:rPr>
              <a:t>,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约</a:t>
            </a:r>
            <a:r>
              <a:rPr sz="2000" b="1">
                <a:solidFill>
                  <a:srgbClr val="000000"/>
                </a:solidFill>
                <a:latin typeface="KKRGPR+Arial-BoldMT"/>
                <a:cs typeface="KKRGPR+Arial-BoldMT"/>
              </a:rPr>
              <a:t>0.3ms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463039" y="3714965"/>
            <a:ext cx="537662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33399"/>
                </a:solidFill>
                <a:latin typeface="SimSun"/>
                <a:cs typeface="SimSun"/>
              </a:rPr>
              <a:t>磁盘访问时间</a:t>
            </a:r>
            <a:r>
              <a:rPr sz="2400" spc="6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333399"/>
                </a:solidFill>
                <a:latin typeface="KKRGPR+Arial-BoldMT"/>
                <a:cs typeface="KKRGPR+Arial-BoldMT"/>
              </a:rPr>
              <a:t>=</a:t>
            </a:r>
            <a:r>
              <a:rPr sz="2400" b="1" spc="667">
                <a:solidFill>
                  <a:srgbClr val="333399"/>
                </a:solidFill>
                <a:latin typeface="KKRGPR+Arial-BoldMT"/>
                <a:cs typeface="KKRGPR+Arial-BoldMT"/>
              </a:rPr>
              <a:t> </a:t>
            </a:r>
            <a:r>
              <a:rPr sz="2400" spc="11">
                <a:solidFill>
                  <a:srgbClr val="333399"/>
                </a:solidFill>
                <a:latin typeface="SimSun"/>
                <a:cs typeface="SimSun"/>
              </a:rPr>
              <a:t>写入控制器时间</a:t>
            </a:r>
            <a:r>
              <a:rPr sz="2400" spc="6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333399"/>
                </a:solidFill>
                <a:latin typeface="KKRGPR+Arial-BoldMT"/>
                <a:cs typeface="KKRGPR+Arial-BoldMT"/>
              </a:rPr>
              <a:t>+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220211" y="4080725"/>
            <a:ext cx="502119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33399"/>
                </a:solidFill>
                <a:latin typeface="SimSun"/>
                <a:cs typeface="SimSun"/>
              </a:rPr>
              <a:t>寻道时间</a:t>
            </a:r>
            <a:r>
              <a:rPr sz="2400" spc="47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333399"/>
                </a:solidFill>
                <a:latin typeface="KKRGPR+Arial-BoldMT"/>
                <a:cs typeface="KKRGPR+Arial-BoldMT"/>
              </a:rPr>
              <a:t>+ </a:t>
            </a:r>
            <a:r>
              <a:rPr sz="2400" spc="11">
                <a:solidFill>
                  <a:srgbClr val="333399"/>
                </a:solidFill>
                <a:latin typeface="SimSun"/>
                <a:cs typeface="SimSun"/>
              </a:rPr>
              <a:t>旋转时间</a:t>
            </a:r>
            <a:r>
              <a:rPr sz="2400" spc="72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333399"/>
                </a:solidFill>
                <a:latin typeface="KKRGPR+Arial-BoldMT"/>
                <a:cs typeface="KKRGPR+Arial-BoldMT"/>
              </a:rPr>
              <a:t>+ </a:t>
            </a:r>
            <a:r>
              <a:rPr sz="2400" spc="11">
                <a:solidFill>
                  <a:srgbClr val="333399"/>
                </a:solidFill>
                <a:latin typeface="SimSun"/>
                <a:cs typeface="SimSun"/>
              </a:rPr>
              <a:t>传输时间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66800" y="4415247"/>
            <a:ext cx="205799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KRGPR+Arial-BoldMT"/>
                <a:cs typeface="KKRGPR+Arial-BoldMT"/>
              </a:rPr>
              <a:t>12</a:t>
            </a:r>
            <a:r>
              <a:rPr sz="2000" b="1" spc="-15">
                <a:solidFill>
                  <a:srgbClr val="000000"/>
                </a:solidFill>
                <a:latin typeface="KKRGPR+Arial-BoldMT"/>
                <a:cs typeface="KKRGPR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KKRGPR+Arial-BoldMT"/>
                <a:cs typeface="KKRGPR+Arial-BoldMT"/>
              </a:rPr>
              <a:t>ms to</a:t>
            </a:r>
            <a:r>
              <a:rPr sz="2000" b="1" spc="-17">
                <a:solidFill>
                  <a:srgbClr val="000000"/>
                </a:solidFill>
                <a:latin typeface="KKRGPR+Arial-BoldMT"/>
                <a:cs typeface="KKRGPR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KKRGPR+Arial-BoldMT"/>
                <a:cs typeface="KKRGPR+Arial-BoldMT"/>
              </a:rPr>
              <a:t>8</a:t>
            </a:r>
            <a:r>
              <a:rPr sz="2000" b="1" spc="-10">
                <a:solidFill>
                  <a:srgbClr val="000000"/>
                </a:solidFill>
                <a:latin typeface="KKRGPR+Arial-BoldMT"/>
                <a:cs typeface="KKRGPR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KKRGPR+Arial-BoldMT"/>
                <a:cs typeface="KKRGPR+Arial-BoldMT"/>
              </a:rPr>
              <a:t>ms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934969" y="4570690"/>
            <a:ext cx="304213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KRGPR+Arial-BoldMT"/>
                <a:cs typeface="KKRGPR+Arial-BoldMT"/>
              </a:rPr>
              <a:t>7200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转</a:t>
            </a:r>
            <a:r>
              <a:rPr sz="2000" b="1">
                <a:solidFill>
                  <a:srgbClr val="000000"/>
                </a:solidFill>
                <a:latin typeface="KKRGPR+Arial-BoldMT"/>
                <a:cs typeface="KKRGPR+Arial-BoldMT"/>
              </a:rPr>
              <a:t>/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分钟</a:t>
            </a:r>
            <a:r>
              <a:rPr sz="2000" b="1">
                <a:solidFill>
                  <a:srgbClr val="000000"/>
                </a:solidFill>
                <a:latin typeface="KKRGPR+Arial-BoldMT"/>
                <a:cs typeface="KKRGPR+Arial-BoldMT"/>
              </a:rPr>
              <a:t>: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半周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KKRGPR+Arial-BoldMT"/>
                <a:cs typeface="KKRGPR+Arial-BoldMT"/>
              </a:rPr>
              <a:t>4 ms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681850" y="5003102"/>
            <a:ext cx="115839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KKRGPR+Arial-BoldMT"/>
                <a:cs typeface="KKRGPR+Arial-BoldMT"/>
              </a:rPr>
              <a:t>0</a:t>
            </a:r>
            <a:r>
              <a:rPr sz="1800" spc="12">
                <a:solidFill>
                  <a:srgbClr val="FF0000"/>
                </a:solidFill>
                <a:latin typeface="SimSun"/>
                <a:cs typeface="SimSun"/>
              </a:rPr>
              <a:t>号扇区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721013" y="5155502"/>
            <a:ext cx="1214971" cy="1055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6577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KKRGPR+Arial-BoldMT"/>
                <a:cs typeface="KKRGPR+Arial-BoldMT"/>
              </a:rPr>
              <a:t>0</a:t>
            </a:r>
            <a:r>
              <a:rPr sz="1800" spc="12">
                <a:solidFill>
                  <a:srgbClr val="FF0000"/>
                </a:solidFill>
                <a:latin typeface="SimSun"/>
                <a:cs typeface="SimSun"/>
              </a:rPr>
              <a:t>号扇区</a:t>
            </a:r>
          </a:p>
          <a:p>
            <a:pPr marL="0" marR="0">
              <a:lnSpc>
                <a:spcPts val="2010"/>
              </a:lnSpc>
              <a:spcBef>
                <a:spcPts val="1589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KKRGPR+Arial-BoldMT"/>
                <a:cs typeface="KKRGPR+Arial-BoldMT"/>
              </a:rPr>
              <a:t>1</a:t>
            </a:r>
            <a:r>
              <a:rPr sz="1800" spc="12">
                <a:solidFill>
                  <a:srgbClr val="FF0000"/>
                </a:solidFill>
                <a:latin typeface="SimSun"/>
                <a:cs typeface="SimSun"/>
              </a:rPr>
              <a:t>号扇区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597943" y="5398674"/>
            <a:ext cx="1816623" cy="958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24967" marR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sz="2000" u="sng" spc="15">
                <a:solidFill>
                  <a:srgbClr val="000000"/>
                </a:solidFill>
                <a:latin typeface="SimSun"/>
                <a:cs typeface="SimSun"/>
              </a:rPr>
              <a:t>问题：</a:t>
            </a:r>
            <a:r>
              <a:rPr sz="2000" u="sng" spc="6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u="sng">
                <a:solidFill>
                  <a:srgbClr val="000000"/>
                </a:solidFill>
                <a:latin typeface="SimSun"/>
                <a:cs typeface="SimSun"/>
              </a:rPr>
              <a:t>号</a:t>
            </a:r>
          </a:p>
          <a:p>
            <a:pPr marL="0" marR="0">
              <a:lnSpc>
                <a:spcPts val="2234"/>
              </a:lnSpc>
              <a:spcBef>
                <a:spcPts val="165"/>
              </a:spcBef>
              <a:spcAft>
                <a:spcPct val="0"/>
              </a:spcAft>
            </a:pPr>
            <a:r>
              <a:rPr sz="2000" u="sng" spc="15">
                <a:solidFill>
                  <a:srgbClr val="000000"/>
                </a:solidFill>
                <a:latin typeface="SimSun"/>
                <a:cs typeface="SimSun"/>
              </a:rPr>
              <a:t>扇区在哪里</a:t>
            </a:r>
            <a:r>
              <a:rPr sz="2000" b="1" u="sng">
                <a:solidFill>
                  <a:srgbClr val="000000"/>
                </a:solidFill>
                <a:latin typeface="KKRGPR+Arial-BoldMT"/>
                <a:cs typeface="KKRGPR+Arial-BoldMT"/>
              </a:rPr>
              <a:t>?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MTTLN+TimesNewRomanPS-BoldMT"/>
                <a:cs typeface="LMTTLN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LMTTLN+TimesNewRomanPS-BoldMT"/>
                <a:cs typeface="LMTTLN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LMTTLN+TimesNewRomanPS-BoldMT"/>
                <a:cs typeface="LMTTLN+TimesNewRomanPS-BoldMT"/>
              </a:rPr>
              <a:t>Systems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KRGPR+Arial-BoldMT"/>
                <a:cs typeface="KKRGPR+Arial-BoldMT"/>
              </a:rPr>
              <a:t>- 6 -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1162811"/>
            <a:ext cx="1621535" cy="89458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4608" y="1143761"/>
            <a:ext cx="5138927" cy="216179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761" y="1143761"/>
            <a:ext cx="2590656" cy="1459991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1400" y="3124200"/>
            <a:ext cx="4572000" cy="83057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499" y="4299203"/>
            <a:ext cx="188975" cy="192023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972" y="1143761"/>
            <a:ext cx="11806428" cy="4270247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9440" y="404306"/>
            <a:ext cx="7438035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从</a:t>
            </a:r>
            <a:r>
              <a:rPr sz="3600" b="1">
                <a:solidFill>
                  <a:srgbClr val="000000"/>
                </a:solidFill>
                <a:latin typeface="QARQEI+Arial-BoldMT"/>
                <a:cs typeface="QARQEI+Arial-BoldMT"/>
              </a:rPr>
              <a:t>CHS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到扇区号，从扇区到盘块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96982" y="1292144"/>
            <a:ext cx="47003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QARQEI+Arial-BoldMT"/>
                <a:cs typeface="QARQEI+Arial-BoldMT"/>
              </a:rPr>
              <a:t>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31162" y="1289716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sz="2000" u="sng" spc="15">
                <a:solidFill>
                  <a:srgbClr val="000000"/>
                </a:solidFill>
                <a:latin typeface="SimSun"/>
                <a:cs typeface="SimSun"/>
              </a:rPr>
              <a:t>问题：接下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787447" y="1292144"/>
            <a:ext cx="47003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QARQEI+Arial-BoldMT"/>
                <a:cs typeface="QARQEI+Arial-BoldMT"/>
              </a:rPr>
              <a:t>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71992" y="1322624"/>
            <a:ext cx="47003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QARQEI+Arial-BoldMT"/>
                <a:cs typeface="QARQEI+Arial-BoldMT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162294" y="1322624"/>
            <a:ext cx="47003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QARQEI+Arial-BoldMT"/>
                <a:cs typeface="QARQEI+Arial-BoldMT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73204" y="1432876"/>
            <a:ext cx="47003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QARQEI+Arial-BoldMT"/>
                <a:cs typeface="QARQEI+Arial-BoldMT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37486" y="1570666"/>
            <a:ext cx="104852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 u="sng" spc="15">
                <a:solidFill>
                  <a:srgbClr val="000000"/>
                </a:solidFill>
                <a:latin typeface="SimSun"/>
                <a:cs typeface="SimSun"/>
              </a:rPr>
              <a:t>来呢</a:t>
            </a:r>
            <a:r>
              <a:rPr sz="2000" b="1" u="sng">
                <a:solidFill>
                  <a:srgbClr val="000000"/>
                </a:solidFill>
                <a:latin typeface="QARQEI+Arial-BoldMT"/>
                <a:cs typeface="QARQEI+Arial-BoldMT"/>
              </a:rPr>
              <a:t>?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58834" y="1739202"/>
            <a:ext cx="115839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QARQEI+Arial-BoldMT"/>
                <a:cs typeface="QARQEI+Arial-BoldMT"/>
              </a:rPr>
              <a:t>7</a:t>
            </a:r>
            <a:r>
              <a:rPr sz="1800" spc="12">
                <a:solidFill>
                  <a:srgbClr val="FF0000"/>
                </a:solidFill>
                <a:latin typeface="SimSun"/>
                <a:cs typeface="SimSun"/>
              </a:rPr>
              <a:t>号扇区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884227" y="2709812"/>
            <a:ext cx="5973558" cy="830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4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QARQEI+Arial-BoldMT"/>
                <a:cs typeface="QARQEI+Arial-BoldMT"/>
              </a:rPr>
              <a:t>C</a:t>
            </a:r>
            <a:r>
              <a:rPr sz="2400" spc="15">
                <a:solidFill>
                  <a:srgbClr val="FF0000"/>
                </a:solidFill>
                <a:latin typeface="ETIGVK+SymbolMT"/>
                <a:cs typeface="ETIGVK+SymbolMT"/>
              </a:rPr>
              <a:t>×</a:t>
            </a:r>
            <a:r>
              <a:rPr sz="2400" b="1">
                <a:solidFill>
                  <a:srgbClr val="FF0000"/>
                </a:solidFill>
                <a:latin typeface="QARQEI+Arial-BoldMT"/>
                <a:cs typeface="QARQEI+Arial-BoldMT"/>
              </a:rPr>
              <a:t>(Heads</a:t>
            </a:r>
            <a:r>
              <a:rPr sz="2400" spc="15">
                <a:solidFill>
                  <a:srgbClr val="FF0000"/>
                </a:solidFill>
                <a:latin typeface="ETIGVK+SymbolMT"/>
                <a:cs typeface="ETIGVK+SymbolMT"/>
              </a:rPr>
              <a:t>×</a:t>
            </a:r>
            <a:r>
              <a:rPr sz="2400" b="1">
                <a:solidFill>
                  <a:srgbClr val="FF0000"/>
                </a:solidFill>
                <a:latin typeface="QARQEI+Arial-BoldMT"/>
                <a:cs typeface="QARQEI+Arial-BoldMT"/>
              </a:rPr>
              <a:t>Sectors)</a:t>
            </a:r>
            <a:r>
              <a:rPr sz="2400" b="1" spc="10">
                <a:solidFill>
                  <a:srgbClr val="FF0000"/>
                </a:solidFill>
                <a:latin typeface="QARQEI+Arial-BoldMT"/>
                <a:cs typeface="QARQEI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QARQEI+Arial-BoldMT"/>
                <a:cs typeface="QARQEI+Arial-BoldMT"/>
              </a:rPr>
              <a:t>+</a:t>
            </a:r>
            <a:r>
              <a:rPr sz="2400" b="1" spc="-15">
                <a:solidFill>
                  <a:srgbClr val="FF0000"/>
                </a:solidFill>
                <a:latin typeface="QARQEI+Arial-BoldMT"/>
                <a:cs typeface="QARQEI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QARQEI+Arial-BoldMT"/>
                <a:cs typeface="QARQEI+Arial-BoldMT"/>
              </a:rPr>
              <a:t>H</a:t>
            </a:r>
            <a:r>
              <a:rPr sz="2400" spc="15">
                <a:solidFill>
                  <a:srgbClr val="FF0000"/>
                </a:solidFill>
                <a:latin typeface="ETIGVK+SymbolMT"/>
                <a:cs typeface="ETIGVK+SymbolMT"/>
              </a:rPr>
              <a:t>×</a:t>
            </a:r>
            <a:r>
              <a:rPr sz="2400" b="1">
                <a:solidFill>
                  <a:srgbClr val="FF0000"/>
                </a:solidFill>
                <a:latin typeface="QARQEI+Arial-BoldMT"/>
                <a:cs typeface="QARQEI+Arial-BoldMT"/>
              </a:rPr>
              <a:t>Sectors + 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45552" y="2746228"/>
            <a:ext cx="517922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</a:t>
            </a:r>
            <a:r>
              <a:rPr sz="2400" u="sng" spc="11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sng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400" u="sng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sng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400" u="sng" spc="10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得到的扇区号是</a:t>
            </a:r>
            <a:r>
              <a:rPr sz="2400" b="1" u="sng">
                <a:solidFill>
                  <a:srgbClr val="000000"/>
                </a:solidFill>
                <a:latin typeface="QARQEI+Arial-BoldMT"/>
                <a:cs typeface="QARQEI+Arial-BoldMT"/>
              </a:rPr>
              <a:t>?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482840" y="3221926"/>
            <a:ext cx="4930063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扇区大小固定，但操作系统可以</a:t>
            </a:r>
          </a:p>
          <a:p>
            <a:pPr marL="0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每次读</a:t>
            </a:r>
            <a:r>
              <a:rPr sz="2400" b="1">
                <a:solidFill>
                  <a:srgbClr val="FF0000"/>
                </a:solidFill>
                <a:latin typeface="QARQEI+Arial-BoldMT"/>
                <a:cs typeface="QARQEI+Arial-BoldMT"/>
              </a:rPr>
              <a:t>/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写连续的几个扇区</a:t>
            </a:r>
            <a:r>
              <a:rPr sz="2400" b="1">
                <a:solidFill>
                  <a:srgbClr val="FF0000"/>
                </a:solidFill>
                <a:latin typeface="QARQEI+Arial-BoldMT"/>
                <a:cs typeface="QARQEI+Arial-BoldMT"/>
              </a:rPr>
              <a:t>(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盘块</a:t>
            </a:r>
            <a:r>
              <a:rPr sz="2400" b="1">
                <a:solidFill>
                  <a:srgbClr val="FF0000"/>
                </a:solidFill>
                <a:latin typeface="QARQEI+Arial-BoldMT"/>
                <a:cs typeface="QARQEI+Arial-BoldMT"/>
              </a:rPr>
              <a:t>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77112" y="3270420"/>
            <a:ext cx="7041946" cy="116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磁盘访问时间</a:t>
            </a:r>
            <a:r>
              <a:rPr sz="2400" spc="6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323299"/>
                </a:solidFill>
                <a:latin typeface="QARQEI+Arial-BoldMT"/>
                <a:cs typeface="QARQEI+Arial-BoldMT"/>
              </a:rPr>
              <a:t>=</a:t>
            </a:r>
            <a:r>
              <a:rPr sz="2400" b="1" spc="667">
                <a:solidFill>
                  <a:srgbClr val="323299"/>
                </a:solidFill>
                <a:latin typeface="QARQEI+Arial-BoldMT"/>
                <a:cs typeface="QARQEI+Arial-BoldMT"/>
              </a:rPr>
              <a:t> </a:t>
            </a: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写入控制器时间</a:t>
            </a:r>
            <a:r>
              <a:rPr sz="2400" spc="6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323299"/>
                </a:solidFill>
                <a:latin typeface="QARQEI+Arial-BoldMT"/>
                <a:cs typeface="QARQEI+Arial-BoldMT"/>
              </a:rPr>
              <a:t>+</a:t>
            </a:r>
          </a:p>
          <a:p>
            <a:pPr marL="1757172" marR="0">
              <a:lnSpc>
                <a:spcPts val="2681"/>
              </a:lnSpc>
              <a:spcBef>
                <a:spcPts val="198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寻道时间</a:t>
            </a:r>
            <a:r>
              <a:rPr sz="2400" spc="47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323299"/>
                </a:solidFill>
                <a:latin typeface="QARQEI+Arial-BoldMT"/>
                <a:cs typeface="QARQEI+Arial-BoldMT"/>
              </a:rPr>
              <a:t>+ </a:t>
            </a: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旋转时间</a:t>
            </a:r>
            <a:r>
              <a:rPr sz="2400" spc="72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323299"/>
                </a:solidFill>
                <a:latin typeface="QARQEI+Arial-BoldMT"/>
                <a:cs typeface="QARQEI+Arial-BoldMT"/>
              </a:rPr>
              <a:t>+ </a:t>
            </a: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传输时间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99246" y="3745175"/>
            <a:ext cx="179991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共计约</a:t>
            </a:r>
            <a:r>
              <a:rPr sz="2000" b="1">
                <a:solidFill>
                  <a:srgbClr val="000000"/>
                </a:solidFill>
                <a:latin typeface="QARQEI+Arial-BoldMT"/>
                <a:cs typeface="QARQEI+Arial-BoldMT"/>
              </a:rPr>
              <a:t>10ms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985988" y="3792578"/>
            <a:ext cx="635508" cy="1641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空</a:t>
            </a:r>
          </a:p>
          <a:p>
            <a:pPr marL="0" marR="0">
              <a:lnSpc>
                <a:spcPts val="1979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间</a:t>
            </a:r>
          </a:p>
          <a:p>
            <a:pPr marL="0" marR="0">
              <a:lnSpc>
                <a:spcPts val="1981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利</a:t>
            </a:r>
          </a:p>
          <a:p>
            <a:pPr marL="0" marR="0">
              <a:lnSpc>
                <a:spcPts val="1979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用</a:t>
            </a:r>
          </a:p>
          <a:p>
            <a:pPr marL="0" marR="0">
              <a:lnSpc>
                <a:spcPts val="1979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率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458826" y="3797339"/>
            <a:ext cx="63550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SimSun"/>
                <a:cs typeface="SimSun"/>
              </a:rPr>
              <a:t>读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458826" y="4048793"/>
            <a:ext cx="635508" cy="113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SimSun"/>
                <a:cs typeface="SimSun"/>
              </a:rPr>
              <a:t>写</a:t>
            </a:r>
          </a:p>
          <a:p>
            <a:pPr marL="0" marR="0">
              <a:lnSpc>
                <a:spcPts val="1981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SimSun"/>
                <a:cs typeface="SimSun"/>
              </a:rPr>
              <a:t>速</a:t>
            </a:r>
          </a:p>
          <a:p>
            <a:pPr marL="0" marR="0">
              <a:lnSpc>
                <a:spcPts val="1979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SimSun"/>
                <a:cs typeface="SimSun"/>
              </a:rPr>
              <a:t>度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77202" y="4244828"/>
            <a:ext cx="4845938" cy="233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从扇区到盘块</a:t>
            </a:r>
            <a:r>
              <a:rPr sz="2400" b="1">
                <a:solidFill>
                  <a:srgbClr val="000000"/>
                </a:solidFill>
                <a:latin typeface="QARQEI+Arial-BoldMT"/>
                <a:cs typeface="QARQEI+Arial-BoldMT"/>
              </a:rPr>
              <a:t>:</a:t>
            </a:r>
            <a:r>
              <a:rPr sz="2400" b="1" spc="10">
                <a:solidFill>
                  <a:srgbClr val="000000"/>
                </a:solidFill>
                <a:latin typeface="QARQEI+Arial-BoldMT"/>
                <a:cs typeface="QARQEI+Arial-BoldMT"/>
              </a:rPr>
              <a:t>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每次读写</a:t>
            </a:r>
            <a:r>
              <a:rPr sz="2400" b="1">
                <a:solidFill>
                  <a:srgbClr val="000000"/>
                </a:solidFill>
                <a:latin typeface="QARQEI+Arial-BoldMT"/>
                <a:cs typeface="QARQEI+Arial-BoldMT"/>
              </a:rPr>
              <a:t>1 K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：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碎片</a:t>
            </a:r>
            <a:r>
              <a:rPr sz="2400" b="1">
                <a:solidFill>
                  <a:srgbClr val="000000"/>
                </a:solidFill>
                <a:latin typeface="QARQEI+Arial-BoldMT"/>
                <a:cs typeface="QARQEI+Arial-BoldMT"/>
              </a:rPr>
              <a:t>0.5K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；读写速度</a:t>
            </a:r>
            <a:r>
              <a:rPr sz="2400" b="1">
                <a:solidFill>
                  <a:srgbClr val="000000"/>
                </a:solidFill>
                <a:latin typeface="QARQEI+Arial-BoldMT"/>
                <a:cs typeface="QARQEI+Arial-BoldMT"/>
              </a:rPr>
              <a:t>100K/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秒；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每次读写</a:t>
            </a:r>
            <a:r>
              <a:rPr sz="2400" b="1">
                <a:solidFill>
                  <a:srgbClr val="000000"/>
                </a:solidFill>
                <a:latin typeface="QARQEI+Arial-BoldMT"/>
                <a:cs typeface="QARQEI+Arial-BoldMT"/>
              </a:rPr>
              <a:t>1 M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：碎片</a:t>
            </a:r>
            <a:r>
              <a:rPr sz="2400" b="1">
                <a:solidFill>
                  <a:srgbClr val="000000"/>
                </a:solidFill>
                <a:latin typeface="QARQEI+Arial-BoldMT"/>
                <a:cs typeface="QARQEI+Arial-BoldMT"/>
              </a:rPr>
              <a:t>0.5M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；</a:t>
            </a:r>
          </a:p>
          <a:p>
            <a:pPr marL="0" marR="0">
              <a:lnSpc>
                <a:spcPts val="2681"/>
              </a:lnSpc>
              <a:spcBef>
                <a:spcPts val="135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读写速度约</a:t>
            </a:r>
            <a:r>
              <a:rPr sz="2400" b="1">
                <a:solidFill>
                  <a:srgbClr val="000000"/>
                </a:solidFill>
                <a:latin typeface="QARQEI+Arial-BoldMT"/>
                <a:cs typeface="QARQEI+Arial-BoldMT"/>
              </a:rPr>
              <a:t>40M/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秒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247891" y="5246957"/>
            <a:ext cx="12621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333399"/>
                </a:solidFill>
                <a:latin typeface="SimSun"/>
                <a:cs typeface="SimSun"/>
              </a:rPr>
              <a:t>扇区大小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VOLJRS+TimesNewRomanPS-BoldMT"/>
                <a:cs typeface="VOLJRS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VOLJRS+TimesNewRomanPS-BoldMT"/>
                <a:cs typeface="VOLJRS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VOLJRS+TimesNewRomanPS-BoldMT"/>
                <a:cs typeface="VOLJRS+TimesNewRomanPS-BoldMT"/>
              </a:rPr>
              <a:t>Systems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QARQEI+Arial-BoldMT"/>
                <a:cs typeface="QARQEI+Arial-BoldMT"/>
              </a:rPr>
              <a:t>- 7 -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163" y="1153667"/>
            <a:ext cx="10879835" cy="19720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212" y="3285744"/>
            <a:ext cx="7527034" cy="29626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404306"/>
            <a:ext cx="770223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再接着使用磁盘：程序输出</a:t>
            </a:r>
            <a:r>
              <a:rPr sz="3600" b="1">
                <a:solidFill>
                  <a:srgbClr val="000000"/>
                </a:solidFill>
                <a:latin typeface="DAHUKG+Arial-BoldMT"/>
                <a:cs typeface="DAHUKG+Arial-BoldMT"/>
              </a:rPr>
              <a:t>block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4165" y="1170385"/>
            <a:ext cx="4558585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ACABL+CourierNewPS-BoldMT"/>
                <a:cs typeface="EACABL+CourierNewPS-BoldMT"/>
              </a:rPr>
              <a:t>static void make_request()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39840" y="1365420"/>
            <a:ext cx="437303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</a:t>
            </a:r>
            <a:r>
              <a:rPr sz="2400" b="1" u="sng">
                <a:solidFill>
                  <a:srgbClr val="000000"/>
                </a:solidFill>
                <a:latin typeface="DAHUKG+Arial-BoldMT"/>
                <a:cs typeface="DAHUKG+Arial-BoldMT"/>
              </a:rPr>
              <a:t>Linux</a:t>
            </a:r>
            <a:r>
              <a:rPr sz="2400" b="1" u="sng" spc="57">
                <a:solidFill>
                  <a:srgbClr val="000000"/>
                </a:solidFill>
                <a:latin typeface="DAHUKG+Arial-BoldMT"/>
                <a:cs typeface="DAHUKG+Arial-BoldMT"/>
              </a:rPr>
              <a:t> </a:t>
            </a:r>
            <a:r>
              <a:rPr sz="2400" b="1" u="sng">
                <a:solidFill>
                  <a:srgbClr val="000000"/>
                </a:solidFill>
                <a:latin typeface="DAHUKG+Arial-BoldMT"/>
                <a:cs typeface="DAHUKG+Arial-BoldMT"/>
              </a:rPr>
              <a:t>0.1</a:t>
            </a:r>
            <a:r>
              <a:rPr sz="2400" b="1" u="sng" spc="595">
                <a:solidFill>
                  <a:srgbClr val="000000"/>
                </a:solidFill>
                <a:latin typeface="DAHUKG+Arial-BoldMT"/>
                <a:cs typeface="DAHUKG+Arial-BoldMT"/>
              </a:rPr>
              <a:t> </a:t>
            </a: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盘块多大</a:t>
            </a:r>
            <a:r>
              <a:rPr sz="2400" b="1" u="sng">
                <a:solidFill>
                  <a:srgbClr val="000000"/>
                </a:solidFill>
                <a:latin typeface="DAHUKG+Arial-BoldMT"/>
                <a:cs typeface="DAHUKG+Arial-BoldMT"/>
              </a:rPr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165" y="1536113"/>
            <a:ext cx="403263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ACABL+CourierNewPS-BoldMT"/>
                <a:cs typeface="EACABL+CourierNewPS-BoldMT"/>
              </a:rPr>
              <a:t>{</a:t>
            </a:r>
            <a:r>
              <a:rPr sz="2000" b="1" spc="1201">
                <a:solidFill>
                  <a:srgbClr val="000000"/>
                </a:solidFill>
                <a:latin typeface="EACABL+CourierNewPS-BoldMT"/>
                <a:cs typeface="EACABL+CourierNewPS-BoldMT"/>
              </a:rPr>
              <a:t> </a:t>
            </a:r>
            <a:r>
              <a:rPr sz="2000" b="1">
                <a:solidFill>
                  <a:srgbClr val="333399"/>
                </a:solidFill>
                <a:latin typeface="EACABL+CourierNewPS-BoldMT"/>
                <a:cs typeface="EACABL+CourierNewPS-BoldMT"/>
              </a:rPr>
              <a:t>struct requset *req;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1261" y="1901841"/>
            <a:ext cx="403969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ACABL+CourierNewPS-BoldMT"/>
                <a:cs typeface="EACABL+CourierNewPS-BoldMT"/>
              </a:rPr>
              <a:t>req=request+NR_REQUEST;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16040" y="2017933"/>
            <a:ext cx="5060640" cy="997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55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23299"/>
                </a:solidFill>
                <a:latin typeface="DAHUKG+Arial-BoldMT"/>
                <a:cs typeface="DAHUKG+Arial-BoldMT"/>
              </a:rPr>
              <a:t>block</a:t>
            </a:r>
            <a:r>
              <a:rPr sz="2000" b="1" spc="-14">
                <a:solidFill>
                  <a:srgbClr val="323299"/>
                </a:solidFill>
                <a:latin typeface="DAHUKG+Arial-BoldMT"/>
                <a:cs typeface="DAHUKG+Arial-BoldMT"/>
              </a:rPr>
              <a:t> </a:t>
            </a:r>
            <a:r>
              <a:rPr sz="2000" b="1">
                <a:solidFill>
                  <a:srgbClr val="323299"/>
                </a:solidFill>
                <a:latin typeface="DAHUKG+Arial-BoldMT"/>
                <a:cs typeface="DAHUKG+Arial-BoldMT"/>
              </a:rPr>
              <a:t>= C</a:t>
            </a:r>
            <a:r>
              <a:rPr sz="2000">
                <a:solidFill>
                  <a:srgbClr val="323299"/>
                </a:solidFill>
                <a:latin typeface="ISQGQI+SymbolMT"/>
                <a:cs typeface="ISQGQI+SymbolMT"/>
              </a:rPr>
              <a:t>×</a:t>
            </a:r>
            <a:r>
              <a:rPr sz="2000" b="1">
                <a:solidFill>
                  <a:srgbClr val="323299"/>
                </a:solidFill>
                <a:latin typeface="DAHUKG+Arial-BoldMT"/>
                <a:cs typeface="DAHUKG+Arial-BoldMT"/>
              </a:rPr>
              <a:t>(Heads</a:t>
            </a:r>
            <a:r>
              <a:rPr sz="2000">
                <a:solidFill>
                  <a:srgbClr val="323299"/>
                </a:solidFill>
                <a:latin typeface="ISQGQI+SymbolMT"/>
                <a:cs typeface="ISQGQI+SymbolMT"/>
              </a:rPr>
              <a:t>×</a:t>
            </a:r>
            <a:r>
              <a:rPr sz="2000" b="1">
                <a:solidFill>
                  <a:srgbClr val="323299"/>
                </a:solidFill>
                <a:latin typeface="DAHUKG+Arial-BoldMT"/>
                <a:cs typeface="DAHUKG+Arial-BoldMT"/>
              </a:rPr>
              <a:t>Sectors)</a:t>
            </a:r>
            <a:r>
              <a:rPr sz="2000" b="1" spc="-44">
                <a:solidFill>
                  <a:srgbClr val="323299"/>
                </a:solidFill>
                <a:latin typeface="DAHUKG+Arial-BoldMT"/>
                <a:cs typeface="DAHUKG+Arial-BoldMT"/>
              </a:rPr>
              <a:t> </a:t>
            </a:r>
            <a:r>
              <a:rPr sz="2000" b="1">
                <a:solidFill>
                  <a:srgbClr val="323299"/>
                </a:solidFill>
                <a:latin typeface="DAHUKG+Arial-BoldMT"/>
                <a:cs typeface="DAHUKG+Arial-BoldMT"/>
              </a:rPr>
              <a:t>+</a:t>
            </a:r>
          </a:p>
          <a:p>
            <a:pPr marL="48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23299"/>
                </a:solidFill>
                <a:latin typeface="DAHUKG+Arial-BoldMT"/>
                <a:cs typeface="DAHUKG+Arial-BoldMT"/>
              </a:rPr>
              <a:t>H</a:t>
            </a:r>
            <a:r>
              <a:rPr sz="2000">
                <a:solidFill>
                  <a:srgbClr val="323299"/>
                </a:solidFill>
                <a:latin typeface="ISQGQI+SymbolMT"/>
                <a:cs typeface="ISQGQI+SymbolMT"/>
              </a:rPr>
              <a:t>×</a:t>
            </a:r>
            <a:r>
              <a:rPr sz="2000" b="1">
                <a:solidFill>
                  <a:srgbClr val="323299"/>
                </a:solidFill>
                <a:latin typeface="DAHUKG+Arial-BoldMT"/>
                <a:cs typeface="DAHUKG+Arial-BoldMT"/>
              </a:rPr>
              <a:t>Sectors</a:t>
            </a:r>
            <a:r>
              <a:rPr sz="2000" b="1" spc="-25">
                <a:solidFill>
                  <a:srgbClr val="323299"/>
                </a:solidFill>
                <a:latin typeface="DAHUKG+Arial-BoldMT"/>
                <a:cs typeface="DAHUKG+Arial-BoldMT"/>
              </a:rPr>
              <a:t> </a:t>
            </a:r>
            <a:r>
              <a:rPr sz="2000" b="1">
                <a:solidFill>
                  <a:srgbClr val="323299"/>
                </a:solidFill>
                <a:latin typeface="DAHUKG+Arial-BoldMT"/>
                <a:cs typeface="DAHUKG+Arial-BoldMT"/>
              </a:rPr>
              <a:t>+</a:t>
            </a:r>
            <a:r>
              <a:rPr sz="2000" b="1" spc="-20">
                <a:solidFill>
                  <a:srgbClr val="323299"/>
                </a:solidFill>
                <a:latin typeface="DAHUKG+Arial-BoldMT"/>
                <a:cs typeface="DAHUKG+Arial-BoldMT"/>
              </a:rPr>
              <a:t> </a:t>
            </a:r>
            <a:r>
              <a:rPr sz="2000" b="1">
                <a:solidFill>
                  <a:srgbClr val="323299"/>
                </a:solidFill>
                <a:latin typeface="DAHUKG+Arial-BoldMT"/>
                <a:cs typeface="DAHUKG+Arial-BoldMT"/>
              </a:rPr>
              <a:t>S </a:t>
            </a:r>
            <a:r>
              <a:rPr sz="2000">
                <a:solidFill>
                  <a:srgbClr val="323299"/>
                </a:solidFill>
                <a:latin typeface="CCEJRF+Wingdings-Regular"/>
                <a:cs typeface="CCEJRF+Wingdings-Regular"/>
              </a:rPr>
              <a:t></a:t>
            </a:r>
            <a:r>
              <a:rPr sz="2000" spc="52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323299"/>
                </a:solidFill>
                <a:latin typeface="DAHUKG+Arial-BoldMT"/>
                <a:cs typeface="DAHUKG+Arial-BoldMT"/>
              </a:rPr>
              <a:t>S = block%Sectors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1261" y="2267569"/>
            <a:ext cx="5784054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ACABL+CourierNewPS-BoldMT"/>
                <a:cs typeface="EACABL+CourierNewPS-BoldMT"/>
              </a:rPr>
              <a:t>req-&gt;sector=bh-&gt;b_blocknr&lt;&lt;1;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EACABL+CourierNewPS-BoldMT"/>
                <a:cs typeface="EACABL+CourierNewPS-BoldMT"/>
              </a:rPr>
              <a:t>add_request(major+blk_dev,req);</a:t>
            </a:r>
            <a:r>
              <a:rPr sz="2000" b="1" spc="-11">
                <a:solidFill>
                  <a:srgbClr val="FF0000"/>
                </a:solidFill>
                <a:latin typeface="EACABL+CourierNewPS-BoldMT"/>
                <a:cs typeface="EACABL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EACABL+CourierNewPS-BoldMT"/>
                <a:cs typeface="EACABL+CourierNewPS-BoldMT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8746" y="3333958"/>
            <a:ext cx="4207657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ACABL+CourierNewPS-BoldMT"/>
                <a:cs typeface="EACABL+CourierNewPS-BoldMT"/>
              </a:rPr>
              <a:t>void </a:t>
            </a:r>
            <a:r>
              <a:rPr sz="2000" b="1">
                <a:solidFill>
                  <a:srgbClr val="FF0000"/>
                </a:solidFill>
                <a:latin typeface="EACABL+CourierNewPS-BoldMT"/>
                <a:cs typeface="EACABL+CourierNewPS-BoldMT"/>
              </a:rPr>
              <a:t>do_hd_request</a:t>
            </a:r>
            <a:r>
              <a:rPr sz="2000" b="1">
                <a:solidFill>
                  <a:srgbClr val="000000"/>
                </a:solidFill>
                <a:latin typeface="EACABL+CourierNewPS-BoldMT"/>
                <a:cs typeface="EACABL+CourierNewPS-BoldMT"/>
              </a:rPr>
              <a:t>(void)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8746" y="3699686"/>
            <a:ext cx="6485325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ACABL+CourierNewPS-BoldMT"/>
                <a:cs typeface="EACABL+CourierNewPS-BoldMT"/>
              </a:rPr>
              <a:t>{ unsigned int block=CURRENT-&gt;sector;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1196" y="4065414"/>
            <a:ext cx="8941530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ACABL+CourierNewPS-BoldMT"/>
                <a:cs typeface="EACABL+CourierNewPS-BoldMT"/>
              </a:rPr>
              <a:t>__asm__(“divl %4”:”=a”(block),”=d”(</a:t>
            </a:r>
            <a:r>
              <a:rPr sz="2000" b="1">
                <a:solidFill>
                  <a:srgbClr val="FF0000"/>
                </a:solidFill>
                <a:latin typeface="EACABL+CourierNewPS-BoldMT"/>
                <a:cs typeface="EACABL+CourierNewPS-BoldMT"/>
              </a:rPr>
              <a:t>sec</a:t>
            </a:r>
            <a:r>
              <a:rPr sz="2000" b="1">
                <a:solidFill>
                  <a:srgbClr val="000000"/>
                </a:solidFill>
                <a:latin typeface="EACABL+CourierNewPS-BoldMT"/>
                <a:cs typeface="EACABL+CourierNewPS-BoldMT"/>
              </a:rPr>
              <a:t>):”0”(block),</a:t>
            </a:r>
          </a:p>
          <a:p>
            <a:pPr marL="761996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ACABL+CourierNewPS-BoldMT"/>
                <a:cs typeface="EACABL+CourierNewPS-BoldMT"/>
              </a:rPr>
              <a:t>“1”(0),”r”(hd_info[dev].sect));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01196" y="4796870"/>
            <a:ext cx="8766212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ACABL+CourierNewPS-BoldMT"/>
                <a:cs typeface="EACABL+CourierNewPS-BoldMT"/>
              </a:rPr>
              <a:t>__asm__(“divl %4”:”=a”(</a:t>
            </a:r>
            <a:r>
              <a:rPr sz="2000" b="1">
                <a:solidFill>
                  <a:srgbClr val="FF0000"/>
                </a:solidFill>
                <a:latin typeface="EACABL+CourierNewPS-BoldMT"/>
                <a:cs typeface="EACABL+CourierNewPS-BoldMT"/>
              </a:rPr>
              <a:t>cyl</a:t>
            </a:r>
            <a:r>
              <a:rPr sz="2000" b="1">
                <a:solidFill>
                  <a:srgbClr val="000000"/>
                </a:solidFill>
                <a:latin typeface="EACABL+CourierNewPS-BoldMT"/>
                <a:cs typeface="EACABL+CourierNewPS-BoldMT"/>
              </a:rPr>
              <a:t>),”=d”(</a:t>
            </a:r>
            <a:r>
              <a:rPr sz="2000" b="1">
                <a:solidFill>
                  <a:srgbClr val="FF0000"/>
                </a:solidFill>
                <a:latin typeface="EACABL+CourierNewPS-BoldMT"/>
                <a:cs typeface="EACABL+CourierNewPS-BoldMT"/>
              </a:rPr>
              <a:t>head</a:t>
            </a:r>
            <a:r>
              <a:rPr sz="2000" b="1">
                <a:solidFill>
                  <a:srgbClr val="000000"/>
                </a:solidFill>
                <a:latin typeface="EACABL+CourierNewPS-BoldMT"/>
                <a:cs typeface="EACABL+CourierNewPS-BoldMT"/>
              </a:rPr>
              <a:t>):”0”(block),</a:t>
            </a:r>
          </a:p>
          <a:p>
            <a:pPr marL="1371543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ACABL+CourierNewPS-BoldMT"/>
                <a:cs typeface="EACABL+CourierNewPS-BoldMT"/>
              </a:rPr>
              <a:t>“1”(0),”r”(hd_info[dev].head));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01196" y="5528326"/>
            <a:ext cx="7903762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EACABL+CourierNewPS-BoldMT"/>
                <a:cs typeface="EACABL+CourierNewPS-BoldMT"/>
              </a:rPr>
              <a:t>hd_out</a:t>
            </a:r>
            <a:r>
              <a:rPr sz="2000" b="1">
                <a:solidFill>
                  <a:srgbClr val="000000"/>
                </a:solidFill>
                <a:latin typeface="EACABL+CourierNewPS-BoldMT"/>
                <a:cs typeface="EACABL+CourierNewPS-BoldMT"/>
              </a:rPr>
              <a:t>(dev,nsect,sec,head,cyl,WIN_WRITE,...);</a:t>
            </a:r>
          </a:p>
          <a:p>
            <a:pPr marL="15245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EACABL+CourierNewPS-BoldMT"/>
                <a:cs typeface="EACABL+CourierNewPS-BoldMT"/>
              </a:rPr>
              <a:t>... }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SRWQO+TimesNewRomanPS-BoldMT"/>
                <a:cs typeface="GSRWQO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GSRWQO+TimesNewRomanPS-BoldMT"/>
                <a:cs typeface="GSRWQO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GSRWQO+TimesNewRomanPS-BoldMT"/>
                <a:cs typeface="GSRWQO+TimesNewRomanPS-BoldMT"/>
              </a:rPr>
              <a:t>Systems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AHUKG+Arial-BoldMT"/>
                <a:cs typeface="DAHUKG+Arial-BoldMT"/>
              </a:rPr>
              <a:t>- 8 -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775" y="3404615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775" y="3945635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2247" y="4137111"/>
            <a:ext cx="2444750" cy="115726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3047" y="4137111"/>
            <a:ext cx="2444750" cy="115726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4775" y="5641847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361" y="1283970"/>
            <a:ext cx="976883" cy="762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97473" y="1283970"/>
            <a:ext cx="704088" cy="16764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6873" y="2052500"/>
            <a:ext cx="541018" cy="1143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1017" y="1421891"/>
            <a:ext cx="1930908" cy="1157478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6161" y="1741170"/>
            <a:ext cx="761998" cy="250484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5961" y="1664970"/>
            <a:ext cx="914400" cy="824484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4361" y="1803653"/>
            <a:ext cx="1344169" cy="512064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9361" y="2274570"/>
            <a:ext cx="976883" cy="762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6161" y="2198371"/>
            <a:ext cx="762000" cy="380998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2440" y="404306"/>
            <a:ext cx="9318402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多个进程通过队列使用磁盘</a:t>
            </a:r>
            <a:r>
              <a:rPr sz="3600" b="1">
                <a:solidFill>
                  <a:srgbClr val="000000"/>
                </a:solidFill>
                <a:latin typeface="MEBSQH+Arial-BoldMT"/>
                <a:cs typeface="MEBSQH+Arial-BoldMT"/>
              </a:rPr>
              <a:t>(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第二层抽象</a:t>
            </a:r>
            <a:r>
              <a:rPr sz="3600" b="1">
                <a:solidFill>
                  <a:srgbClr val="000000"/>
                </a:solidFill>
                <a:latin typeface="MEBSQH+Arial-BoldMT"/>
                <a:cs typeface="MEBSQH+Arial-BoldMT"/>
              </a:rPr>
              <a:t>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235165" y="1106455"/>
            <a:ext cx="762000" cy="1063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磁</a:t>
            </a:r>
          </a:p>
          <a:p>
            <a:pPr marL="0" marR="0">
              <a:lnSpc>
                <a:spcPts val="237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盘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834387" y="1269810"/>
            <a:ext cx="66068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spc="-10">
                <a:solidFill>
                  <a:srgbClr val="FF0000"/>
                </a:solidFill>
                <a:latin typeface="MEBSQH+Arial-BoldMT"/>
                <a:cs typeface="MEBSQH+Arial-BoldMT"/>
              </a:rPr>
              <a:t>cyl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86839" y="1421108"/>
            <a:ext cx="104572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EBSQH+Arial-BoldMT"/>
                <a:cs typeface="MEBSQH+Arial-BoldMT"/>
              </a:rPr>
              <a:t>block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390041" y="1422210"/>
            <a:ext cx="72430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MEBSQH+Arial-BoldMT"/>
                <a:cs typeface="MEBSQH+Arial-BoldMT"/>
              </a:rPr>
              <a:t>sec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25247" y="1468544"/>
            <a:ext cx="1239363" cy="1788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MEBSQH+Arial-BoldMT"/>
                <a:cs typeface="MEBSQH+Arial-BoldMT"/>
              </a:rPr>
              <a:t>1</a:t>
            </a:r>
          </a:p>
          <a:p>
            <a:pPr marL="0" marR="0">
              <a:lnSpc>
                <a:spcPts val="2681"/>
              </a:lnSpc>
              <a:spcBef>
                <a:spcPts val="511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MEBSQH+Arial-BoldMT"/>
                <a:cs typeface="MEBSQH+Arial-BoldMT"/>
              </a:rPr>
              <a:t>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568190" y="1478974"/>
            <a:ext cx="1440358" cy="882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JVQDCO+CourierNewPS-BoldMT"/>
                <a:cs typeface="JVQDCO+CourierNewPS-BoldMT"/>
              </a:rPr>
              <a:t>sec,head</a:t>
            </a:r>
          </a:p>
          <a:p>
            <a:pPr marL="0" marR="0">
              <a:lnSpc>
                <a:spcPts val="2039"/>
              </a:lnSpc>
              <a:spcBef>
                <a:spcPts val="16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JVQDCO+CourierNewPS-BoldMT"/>
                <a:cs typeface="JVQDCO+CourierNewPS-BoldMT"/>
              </a:rPr>
              <a:t>,cyl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655185" y="1712404"/>
            <a:ext cx="1068323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磁盘</a:t>
            </a:r>
          </a:p>
          <a:p>
            <a:pPr marL="0" marR="0">
              <a:lnSpc>
                <a:spcPts val="2400"/>
              </a:lnSpc>
              <a:spcBef>
                <a:spcPts val="48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驱动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235165" y="1709959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控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445250" y="1811147"/>
            <a:ext cx="87644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MEBSQH+Arial-BoldMT"/>
                <a:cs typeface="MEBSQH+Arial-BoldMT"/>
              </a:rPr>
              <a:t>head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235165" y="2010188"/>
            <a:ext cx="762000" cy="1062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制</a:t>
            </a:r>
          </a:p>
          <a:p>
            <a:pPr marL="0" marR="0">
              <a:lnSpc>
                <a:spcPts val="236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器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898395" y="2352230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请求队列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386839" y="2564108"/>
            <a:ext cx="104572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EBSQH+Arial-BoldMT"/>
                <a:cs typeface="MEBSQH+Arial-BoldMT"/>
              </a:rPr>
              <a:t>block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352665" y="2930399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磁盘调度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161414" y="3341540"/>
            <a:ext cx="6555017" cy="1346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多个磁盘访问请求出现在请求队列怎么办</a:t>
            </a:r>
            <a:r>
              <a:rPr sz="2400" b="1">
                <a:solidFill>
                  <a:srgbClr val="000000"/>
                </a:solidFill>
                <a:latin typeface="MEBSQH+Arial-BoldMT"/>
                <a:cs typeface="MEBSQH+Arial-BoldMT"/>
              </a:rPr>
              <a:t>?</a:t>
            </a:r>
          </a:p>
          <a:p>
            <a:pPr marL="0" marR="0">
              <a:lnSpc>
                <a:spcPts val="2681"/>
              </a:lnSpc>
              <a:spcBef>
                <a:spcPts val="1643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调度的目标是什么</a:t>
            </a:r>
            <a:r>
              <a:rPr sz="2400" b="1">
                <a:solidFill>
                  <a:srgbClr val="000000"/>
                </a:solidFill>
                <a:latin typeface="MEBSQH+Arial-BoldMT"/>
                <a:cs typeface="MEBSQH+Arial-BoldMT"/>
              </a:rPr>
              <a:t>?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调度时主要考察什么</a:t>
            </a:r>
            <a:r>
              <a:rPr sz="2400" b="1">
                <a:solidFill>
                  <a:srgbClr val="000000"/>
                </a:solidFill>
                <a:latin typeface="MEBSQH+Arial-BoldMT"/>
                <a:cs typeface="MEBSQH+Arial-BoldMT"/>
              </a:rPr>
              <a:t>?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369599" y="4522275"/>
            <a:ext cx="5443575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目标当然是平均</a:t>
            </a:r>
            <a:r>
              <a:rPr sz="2400" spc="29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寻道时间是主要</a:t>
            </a:r>
          </a:p>
          <a:p>
            <a:pPr marL="254508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访问延迟小</a:t>
            </a:r>
            <a:r>
              <a:rPr sz="2400" b="1">
                <a:solidFill>
                  <a:srgbClr val="000000"/>
                </a:solidFill>
                <a:latin typeface="MEBSQH+Arial-BoldMT"/>
                <a:cs typeface="MEBSQH+Arial-BoldMT"/>
              </a:rPr>
              <a:t>!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675155" y="4860329"/>
            <a:ext cx="117134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矛盾</a:t>
            </a:r>
            <a:r>
              <a:rPr sz="2400" b="1">
                <a:solidFill>
                  <a:srgbClr val="000000"/>
                </a:solidFill>
                <a:latin typeface="MEBSQH+Arial-BoldMT"/>
                <a:cs typeface="MEBSQH+Arial-BoldMT"/>
              </a:rPr>
              <a:t>!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61414" y="5578328"/>
            <a:ext cx="513862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给调度算法，仍然从</a:t>
            </a:r>
            <a:r>
              <a:rPr sz="2400" b="1">
                <a:solidFill>
                  <a:srgbClr val="FF0000"/>
                </a:solidFill>
                <a:latin typeface="MEBSQH+Arial-BoldMT"/>
                <a:cs typeface="MEBSQH+Arial-BoldMT"/>
              </a:rPr>
              <a:t>FCFS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开始</a:t>
            </a:r>
            <a:r>
              <a:rPr sz="2400" b="1">
                <a:solidFill>
                  <a:srgbClr val="FF0000"/>
                </a:solidFill>
                <a:latin typeface="MEBSQH+Arial-BoldMT"/>
                <a:cs typeface="MEBSQH+Arial-BoldMT"/>
              </a:rPr>
              <a:t>…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MPIDC+TimesNewRomanPS-BoldMT"/>
                <a:cs typeface="TMPIDC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TMPIDC+TimesNewRomanPS-BoldMT"/>
                <a:cs typeface="TMPIDC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TMPIDC+TimesNewRomanPS-BoldMT"/>
                <a:cs typeface="TMPIDC+TimesNewRomanPS-BoldMT"/>
              </a:rPr>
              <a:t>Systems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EBSQH+Arial-BoldMT"/>
                <a:cs typeface="MEBSQH+Arial-BoldMT"/>
              </a:rPr>
              <a:t>- 9 -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1008</Words>
  <Application>Microsoft Office PowerPoint</Application>
  <PresentationFormat>宽屏</PresentationFormat>
  <Paragraphs>291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53</vt:i4>
      </vt:variant>
      <vt:variant>
        <vt:lpstr>主题</vt:lpstr>
      </vt:variant>
      <vt:variant>
        <vt:i4>16</vt:i4>
      </vt:variant>
      <vt:variant>
        <vt:lpstr>幻灯片标题</vt:lpstr>
      </vt:variant>
      <vt:variant>
        <vt:i4>15</vt:i4>
      </vt:variant>
    </vt:vector>
  </HeadingPairs>
  <TitlesOfParts>
    <vt:vector size="84" baseType="lpstr">
      <vt:lpstr>ADIHSC+Arial-BoldMT</vt:lpstr>
      <vt:lpstr>BDGWLE+Wingdings-Regular</vt:lpstr>
      <vt:lpstr>BIPPCS+Arial-BoldMT</vt:lpstr>
      <vt:lpstr>CCEJRF+Wingdings-Regular</vt:lpstr>
      <vt:lpstr>CEGQWV+SymbolMT</vt:lpstr>
      <vt:lpstr>DAHUKG+Arial-BoldMT</vt:lpstr>
      <vt:lpstr>DJSBBN+TimesNewRomanPS-BoldMT</vt:lpstr>
      <vt:lpstr>EACABL+CourierNewPS-BoldMT</vt:lpstr>
      <vt:lpstr>ETIGVK+SymbolMT</vt:lpstr>
      <vt:lpstr>FCETRI+Wingdings-Regular</vt:lpstr>
      <vt:lpstr>FDNBNC+Arial-Black</vt:lpstr>
      <vt:lpstr>FDPQPA+CourierNewPS-BoldMT</vt:lpstr>
      <vt:lpstr>GCIHJT+Arial-BoldMT</vt:lpstr>
      <vt:lpstr>GSRWQO+TimesNewRomanPS-BoldMT</vt:lpstr>
      <vt:lpstr>GUBIDU+Arial-BoldMT</vt:lpstr>
      <vt:lpstr>HDVGQD+CourierNewPS-BoldMT</vt:lpstr>
      <vt:lpstr>HPJBMN+TimesNewRomanPS-BoldMT</vt:lpstr>
      <vt:lpstr>HRLEAW+TimesNewRomanPS-BoldMT</vt:lpstr>
      <vt:lpstr>ISQGQI+SymbolMT</vt:lpstr>
      <vt:lpstr>JCLKVT+Arial-BoldMT</vt:lpstr>
      <vt:lpstr>JOMNFR+Arial-BoldMT</vt:lpstr>
      <vt:lpstr>JVQDCO+CourierNewPS-BoldMT</vt:lpstr>
      <vt:lpstr>KDKJAG+TimesNewRomanPS-BoldMT</vt:lpstr>
      <vt:lpstr>KJOPMC+TimesNewRomanPS-BoldMT</vt:lpstr>
      <vt:lpstr>KKRGPR+Arial-BoldMT</vt:lpstr>
      <vt:lpstr>LMTTLN+TimesNewRomanPS-BoldMT</vt:lpstr>
      <vt:lpstr>LUCQIU+Arial-BoldMT</vt:lpstr>
      <vt:lpstr>MEBSQH+Arial-BoldMT</vt:lpstr>
      <vt:lpstr>MOGTHO+TimesNewRomanPS-BoldMT</vt:lpstr>
      <vt:lpstr>MVWIIC+TimesNewRomanPS-BoldMT</vt:lpstr>
      <vt:lpstr>NSNOPW+SymbolMT</vt:lpstr>
      <vt:lpstr>OVNUII+Arial-BoldMT</vt:lpstr>
      <vt:lpstr>PPKMOR+TimesNewRomanPS-BoldMT</vt:lpstr>
      <vt:lpstr>QARQEI+Arial-BoldMT</vt:lpstr>
      <vt:lpstr>QGLDLB+Arial-BoldMT</vt:lpstr>
      <vt:lpstr>QHSMKM+CourierNewPS-BoldMT</vt:lpstr>
      <vt:lpstr>QISMEE+TimesNewRomanPS-BoldMT</vt:lpstr>
      <vt:lpstr>QJKKHJ+CourierNewPS-BoldMT</vt:lpstr>
      <vt:lpstr>QJRNBD+Wingdings-Regular</vt:lpstr>
      <vt:lpstr>QUMBJL+TimesNewRomanPS-BoldMT</vt:lpstr>
      <vt:lpstr>TMPIDC+TimesNewRomanPS-BoldMT</vt:lpstr>
      <vt:lpstr>UFANAB+TimesNewRomanPS-BoldMT</vt:lpstr>
      <vt:lpstr>UJAFHO+Elephant-Regular</vt:lpstr>
      <vt:lpstr>UNTIFC+Wingdings-Regular</vt:lpstr>
      <vt:lpstr>UNWRGF+Wingdings-Regular</vt:lpstr>
      <vt:lpstr>UTHLVA+Arial-BoldMT</vt:lpstr>
      <vt:lpstr>VOLJRS+TimesNewRomanPS-BoldMT</vt:lpstr>
      <vt:lpstr>SimHei</vt:lpstr>
      <vt:lpstr>STHupo</vt:lpstr>
      <vt:lpstr>SimSun</vt:lpstr>
      <vt:lpstr>Arial</vt:lpstr>
      <vt:lpstr>Calibri</vt:lpstr>
      <vt:lpstr>Times New Roman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 想</cp:lastModifiedBy>
  <cp:revision>2</cp:revision>
  <cp:lastPrinted>2018-09-08T16:21:39Z</cp:lastPrinted>
  <dcterms:created xsi:type="dcterms:W3CDTF">2018-09-08T08:21:39Z</dcterms:created>
  <dcterms:modified xsi:type="dcterms:W3CDTF">2018-09-08T08:37:25Z</dcterms:modified>
</cp:coreProperties>
</file>