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embeddedFontLst>
    <p:embeddedFont>
      <p:font typeface="DMMKFL+Arial-Black" panose="02010600030101010101" charset="0"/>
      <p:regular r:id="rId10"/>
    </p:embeddedFont>
    <p:embeddedFont>
      <p:font typeface="SOEFQF+Arial-BoldMT" panose="02010600030101010101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BLVAWA+STHupo" panose="02010600030101010101" charset="-122"/>
      <p:regular r:id="rId16"/>
    </p:embeddedFont>
    <p:embeddedFont>
      <p:font typeface="SRMLCR+TimesNewRomanPS-BoldMT" panose="02010600030101010101" charset="0"/>
      <p:regular r:id="rId17"/>
    </p:embeddedFont>
    <p:embeddedFont>
      <p:font typeface="CFEQHC+Elephant-Regular" panose="02010600030101010101" charset="0"/>
      <p:regular r:id="rId18"/>
    </p:embeddedFont>
    <p:embeddedFont>
      <p:font typeface="RRUONI+Wingdings-Regular" panose="02010600030101010101" charset="2"/>
      <p:regular r:id="rId19"/>
    </p:embeddedFont>
    <p:embeddedFont>
      <p:font typeface="SimHei" panose="02010609060101010101" pitchFamily="49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99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0033CC"/>
                </a:solidFill>
                <a:latin typeface="SRMLCR+TimesNewRomanPS-BoldMT"/>
                <a:cs typeface="SRMLCR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4" dirty="0">
                <a:solidFill>
                  <a:srgbClr val="0033CC"/>
                </a:solidFill>
                <a:latin typeface="BLVAWA+STHupo"/>
                <a:cs typeface="BLVAWA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08198" y="2475862"/>
            <a:ext cx="8267698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0000"/>
                </a:solidFill>
                <a:latin typeface="DMMKFL+Arial-Black"/>
                <a:cs typeface="DMMKFL+Arial-Black"/>
              </a:rPr>
              <a:t>L29</a:t>
            </a:r>
            <a:r>
              <a:rPr sz="6000" spc="15" dirty="0">
                <a:solidFill>
                  <a:srgbClr val="FF0000"/>
                </a:solidFill>
                <a:latin typeface="DMMKFL+Arial-Black"/>
                <a:cs typeface="DMMKFL+Arial-Black"/>
              </a:rPr>
              <a:t> </a:t>
            </a:r>
            <a:r>
              <a:rPr sz="6000" spc="15" dirty="0">
                <a:solidFill>
                  <a:srgbClr val="FF0000"/>
                </a:solidFill>
                <a:latin typeface="SimHei"/>
                <a:cs typeface="SimHei"/>
              </a:rPr>
              <a:t>从生磁盘到文件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34042" y="3669593"/>
            <a:ext cx="5627322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CFEQHC+Elephant-Regular"/>
                <a:cs typeface="CFEQHC+Elephant-Regular"/>
              </a:rPr>
              <a:t>Files-</a:t>
            </a:r>
            <a:r>
              <a:rPr sz="4000" spc="-17" dirty="0">
                <a:solidFill>
                  <a:srgbClr val="000000"/>
                </a:solidFill>
                <a:latin typeface="CFEQHC+Elephant-Regular"/>
                <a:cs typeface="CFEQHC+Elephant-Regular"/>
              </a:rPr>
              <a:t> </a:t>
            </a:r>
            <a:r>
              <a:rPr sz="4000" dirty="0">
                <a:solidFill>
                  <a:srgbClr val="000000"/>
                </a:solidFill>
                <a:latin typeface="CFEQHC+Elephant-Regular"/>
                <a:cs typeface="CFEQHC+Elephant-Regular"/>
              </a:rPr>
              <a:t>cooked</a:t>
            </a:r>
            <a:r>
              <a:rPr sz="4000" spc="-10" dirty="0">
                <a:solidFill>
                  <a:srgbClr val="000000"/>
                </a:solidFill>
                <a:latin typeface="CFEQHC+Elephant-Regular"/>
                <a:cs typeface="CFEQHC+Elephant-Regular"/>
              </a:rPr>
              <a:t> </a:t>
            </a:r>
            <a:r>
              <a:rPr sz="4000" dirty="0">
                <a:solidFill>
                  <a:srgbClr val="000000"/>
                </a:solidFill>
                <a:latin typeface="CFEQHC+Elephant-Regular"/>
                <a:cs typeface="CFEQHC+Elephant-Regular"/>
              </a:rPr>
              <a:t>Disks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81379" y="430158"/>
            <a:ext cx="1110208" cy="1147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1794" y="2353143"/>
            <a:ext cx="7203883" cy="249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76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7" dirty="0">
                <a:solidFill>
                  <a:srgbClr val="FF0000"/>
                </a:solidFill>
                <a:latin typeface="SimHei"/>
                <a:cs typeface="SimHei"/>
              </a:rPr>
              <a:t>为什么引入文件</a:t>
            </a:r>
            <a:r>
              <a:rPr sz="4800" dirty="0">
                <a:solidFill>
                  <a:srgbClr val="FF0000"/>
                </a:solidFill>
                <a:latin typeface="DMMKFL+Arial-Black"/>
                <a:cs typeface="DMMKFL+Arial-Black"/>
              </a:rPr>
              <a:t>?</a:t>
            </a:r>
          </a:p>
          <a:p>
            <a:pPr marL="1642872" marR="0">
              <a:lnSpc>
                <a:spcPts val="5678"/>
              </a:lnSpc>
              <a:spcBef>
                <a:spcPts val="0"/>
              </a:spcBef>
              <a:spcAft>
                <a:spcPts val="0"/>
              </a:spcAft>
            </a:pPr>
            <a:r>
              <a:rPr sz="4800" spc="-20" dirty="0">
                <a:solidFill>
                  <a:srgbClr val="FF0000"/>
                </a:solidFill>
                <a:latin typeface="DMMKFL+Arial-Black"/>
                <a:cs typeface="DMMKFL+Arial-Black"/>
              </a:rPr>
              <a:t>—cooked</a:t>
            </a:r>
            <a:r>
              <a:rPr sz="4800" dirty="0">
                <a:solidFill>
                  <a:srgbClr val="FF0000"/>
                </a:solidFill>
                <a:latin typeface="DMMKFL+Arial-Black"/>
                <a:cs typeface="DMMKFL+Arial-Black"/>
              </a:rPr>
              <a:t> disk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231" y="2514600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7279" y="3157728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7903" y="3407661"/>
            <a:ext cx="5206610" cy="25801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7279" y="5138927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7279" y="6077711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25291"/>
            <a:ext cx="843614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引入文件，对磁盘使用的第三层抽象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1040" y="1207116"/>
            <a:ext cx="11968267" cy="1483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RRUONI+Wingdings-Regular"/>
                <a:cs typeface="RRUONI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让普通用户使用</a:t>
            </a:r>
            <a:r>
              <a:rPr sz="2800" b="1" dirty="0">
                <a:solidFill>
                  <a:srgbClr val="FF0000"/>
                </a:solidFill>
                <a:latin typeface="SOEFQF+Arial-BoldMT"/>
                <a:cs typeface="SOEFQF+Arial-BoldMT"/>
              </a:rPr>
              <a:t>raw</a:t>
            </a:r>
            <a:r>
              <a:rPr sz="2800" b="1" spc="18" dirty="0">
                <a:solidFill>
                  <a:srgbClr val="FF0000"/>
                </a:solidFill>
                <a:latin typeface="SOEFQF+Arial-BoldMT"/>
                <a:cs typeface="SOEFQF+Arial-BoldMT"/>
              </a:rPr>
              <a:t> </a:t>
            </a:r>
            <a:r>
              <a:rPr sz="2800" b="1" dirty="0">
                <a:solidFill>
                  <a:srgbClr val="FF0000"/>
                </a:solidFill>
                <a:latin typeface="SOEFQF+Arial-BoldMT"/>
                <a:cs typeface="SOEFQF+Arial-BoldMT"/>
              </a:rPr>
              <a:t>disk:</a:t>
            </a:r>
            <a:r>
              <a:rPr sz="2800" b="1" spc="11" dirty="0">
                <a:solidFill>
                  <a:srgbClr val="FF0000"/>
                </a:solidFill>
                <a:latin typeface="SOEFQF+Arial-BoldMT"/>
                <a:cs typeface="SOEFQF+Arial-BoldMT"/>
              </a:rPr>
              <a:t> 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许多人连扇区都不知道是什么</a:t>
            </a:r>
            <a:r>
              <a:rPr sz="28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?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要求他</a:t>
            </a:r>
          </a:p>
          <a:p>
            <a:pPr marL="342899" marR="0">
              <a:lnSpc>
                <a:spcPts val="3123"/>
              </a:lnSpc>
              <a:spcBef>
                <a:spcPts val="1294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们根据盘块号来访问磁盘</a:t>
            </a:r>
            <a:r>
              <a:rPr sz="28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0489" y="2439840"/>
            <a:ext cx="754844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需要在盘块上引入更高一层次的抽象概念</a:t>
            </a:r>
            <a:r>
              <a:rPr sz="2400" b="1" dirty="0">
                <a:solidFill>
                  <a:srgbClr val="FF0000"/>
                </a:solidFill>
                <a:latin typeface="SOEFQF+Arial-BoldMT"/>
                <a:cs typeface="SOEFQF+Arial-BoldMT"/>
              </a:rPr>
              <a:t>!</a:t>
            </a:r>
            <a:r>
              <a:rPr sz="2400" b="1" spc="1989" dirty="0">
                <a:solidFill>
                  <a:srgbClr val="FF0000"/>
                </a:solidFill>
                <a:latin typeface="SOEFQF+Arial-BoldMT"/>
                <a:cs typeface="SOEFQF+Arial-BoldMT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文件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83664" y="3082778"/>
            <a:ext cx="620274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首先想一想用户眼里的文件是什么样子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74841" y="3550725"/>
            <a:ext cx="1680972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字符序列</a:t>
            </a:r>
          </a:p>
          <a:p>
            <a:pPr marL="51816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(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字符流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95542" y="4453448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盘块集合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83664" y="5092553"/>
            <a:ext cx="408911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磁盘上的文件是什么样子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83664" y="6021240"/>
            <a:ext cx="62006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文件</a:t>
            </a:r>
            <a:r>
              <a:rPr sz="2400" b="1" dirty="0">
                <a:solidFill>
                  <a:srgbClr val="FF0000"/>
                </a:solidFill>
                <a:latin typeface="SOEFQF+Arial-BoldMT"/>
                <a:cs typeface="SOEFQF+Arial-BoldMT"/>
              </a:rPr>
              <a:t>: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建立字符流到盘块集合的映射关系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686561"/>
            <a:ext cx="11079479" cy="5875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25291"/>
            <a:ext cx="2862986" cy="1595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映射的作用</a:t>
            </a:r>
          </a:p>
          <a:p>
            <a:pPr marL="245008" marR="0">
              <a:lnSpc>
                <a:spcPts val="2681"/>
              </a:lnSpc>
              <a:spcBef>
                <a:spcPts val="1776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test.c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8929" y="1128217"/>
            <a:ext cx="242011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int</a:t>
            </a:r>
            <a:r>
              <a:rPr sz="2400" b="1" spc="-15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main()</a:t>
            </a:r>
            <a:r>
              <a:rPr sz="2400" b="1" spc="-15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{ 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06797" y="1646406"/>
            <a:ext cx="1826578" cy="665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SOEFQF+Arial-BoldMT"/>
                <a:cs typeface="SOEFQF+Arial-BoldMT"/>
              </a:rPr>
              <a:t>test.c</a:t>
            </a: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SOEFQF+Arial-BoldMT"/>
                <a:cs typeface="SOEFQF+Arial-BoldMT"/>
              </a:rPr>
              <a:t>FCB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2039" y="174263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看一个例子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51768" y="2056614"/>
            <a:ext cx="2615186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文件名</a:t>
            </a:r>
            <a:r>
              <a:rPr sz="2000" spc="49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起始块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块数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16703" y="2097256"/>
            <a:ext cx="2491607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test.c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中的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200-212</a:t>
            </a:r>
          </a:p>
          <a:p>
            <a:pPr marL="74674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字符对应盘块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789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67668" y="2407438"/>
            <a:ext cx="1382744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test.c</a:t>
            </a:r>
            <a:r>
              <a:rPr sz="2000" b="1" spc="1975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78430" y="2407438"/>
            <a:ext cx="508254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5646" y="3264130"/>
            <a:ext cx="1403612" cy="92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读入、修</a:t>
            </a:r>
          </a:p>
          <a:p>
            <a:pPr marL="0" marR="0">
              <a:lnSpc>
                <a:spcPts val="2004"/>
              </a:lnSpc>
              <a:spcBef>
                <a:spcPts val="30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改、读出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16886" y="3468856"/>
            <a:ext cx="259385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200-212</a:t>
            </a:r>
            <a:r>
              <a:rPr sz="2000" spc="11" dirty="0">
                <a:solidFill>
                  <a:srgbClr val="000000"/>
                </a:solidFill>
                <a:latin typeface="SimSun"/>
                <a:cs typeface="SimSun"/>
              </a:rPr>
              <a:t>字符删去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2039" y="3876230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连续结构来实现文件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59567" y="4536116"/>
            <a:ext cx="3133655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sz="2000" u="sng" spc="15" dirty="0">
                <a:solidFill>
                  <a:srgbClr val="000000"/>
                </a:solidFill>
                <a:latin typeface="SimSun"/>
                <a:cs typeface="SimSun"/>
              </a:rPr>
              <a:t>问题：</a:t>
            </a:r>
            <a:r>
              <a:rPr sz="20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20</a:t>
            </a:r>
            <a:r>
              <a:rPr sz="2000" b="1" u="sng" spc="128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21</a:t>
            </a:r>
            <a:r>
              <a:rPr sz="2000" b="1" u="sng" spc="615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u="sng" spc="11" dirty="0">
                <a:solidFill>
                  <a:srgbClr val="000000"/>
                </a:solidFill>
                <a:latin typeface="SimSun"/>
                <a:cs typeface="SimSun"/>
              </a:rPr>
              <a:t>在哪里，</a:t>
            </a:r>
          </a:p>
          <a:p>
            <a:pPr marL="176784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u="sng" spc="15" dirty="0">
                <a:solidFill>
                  <a:srgbClr val="000000"/>
                </a:solidFill>
                <a:latin typeface="SimSun"/>
                <a:cs typeface="SimSun"/>
              </a:rPr>
              <a:t>如果盘块大小是</a:t>
            </a:r>
            <a:r>
              <a:rPr sz="20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100?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3111" y="4686815"/>
            <a:ext cx="465753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76323" y="4802949"/>
            <a:ext cx="1828799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0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26486" y="4982554"/>
            <a:ext cx="940879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test.c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76323" y="5260149"/>
            <a:ext cx="1828799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4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5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6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17181" y="5398166"/>
            <a:ext cx="3233575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u="sng" spc="14" dirty="0">
                <a:solidFill>
                  <a:srgbClr val="000000"/>
                </a:solidFill>
                <a:latin typeface="SimSun"/>
                <a:cs typeface="SimSun"/>
              </a:rPr>
              <a:t>问题：要回答这个问题，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408265" y="5679116"/>
            <a:ext cx="258471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sz="2000" u="sng" spc="15" dirty="0">
                <a:solidFill>
                  <a:srgbClr val="000000"/>
                </a:solidFill>
                <a:latin typeface="SimSun"/>
                <a:cs typeface="SimSun"/>
              </a:rPr>
              <a:t>需要存储什么信息</a:t>
            </a:r>
            <a:r>
              <a:rPr sz="20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19935" y="5717349"/>
            <a:ext cx="1955799" cy="106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8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8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9</a:t>
            </a:r>
            <a:r>
              <a:rPr sz="1800" b="1" spc="1805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10</a:t>
            </a:r>
            <a:r>
              <a:rPr sz="1800" b="1" spc="139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spc="-94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11</a:t>
            </a:r>
          </a:p>
          <a:p>
            <a:pPr marL="738387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tr</a:t>
            </a:r>
          </a:p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12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13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14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Systems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768858"/>
            <a:ext cx="10700002" cy="4642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0127" y="5443727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0127" y="5977127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25291"/>
            <a:ext cx="579935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链式结构也可以实现文件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6751" y="1170298"/>
            <a:ext cx="104683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test.c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02970" y="1186586"/>
            <a:ext cx="201366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int main()</a:t>
            </a:r>
            <a:r>
              <a:rPr sz="2000" b="1" spc="-23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{</a:t>
            </a:r>
            <a:r>
              <a:rPr sz="2000" b="1" spc="-12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10639" y="1512088"/>
            <a:ext cx="940878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test.c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3179" y="1823211"/>
            <a:ext cx="457200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02004" y="1823211"/>
            <a:ext cx="1114425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</a:t>
            </a:r>
            <a:r>
              <a:rPr sz="1800" b="1" spc="889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10</a:t>
            </a:r>
            <a:r>
              <a:rPr sz="1800" b="1" spc="684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18054" y="1823211"/>
            <a:ext cx="457200" cy="1053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3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46981" y="2127420"/>
            <a:ext cx="55858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test.</a:t>
            </a:r>
            <a:r>
              <a:rPr sz="2400" b="1" u="sng" spc="735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中的</a:t>
            </a:r>
            <a:r>
              <a:rPr sz="24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20</a:t>
            </a:r>
            <a:r>
              <a:rPr sz="2400" b="1" u="sng" spc="1535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4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21</a:t>
            </a:r>
            <a:r>
              <a:rPr sz="2400" b="1" u="sng" spc="731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字符对应盘块是</a:t>
            </a:r>
            <a:r>
              <a:rPr sz="24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3179" y="2280411"/>
            <a:ext cx="457200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02004" y="2280411"/>
            <a:ext cx="457200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59229" y="2280411"/>
            <a:ext cx="457200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3179" y="2737611"/>
            <a:ext cx="457200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02004" y="2737611"/>
            <a:ext cx="1824913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9</a:t>
            </a:r>
            <a:r>
              <a:rPr sz="1800" b="1" spc="1034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-1</a:t>
            </a:r>
            <a:r>
              <a:rPr sz="1800" b="1" spc="397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10</a:t>
            </a:r>
            <a:r>
              <a:rPr sz="1800" b="1" spc="6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17</a:t>
            </a:r>
            <a:r>
              <a:rPr sz="1800" b="1" spc="673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spc="-94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053792" y="2813220"/>
            <a:ext cx="218612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test.c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FCB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035430" y="2922525"/>
            <a:ext cx="25222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文件名</a:t>
            </a:r>
            <a:r>
              <a:rPr sz="2400" spc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起始块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5114" y="3194811"/>
            <a:ext cx="571500" cy="2424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12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16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20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24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43939" y="3194811"/>
            <a:ext cx="571500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02765" y="3194811"/>
            <a:ext cx="571500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61590" y="3194811"/>
            <a:ext cx="571500" cy="2424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15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19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23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27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31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294377" y="3344840"/>
            <a:ext cx="1659635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test.c</a:t>
            </a:r>
            <a:r>
              <a:rPr sz="2400" b="1" spc="238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322584" y="3429011"/>
            <a:ext cx="90456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FCB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43940" y="3652011"/>
            <a:ext cx="1230325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17</a:t>
            </a:r>
            <a:r>
              <a:rPr sz="1800" b="1" spc="892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9</a:t>
            </a:r>
            <a:r>
              <a:rPr sz="1800" b="1" spc="696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43940" y="4109211"/>
            <a:ext cx="571500" cy="1510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21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25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29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02765" y="4109211"/>
            <a:ext cx="571500" cy="1510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22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26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30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356537" y="5146177"/>
            <a:ext cx="86168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Null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596640" y="5341790"/>
            <a:ext cx="373479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优点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: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文件长度增减容易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596640" y="5902178"/>
            <a:ext cx="443933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缺点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: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顺序访问慢、可靠性差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Systems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768858"/>
            <a:ext cx="10700002" cy="4870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0527" y="5768339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25291"/>
            <a:ext cx="790878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文件实现的第三种结构，索引结构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150" y="1170298"/>
            <a:ext cx="104683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test.c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60370" y="1186586"/>
            <a:ext cx="201366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int main()</a:t>
            </a:r>
            <a:r>
              <a:rPr sz="2000" b="1" spc="-23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{</a:t>
            </a:r>
            <a:r>
              <a:rPr sz="2000" b="1" spc="-12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1735" y="2023236"/>
            <a:ext cx="1943100" cy="3796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7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0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3</a:t>
            </a:r>
          </a:p>
          <a:p>
            <a:pPr marL="56387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4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5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6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7</a:t>
            </a:r>
          </a:p>
          <a:p>
            <a:pPr marL="56387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8</a:t>
            </a:r>
            <a:r>
              <a:rPr sz="1800" b="1" spc="22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9</a:t>
            </a:r>
            <a:r>
              <a:rPr sz="1800" b="1" spc="1805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10</a:t>
            </a:r>
            <a:r>
              <a:rPr sz="1800" b="1" spc="139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spc="-94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11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12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13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14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15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16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17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18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19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20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21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22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23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24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25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26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27</a:t>
            </a:r>
          </a:p>
          <a:p>
            <a:pPr marL="0" marR="0">
              <a:lnSpc>
                <a:spcPts val="1993"/>
              </a:lnSpc>
              <a:spcBef>
                <a:spcPts val="160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28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29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30</a:t>
            </a:r>
            <a:r>
              <a:rPr sz="1800" b="1" spc="1350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8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31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37581" y="2127420"/>
            <a:ext cx="55858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test.</a:t>
            </a:r>
            <a:r>
              <a:rPr sz="2400" b="1" u="sng" spc="735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中的</a:t>
            </a:r>
            <a:r>
              <a:rPr sz="24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20</a:t>
            </a:r>
            <a:r>
              <a:rPr sz="2400" b="1" u="sng" spc="1535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4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21</a:t>
            </a:r>
            <a:r>
              <a:rPr sz="2400" b="1" u="sng" spc="731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字符对应盘块是</a:t>
            </a:r>
            <a:r>
              <a:rPr sz="24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73227" y="2584620"/>
            <a:ext cx="218608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test.c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FCB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15890" y="2811440"/>
            <a:ext cx="60960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49440" y="3130486"/>
            <a:ext cx="25222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文件名</a:t>
            </a:r>
            <a:r>
              <a:rPr sz="2400" spc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索引块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82440" y="3177200"/>
            <a:ext cx="1543050" cy="80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19</a:t>
            </a:r>
            <a:r>
              <a:rPr sz="2400" b="1" spc="3150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17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63490" y="3542960"/>
            <a:ext cx="787908" cy="225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1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10</a:t>
            </a:r>
          </a:p>
          <a:p>
            <a:pPr marL="76200" marR="0">
              <a:lnSpc>
                <a:spcPts val="2657"/>
              </a:lnSpc>
              <a:spcBef>
                <a:spcPts val="222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-1</a:t>
            </a:r>
          </a:p>
          <a:p>
            <a:pPr marL="76200" marR="0">
              <a:lnSpc>
                <a:spcPts val="2657"/>
              </a:lnSpc>
              <a:spcBef>
                <a:spcPts val="222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-1</a:t>
            </a:r>
          </a:p>
          <a:p>
            <a:pPr marL="76200" marR="0">
              <a:lnSpc>
                <a:spcPts val="2657"/>
              </a:lnSpc>
              <a:spcBef>
                <a:spcPts val="222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SRMLCR+TimesNewRomanPS-BoldMT"/>
                <a:cs typeface="SRMLCR+TimesNewRomanPS-BoldMT"/>
              </a:rPr>
              <a:t>-1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08202" y="3573440"/>
            <a:ext cx="2040635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test.c</a:t>
            </a:r>
            <a:r>
              <a:rPr sz="2400" b="1" spc="4188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19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87039" y="5716841"/>
            <a:ext cx="493006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是连续和链式分配的有效折衷，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987039" y="6141763"/>
            <a:ext cx="399172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在实际操作系统中较常用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!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- 6 -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251" y="1219197"/>
            <a:ext cx="5823966" cy="52578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241" y="1171955"/>
            <a:ext cx="494537" cy="1292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9667" y="2633979"/>
            <a:ext cx="4027932" cy="627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25291"/>
            <a:ext cx="4811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实际系统是多级索引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01840" y="1125791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可以表示很大的文件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14090" y="1272325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一阶间接索引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8213" y="1312210"/>
            <a:ext cx="216499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index node!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45714" y="1429488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数据块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72865" y="1586208"/>
            <a:ext cx="931030" cy="127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2</a:t>
            </a:r>
          </a:p>
          <a:p>
            <a:pPr marL="208696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01840" y="1673478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很小的文件高效访问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0040" y="1875133"/>
            <a:ext cx="1736803" cy="98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SOEFQF+Arial-BoldMT"/>
                <a:cs typeface="SOEFQF+Arial-BoldMT"/>
              </a:rPr>
              <a:t>UNIX inode</a:t>
            </a:r>
          </a:p>
          <a:p>
            <a:pPr marL="320675" marR="0">
              <a:lnSpc>
                <a:spcPts val="2238"/>
              </a:lnSpc>
              <a:spcBef>
                <a:spcPts val="336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01840" y="2230989"/>
            <a:ext cx="504854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中等大小的文件访问速度也不慢</a:t>
            </a:r>
            <a:r>
              <a:rPr sz="2400" b="1" dirty="0">
                <a:solidFill>
                  <a:srgbClr val="FF0000"/>
                </a:solidFill>
                <a:latin typeface="SOEFQF+Arial-BoldMT"/>
                <a:cs typeface="SOEFQF+Arial-BoldMT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0715" y="2500709"/>
            <a:ext cx="93103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0715" y="2805609"/>
            <a:ext cx="931030" cy="127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3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4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...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72865" y="2805556"/>
            <a:ext cx="121404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128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74349" y="2882274"/>
            <a:ext cx="434399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这就是通用操作系统的魅力</a:t>
            </a: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!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74565" y="3337663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一阶间接索引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45764" y="3436088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二阶间接索引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380740" y="3800770"/>
            <a:ext cx="931030" cy="127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2</a:t>
            </a:r>
          </a:p>
          <a:p>
            <a:pPr marL="208696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0715" y="4024957"/>
            <a:ext cx="1072537" cy="127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spc="-103" dirty="0">
                <a:solidFill>
                  <a:srgbClr val="000000"/>
                </a:solidFill>
                <a:latin typeface="SOEFQF+Arial-BoldMT"/>
                <a:cs typeface="SOEFQF+Arial-BoldMT"/>
              </a:rPr>
              <a:t>11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12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13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380740" y="5020118"/>
            <a:ext cx="121404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ptr</a:t>
            </a:r>
            <a:r>
              <a:rPr sz="2000" b="1" spc="-17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128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926714" y="5471263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三阶间接索引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Systems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- 7 -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7439" y="1875885"/>
            <a:ext cx="8613039" cy="1322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800" u="sng" dirty="0">
                <a:solidFill>
                  <a:srgbClr val="000000"/>
                </a:solidFill>
                <a:latin typeface="SimSun"/>
                <a:cs typeface="SimSun"/>
              </a:rPr>
              <a:t>问题：如果专门为像词霸这样的词典设计文件存</a:t>
            </a:r>
          </a:p>
          <a:p>
            <a:pPr marL="0" marR="0">
              <a:lnSpc>
                <a:spcPts val="3128"/>
              </a:lnSpc>
              <a:spcBef>
                <a:spcPts val="87"/>
              </a:spcBef>
              <a:spcAft>
                <a:spcPts val="0"/>
              </a:spcAft>
            </a:pPr>
            <a:r>
              <a:rPr sz="2800" u="sng" dirty="0">
                <a:solidFill>
                  <a:srgbClr val="000000"/>
                </a:solidFill>
                <a:latin typeface="SimSun"/>
                <a:cs typeface="SimSun"/>
              </a:rPr>
              <a:t>储，此时采用哪种结构最好</a:t>
            </a:r>
            <a:r>
              <a:rPr sz="28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?(</a:t>
            </a:r>
            <a:r>
              <a:rPr sz="2800" b="1" u="sng" spc="924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800" b="1" u="sng" dirty="0">
                <a:solidFill>
                  <a:srgbClr val="000000"/>
                </a:solidFill>
                <a:latin typeface="SOEFQF+Arial-BoldMT"/>
                <a:cs typeface="SOEFQF+Arial-BoldMT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34639" y="2897040"/>
            <a:ext cx="1763268" cy="2382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A.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顺序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B.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链式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C.</a:t>
            </a:r>
            <a:r>
              <a:rPr sz="2400" b="1" spc="544" dirty="0">
                <a:solidFill>
                  <a:srgbClr val="000000"/>
                </a:solidFill>
                <a:latin typeface="SOEFQF+Arial-BoldMT"/>
                <a:cs typeface="SOEFQF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索引</a:t>
            </a:r>
          </a:p>
          <a:p>
            <a:pPr marL="0" marR="0">
              <a:lnSpc>
                <a:spcPts val="2681"/>
              </a:lnSpc>
              <a:spcBef>
                <a:spcPts val="1393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D.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都一样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SRMLCR+TimesNewRomanPS-BoldMT"/>
                <a:cs typeface="SRMLCR+TimesNewRomanPS-BoldMT"/>
              </a:rPr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SOEFQF+Arial-BoldMT"/>
                <a:cs typeface="SOEFQF+Arial-BoldMT"/>
              </a:rPr>
              <a:t>- 8 -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宽屏</PresentationFormat>
  <Paragraphs>153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DMMKFL+Arial-Black</vt:lpstr>
      <vt:lpstr>SOEFQF+Arial-BoldMT</vt:lpstr>
      <vt:lpstr>SimSun</vt:lpstr>
      <vt:lpstr>Calibri</vt:lpstr>
      <vt:lpstr>BLVAWA+STHupo</vt:lpstr>
      <vt:lpstr>SRMLCR+TimesNewRomanPS-BoldMT</vt:lpstr>
      <vt:lpstr>CFEQHC+Elephant-Regular</vt:lpstr>
      <vt:lpstr>RRUONI+Wingdings-Regular</vt:lpstr>
      <vt:lpstr>SimHei</vt:lpstr>
      <vt:lpstr>Times New Roman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李 想</cp:lastModifiedBy>
  <cp:revision>2</cp:revision>
  <dcterms:modified xsi:type="dcterms:W3CDTF">2018-09-08T08:37:47Z</dcterms:modified>
</cp:coreProperties>
</file>