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60" r:id="rId7"/>
    <p:sldId id="277" r:id="rId8"/>
    <p:sldId id="263" r:id="rId9"/>
    <p:sldId id="266" r:id="rId10"/>
    <p:sldId id="269" r:id="rId11"/>
    <p:sldId id="270" r:id="rId12"/>
    <p:sldId id="278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12192000" cy="6858000"/>
  <p:embeddedFontLst>
    <p:embeddedFont>
      <p:font typeface="KQVHMU+TimesNewRomanPS-BoldMT" charset="0"/>
      <p:regular r:id="rId20"/>
    </p:embeddedFont>
    <p:embeddedFont>
      <p:font typeface="STHupo" pitchFamily="2" charset="-122"/>
      <p:regular r:id="rId21"/>
    </p:embeddedFont>
    <p:embeddedFont>
      <p:font typeface="VKLRCW+Arial-Black" charset="0"/>
      <p:regular r:id="rId22"/>
    </p:embeddedFont>
    <p:embeddedFont>
      <p:font typeface="SimHei" pitchFamily="49" charset="-122"/>
      <p:regular r:id="rId23"/>
    </p:embeddedFont>
    <p:embeddedFont>
      <p:font typeface="AREETS+Elephant-Regular" charset="0"/>
      <p:regular r:id="rId24"/>
    </p:embeddedFont>
    <p:embeddedFont>
      <p:font typeface="EHWRQR+Arial-BoldMT" charset="0"/>
      <p:regular r:id="rId25"/>
    </p:embeddedFont>
    <p:embeddedFont>
      <p:font typeface="WESETI+CourierNewPS-BoldMT" charset="0"/>
      <p:regular r:id="rId26"/>
    </p:embeddedFont>
    <p:embeddedFont>
      <p:font typeface="BNVQBR+TimesNewRomanPS-BoldMT" charset="0"/>
      <p:regular r:id="rId27"/>
    </p:embeddedFont>
    <p:embeddedFont>
      <p:font typeface="WSIPOM+CourierNewPS-BoldMT" charset="0"/>
      <p:regular r:id="rId28"/>
    </p:embeddedFont>
    <p:embeddedFont>
      <p:font typeface="ESOVPK+Arial-BoldMT" charset="0"/>
      <p:regular r:id="rId29"/>
    </p:embeddedFont>
    <p:embeddedFont>
      <p:font typeface="USQDDM+ArialMT" charset="0"/>
      <p:regular r:id="rId30"/>
    </p:embeddedFont>
    <p:embeddedFont>
      <p:font typeface="APTIMU+TimesNewRomanPS-BoldMT" charset="0"/>
      <p:regular r:id="rId31"/>
    </p:embeddedFont>
    <p:embeddedFont>
      <p:font typeface="HWSIUN+Arial-BoldMT" charset="0"/>
      <p:regular r:id="rId32"/>
    </p:embeddedFont>
    <p:embeddedFont>
      <p:font typeface="LJSHPA+CourierNewPS-BoldMT" charset="0"/>
      <p:regular r:id="rId33"/>
    </p:embeddedFont>
    <p:embeddedFont>
      <p:font typeface="LUUGHK+CourierNewPS-BoldItalicMT" charset="0"/>
      <p:regular r:id="rId34"/>
    </p:embeddedFont>
    <p:embeddedFont>
      <p:font typeface="GIAENK+TimesNewRomanPS-BoldMT" charset="0"/>
      <p:regular r:id="rId35"/>
    </p:embeddedFont>
    <p:embeddedFont>
      <p:font typeface="LHOTVR+Arial-BoldMT" charset="0"/>
      <p:regular r:id="rId36"/>
    </p:embeddedFont>
    <p:embeddedFont>
      <p:font typeface="LPMJGR+TimesNewRomanPS-BoldMT" charset="0"/>
      <p:regular r:id="rId37"/>
    </p:embeddedFont>
    <p:embeddedFont>
      <p:font typeface="LMHHHP+Arial-BoldMT" charset="-122"/>
      <p:regular r:id="rId38"/>
    </p:embeddedFont>
    <p:embeddedFont>
      <p:font typeface="FBDBAF+TimesNewRomanPS-BoldMT" charset="-122"/>
      <p:regular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MTNICM+Arial-BoldMT" charset="-122"/>
      <p:regular r:id="rId44"/>
    </p:embeddedFont>
    <p:embeddedFont>
      <p:font typeface="PEJEDG+TimesNewRomanPS-BoldMT" charset="-122"/>
      <p:regular r:id="rId45"/>
    </p:embeddedFont>
    <p:embeddedFont>
      <p:font typeface="CMOLPT+Arial-BoldMT" charset="-122"/>
      <p:regular r:id="rId46"/>
    </p:embeddedFont>
    <p:embeddedFont>
      <p:font typeface="MQSPLU+TimesNewRomanPS-BoldMT" charset="-122"/>
      <p:regular r:id="rId47"/>
    </p:embeddedFont>
    <p:embeddedFont>
      <p:font typeface="LPSGJB+Arial-BoldMT" charset="-122"/>
      <p:regular r:id="rId48"/>
    </p:embeddedFont>
    <p:embeddedFont>
      <p:font typeface="AHETUU+CourierNewPS-BoldMT" charset="-122"/>
      <p:regular r:id="rId49"/>
    </p:embeddedFont>
    <p:embeddedFont>
      <p:font typeface="ATWORM+Wingdings-Regular" charset="-122"/>
      <p:regular r:id="rId50"/>
    </p:embeddedFont>
    <p:embeddedFont>
      <p:font typeface="WWOKBQ+TimesNewRomanPS-BoldMT" charset="-122"/>
      <p:regular r:id="rId51"/>
    </p:embeddedFont>
    <p:embeddedFont>
      <p:font typeface="MGGBQT+Arial-BoldMT" charset="-122"/>
      <p:regular r:id="rId52"/>
    </p:embeddedFont>
    <p:embeddedFont>
      <p:font typeface="QSIGLR+CourierNewPS-BoldMT" charset="-122"/>
      <p:regular r:id="rId53"/>
    </p:embeddedFont>
    <p:embeddedFont>
      <p:font typeface="CSTQAH+TimesNewRomanPS-BoldMT" charset="-122"/>
      <p:regular r:id="rId54"/>
    </p:embeddedFont>
    <p:embeddedFont>
      <p:font typeface="SMCCJC+Arial-BoldMT" charset="-122"/>
      <p:regular r:id="rId55"/>
    </p:embeddedFont>
    <p:embeddedFont>
      <p:font typeface="AQLLTG+CourierNewPS-BoldMT" charset="-122"/>
      <p:regular r:id="rId56"/>
    </p:embeddedFont>
    <p:embeddedFont>
      <p:font typeface="WJLOGW+TimesNewRomanPS-BoldMT" charset="-122"/>
      <p:regular r:id="rId57"/>
    </p:embeddedFont>
    <p:embeddedFont>
      <p:font typeface="DOBQWF+Arial-BoldMT" charset="-122"/>
      <p:regular r:id="rId58"/>
    </p:embeddedFont>
    <p:embeddedFont>
      <p:font typeface="APVPVT+TimesNewRomanPS-BoldMT" charset="-122"/>
      <p:regular r:id="rId59"/>
    </p:embeddedFont>
  </p:embeddedFontLst>
  <p:custDataLst>
    <p:tags r:id="rId60"/>
  </p:custDataLst>
  <p:defaultTextStyle/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font" Target="fonts/font36.fntdata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54" Type="http://schemas.openxmlformats.org/officeDocument/2006/relationships/font" Target="fonts/font3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font" Target="fonts/font34.fntdata"/><Relationship Id="rId58" Type="http://schemas.openxmlformats.org/officeDocument/2006/relationships/font" Target="fonts/font39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57" Type="http://schemas.openxmlformats.org/officeDocument/2006/relationships/font" Target="fonts/font38.fntdata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font" Target="fonts/font33.fntdata"/><Relationship Id="rId6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font" Target="fonts/font37.fntdata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3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59" Type="http://schemas.openxmlformats.org/officeDocument/2006/relationships/font" Target="fonts/font4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1B3D-505F-4AE8-A793-A2D25EA6ED2B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069A-E75E-4843-97E8-19B88C2A1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6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3.jpeg"/><Relationship Id="rId7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4.jpeg"/><Relationship Id="rId10" Type="http://schemas.openxmlformats.org/officeDocument/2006/relationships/image" Target="../media/image28.jpeg"/><Relationship Id="rId4" Type="http://schemas.openxmlformats.org/officeDocument/2006/relationships/image" Target="../media/image23.jpeg"/><Relationship Id="rId9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jzxkc2018@163.com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13582" cy="3761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2124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KQVHMU+TimesNewRomanPS-BoldMT"/>
                <a:cs typeface="KQVHMU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1015" y="2736212"/>
            <a:ext cx="7248145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VKLRCW+Arial-Black"/>
                <a:cs typeface="VKLRCW+Arial-Black"/>
              </a:rPr>
              <a:t>L3.</a:t>
            </a:r>
            <a:r>
              <a:rPr sz="6000" spc="15">
                <a:solidFill>
                  <a:srgbClr val="FF0000"/>
                </a:solidFill>
                <a:latin typeface="VKLRCW+Arial-Black"/>
                <a:cs typeface="VKLRCW+Arial-Black"/>
              </a:rPr>
              <a:t> </a:t>
            </a:r>
            <a:r>
              <a:rPr sz="6000" spc="14">
                <a:solidFill>
                  <a:srgbClr val="FF0000"/>
                </a:solidFill>
                <a:latin typeface="SimHei"/>
                <a:cs typeface="SimHei"/>
              </a:rPr>
              <a:t>操作系统启动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3056" y="4129968"/>
            <a:ext cx="3801369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spc="-49">
                <a:solidFill>
                  <a:srgbClr val="000000"/>
                </a:solidFill>
                <a:latin typeface="AREETS+Elephant-Regular"/>
                <a:cs typeface="AREETS+Elephant-Regular"/>
              </a:rPr>
              <a:t>Power</a:t>
            </a:r>
            <a:r>
              <a:rPr sz="4000" spc="38">
                <a:solidFill>
                  <a:srgbClr val="000000"/>
                </a:solidFill>
                <a:latin typeface="AREETS+Elephant-Regular"/>
                <a:cs typeface="AREETS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AREETS+Elephant-Regular"/>
                <a:cs typeface="AREETS+Elephant-Regular"/>
              </a:rPr>
              <a:t>On…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1816588" cy="4886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136" y="1577340"/>
            <a:ext cx="8399017" cy="490143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7007" y="2743197"/>
            <a:ext cx="2146300" cy="11493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1632201"/>
            <a:ext cx="2298700" cy="4635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1392" y="2186938"/>
            <a:ext cx="1917700" cy="4635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590" y="328106"/>
            <a:ext cx="895543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MOLPT+Arial-BoldMT"/>
                <a:cs typeface="CMOLPT+Arial-BoldMT"/>
              </a:rPr>
              <a:t>head.s //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一段在保护模式下运行的代码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0390" y="1077765"/>
            <a:ext cx="77377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MOLPT+Arial-BoldMT"/>
                <a:cs typeface="CMOLPT+Arial-BoldMT"/>
              </a:rPr>
              <a:t>setup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是进入保护模式，</a:t>
            </a:r>
            <a:r>
              <a:rPr sz="2400" b="1">
                <a:solidFill>
                  <a:srgbClr val="000000"/>
                </a:solidFill>
                <a:latin typeface="CMOLPT+Arial-BoldMT"/>
                <a:cs typeface="CMOLPT+Arial-BoldMT"/>
              </a:rPr>
              <a:t>head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是进入之后的初始化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7467" y="1176727"/>
            <a:ext cx="3304447" cy="120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idt_48:.word</a:t>
            </a:r>
            <a:r>
              <a:rPr sz="2000" b="1" spc="-37">
                <a:solidFill>
                  <a:srgbClr val="000000"/>
                </a:solidFill>
                <a:latin typeface="CMOLPT+Arial-BoldMT"/>
                <a:cs typeface="CMOLP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0</a:t>
            </a:r>
            <a:r>
              <a:rPr sz="2000" b="1" spc="536">
                <a:solidFill>
                  <a:srgbClr val="000000"/>
                </a:solidFill>
                <a:latin typeface="CMOLPT+Arial-BoldMT"/>
                <a:cs typeface="CMOLPT+Arial-BoldMT"/>
              </a:rPr>
              <a:t> </a:t>
            </a:r>
            <a:r>
              <a:rPr sz="2000" b="1" spc="11">
                <a:solidFill>
                  <a:srgbClr val="000000"/>
                </a:solidFill>
                <a:latin typeface="CMOLPT+Arial-BoldMT"/>
                <a:cs typeface="CMOLPT+Arial-BoldMT"/>
              </a:rPr>
              <a:t>word</a:t>
            </a:r>
            <a:r>
              <a:rPr sz="2000" b="1" spc="-47">
                <a:solidFill>
                  <a:srgbClr val="000000"/>
                </a:solidFill>
                <a:latin typeface="CMOLPT+Arial-BoldMT"/>
                <a:cs typeface="CMOLP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0,0</a:t>
            </a:r>
          </a:p>
          <a:p>
            <a:pPr marL="341408" marR="0">
              <a:lnSpc>
                <a:spcPts val="2238"/>
              </a:lnSpc>
              <a:spcBef>
                <a:spcPts val="20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_idt:</a:t>
            </a:r>
            <a:r>
              <a:rPr sz="2000" b="1" spc="-23">
                <a:solidFill>
                  <a:srgbClr val="000000"/>
                </a:solidFill>
                <a:latin typeface="CMOLPT+Arial-BoldMT"/>
                <a:cs typeface="CMOLP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.fill</a:t>
            </a:r>
            <a:r>
              <a:rPr sz="2000" b="1" spc="-29">
                <a:solidFill>
                  <a:srgbClr val="000000"/>
                </a:solidFill>
                <a:latin typeface="CMOLPT+Arial-BoldMT"/>
                <a:cs typeface="CMOLP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256,8,0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6240" y="1665685"/>
            <a:ext cx="9292159" cy="140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stratup_32: movl $0x10,%eax</a:t>
            </a:r>
            <a:r>
              <a:rPr sz="2000" b="1" spc="12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mov %ax,%ds</a:t>
            </a:r>
            <a:r>
              <a:rPr sz="2000" b="1" spc="12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mov %ax,%es</a:t>
            </a:r>
          </a:p>
          <a:p>
            <a:pPr marL="30490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mov %as,%fs</a:t>
            </a:r>
            <a:r>
              <a:rPr sz="2000" b="1" spc="12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mov %as,%gs</a:t>
            </a:r>
            <a:r>
              <a:rPr sz="2000" b="1" spc="12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指向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gdt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0x10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项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(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数据段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)</a:t>
            </a:r>
          </a:p>
          <a:p>
            <a:pPr marL="304749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lss _stack_start,%esp</a:t>
            </a:r>
            <a:r>
              <a:rPr sz="2000" b="1" spc="12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设置栈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(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系统栈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36304" y="2286832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现在忽略中断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086" y="2762924"/>
            <a:ext cx="2820484" cy="1766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90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OQKRP+CourierNewPS-BoldMT"/>
                <a:cs typeface="ROQKRP+CourierNewPS-BoldMT"/>
              </a:rPr>
              <a:t>call setup_idt</a:t>
            </a:r>
          </a:p>
          <a:p>
            <a:pPr marL="30490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OQKRP+CourierNewPS-BoldMT"/>
                <a:cs typeface="ROQKRP+CourierNewPS-BoldMT"/>
              </a:rPr>
              <a:t>call setup_gdt</a:t>
            </a:r>
          </a:p>
          <a:p>
            <a:pPr marL="30490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xorl %eax,%eax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1:incl %eax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18790" y="2821385"/>
            <a:ext cx="6311760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ROQKRP+CourierNewPS-BoldMT"/>
                <a:cs typeface="ROQKRP+CourierNewPS-BoldMT"/>
              </a:rPr>
              <a:t>struct{long *a; short b;}stack_start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ROQKRP+CourierNewPS-BoldMT"/>
                <a:cs typeface="ROQKRP+CourierNewPS-BoldMT"/>
              </a:rPr>
              <a:t>={&amp;user_stack[PAGE_SIZE&gt;&gt;2],0x10};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97029" y="2888127"/>
            <a:ext cx="2171718" cy="1251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和前面的代码不</a:t>
            </a:r>
          </a:p>
          <a:p>
            <a:pPr marL="50292" marR="0">
              <a:lnSpc>
                <a:spcPts val="2238"/>
              </a:lnSpc>
              <a:spcBef>
                <a:spcPts val="6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一样了</a:t>
            </a: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?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因为是</a:t>
            </a:r>
          </a:p>
          <a:p>
            <a:pPr marL="71628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32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位汇编代码</a:t>
            </a:r>
            <a:r>
              <a:rPr sz="2000" b="1">
                <a:solidFill>
                  <a:srgbClr val="000000"/>
                </a:solidFill>
                <a:latin typeface="CMOLPT+Arial-BoldMT"/>
                <a:cs typeface="CMOLPT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6133" y="4225836"/>
            <a:ext cx="8505497" cy="176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53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movl %eax,0x000000 cmpl %eax,0x100000</a:t>
            </a:r>
          </a:p>
          <a:p>
            <a:pPr marL="304853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je 1b</a:t>
            </a:r>
            <a:r>
              <a:rPr sz="2000" b="1" spc="24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//0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地址处和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1M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地址处相同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(A20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没开启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)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，就死循环</a:t>
            </a:r>
          </a:p>
          <a:p>
            <a:pPr marL="304906" marR="0">
              <a:lnSpc>
                <a:spcPts val="2270"/>
              </a:lnSpc>
              <a:spcBef>
                <a:spcPts val="61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jmp after_page_tables</a:t>
            </a:r>
            <a:r>
              <a:rPr sz="2000" b="1" spc="1201">
                <a:solidFill>
                  <a:srgbClr val="00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页表，什么东东</a:t>
            </a: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?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OQKRP+CourierNewPS-BoldMT"/>
                <a:cs typeface="ROQKRP+CourierNewPS-BoldMT"/>
              </a:rPr>
              <a:t>setup_idt: lea ignore_int,%edx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1033" y="5688971"/>
            <a:ext cx="6136444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ROQKRP+CourierNewPS-BoldMT"/>
                <a:cs typeface="ROQKRP+CourierNewPS-BoldMT"/>
              </a:rPr>
              <a:t>movl $0x00080000,%eax</a:t>
            </a:r>
            <a:r>
              <a:rPr sz="2000" b="1" spc="1201">
                <a:solidFill>
                  <a:srgbClr val="333399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333399"/>
                </a:solidFill>
                <a:latin typeface="ROQKRP+CourierNewPS-BoldMT"/>
                <a:cs typeface="ROQKRP+CourierNewPS-BoldMT"/>
              </a:rPr>
              <a:t>movw %dx,%ax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OQKRP+CourierNewPS-BoldMT"/>
                <a:cs typeface="ROQKRP+CourierNewPS-BoldMT"/>
              </a:rPr>
              <a:t>lea _idt,%edi</a:t>
            </a:r>
            <a:r>
              <a:rPr sz="2000" b="1" spc="1201">
                <a:solidFill>
                  <a:srgbClr val="FF0000"/>
                </a:solidFill>
                <a:latin typeface="ROQKRP+CourierNewPS-BoldMT"/>
                <a:cs typeface="ROQKRP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ROQKRP+CourierNewPS-BoldMT"/>
                <a:cs typeface="ROQKRP+CourierNewPS-BoldMT"/>
              </a:rPr>
              <a:t>movl %eax,(%edi)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QSPLU+TimesNewRomanPS-BoldMT"/>
                <a:cs typeface="MQSPLU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MQSPLU+TimesNewRomanPS-BoldMT"/>
                <a:cs typeface="MQSPL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QSPLU+TimesNewRomanPS-BoldMT"/>
                <a:cs typeface="MQSPLU+TimesNewRomanPS-BoldMT"/>
              </a:rPr>
              <a:t>System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MOLPT+Arial-BoldMT"/>
                <a:cs typeface="CMOLPT+Arial-BoldMT"/>
              </a:rPr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xmlns="" val="34337614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9902" y="1678685"/>
            <a:ext cx="5421121" cy="53822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527" y="1251204"/>
            <a:ext cx="195326" cy="1983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527" y="2394203"/>
            <a:ext cx="195326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4400" y="1513325"/>
            <a:ext cx="3130550" cy="13779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906" y="2745486"/>
            <a:ext cx="5102606" cy="84302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527" y="3759708"/>
            <a:ext cx="195326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906" y="4624578"/>
            <a:ext cx="2588005" cy="160502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6506" y="3963924"/>
            <a:ext cx="5059172" cy="2405888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2500" y="3145536"/>
            <a:ext cx="2216150" cy="716533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1240" y="2849880"/>
            <a:ext cx="2216150" cy="102133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240" y="404306"/>
            <a:ext cx="936984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关于汇编</a:t>
            </a:r>
            <a:r>
              <a:rPr sz="3600" b="1">
                <a:solidFill>
                  <a:srgbClr val="000000"/>
                </a:solidFill>
                <a:latin typeface="LPSGJB+Arial-BoldMT"/>
                <a:cs typeface="LPSGJB+Arial-BoldMT"/>
              </a:rPr>
              <a:t>…head.s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的汇编和前面不一样</a:t>
            </a:r>
            <a:r>
              <a:rPr sz="3600" b="1">
                <a:solidFill>
                  <a:srgbClr val="000000"/>
                </a:solidFill>
                <a:latin typeface="LPSGJB+Arial-BoldMT"/>
                <a:cs typeface="LPSGJB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1040" y="1150790"/>
            <a:ext cx="8337117" cy="1353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(1) as86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汇编：能产生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16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位代码的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Intel</a:t>
            </a:r>
            <a:r>
              <a:rPr sz="2400" b="1" spc="21">
                <a:solidFill>
                  <a:srgbClr val="000000"/>
                </a:solidFill>
                <a:latin typeface="LPSGJB+Arial-BoldMT"/>
                <a:cs typeface="LPSGJB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8086(386)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汇编</a:t>
            </a:r>
          </a:p>
          <a:p>
            <a:pPr marL="227012" marR="0">
              <a:lnSpc>
                <a:spcPts val="2270"/>
              </a:lnSpc>
              <a:spcBef>
                <a:spcPts val="231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ETUU+CourierNewPS-BoldMT"/>
                <a:cs typeface="AHETUU+CourierNewPS-BoldMT"/>
              </a:rPr>
              <a:t>mov ax, cs //cs</a:t>
            </a:r>
            <a:r>
              <a:rPr sz="2000" spc="21">
                <a:solidFill>
                  <a:srgbClr val="000000"/>
                </a:solidFill>
                <a:latin typeface="ATWORM+Wingdings-Regular"/>
                <a:cs typeface="ATWORM+Wingdings-Regular"/>
              </a:rPr>
              <a:t></a:t>
            </a:r>
            <a:r>
              <a:rPr sz="2000" b="1">
                <a:solidFill>
                  <a:srgbClr val="000000"/>
                </a:solidFill>
                <a:latin typeface="AHETUU+CourierNewPS-BoldMT"/>
                <a:cs typeface="AHETUU+CourierNewPS-BoldMT"/>
              </a:rPr>
              <a:t>ax,</a:t>
            </a:r>
            <a:r>
              <a:rPr sz="2000" b="1" spc="-13">
                <a:solidFill>
                  <a:srgbClr val="000000"/>
                </a:solidFill>
                <a:latin typeface="AHETUU+CourierNewPS-BoldMT"/>
                <a:cs typeface="AHETUU+CourierNewPS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目标操作数在前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16061" y="1645101"/>
            <a:ext cx="3414459" cy="1579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32">
                <a:solidFill>
                  <a:srgbClr val="000000"/>
                </a:solidFill>
                <a:latin typeface="LPSGJB+Arial-BoldMT"/>
                <a:cs typeface="LPSGJB+Arial-BoldMT"/>
              </a:rPr>
              <a:t>AT&amp;T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美国电话电报公司，</a:t>
            </a:r>
          </a:p>
          <a:p>
            <a:pPr marL="251459" marR="0">
              <a:lnSpc>
                <a:spcPts val="2004"/>
              </a:lnSpc>
              <a:spcBef>
                <a:spcPts val="49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包含贝尔实验室等，</a:t>
            </a:r>
          </a:p>
          <a:p>
            <a:pPr marL="67056" marR="0">
              <a:lnSpc>
                <a:spcPts val="2238"/>
              </a:lnSpc>
              <a:spcBef>
                <a:spcPts val="6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1983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年</a:t>
            </a:r>
            <a:r>
              <a:rPr sz="2000" b="1" spc="-32">
                <a:solidFill>
                  <a:srgbClr val="000000"/>
                </a:solidFill>
                <a:latin typeface="LPSGJB+Arial-BoldMT"/>
                <a:cs typeface="LPSGJB+Arial-BoldMT"/>
              </a:rPr>
              <a:t>AT&amp;T</a:t>
            </a: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 UNIX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支持</a:t>
            </a:r>
          </a:p>
          <a:p>
            <a:pPr marL="550164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组发布了系统</a:t>
            </a: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V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1040" y="2293790"/>
            <a:ext cx="86017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(2) GNU as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汇编：产生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32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位代码，使用</a:t>
            </a:r>
            <a:r>
              <a:rPr sz="2400" b="1" spc="-48">
                <a:solidFill>
                  <a:srgbClr val="000000"/>
                </a:solidFill>
                <a:latin typeface="LPSGJB+Arial-BoldMT"/>
                <a:cs typeface="LPSGJB+Arial-BoldMT"/>
              </a:rPr>
              <a:t>AT&amp;T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系统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V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语法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5839" y="2834456"/>
            <a:ext cx="8199413" cy="74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ETUU+CourierNewPS-BoldMT"/>
                <a:cs typeface="AHETUU+CourierNewPS-BoldMT"/>
              </a:rPr>
              <a:t>movl var, %eax//(var)</a:t>
            </a:r>
            <a:r>
              <a:rPr sz="2000" spc="21">
                <a:solidFill>
                  <a:srgbClr val="000000"/>
                </a:solidFill>
                <a:latin typeface="ATWORM+Wingdings-Regular"/>
                <a:cs typeface="ATWORM+Wingdings-Regular"/>
              </a:rPr>
              <a:t></a:t>
            </a:r>
            <a:r>
              <a:rPr sz="2000" b="1">
                <a:solidFill>
                  <a:srgbClr val="000000"/>
                </a:solidFill>
                <a:latin typeface="AHETUU+CourierNewPS-BoldMT"/>
                <a:cs typeface="AHETUU+CourierNewPS-BoldMT"/>
              </a:rPr>
              <a:t>%eax</a:t>
            </a:r>
          </a:p>
          <a:p>
            <a:pPr marL="5197475" marR="0">
              <a:lnSpc>
                <a:spcPts val="64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PSGJB+Arial-BoldMT"/>
                <a:cs typeface="LPSGJB+Arial-BoldMT"/>
              </a:rPr>
              <a:t>0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或空表示使用与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5839" y="3210282"/>
            <a:ext cx="5150905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HETUU+CourierNewPS-BoldMT"/>
                <a:cs typeface="AHETUU+CourierNewPS-BoldMT"/>
              </a:rPr>
              <a:t>movb -4(%ebp), %al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取出一字节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63940" y="3210094"/>
            <a:ext cx="2290183" cy="95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7">
                <a:solidFill>
                  <a:srgbClr val="FF0000"/>
                </a:solidFill>
                <a:latin typeface="LPSGJB+Arial-BoldMT"/>
                <a:cs typeface="LPSGJB+Arial-BoldMT"/>
              </a:rPr>
              <a:t>%2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表示</a:t>
            </a:r>
            <a:r>
              <a:rPr sz="2000" b="1">
                <a:solidFill>
                  <a:srgbClr val="FF0000"/>
                </a:solidFill>
                <a:latin typeface="LPSGJB+Arial-BoldMT"/>
                <a:cs typeface="LPSGJB+Arial-BoldMT"/>
              </a:rPr>
              <a:t>addr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FF0000"/>
                </a:solidFill>
                <a:latin typeface="LPSGJB+Arial-BoldMT"/>
                <a:cs typeface="LPSGJB+Arial-BoldMT"/>
              </a:rPr>
              <a:t>m</a:t>
            </a:r>
          </a:p>
          <a:p>
            <a:pPr marL="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表示使用内存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203315" y="3243492"/>
            <a:ext cx="2171717" cy="92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相应输出一样的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寄存器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01040" y="3680377"/>
            <a:ext cx="5841415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(3)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内嵌汇编，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gcc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编译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x.c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会产生中间</a:t>
            </a:r>
          </a:p>
          <a:p>
            <a:pPr marL="420624" marR="0">
              <a:lnSpc>
                <a:spcPts val="2681"/>
              </a:lnSpc>
              <a:spcBef>
                <a:spcPts val="724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结果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as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汇编文件</a:t>
            </a:r>
            <a:r>
              <a:rPr sz="2400" b="1">
                <a:solidFill>
                  <a:srgbClr val="000000"/>
                </a:solidFill>
                <a:latin typeface="LPSGJB+Arial-BoldMT"/>
                <a:cs typeface="LPSGJB+Arial-BoldMT"/>
              </a:rPr>
              <a:t>x.s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220777" y="4029244"/>
            <a:ext cx="2226563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PSGJB+Arial-BoldMT"/>
                <a:cs typeface="LPSGJB+Arial-BoldMT"/>
              </a:rPr>
              <a:t>a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表示使用</a:t>
            </a:r>
            <a:r>
              <a:rPr sz="2000" b="1">
                <a:solidFill>
                  <a:srgbClr val="FF0000"/>
                </a:solidFill>
                <a:latin typeface="LPSGJB+Arial-BoldMT"/>
                <a:cs typeface="LPSGJB+Arial-BoldMT"/>
              </a:rPr>
              <a:t>eax</a:t>
            </a: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并编号</a:t>
            </a:r>
            <a:r>
              <a:rPr sz="2000" b="1" spc="-39">
                <a:solidFill>
                  <a:srgbClr val="FF0000"/>
                </a:solidFill>
                <a:latin typeface="LPSGJB+Arial-BoldMT"/>
                <a:cs typeface="LPSGJB+Arial-BoldMT"/>
              </a:rPr>
              <a:t>%0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368040" y="4572740"/>
            <a:ext cx="234734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__asm__(“movb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72440" y="4661640"/>
            <a:ext cx="29513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__asm__(“</a:t>
            </a:r>
            <a:r>
              <a:rPr sz="2000" spc="13">
                <a:solidFill>
                  <a:srgbClr val="000000"/>
                </a:solidFill>
                <a:latin typeface="SimSun"/>
                <a:cs typeface="SimSun"/>
              </a:rPr>
              <a:t>汇编语句”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368040" y="4938468"/>
            <a:ext cx="242877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1">
                <a:solidFill>
                  <a:srgbClr val="000000"/>
                </a:solidFill>
                <a:latin typeface="LPSGJB+Arial-BoldMT"/>
                <a:cs typeface="LPSGJB+Arial-BoldMT"/>
              </a:rPr>
              <a:t>%%fs:%2,</a:t>
            </a:r>
            <a:r>
              <a:rPr sz="2000" b="1" spc="52">
                <a:solidFill>
                  <a:srgbClr val="000000"/>
                </a:solidFill>
                <a:latin typeface="LPSGJB+Arial-BoldMT"/>
                <a:cs typeface="LPSGJB+Arial-BoldMT"/>
              </a:rPr>
              <a:t> </a:t>
            </a:r>
            <a:r>
              <a:rPr sz="2000" b="1" spc="-17">
                <a:solidFill>
                  <a:srgbClr val="000000"/>
                </a:solidFill>
                <a:latin typeface="LPSGJB+Arial-BoldMT"/>
                <a:cs typeface="LPSGJB+Arial-BoldMT"/>
              </a:rPr>
              <a:t>%%al”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72440" y="5027400"/>
            <a:ext cx="10454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:</a:t>
            </a:r>
            <a:r>
              <a:rPr sz="2000" b="1" spc="-10">
                <a:solidFill>
                  <a:srgbClr val="000000"/>
                </a:solidFill>
                <a:latin typeface="LPSGJB+Arial-BoldMT"/>
                <a:cs typeface="LPSGJB+Arial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输出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368040" y="5304197"/>
            <a:ext cx="170362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:”=a”(_res)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72440" y="5393160"/>
            <a:ext cx="10454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:</a:t>
            </a:r>
            <a:r>
              <a:rPr sz="2000" b="1" spc="-10">
                <a:solidFill>
                  <a:srgbClr val="000000"/>
                </a:solidFill>
                <a:latin typeface="LPSGJB+Arial-BoldMT"/>
                <a:cs typeface="LPSGJB+Arial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输入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368040" y="5669925"/>
            <a:ext cx="302445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:”0”(seg),”m”(*(addr))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72440" y="5813784"/>
            <a:ext cx="22411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:</a:t>
            </a:r>
            <a:r>
              <a:rPr sz="2000" b="1" spc="-10">
                <a:solidFill>
                  <a:srgbClr val="000000"/>
                </a:solidFill>
                <a:latin typeface="LPSGJB+Arial-BoldMT"/>
                <a:cs typeface="LPSGJB+Arial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破坏部分描述</a:t>
            </a: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);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368040" y="6035652"/>
            <a:ext cx="55101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PSGJB+Arial-BoldMT"/>
                <a:cs typeface="LPSGJB+Arial-BoldMT"/>
              </a:rPr>
              <a:t>);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WOKBQ+TimesNewRomanPS-BoldMT"/>
                <a:cs typeface="WWOKBQ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WWOKBQ+TimesNewRomanPS-BoldMT"/>
                <a:cs typeface="WWOKB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WOKBQ+TimesNewRomanPS-BoldMT"/>
                <a:cs typeface="WWOKBQ+TimesNewRomanPS-BoldMT"/>
              </a:rPr>
              <a:t>System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PSGJB+Arial-BoldMT"/>
                <a:cs typeface="LPSGJB+Arial-BoldMT"/>
              </a:rPr>
              <a:t>- 9 -</a:t>
            </a:r>
          </a:p>
        </p:txBody>
      </p:sp>
    </p:spTree>
    <p:extLst>
      <p:ext uri="{BB962C8B-B14F-4D97-AF65-F5344CB8AC3E}">
        <p14:creationId xmlns:p14="http://schemas.microsoft.com/office/powerpoint/2010/main" xmlns="" val="8982455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3" y="1254252"/>
            <a:ext cx="195325" cy="198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" y="1623059"/>
            <a:ext cx="7749792" cy="19418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3" y="37810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" y="4120895"/>
            <a:ext cx="5719825" cy="53365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9804" y="1752600"/>
            <a:ext cx="1924050" cy="23685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" y="4730496"/>
            <a:ext cx="5719825" cy="53365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" y="5340096"/>
            <a:ext cx="5719825" cy="53365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20" y="5949696"/>
            <a:ext cx="5719825" cy="53365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8290" y="404306"/>
            <a:ext cx="859545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MGGBQT+Arial-BoldMT"/>
                <a:cs typeface="MGGBQT+Arial-BoldMT"/>
              </a:rPr>
              <a:t>after_page_tables</a:t>
            </a:r>
            <a:r>
              <a:rPr sz="3600" b="1" spc="-26">
                <a:solidFill>
                  <a:srgbClr val="000000"/>
                </a:solidFill>
                <a:latin typeface="MGGBQT+Arial-BoldMT"/>
                <a:cs typeface="MGGBQT+Arial-BoldMT"/>
              </a:rPr>
              <a:t> </a:t>
            </a:r>
            <a:r>
              <a:rPr sz="3600" b="1" spc="-10">
                <a:solidFill>
                  <a:srgbClr val="000000"/>
                </a:solidFill>
                <a:latin typeface="MGGBQT+Arial-BoldMT"/>
                <a:cs typeface="MGGBQT+Arial-BoldMT"/>
              </a:rPr>
              <a:t>//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设置了页表之后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090" y="1153965"/>
            <a:ext cx="77377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GGBQT+Arial-BoldMT"/>
                <a:cs typeface="MGGBQT+Arial-BoldMT"/>
              </a:rPr>
              <a:t>setup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是进入保护模式，</a:t>
            </a:r>
            <a:r>
              <a:rPr sz="2400" b="1">
                <a:solidFill>
                  <a:srgbClr val="000000"/>
                </a:solidFill>
                <a:latin typeface="MGGBQT+Arial-BoldMT"/>
                <a:cs typeface="MGGBQT+Arial-BoldMT"/>
              </a:rPr>
              <a:t>head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是进入之后的初始化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41715" y="1365420"/>
            <a:ext cx="337200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MGGBQT+Arial-BoldMT"/>
                <a:cs typeface="MGGBQT+Arial-BoldMT"/>
              </a:rPr>
              <a:t>C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执行</a:t>
            </a:r>
            <a:r>
              <a:rPr sz="2400" b="1">
                <a:solidFill>
                  <a:srgbClr val="FF0000"/>
                </a:solidFill>
                <a:latin typeface="MGGBQT+Arial-BoldMT"/>
                <a:cs typeface="MGGBQT+Arial-BoldMT"/>
              </a:rPr>
              <a:t>func(p1,p2,p3)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2440" y="1719660"/>
            <a:ext cx="316150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after_page_tables: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7340" y="2085388"/>
            <a:ext cx="333136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pushl $0</a:t>
            </a:r>
            <a:r>
              <a:rPr sz="2000" b="1" spc="2401">
                <a:solidFill>
                  <a:srgbClr val="000000"/>
                </a:solidFill>
                <a:latin typeface="QSIGLR+CourierNewPS-BoldMT"/>
                <a:cs typeface="QSIGLR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pushl $0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83697" y="2085388"/>
            <a:ext cx="175333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pushl</a:t>
            </a:r>
            <a:r>
              <a:rPr sz="2000" b="1" spc="1201">
                <a:solidFill>
                  <a:srgbClr val="000000"/>
                </a:solidFill>
                <a:latin typeface="QSIGLR+CourierNewPS-BoldMT"/>
                <a:cs typeface="QSIGLR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$0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65549" y="2085388"/>
            <a:ext cx="190577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pushl</a:t>
            </a:r>
            <a:r>
              <a:rPr sz="2000" b="1" spc="1201">
                <a:solidFill>
                  <a:srgbClr val="000000"/>
                </a:solidFill>
                <a:latin typeface="QSIGLR+CourierNewPS-BoldMT"/>
                <a:cs typeface="QSIGLR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$L6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874377" y="2124372"/>
            <a:ext cx="812899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GGBQT+Arial-BoldMT"/>
                <a:cs typeface="MGGBQT+Arial-BoldMT"/>
              </a:rPr>
              <a:t>p3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GGBQT+Arial-BoldMT"/>
                <a:cs typeface="MGGBQT+Arial-BoldMT"/>
              </a:rPr>
              <a:t>p2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7340" y="2451116"/>
            <a:ext cx="490922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pushl $_main</a:t>
            </a:r>
            <a:r>
              <a:rPr sz="2000" b="1" spc="1201">
                <a:solidFill>
                  <a:srgbClr val="000000"/>
                </a:solidFill>
                <a:latin typeface="QSIGLR+CourierNewPS-BoldMT"/>
                <a:cs typeface="QSIGLR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jmp set_paging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2440" y="2816844"/>
            <a:ext cx="205823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L6:</a:t>
            </a:r>
            <a:r>
              <a:rPr sz="2000" b="1" spc="1201">
                <a:solidFill>
                  <a:srgbClr val="000000"/>
                </a:solidFill>
                <a:latin typeface="QSIGLR+CourierNewPS-BoldMT"/>
                <a:cs typeface="QSIGLR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jmp L6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09444" y="2846650"/>
            <a:ext cx="148988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将来学到</a:t>
            </a:r>
            <a:r>
              <a:rPr sz="2000" b="1">
                <a:solidFill>
                  <a:srgbClr val="000000"/>
                </a:solidFill>
                <a:latin typeface="MGGBQT+Arial-BoldMT"/>
                <a:cs typeface="MGGBQT+Arial-BoldMT"/>
              </a:rPr>
              <a:t>!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874377" y="3038772"/>
            <a:ext cx="8128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GGBQT+Arial-BoldMT"/>
                <a:cs typeface="MGGBQT+Arial-BoldMT"/>
              </a:rPr>
              <a:t>p1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2440" y="3180437"/>
            <a:ext cx="450642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setup_paging: </a:t>
            </a:r>
            <a:r>
              <a:rPr sz="2000" spc="16">
                <a:solidFill>
                  <a:srgbClr val="333399"/>
                </a:solidFill>
                <a:latin typeface="SimSun"/>
                <a:cs typeface="SimSun"/>
              </a:rPr>
              <a:t>设置页表</a:t>
            </a:r>
            <a:r>
              <a:rPr sz="2000" spc="1887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ret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438513" y="35130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返回地址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3090" y="3695255"/>
            <a:ext cx="528233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简单的几句程序，控制流却很复杂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72440" y="4216122"/>
            <a:ext cx="6383637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setup_paging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执行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ret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后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? 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会执行函数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main()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72440" y="4825722"/>
            <a:ext cx="5167159" cy="189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进入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main()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后的栈为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L6</a:t>
            </a:r>
          </a:p>
          <a:p>
            <a:pPr marL="0" marR="0">
              <a:lnSpc>
                <a:spcPts val="2270"/>
              </a:lnSpc>
              <a:spcBef>
                <a:spcPts val="252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main()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函数的三个参数是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0</a:t>
            </a:r>
          </a:p>
          <a:p>
            <a:pPr marL="0" marR="0">
              <a:lnSpc>
                <a:spcPts val="2270"/>
              </a:lnSpc>
              <a:spcBef>
                <a:spcPts val="252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main()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函数返回时进入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L6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，死循环</a:t>
            </a:r>
            <a:r>
              <a:rPr sz="2000" b="1">
                <a:solidFill>
                  <a:srgbClr val="000000"/>
                </a:solidFill>
                <a:latin typeface="QSIGLR+CourierNewPS-BoldMT"/>
                <a:cs typeface="QSIGLR+CourierNewPS-BoldMT"/>
              </a:rPr>
              <a:t>...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STQAH+TimesNewRomanPS-BoldMT"/>
                <a:cs typeface="CSTQAH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CSTQAH+TimesNewRomanPS-BoldMT"/>
                <a:cs typeface="CSTQAH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CSTQAH+TimesNewRomanPS-BoldMT"/>
                <a:cs typeface="CSTQAH+TimesNewRomanPS-BoldMT"/>
              </a:rPr>
              <a:t>System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GGBQT+Arial-BoldMT"/>
                <a:cs typeface="MGGBQT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MGGBQT+Arial-BoldMT"/>
                <a:cs typeface="MGGBQT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MGGBQT+Arial-BoldMT"/>
                <a:cs typeface="MGGBQT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452396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380997"/>
            <a:ext cx="12197588" cy="64833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1169" y="217656"/>
            <a:ext cx="148551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执行</a:t>
            </a:r>
            <a:r>
              <a:rPr sz="2000" b="1">
                <a:solidFill>
                  <a:srgbClr val="FF0000"/>
                </a:solidFill>
                <a:latin typeface="SMCCJC+Arial-BoldMT"/>
                <a:cs typeface="SMCCJC+Arial-BoldMT"/>
              </a:rPr>
              <a:t>main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0690" y="404306"/>
            <a:ext cx="358582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进入</a:t>
            </a:r>
            <a:r>
              <a:rPr sz="3600" b="1">
                <a:solidFill>
                  <a:srgbClr val="000000"/>
                </a:solidFill>
                <a:latin typeface="SMCCJC+Arial-BoldMT"/>
                <a:cs typeface="SMCCJC+Arial-BoldMT"/>
              </a:rPr>
              <a:t>main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2062" y="477058"/>
            <a:ext cx="2943671" cy="1465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开始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C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语言程序了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!</a:t>
            </a:r>
          </a:p>
          <a:p>
            <a:pPr marL="448627" marR="0">
              <a:lnSpc>
                <a:spcPts val="2681"/>
              </a:lnSpc>
              <a:spcBef>
                <a:spcPts val="2523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为什么是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void?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69765" y="766131"/>
            <a:ext cx="522545" cy="1357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MCCJC+Arial-BoldMT"/>
                <a:cs typeface="SMCCJC+Arial-BoldMT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5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MCCJC+Arial-BoldMT"/>
                <a:cs typeface="SMCCJC+Arial-BoldMT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4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MCCJC+Arial-BoldMT"/>
                <a:cs typeface="SMCCJC+Arial-BoldMT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212572"/>
            <a:ext cx="2541467" cy="163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AQLLTG+CourierNewPS-BoldMT"/>
                <a:cs typeface="AQLLTG+CourierNewPS-BoldMT"/>
              </a:rPr>
              <a:t>init/main.c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 中</a:t>
            </a:r>
          </a:p>
          <a:p>
            <a:pPr marL="0" marR="0">
              <a:lnSpc>
                <a:spcPts val="2039"/>
              </a:lnSpc>
              <a:spcBef>
                <a:spcPts val="588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void main(void)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{</a:t>
            </a:r>
            <a:r>
              <a:rPr sz="1800" b="1" spc="1067">
                <a:solidFill>
                  <a:srgbClr val="000000"/>
                </a:solidFill>
                <a:latin typeface="AQLLTG+CourierNewPS-BoldMT"/>
                <a:cs typeface="AQLLTG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mem_init();</a:t>
            </a:r>
          </a:p>
          <a:p>
            <a:pPr marL="409879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trap_init();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0690" y="1813476"/>
            <a:ext cx="493221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三个参数分别是</a:t>
            </a:r>
            <a:r>
              <a:rPr sz="2400" b="1" spc="-14">
                <a:solidFill>
                  <a:srgbClr val="000000"/>
                </a:solidFill>
                <a:latin typeface="SMCCJC+Arial-BoldMT"/>
                <a:cs typeface="SMCCJC+Arial-BoldMT"/>
              </a:rPr>
              <a:t>envp,argv,argc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92041" y="1804098"/>
            <a:ext cx="67804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MCCJC+Arial-BoldMT"/>
                <a:cs typeface="SMCCJC+Arial-BoldMT"/>
              </a:rPr>
              <a:t>L6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50690" y="2252388"/>
            <a:ext cx="33116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但此处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main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并没使用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4719" y="2562284"/>
            <a:ext cx="2400634" cy="1260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blk_dev_init();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chr_dev_init();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tty_init();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24202" y="2629026"/>
            <a:ext cx="2396642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8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main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表示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C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语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言函数的入口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50690" y="2781851"/>
            <a:ext cx="48056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此处的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main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只保留传统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main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50690" y="3234753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形式和命名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34719" y="3549836"/>
            <a:ext cx="198908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time_init();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06240" y="3761339"/>
            <a:ext cx="6367196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main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的工作就是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xx_init:</a:t>
            </a:r>
            <a:r>
              <a:rPr sz="2400" b="1" spc="-15">
                <a:solidFill>
                  <a:srgbClr val="000000"/>
                </a:solidFill>
                <a:latin typeface="SMCCJC+Arial-BoldMT"/>
                <a:cs typeface="SMCCJC+Arial-BoldMT"/>
              </a:rPr>
              <a:t>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内存、中断、设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备、时钟、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CPU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等内容的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初始化</a:t>
            </a: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4719" y="3879021"/>
            <a:ext cx="2263452" cy="1260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sched_init();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buffer_init();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hd_init();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34719" y="4866572"/>
            <a:ext cx="2263452" cy="9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floppy_init();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sti();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34719" y="5524941"/>
            <a:ext cx="3155193" cy="931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FF0000"/>
                </a:solidFill>
                <a:latin typeface="WCNIFT+CourierNewPS-BoldItalicMT"/>
                <a:cs typeface="WCNIFT+CourierNewPS-BoldItalicMT"/>
              </a:rPr>
              <a:t>move_to_user_mode();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 i="1">
                <a:solidFill>
                  <a:srgbClr val="FF0000"/>
                </a:solidFill>
                <a:latin typeface="WCNIFT+CourierNewPS-BoldItalicMT"/>
                <a:cs typeface="WCNIFT+CourierNewPS-BoldItalicMT"/>
              </a:rPr>
              <a:t>if(!fork()){init();}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24840" y="6183309"/>
            <a:ext cx="48008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LLTG+CourierNewPS-BoldMT"/>
                <a:cs typeface="AQLLTG+CourierNewPS-BoldMT"/>
              </a:rPr>
              <a:t>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46482" y="6265210"/>
            <a:ext cx="64338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MCCJC+Arial-BoldMT"/>
                <a:cs typeface="SMCCJC+Arial-Bold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35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JLOGW+TimesNewRomanPS-BoldMT"/>
                <a:cs typeface="WJLOGW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WJLOGW+TimesNewRomanPS-BoldMT"/>
                <a:cs typeface="WJLOG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JLOGW+TimesNewRomanPS-BoldMT"/>
                <a:cs typeface="WJLOGW+TimesNewRomanPS-BoldMT"/>
              </a:rPr>
              <a:t>System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63495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MCCJC+Arial-BoldMT"/>
                <a:cs typeface="SMCCJC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SMCCJC+Arial-BoldMT"/>
                <a:cs typeface="SMCCJC+Arial-BoldMT"/>
              </a:rPr>
              <a:t>11</a:t>
            </a:r>
            <a:r>
              <a:rPr sz="1600" b="1" spc="82">
                <a:solidFill>
                  <a:srgbClr val="000000"/>
                </a:solidFill>
                <a:latin typeface="SMCCJC+Arial-BoldMT"/>
                <a:cs typeface="SMCCJC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SMCCJC+Arial-BoldMT"/>
                <a:cs typeface="SMCCJC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3257506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52399"/>
            <a:ext cx="10706353" cy="46545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9576" y="5111597"/>
            <a:ext cx="6094444" cy="103952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490" y="404306"/>
            <a:ext cx="452719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看一看</a:t>
            </a:r>
            <a:r>
              <a:rPr sz="3600" b="1">
                <a:solidFill>
                  <a:srgbClr val="000000"/>
                </a:solidFill>
                <a:latin typeface="DOBQWF+Arial-BoldMT"/>
                <a:cs typeface="DOBQWF+Arial-BoldMT"/>
              </a:rPr>
              <a:t>mem_init…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212572"/>
            <a:ext cx="3571232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LGLLEI+CourierNewPS-BoldMT"/>
                <a:cs typeface="LGLLEI+CourierNewPS-BoldMT"/>
              </a:rPr>
              <a:t>linux/mm/memory.c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 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1574732"/>
            <a:ext cx="6595935" cy="9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void mem_init(long start_mem,long end_mem)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32315" y="1649666"/>
            <a:ext cx="2293620" cy="1200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就是初始化了</a:t>
            </a:r>
          </a:p>
          <a:p>
            <a:pPr marL="0" marR="0">
              <a:lnSpc>
                <a:spcPts val="2400"/>
              </a:lnSpc>
              <a:spcBef>
                <a:spcPts val="1055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一个称为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16718" y="2077258"/>
            <a:ext cx="34002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这两个参数从哪里来</a:t>
            </a:r>
            <a:r>
              <a:rPr sz="2400" b="1">
                <a:solidFill>
                  <a:srgbClr val="000000"/>
                </a:solidFill>
                <a:latin typeface="DOBQWF+Arial-BoldMT"/>
                <a:cs typeface="DOBQWF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519" y="2233100"/>
            <a:ext cx="116268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int </a:t>
            </a:r>
            <a:r>
              <a:rPr sz="1800" b="1" spc="-13">
                <a:solidFill>
                  <a:srgbClr val="000000"/>
                </a:solidFill>
                <a:latin typeface="LGLLEI+CourierNewPS-BoldMT"/>
                <a:cs typeface="LGLLEI+CourierNewPS-BoldMT"/>
              </a:rPr>
              <a:t>i;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2315" y="2513500"/>
            <a:ext cx="2269777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OBQWF+Arial-BoldMT"/>
                <a:cs typeface="DOBQWF+Arial-BoldMT"/>
              </a:rPr>
              <a:t>mem_map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的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表格</a:t>
            </a:r>
            <a:r>
              <a:rPr sz="2400" b="1">
                <a:solidFill>
                  <a:srgbClr val="000000"/>
                </a:solidFill>
                <a:latin typeface="DOBQWF+Arial-BoldMT"/>
                <a:cs typeface="DOBQWF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519" y="2562284"/>
            <a:ext cx="4555383" cy="9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for(i=0; i&lt;PAGING_PAGES; i++)</a:t>
            </a:r>
          </a:p>
          <a:p>
            <a:pPr marL="547039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mem_map[i] =</a:t>
            </a:r>
            <a:r>
              <a:rPr sz="1800" b="1" spc="-13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USED;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519" y="3220653"/>
            <a:ext cx="3455714" cy="1260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i</a:t>
            </a:r>
            <a:r>
              <a:rPr sz="1800" b="1" spc="-13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= MAP_NR(start_mem);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end_mem</a:t>
            </a:r>
            <a:r>
              <a:rPr sz="1800" b="1" spc="-24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-=</a:t>
            </a:r>
            <a:r>
              <a:rPr sz="1800" b="1" spc="-13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start_mem;</a:t>
            </a:r>
          </a:p>
          <a:p>
            <a:pPr marL="0" marR="0">
              <a:lnSpc>
                <a:spcPts val="2039"/>
              </a:lnSpc>
              <a:spcBef>
                <a:spcPts val="552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end_mem</a:t>
            </a:r>
            <a:r>
              <a:rPr sz="1800" b="1" spc="-20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&gt;&gt;=</a:t>
            </a:r>
            <a:r>
              <a:rPr sz="1800" b="1" spc="-11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12;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00866" y="3982258"/>
            <a:ext cx="217500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干了些什么</a:t>
            </a:r>
            <a:r>
              <a:rPr sz="2400" b="1">
                <a:solidFill>
                  <a:srgbClr val="000000"/>
                </a:solidFill>
                <a:latin typeface="DOBQWF+Arial-BoldMT"/>
                <a:cs typeface="DOBQWF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8519" y="4208205"/>
            <a:ext cx="329640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while(end_mem --</a:t>
            </a:r>
            <a:r>
              <a:rPr sz="1800" b="1" spc="-20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&gt;</a:t>
            </a:r>
            <a:r>
              <a:rPr sz="1800" b="1" spc="-26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0)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68399" y="4537389"/>
            <a:ext cx="298303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mem_map[i++] =</a:t>
            </a:r>
            <a:r>
              <a:rPr sz="1800" b="1" spc="-13">
                <a:solidFill>
                  <a:srgbClr val="000000"/>
                </a:solidFill>
                <a:latin typeface="LGLLEI+CourierNewPS-BoldMT"/>
                <a:cs typeface="LGLLEI+CourierNewPS-BoldMT"/>
              </a:rPr>
              <a:t> </a:t>
            </a:r>
            <a:r>
              <a:rPr sz="1800" b="1" spc="-11">
                <a:solidFill>
                  <a:srgbClr val="000000"/>
                </a:solidFill>
                <a:latin typeface="LGLLEI+CourierNewPS-BoldMT"/>
                <a:cs typeface="LGLLEI+CourierNewPS-BoldMT"/>
              </a:rPr>
              <a:t>0;</a:t>
            </a:r>
            <a:r>
              <a:rPr sz="1800" b="1">
                <a:solidFill>
                  <a:srgbClr val="000000"/>
                </a:solidFill>
                <a:latin typeface="LGLLEI+CourierNewPS-BoldMT"/>
                <a:cs typeface="LGLLEI+CourierNewPS-BoldMT"/>
              </a:rPr>
              <a:t> 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6613" y="5264747"/>
            <a:ext cx="4337685" cy="135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255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333399"/>
                </a:solidFill>
                <a:latin typeface="SimSun"/>
                <a:cs typeface="SimSun"/>
              </a:rPr>
              <a:t>管理硬件</a:t>
            </a:r>
            <a:r>
              <a:rPr sz="2800" b="1">
                <a:solidFill>
                  <a:srgbClr val="333399"/>
                </a:solidFill>
                <a:latin typeface="DOBQWF+Arial-BoldMT"/>
                <a:cs typeface="DOBQWF+Arial-BoldMT"/>
              </a:rPr>
              <a:t>?</a:t>
            </a:r>
            <a:r>
              <a:rPr sz="2800" b="1" spc="788">
                <a:solidFill>
                  <a:srgbClr val="333399"/>
                </a:solidFill>
                <a:latin typeface="DOBQWF+Arial-BoldMT"/>
                <a:cs typeface="DOBQWF+Arial-BoldMT"/>
              </a:rPr>
              <a:t> </a:t>
            </a:r>
            <a:r>
              <a:rPr sz="2800">
                <a:solidFill>
                  <a:srgbClr val="333399"/>
                </a:solidFill>
                <a:latin typeface="SimSun"/>
                <a:cs typeface="SimSun"/>
              </a:rPr>
              <a:t>如何管理</a:t>
            </a:r>
            <a:r>
              <a:rPr sz="2800" b="1">
                <a:solidFill>
                  <a:srgbClr val="333399"/>
                </a:solidFill>
                <a:latin typeface="DOBQWF+Arial-BoldMT"/>
                <a:cs typeface="DOBQWF+Arial-BoldMT"/>
              </a:rPr>
              <a:t>?</a:t>
            </a:r>
          </a:p>
          <a:p>
            <a:pPr marL="0" marR="0">
              <a:lnSpc>
                <a:spcPts val="3123"/>
              </a:lnSpc>
              <a:spcBef>
                <a:spcPts val="286"/>
              </a:spcBef>
              <a:spcAft>
                <a:spcPct val="0"/>
              </a:spcAft>
            </a:pPr>
            <a:r>
              <a:rPr sz="2800">
                <a:solidFill>
                  <a:srgbClr val="333399"/>
                </a:solidFill>
                <a:latin typeface="SimSun"/>
                <a:cs typeface="SimSun"/>
              </a:rPr>
              <a:t>就是用数据结构</a:t>
            </a:r>
            <a:r>
              <a:rPr sz="2800" b="1">
                <a:solidFill>
                  <a:srgbClr val="333399"/>
                </a:solidFill>
                <a:latin typeface="DOBQWF+Arial-BoldMT"/>
                <a:cs typeface="DOBQWF+Arial-BoldMT"/>
              </a:rPr>
              <a:t>+</a:t>
            </a:r>
            <a:r>
              <a:rPr sz="2800">
                <a:solidFill>
                  <a:srgbClr val="333399"/>
                </a:solidFill>
                <a:latin typeface="SimSun"/>
                <a:cs typeface="SimSun"/>
              </a:rPr>
              <a:t>算法</a:t>
            </a:r>
            <a:r>
              <a:rPr sz="2800" b="1">
                <a:solidFill>
                  <a:srgbClr val="333399"/>
                </a:solidFill>
                <a:latin typeface="DOBQWF+Arial-BoldMT"/>
                <a:cs typeface="DOBQWF+Arial-BoldMT"/>
              </a:rPr>
              <a:t>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PVPVT+TimesNewRomanPS-BoldMT"/>
                <a:cs typeface="APVPVT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APVPVT+TimesNewRomanPS-BoldMT"/>
                <a:cs typeface="APVPV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APVPVT+TimesNewRomanPS-BoldMT"/>
                <a:cs typeface="APVPVT+TimesNewRomanPS-BoldMT"/>
              </a:rPr>
              <a:t>System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OBQWF+Arial-BoldMT"/>
                <a:cs typeface="DOBQWF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DOBQWF+Arial-BoldMT"/>
                <a:cs typeface="DOBQWF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DOBQWF+Arial-BoldMT"/>
                <a:cs typeface="DOBQWF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3615998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327" y="1252728"/>
            <a:ext cx="195325" cy="198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764" y="1607816"/>
            <a:ext cx="11800586" cy="525653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040" y="336043"/>
            <a:ext cx="53514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EHWRQR+Arial-BoldMT"/>
                <a:cs typeface="EHWRQR+Arial-BoldMT"/>
              </a:rPr>
              <a:t>setup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模块，即</a:t>
            </a:r>
            <a:r>
              <a:rPr sz="3600" b="1">
                <a:solidFill>
                  <a:srgbClr val="000000"/>
                </a:solidFill>
                <a:latin typeface="EHWRQR+Arial-BoldMT"/>
                <a:cs typeface="EHWRQR+Arial-BoldMT"/>
              </a:rPr>
              <a:t>setup.s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840" y="1152378"/>
            <a:ext cx="799360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根据名字就可以想到</a:t>
            </a:r>
            <a:r>
              <a:rPr sz="2400" b="1">
                <a:solidFill>
                  <a:srgbClr val="000000"/>
                </a:solidFill>
                <a:latin typeface="EHWRQR+Arial-BoldMT"/>
                <a:cs typeface="EHWRQR+Arial-BoldMT"/>
              </a:rPr>
              <a:t>: </a:t>
            </a:r>
            <a:r>
              <a:rPr sz="2400" b="1">
                <a:solidFill>
                  <a:srgbClr val="FF0000"/>
                </a:solidFill>
                <a:latin typeface="EHWRQR+Arial-BoldMT"/>
                <a:cs typeface="EHWRQR+Arial-BoldMT"/>
              </a:rPr>
              <a:t>setup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将完成</a:t>
            </a:r>
            <a:r>
              <a:rPr sz="2400" b="1">
                <a:solidFill>
                  <a:srgbClr val="FF0000"/>
                </a:solidFill>
                <a:latin typeface="EHWRQR+Arial-BoldMT"/>
                <a:cs typeface="EHWRQR+Arial-BoldMT"/>
              </a:rPr>
              <a:t>OS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启动前的设置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80435" y="1725472"/>
            <a:ext cx="2257978" cy="1274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取出光标位置</a:t>
            </a:r>
            <a:r>
              <a:rPr sz="2000" b="1">
                <a:solidFill>
                  <a:srgbClr val="000000"/>
                </a:solidFill>
                <a:latin typeface="EHWRQR+Arial-BoldMT"/>
                <a:cs typeface="EHWRQR+Arial-BoldMT"/>
              </a:rPr>
              <a:t>(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包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括其他硬件参数</a:t>
            </a:r>
            <a:r>
              <a:rPr sz="2000" b="1">
                <a:solidFill>
                  <a:srgbClr val="000000"/>
                </a:solidFill>
                <a:latin typeface="EHWRQR+Arial-BoldMT"/>
                <a:cs typeface="EHWRQR+Arial-BoldMT"/>
              </a:rPr>
              <a:t>)</a:t>
            </a:r>
          </a:p>
          <a:p>
            <a:pPr marL="187452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2000" b="1">
                <a:solidFill>
                  <a:srgbClr val="000000"/>
                </a:solidFill>
                <a:latin typeface="EHWRQR+Arial-BoldMT"/>
                <a:cs typeface="EHWRQR+Arial-BoldMT"/>
              </a:rPr>
              <a:t>0x90000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2440" y="1762522"/>
            <a:ext cx="9116842" cy="140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start: mov ax,#INITSEG</a:t>
            </a:r>
            <a:r>
              <a:rPr sz="2000" b="1" spc="3600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 ds,ax</a:t>
            </a:r>
            <a:r>
              <a:rPr sz="2000" b="1" spc="3600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ah,#0x03</a:t>
            </a:r>
          </a:p>
          <a:p>
            <a:pPr marL="30490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xor bh,bh</a:t>
            </a:r>
            <a:r>
              <a:rPr sz="2000" b="1" spc="24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int 0x10//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取光标位置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dx</a:t>
            </a:r>
            <a:r>
              <a:rPr sz="2000" b="1" spc="2387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WESETI+CourierNewPS-BoldMT"/>
                <a:cs typeface="WESETI+CourierNewPS-BoldMT"/>
              </a:rPr>
              <a:t>mov [0],dx</a:t>
            </a:r>
          </a:p>
          <a:p>
            <a:pPr marL="304696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 ah,#0x88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int 0x15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WESETI+CourierNewPS-BoldMT"/>
                <a:cs typeface="WESETI+CourierNewPS-BoldMT"/>
              </a:rPr>
              <a:t>mov [2],ax </a:t>
            </a:r>
            <a:r>
              <a:rPr sz="2000" b="1">
                <a:solidFill>
                  <a:srgbClr val="333399"/>
                </a:solidFill>
                <a:latin typeface="WESETI+CourierNewPS-BoldMT"/>
                <a:cs typeface="WESETI+CourierNewPS-BoldMT"/>
              </a:rPr>
              <a:t>...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7136" y="2857539"/>
            <a:ext cx="2878952" cy="676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cli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///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不允许中断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32604" y="3002794"/>
            <a:ext cx="4976820" cy="686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扩展内存大小</a:t>
            </a:r>
            <a:r>
              <a:rPr sz="2000" spc="34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323299"/>
                </a:solidFill>
                <a:latin typeface="WESETI+CourierNewPS-BoldMT"/>
                <a:cs typeface="WESETI+CourierNewPS-BoldMT"/>
              </a:rPr>
              <a:t>SYSSEG = 0x1000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7240" y="3225562"/>
            <a:ext cx="350667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 ax,#0x0000</a:t>
            </a:r>
            <a:r>
              <a:rPr sz="2000" b="1" spc="24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cld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2339" y="3591290"/>
            <a:ext cx="6136444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do_move: mov es,ax</a:t>
            </a:r>
            <a:r>
              <a:rPr sz="2000" b="1" spc="24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add ax,#0x1000</a:t>
            </a:r>
          </a:p>
          <a:p>
            <a:pPr marL="30490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cmp ax,#0x9000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WESETI+CourierNewPS-BoldMT"/>
                <a:cs typeface="WESETI+CourierNewPS-BoldMT"/>
              </a:rPr>
              <a:t>jz end_move</a:t>
            </a:r>
          </a:p>
          <a:p>
            <a:pPr marL="30490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ds,ax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sub di,di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240" y="4688475"/>
            <a:ext cx="19057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sub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si,si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749040" y="4691334"/>
            <a:ext cx="1262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内存地址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41086" y="4691334"/>
            <a:ext cx="8017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长度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68440" y="4691334"/>
            <a:ext cx="801699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名称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7240" y="5054203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</a:t>
            </a:r>
            <a:r>
              <a:rPr sz="2000" b="1" spc="1201">
                <a:solidFill>
                  <a:srgbClr val="000000"/>
                </a:solidFill>
                <a:latin typeface="WESETI+CourierNewPS-BoldMT"/>
                <a:cs typeface="WESETI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cx,#0x8000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96001" y="5073003"/>
            <a:ext cx="476208" cy="1741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2</a:t>
            </a:r>
          </a:p>
          <a:p>
            <a:pPr marL="6172" marR="0">
              <a:lnSpc>
                <a:spcPts val="2010"/>
              </a:lnSpc>
              <a:spcBef>
                <a:spcPts val="108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2</a:t>
            </a:r>
          </a:p>
          <a:p>
            <a:pPr marL="6172" marR="0">
              <a:lnSpc>
                <a:spcPts val="2010"/>
              </a:lnSpc>
              <a:spcBef>
                <a:spcPts val="98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2</a:t>
            </a:r>
          </a:p>
          <a:p>
            <a:pPr marL="6172" marR="0">
              <a:lnSpc>
                <a:spcPts val="2010"/>
              </a:lnSpc>
              <a:spcBef>
                <a:spcPts val="889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74440" y="5074603"/>
            <a:ext cx="123285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0x90000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168295" y="5110434"/>
            <a:ext cx="1492301" cy="1689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43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光标位置</a:t>
            </a:r>
          </a:p>
          <a:p>
            <a:pPr marL="0" marR="0">
              <a:lnSpc>
                <a:spcPts val="1800"/>
              </a:lnSpc>
              <a:spcBef>
                <a:spcPts val="1099"/>
              </a:spcBef>
              <a:spcAft>
                <a:spcPct val="0"/>
              </a:spcAft>
            </a:pP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扩展内存数</a:t>
            </a:r>
          </a:p>
          <a:p>
            <a:pPr marL="114268" marR="0">
              <a:lnSpc>
                <a:spcPts val="1800"/>
              </a:lnSpc>
              <a:spcBef>
                <a:spcPts val="1200"/>
              </a:spcBef>
              <a:spcAft>
                <a:spcPct val="0"/>
              </a:spcAft>
            </a:pP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显卡参数</a:t>
            </a:r>
          </a:p>
          <a:p>
            <a:pPr marL="38068" marR="0">
              <a:lnSpc>
                <a:spcPts val="1800"/>
              </a:lnSpc>
              <a:spcBef>
                <a:spcPts val="1100"/>
              </a:spcBef>
              <a:spcAft>
                <a:spcPct val="0"/>
              </a:spcAft>
            </a:pPr>
            <a:r>
              <a:rPr sz="1800" spc="13">
                <a:solidFill>
                  <a:srgbClr val="000000"/>
                </a:solidFill>
                <a:latin typeface="SimSun"/>
                <a:cs typeface="SimSun"/>
              </a:rPr>
              <a:t>根设备号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7240" y="5419931"/>
            <a:ext cx="83918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rep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31137" y="5444392"/>
            <a:ext cx="3368274" cy="64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000" b="1">
                <a:solidFill>
                  <a:srgbClr val="000000"/>
                </a:solidFill>
                <a:latin typeface="EHWRQR+Arial-BoldMT"/>
                <a:cs typeface="EHWRQR+Arial-BoldMT"/>
              </a:rPr>
              <a:t>system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模块</a:t>
            </a:r>
            <a:r>
              <a:rPr sz="2000" spc="26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0x90002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68881" y="5749192"/>
            <a:ext cx="1545338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移到</a:t>
            </a:r>
            <a:r>
              <a:rPr sz="2000" b="1">
                <a:solidFill>
                  <a:srgbClr val="000000"/>
                </a:solidFill>
                <a:latin typeface="EHWRQR+Arial-BoldMT"/>
                <a:cs typeface="EHWRQR+Arial-BoldMT"/>
              </a:rPr>
              <a:t>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7240" y="5785659"/>
            <a:ext cx="114464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movsw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774440" y="5849303"/>
            <a:ext cx="127080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0x9000C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77240" y="6151387"/>
            <a:ext cx="205823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ESETI+CourierNewPS-BoldMT"/>
                <a:cs typeface="WESETI+CourierNewPS-BoldMT"/>
              </a:rPr>
              <a:t>jmp do_move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774440" y="6217603"/>
            <a:ext cx="128330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HWRQR+Arial-BoldMT"/>
                <a:cs typeface="EHWRQR+Arial-BoldMT"/>
              </a:rPr>
              <a:t>0x901FC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NVQBR+TimesNewRomanPS-BoldMT"/>
                <a:cs typeface="BNVQBR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BNVQBR+TimesNewRomanPS-BoldMT"/>
                <a:cs typeface="BNVQB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BNVQBR+TimesNewRomanPS-BoldMT"/>
                <a:cs typeface="BNVQBR+TimesNewRomanPS-BoldMT"/>
              </a:rPr>
              <a:t>System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HWRQR+Arial-BoldMT"/>
                <a:cs typeface="EHWRQR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152144"/>
            <a:ext cx="10089388" cy="266420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9036" y="3890771"/>
            <a:ext cx="3371342" cy="228320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" y="4140707"/>
            <a:ext cx="195326" cy="19837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" y="4648962"/>
            <a:ext cx="3740150" cy="138937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927" y="6204204"/>
            <a:ext cx="195326" cy="19837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40" y="425291"/>
            <a:ext cx="343585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进入保护模式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290" y="1246585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call empty_8042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65845" y="1246585"/>
            <a:ext cx="22106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mov al,#0xD1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57499" y="1246585"/>
            <a:ext cx="221068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out #0x64,al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17476" y="1531205"/>
            <a:ext cx="2241819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D1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表示写数据到</a:t>
            </a:r>
          </a:p>
          <a:p>
            <a:pPr marL="108203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8042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P2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端口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4190" y="1610082"/>
            <a:ext cx="751679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//8042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是键盘控制器，其输出端口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P2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用来控制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A20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地址线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9290" y="1978105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call empty_8042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65845" y="1978105"/>
            <a:ext cx="22106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mov al,#0xDF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57499" y="1978105"/>
            <a:ext cx="221068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out #0x60,al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1740" y="2341602"/>
            <a:ext cx="2421592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选通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A20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地址线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24326" y="2348437"/>
            <a:ext cx="282048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call</a:t>
            </a:r>
            <a:r>
              <a:rPr sz="2000" b="1" spc="1201">
                <a:solidFill>
                  <a:srgbClr val="000000"/>
                </a:solidFill>
                <a:latin typeface="WSIPOM+CourierNewPS-BoldMT"/>
                <a:cs typeface="WSIPOM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empty_8042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9290" y="2707362"/>
            <a:ext cx="6577539" cy="140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初始化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8259(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中断控制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)</a:t>
            </a:r>
            <a:r>
              <a:rPr sz="2000" b="1" spc="-24">
                <a:solidFill>
                  <a:srgbClr val="000000"/>
                </a:solidFill>
                <a:latin typeface="WSIPOM+CourierNewPS-BoldMT"/>
                <a:cs typeface="WSIPOM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一段非常机械化的程序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WSIPOM+CourierNewPS-BoldMT"/>
                <a:cs typeface="WSIPOM+CourierNewPS-BoldMT"/>
              </a:rPr>
              <a:t>mov ax,#0x0001</a:t>
            </a:r>
            <a:r>
              <a:rPr sz="2000" b="1" spc="2401">
                <a:solidFill>
                  <a:srgbClr val="FF0000"/>
                </a:solidFill>
                <a:latin typeface="WSIPOM+CourierNewPS-BoldMT"/>
                <a:cs typeface="WSIPOM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WSIPOM+CourierNewPS-BoldMT"/>
                <a:cs typeface="WSIPOM+CourierNewPS-BoldMT"/>
              </a:rPr>
              <a:t>mov cr0,ax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WSIPOM+CourierNewPS-BoldMT"/>
                <a:cs typeface="WSIPOM+CourierNewPS-BoldMT"/>
              </a:rPr>
              <a:t>jmpi 0,8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11040" y="3985022"/>
            <a:ext cx="206102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empty_8042: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3439" y="4040040"/>
            <a:ext cx="369448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SOVPK+Arial-BoldMT"/>
                <a:cs typeface="ESOVPK+Arial-BoldMT"/>
              </a:rPr>
              <a:t>cr0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一个非常酷的寄存器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15941" y="4350750"/>
            <a:ext cx="333135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.word 0x00eb,0x00eb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8755" y="4386450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SOVPK+Arial-BoldMT"/>
                <a:cs typeface="ESOVPK+Arial-BoldMT"/>
              </a:rPr>
              <a:t>31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30059" y="4377033"/>
            <a:ext cx="550754" cy="127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8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SOVPK+Arial-BoldMT"/>
                <a:cs typeface="ESOVPK+Arial-BoldMT"/>
              </a:rPr>
              <a:t>0</a:t>
            </a:r>
          </a:p>
          <a:p>
            <a:pPr marL="0" marR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P</a:t>
            </a:r>
          </a:p>
          <a:p>
            <a:pPr marL="0" marR="0">
              <a:lnSpc>
                <a:spcPts val="2238"/>
              </a:lnSpc>
              <a:spcBef>
                <a:spcPts val="40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1091" y="4649448"/>
            <a:ext cx="55075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5941" y="4716479"/>
            <a:ext cx="2515583" cy="1766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in al,#0x64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test al,#2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jnz empty_8042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ret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7347" y="4984635"/>
            <a:ext cx="57896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94618" y="5372954"/>
            <a:ext cx="2799603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PE=1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启动保护模式，</a:t>
            </a:r>
          </a:p>
          <a:p>
            <a:pPr marL="324611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PG=1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启动分页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53439" y="6103790"/>
            <a:ext cx="398646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jmpi</a:t>
            </a:r>
            <a:r>
              <a:rPr sz="2400" b="1" spc="-15">
                <a:solidFill>
                  <a:srgbClr val="FF0000"/>
                </a:solidFill>
                <a:latin typeface="ESOVPK+Arial-BoldMT"/>
                <a:cs typeface="ESOVPK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0,8</a:t>
            </a:r>
            <a:r>
              <a:rPr sz="2400" b="1" spc="-11">
                <a:solidFill>
                  <a:srgbClr val="FF0000"/>
                </a:solidFill>
                <a:latin typeface="ESOVPK+Arial-BoldMT"/>
                <a:cs typeface="ESOVPK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//cs=8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用来查</a:t>
            </a: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gdt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PTIMU+TimesNewRomanPS-BoldMT"/>
                <a:cs typeface="APTIMU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APTIMU+TimesNewRomanPS-BoldMT"/>
                <a:cs typeface="APTIM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APTIMU+TimesNewRomanPS-BoldMT"/>
                <a:cs typeface="APTIMU+TimesNewRomanPS-BoldMT"/>
              </a:rPr>
              <a:t>System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SOVPK+Arial-BoldMT"/>
                <a:cs typeface="ESOVPK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40207"/>
            <a:ext cx="11333480" cy="25971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732" y="2866644"/>
            <a:ext cx="11675618" cy="399770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1828" y="123863"/>
            <a:ext cx="1520754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0xFFFFFFFF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51374" y="278108"/>
            <a:ext cx="1981387" cy="268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66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WSIUN+Arial-BoldMT"/>
                <a:cs typeface="HWSIUN+Arial-BoldMT"/>
              </a:rPr>
              <a:t>ROM</a:t>
            </a:r>
            <a:r>
              <a:rPr sz="2000" b="1" spc="-29">
                <a:solidFill>
                  <a:srgbClr val="000000"/>
                </a:solidFill>
                <a:latin typeface="HWSIUN+Arial-BoldMT"/>
                <a:cs typeface="HWSIUN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HWSIUN+Arial-BoldMT"/>
                <a:cs typeface="HWSIUN+Arial-BoldMT"/>
              </a:rPr>
              <a:t>BIOS</a:t>
            </a:r>
          </a:p>
          <a:p>
            <a:pPr marL="0" marR="0">
              <a:lnSpc>
                <a:spcPts val="1783"/>
              </a:lnSpc>
              <a:spcBef>
                <a:spcPts val="6494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ROM</a:t>
            </a:r>
            <a:r>
              <a:rPr sz="1600" b="1" spc="27">
                <a:solidFill>
                  <a:srgbClr val="000000"/>
                </a:solidFill>
                <a:latin typeface="HWSIUN+Arial-BoldMT"/>
                <a:cs typeface="HWSIUN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BIOS</a:t>
            </a:r>
            <a:r>
              <a:rPr sz="1600">
                <a:solidFill>
                  <a:srgbClr val="000000"/>
                </a:solidFill>
                <a:latin typeface="SimSun"/>
                <a:cs typeface="SimSun"/>
              </a:rPr>
              <a:t>映射区</a:t>
            </a:r>
          </a:p>
          <a:p>
            <a:pPr marL="269771" marR="0">
              <a:lnSpc>
                <a:spcPts val="1800"/>
              </a:lnSpc>
              <a:spcBef>
                <a:spcPts val="6292"/>
              </a:spcBef>
              <a:spcAft>
                <a:spcPct val="0"/>
              </a:spcAft>
            </a:pP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中断向量表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190" y="404306"/>
            <a:ext cx="529732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3600" b="1">
                <a:solidFill>
                  <a:srgbClr val="000000"/>
                </a:solidFill>
                <a:latin typeface="HWSIUN+Arial-BoldMT"/>
                <a:cs typeface="HWSIUN+Arial-BoldMT"/>
              </a:rPr>
              <a:t>setup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移到</a:t>
            </a:r>
            <a:r>
              <a:rPr sz="3600" b="1">
                <a:solidFill>
                  <a:srgbClr val="000000"/>
                </a:solidFill>
                <a:latin typeface="HWSIUN+Arial-BoldMT"/>
                <a:cs typeface="HWSIUN+Arial-BoldMT"/>
              </a:rPr>
              <a:t>0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地址处</a:t>
            </a:r>
            <a:r>
              <a:rPr sz="3600" b="1">
                <a:solidFill>
                  <a:srgbClr val="000000"/>
                </a:solidFill>
                <a:latin typeface="HWSIUN+Arial-BoldMT"/>
                <a:cs typeface="HWSIUN+Arial-BoldMT"/>
              </a:rPr>
              <a:t>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6628" y="1038223"/>
            <a:ext cx="1206621" cy="1109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0x100000</a:t>
            </a:r>
          </a:p>
          <a:p>
            <a:pPr marL="76212" marR="0">
              <a:lnSpc>
                <a:spcPts val="1783"/>
              </a:lnSpc>
              <a:spcBef>
                <a:spcPts val="2717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0xF0000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8990" y="1236515"/>
            <a:ext cx="406778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但</a:t>
            </a:r>
            <a:r>
              <a:rPr sz="2400" b="1">
                <a:solidFill>
                  <a:srgbClr val="000000"/>
                </a:solidFill>
                <a:latin typeface="HWSIUN+Arial-BoldMT"/>
                <a:cs typeface="HWSIUN+Arial-BoldMT"/>
              </a:rPr>
              <a:t>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地址处是有重要内容的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8990" y="1731815"/>
            <a:ext cx="381395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以后不调用</a:t>
            </a:r>
            <a:r>
              <a:rPr sz="2400" b="1">
                <a:solidFill>
                  <a:srgbClr val="000000"/>
                </a:solidFill>
                <a:latin typeface="HWSIUN+Arial-BoldMT"/>
                <a:cs typeface="HWSIUN+Arial-BoldMT"/>
              </a:rPr>
              <a:t>int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指令了吗</a:t>
            </a:r>
            <a:r>
              <a:rPr sz="2400" b="1">
                <a:solidFill>
                  <a:srgbClr val="000000"/>
                </a:solidFill>
                <a:latin typeface="HWSIUN+Arial-BoldMT"/>
                <a:cs typeface="HWSIUN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79919" y="1828067"/>
            <a:ext cx="1970534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前面的</a:t>
            </a:r>
            <a:r>
              <a:rPr sz="2000" b="1">
                <a:solidFill>
                  <a:srgbClr val="000000"/>
                </a:solidFill>
                <a:latin typeface="HWSIUN+Arial-BoldMT"/>
                <a:cs typeface="HWSIUN+Arial-BoldMT"/>
              </a:rPr>
              <a:t>int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指令</a:t>
            </a:r>
          </a:p>
          <a:p>
            <a:pPr marL="112776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才可以使用</a:t>
            </a:r>
            <a:r>
              <a:rPr sz="2000" b="1">
                <a:solidFill>
                  <a:srgbClr val="000000"/>
                </a:solidFill>
                <a:latin typeface="HWSIUN+Arial-BoldMT"/>
                <a:cs typeface="HWSIUN+Arial-BoldMT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8990" y="2227115"/>
            <a:ext cx="7190917" cy="1337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因为操作系统要让硬件进入保护模式了</a:t>
            </a:r>
            <a:r>
              <a:rPr sz="2400" b="1">
                <a:solidFill>
                  <a:srgbClr val="FF0000"/>
                </a:solidFill>
                <a:latin typeface="HWSIUN+Arial-BoldMT"/>
                <a:cs typeface="HWSIUN+Arial-BoldMT"/>
              </a:rPr>
              <a:t>…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保护模式下</a:t>
            </a:r>
            <a:r>
              <a:rPr sz="2400" b="1">
                <a:solidFill>
                  <a:srgbClr val="FF0000"/>
                </a:solidFill>
                <a:latin typeface="HWSIUN+Arial-BoldMT"/>
                <a:cs typeface="HWSIUN+Arial-BoldMT"/>
              </a:rPr>
              <a:t>int</a:t>
            </a:r>
            <a:r>
              <a:rPr sz="2400" b="1" spc="-16">
                <a:solidFill>
                  <a:srgbClr val="FF0000"/>
                </a:solidFill>
                <a:latin typeface="HWSIUN+Arial-BoldMT"/>
                <a:cs typeface="HWSIUN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WSIUN+Arial-BoldMT"/>
                <a:cs typeface="HWSIUN+Arial-BoldMT"/>
              </a:rPr>
              <a:t>n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2400" b="1">
                <a:solidFill>
                  <a:srgbClr val="FF0000"/>
                </a:solidFill>
                <a:latin typeface="HWSIUN+Arial-BoldMT"/>
                <a:cs typeface="HWSIUN+Arial-BoldMT"/>
              </a:rPr>
              <a:t>cs:ip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解释不再和实模式一样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48040" y="2562248"/>
            <a:ext cx="143207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0x00000000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49506" y="3087613"/>
            <a:ext cx="27904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用</a:t>
            </a:r>
            <a:r>
              <a:rPr sz="2000" b="1">
                <a:solidFill>
                  <a:srgbClr val="000000"/>
                </a:solidFill>
                <a:latin typeface="HWSIUN+Arial-BoldMT"/>
                <a:cs typeface="HWSIUN+Arial-BoldMT"/>
              </a:rPr>
              <a:t>GDT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000" b="1">
                <a:solidFill>
                  <a:srgbClr val="000000"/>
                </a:solidFill>
                <a:latin typeface="HWSIUN+Arial-BoldMT"/>
                <a:cs typeface="HWSIUN+Arial-BoldMT"/>
              </a:rPr>
              <a:t>cs:ip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变成物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70942" y="3404094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理地址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1040" y="3456385"/>
            <a:ext cx="666239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end_move: mov ax,#SETUPSEG</a:t>
            </a:r>
            <a:r>
              <a:rPr sz="2000" b="1" spc="2401">
                <a:solidFill>
                  <a:srgbClr val="000000"/>
                </a:solidFill>
                <a:latin typeface="LJSHPA+CourierNewPS-BoldMT"/>
                <a:cs typeface="LJSHP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mov ds,ax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8136" y="3819882"/>
            <a:ext cx="8558107" cy="97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lidt idt_48</a:t>
            </a:r>
            <a:r>
              <a:rPr sz="2000" b="1" spc="2401">
                <a:solidFill>
                  <a:srgbClr val="000000"/>
                </a:solidFill>
                <a:latin typeface="LJSHPA+CourierNewPS-BoldMT"/>
                <a:cs typeface="LJSHP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lgdt gdt_48//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设置保护模式下的中断和寻址</a:t>
            </a:r>
          </a:p>
          <a:p>
            <a:pPr marL="3096617" marR="0">
              <a:lnSpc>
                <a:spcPts val="2004"/>
              </a:lnSpc>
              <a:spcBef>
                <a:spcPts val="687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又一个函数表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8240" y="4185642"/>
            <a:ext cx="3176206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333399"/>
                </a:solidFill>
                <a:latin typeface="SimSun"/>
                <a:cs typeface="SimSun"/>
              </a:rPr>
              <a:t>进入保护模式的命令</a:t>
            </a:r>
            <a:r>
              <a:rPr sz="2000" b="1" i="1">
                <a:solidFill>
                  <a:srgbClr val="333399"/>
                </a:solidFill>
                <a:latin typeface="LUUGHK+CourierNewPS-BoldItalicMT"/>
                <a:cs typeface="LUUGHK+CourierNewPS-BoldItalicMT"/>
              </a:rPr>
              <a:t>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1040" y="4551402"/>
            <a:ext cx="7555486" cy="140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idt_48:.word 0</a:t>
            </a:r>
            <a:r>
              <a:rPr sz="2000" b="1" spc="1201">
                <a:solidFill>
                  <a:srgbClr val="000000"/>
                </a:solidFill>
                <a:latin typeface="LJSHPA+CourierNewPS-BoldMT"/>
                <a:cs typeface="LJSHP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.word 0,0 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保护模式中断函数表</a:t>
            </a:r>
          </a:p>
          <a:p>
            <a:pPr marL="0" marR="0">
              <a:lnSpc>
                <a:spcPts val="2270"/>
              </a:lnSpc>
              <a:spcBef>
                <a:spcPts val="52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gdt_48:.word 0x800</a:t>
            </a:r>
            <a:r>
              <a:rPr sz="2000" b="1" spc="1201">
                <a:solidFill>
                  <a:srgbClr val="000000"/>
                </a:solidFill>
                <a:latin typeface="LJSHPA+CourierNewPS-BoldMT"/>
                <a:cs typeface="LJSHP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.word 512+gdt,0x9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gdt: .word 0,0,0,0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463037" y="5650881"/>
            <a:ext cx="6311761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.word 0x07FF, 0x0000, 0x9A00, 0x00C0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JSHPA+CourierNewPS-BoldMT"/>
                <a:cs typeface="LJSHPA+CourierNewPS-BoldMT"/>
              </a:rPr>
              <a:t>.word 0x07FF, 0x0000, 0x9200, 0x00C0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IAENK+TimesNewRomanPS-BoldMT"/>
                <a:cs typeface="GIAENK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GIAENK+TimesNewRomanPS-BoldMT"/>
                <a:cs typeface="GIAEN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IAENK+TimesNewRomanPS-BoldMT"/>
                <a:cs typeface="GIAENK+TimesNewRomanPS-BoldMT"/>
              </a:rPr>
              <a:t>System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WSIUN+Arial-BoldMT"/>
                <a:cs typeface="HWSIUN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1336547"/>
            <a:ext cx="195326" cy="198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727" y="4070603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6251" y="1295396"/>
            <a:ext cx="4419498" cy="1301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4464" y="2904740"/>
            <a:ext cx="3787635" cy="107793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727" y="1295396"/>
            <a:ext cx="9961372" cy="268728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4572000"/>
            <a:ext cx="6254750" cy="1754377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440" y="425291"/>
            <a:ext cx="790878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保护模式下的地址翻译和中断处理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7240" y="1250505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保护模式下的地址翻译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06240" y="1286045"/>
            <a:ext cx="21549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即</a:t>
            </a:r>
            <a:r>
              <a:rPr sz="2400" b="1">
                <a:solidFill>
                  <a:srgbClr val="FF0000"/>
                </a:solidFill>
                <a:latin typeface="LHOTVR+Arial-BoldMT"/>
                <a:cs typeface="LHOTVR+Arial-BoldMT"/>
              </a:rPr>
              <a:t>gdt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的作用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08241" y="1428656"/>
            <a:ext cx="3682212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42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t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table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，所以实模式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下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:cs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左移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4+ip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。保护模</a:t>
            </a:r>
          </a:p>
          <a:p>
            <a:pPr marL="237742" marR="0">
              <a:lnSpc>
                <a:spcPts val="2681"/>
              </a:lnSpc>
              <a:spcBef>
                <a:spcPts val="14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式下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: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根据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cs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查表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+ip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7019" y="1971972"/>
            <a:ext cx="11691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HOTVR+Arial-BoldMT"/>
                <a:cs typeface="LHOTVR+Arial-BoldMT"/>
              </a:rPr>
              <a:t>cs:ip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47865" y="3019782"/>
            <a:ext cx="3592830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t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仍是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table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，仿照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gdt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7620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通过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int</a:t>
            </a:r>
            <a:r>
              <a:rPr sz="2400" b="1" spc="-16">
                <a:solidFill>
                  <a:srgbClr val="000000"/>
                </a:solidFill>
                <a:latin typeface="LHOTVR+Arial-BoldMT"/>
                <a:cs typeface="LHOTV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400" b="1">
                <a:solidFill>
                  <a:srgbClr val="000000"/>
                </a:solidFill>
                <a:latin typeface="LHOTVR+Arial-BoldMT"/>
                <a:cs typeface="LHOTVR+Arial-BoldMT"/>
              </a:rPr>
              <a:t>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进行查表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87240" y="3284410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物理内存地址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7240" y="3703933"/>
            <a:ext cx="4577791" cy="100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HOTVR+Arial-BoldMT"/>
                <a:cs typeface="LHOTVR+Arial-BoldMT"/>
              </a:rPr>
              <a:t>GDT</a:t>
            </a:r>
          </a:p>
          <a:p>
            <a:pPr marL="0" marR="0">
              <a:lnSpc>
                <a:spcPts val="2400"/>
              </a:lnSpc>
              <a:spcBef>
                <a:spcPts val="55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保护模式下中断处理函数入口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44440" y="3856208"/>
            <a:ext cx="205435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即</a:t>
            </a:r>
            <a:r>
              <a:rPr sz="2400" b="1">
                <a:solidFill>
                  <a:srgbClr val="FF0000"/>
                </a:solidFill>
                <a:latin typeface="LHOTVR+Arial-BoldMT"/>
                <a:cs typeface="LHOTVR+Arial-BoldMT"/>
              </a:rPr>
              <a:t>idt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的作用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2071" y="4638972"/>
            <a:ext cx="10990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HOTVR+Arial-BoldMT"/>
                <a:cs typeface="LHOTVR+Arial-BoldMT"/>
              </a:rPr>
              <a:t>int</a:t>
            </a:r>
            <a:r>
              <a:rPr sz="2400" b="1" spc="-16">
                <a:solidFill>
                  <a:srgbClr val="FF0000"/>
                </a:solidFill>
                <a:latin typeface="LHOTVR+Arial-BoldMT"/>
                <a:cs typeface="LHOTV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HOTVR+Arial-BoldMT"/>
                <a:cs typeface="LHOTVR+Arial-BoldMT"/>
              </a:rPr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36415" y="5799010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中断处理函数入口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96440" y="6370933"/>
            <a:ext cx="79097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HOTVR+Arial-BoldMT"/>
                <a:cs typeface="LHOTVR+Arial-BoldMT"/>
              </a:rPr>
              <a:t>IDT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PMJGR+TimesNewRomanPS-BoldMT"/>
                <a:cs typeface="LPMJGR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LPMJGR+TimesNewRomanPS-BoldMT"/>
                <a:cs typeface="LPMJG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PMJGR+TimesNewRomanPS-BoldMT"/>
                <a:cs typeface="LPMJGR+TimesNewRomanPS-BoldMT"/>
              </a:rPr>
              <a:t>System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HOTVR+Arial-BoldMT"/>
                <a:cs typeface="LHOTVR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152144"/>
            <a:ext cx="10089388" cy="266420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9036" y="3890771"/>
            <a:ext cx="3371342" cy="228320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" y="4140707"/>
            <a:ext cx="195326" cy="19837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" y="4648962"/>
            <a:ext cx="3740150" cy="138937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927" y="6204204"/>
            <a:ext cx="195326" cy="19837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40" y="425291"/>
            <a:ext cx="343585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进入保护模式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290" y="1246585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call empty_8042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65845" y="1246585"/>
            <a:ext cx="22106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mov al,#0xD1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57499" y="1246585"/>
            <a:ext cx="221068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out #0x64,al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17476" y="1531205"/>
            <a:ext cx="2241819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D1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表示写数据到</a:t>
            </a:r>
          </a:p>
          <a:p>
            <a:pPr marL="108203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8042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P2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端口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4190" y="1610082"/>
            <a:ext cx="751679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//8042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是键盘控制器，其输出端口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P2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用来控制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A20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地址线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9290" y="1978105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call empty_8042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65845" y="1978105"/>
            <a:ext cx="22106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mov al,#0xDF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57499" y="1978105"/>
            <a:ext cx="221068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out #0x60,al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1740" y="2341602"/>
            <a:ext cx="2421592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选通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A20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地址线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24326" y="2348437"/>
            <a:ext cx="282048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call</a:t>
            </a:r>
            <a:r>
              <a:rPr sz="2000" b="1" spc="1201">
                <a:solidFill>
                  <a:srgbClr val="000000"/>
                </a:solidFill>
                <a:latin typeface="WSIPOM+CourierNewPS-BoldMT"/>
                <a:cs typeface="WSIPOM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empty_8042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9290" y="2707362"/>
            <a:ext cx="6577539" cy="140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初始化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8259(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中断控制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)</a:t>
            </a:r>
            <a:r>
              <a:rPr sz="2000" b="1" spc="-24">
                <a:solidFill>
                  <a:srgbClr val="000000"/>
                </a:solidFill>
                <a:latin typeface="WSIPOM+CourierNewPS-BoldMT"/>
                <a:cs typeface="WSIPOM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//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一段非常机械化的程序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WSIPOM+CourierNewPS-BoldMT"/>
                <a:cs typeface="WSIPOM+CourierNewPS-BoldMT"/>
              </a:rPr>
              <a:t>mov ax,#0x0001</a:t>
            </a:r>
            <a:r>
              <a:rPr sz="2000" b="1" spc="2401">
                <a:solidFill>
                  <a:srgbClr val="FF0000"/>
                </a:solidFill>
                <a:latin typeface="WSIPOM+CourierNewPS-BoldMT"/>
                <a:cs typeface="WSIPOM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WSIPOM+CourierNewPS-BoldMT"/>
                <a:cs typeface="WSIPOM+CourierNewPS-BoldMT"/>
              </a:rPr>
              <a:t>mov cr0,ax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WSIPOM+CourierNewPS-BoldMT"/>
                <a:cs typeface="WSIPOM+CourierNewPS-BoldMT"/>
              </a:rPr>
              <a:t>jmpi 0,8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11040" y="3985022"/>
            <a:ext cx="206102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empty_8042: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3439" y="4040040"/>
            <a:ext cx="369448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SOVPK+Arial-BoldMT"/>
                <a:cs typeface="ESOVPK+Arial-BoldMT"/>
              </a:rPr>
              <a:t>cr0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一个非常酷的寄存器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15941" y="4350750"/>
            <a:ext cx="333135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.word 0x00eb,0x00eb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8755" y="4386450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SOVPK+Arial-BoldMT"/>
                <a:cs typeface="ESOVPK+Arial-BoldMT"/>
              </a:rPr>
              <a:t>31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30059" y="4377033"/>
            <a:ext cx="550754" cy="127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8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SOVPK+Arial-BoldMT"/>
                <a:cs typeface="ESOVPK+Arial-BoldMT"/>
              </a:rPr>
              <a:t>0</a:t>
            </a:r>
          </a:p>
          <a:p>
            <a:pPr marL="0" marR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P</a:t>
            </a:r>
          </a:p>
          <a:p>
            <a:pPr marL="0" marR="0">
              <a:lnSpc>
                <a:spcPts val="2238"/>
              </a:lnSpc>
              <a:spcBef>
                <a:spcPts val="40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1091" y="4649448"/>
            <a:ext cx="55075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5941" y="4716479"/>
            <a:ext cx="2515583" cy="1766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in al,#0x64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test al,#2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jnz empty_8042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SIPOM+CourierNewPS-BoldMT"/>
                <a:cs typeface="WSIPOM+CourierNewPS-BoldMT"/>
              </a:rPr>
              <a:t>ret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7347" y="4984635"/>
            <a:ext cx="57896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SQDDM+ArialMT"/>
                <a:cs typeface="USQDDM+ArialMT"/>
              </a:rPr>
              <a:t>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94618" y="5372954"/>
            <a:ext cx="2799603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PE=1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启动保护模式，</a:t>
            </a:r>
          </a:p>
          <a:p>
            <a:pPr marL="324611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SOVPK+Arial-BoldMT"/>
                <a:cs typeface="ESOVPK+Arial-BoldMT"/>
              </a:rPr>
              <a:t>PG=1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启动分页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53439" y="6103790"/>
            <a:ext cx="398646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jmpi</a:t>
            </a:r>
            <a:r>
              <a:rPr sz="2400" b="1" spc="-15">
                <a:solidFill>
                  <a:srgbClr val="FF0000"/>
                </a:solidFill>
                <a:latin typeface="ESOVPK+Arial-BoldMT"/>
                <a:cs typeface="ESOVPK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0,8</a:t>
            </a:r>
            <a:r>
              <a:rPr sz="2400" b="1" spc="-11">
                <a:solidFill>
                  <a:srgbClr val="FF0000"/>
                </a:solidFill>
                <a:latin typeface="ESOVPK+Arial-BoldMT"/>
                <a:cs typeface="ESOVPK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//cs=8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用来查</a:t>
            </a:r>
            <a:r>
              <a:rPr sz="2400" b="1">
                <a:solidFill>
                  <a:srgbClr val="FF0000"/>
                </a:solidFill>
                <a:latin typeface="ESOVPK+Arial-BoldMT"/>
                <a:cs typeface="ESOVPK+Arial-BoldMT"/>
              </a:rPr>
              <a:t>gdt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PTIMU+TimesNewRomanPS-BoldMT"/>
                <a:cs typeface="APTIMU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APTIMU+TimesNewRomanPS-BoldMT"/>
                <a:cs typeface="APTIM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APTIMU+TimesNewRomanPS-BoldMT"/>
                <a:cs typeface="APTIMU+TimesNewRomanPS-BoldMT"/>
              </a:rPr>
              <a:t>System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SOVPK+Arial-BoldMT"/>
                <a:cs typeface="ESOVPK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296162"/>
            <a:ext cx="10375900" cy="290118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014" y="4953762"/>
            <a:ext cx="7556246" cy="12255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640" y="404306"/>
            <a:ext cx="477598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 dirty="0">
                <a:solidFill>
                  <a:srgbClr val="000000"/>
                </a:solidFill>
                <a:latin typeface="LMHHHP+Arial-BoldMT"/>
                <a:cs typeface="LMHHHP+Arial-BoldMT"/>
              </a:rPr>
              <a:t>jmpi 0,8</a:t>
            </a:r>
            <a:r>
              <a:rPr sz="3600" b="1" spc="995" dirty="0">
                <a:solidFill>
                  <a:srgbClr val="000000"/>
                </a:solidFill>
                <a:latin typeface="LMHHHP+Arial-BoldMT"/>
                <a:cs typeface="LMHHHP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LMHHHP+Arial-BoldMT"/>
                <a:cs typeface="LMHHHP+Arial-BoldMT"/>
              </a:rPr>
              <a:t>//gdt</a:t>
            </a:r>
            <a:r>
              <a:rPr sz="3600" spc="12" dirty="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  <a:r>
              <a:rPr sz="3600" b="1" dirty="0">
                <a:solidFill>
                  <a:srgbClr val="000000"/>
                </a:solidFill>
                <a:latin typeface="LMHHHP+Arial-BoldMT"/>
                <a:cs typeface="LMHHHP+Arial-BoldMT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7069" y="1570432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7440" y="1601640"/>
            <a:ext cx="3238500" cy="1337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jmp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到内存</a:t>
            </a: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0x0000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处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system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模块</a:t>
            </a: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2219" y="1819572"/>
            <a:ext cx="11691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cs:ip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14938" y="1967210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73478" y="2276772"/>
            <a:ext cx="64338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14938" y="23482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44240" y="2348208"/>
            <a:ext cx="9189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GDT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22749" y="2779572"/>
            <a:ext cx="2708160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06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两个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gdt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表项，都是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0x0000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86200" y="2980127"/>
            <a:ext cx="32408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0x00C09A00000007FFF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4840" y="3075385"/>
            <a:ext cx="315604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KQHWB+CourierNewPS-BoldMT"/>
                <a:cs typeface="VKQHWB+CourierNewPS-BoldMT"/>
              </a:rPr>
              <a:t>gdt: .word 0,0,0,0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153300" y="3084372"/>
            <a:ext cx="46575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(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73140" y="3096053"/>
            <a:ext cx="199948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，一个只读</a:t>
            </a:r>
            <a:r>
              <a:rPr sz="2000" spc="1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代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06567" y="3389171"/>
            <a:ext cx="2683173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码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)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，一个读写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(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数据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86837" y="3441113"/>
            <a:ext cx="6311763" cy="103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KQHWB+CourierNewPS-BoldMT"/>
                <a:cs typeface="VKQHWB+CourierNewPS-BoldMT"/>
              </a:rPr>
              <a:t>.word 0x07FF, 0x</a:t>
            </a:r>
            <a:r>
              <a:rPr sz="2000" b="1">
                <a:solidFill>
                  <a:srgbClr val="FF0000"/>
                </a:solidFill>
                <a:latin typeface="VKQHWB+CourierNewPS-BoldMT"/>
                <a:cs typeface="VKQHWB+CourierNewPS-BoldMT"/>
              </a:rPr>
              <a:t>0000</a:t>
            </a:r>
            <a:r>
              <a:rPr sz="2000" b="1">
                <a:solidFill>
                  <a:srgbClr val="000000"/>
                </a:solidFill>
                <a:latin typeface="VKQHWB+CourierNewPS-BoldMT"/>
                <a:cs typeface="VKQHWB+CourierNewPS-BoldMT"/>
              </a:rPr>
              <a:t>, 0x9A</a:t>
            </a:r>
            <a:r>
              <a:rPr sz="2000" b="1">
                <a:solidFill>
                  <a:srgbClr val="FF0000"/>
                </a:solidFill>
                <a:latin typeface="VKQHWB+CourierNewPS-BoldMT"/>
                <a:cs typeface="VKQHWB+CourierNewPS-BoldMT"/>
              </a:rPr>
              <a:t>00</a:t>
            </a:r>
            <a:r>
              <a:rPr sz="2000" b="1">
                <a:solidFill>
                  <a:srgbClr val="000000"/>
                </a:solidFill>
                <a:latin typeface="VKQHWB+CourierNewPS-BoldMT"/>
                <a:cs typeface="VKQHWB+CourierNewPS-BoldMT"/>
              </a:rPr>
              <a:t>, 0x</a:t>
            </a:r>
            <a:r>
              <a:rPr sz="2000" b="1">
                <a:solidFill>
                  <a:srgbClr val="FF0000"/>
                </a:solidFill>
                <a:latin typeface="VKQHWB+CourierNewPS-BoldMT"/>
                <a:cs typeface="VKQHWB+CourierNewPS-BoldMT"/>
              </a:rPr>
              <a:t>00</a:t>
            </a:r>
            <a:r>
              <a:rPr sz="2000" b="1">
                <a:solidFill>
                  <a:srgbClr val="000000"/>
                </a:solidFill>
                <a:latin typeface="VKQHWB+CourierNewPS-BoldMT"/>
                <a:cs typeface="VKQHWB+CourierNewPS-BoldMT"/>
              </a:rPr>
              <a:t>C0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KQHWB+CourierNewPS-BoldMT"/>
                <a:cs typeface="VKQHWB+CourierNewPS-BoldMT"/>
              </a:rPr>
              <a:t>.word 0x07FF, 0x0000, 0x9200, 0x00C0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6261" y="4565820"/>
            <a:ext cx="171145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MHHHP+Arial-BoldMT"/>
                <a:cs typeface="LMHHHP+Arial-BoldMT"/>
              </a:rPr>
              <a:t>GDT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表项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3828" y="5123031"/>
            <a:ext cx="2426132" cy="69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3000" b="1" baseline="-11343">
                <a:solidFill>
                  <a:srgbClr val="FF0000"/>
                </a:solidFill>
                <a:latin typeface="LMHHHP+Arial-BoldMT"/>
                <a:cs typeface="LMHHHP+Arial-BoldMT"/>
              </a:rPr>
              <a:t>4</a:t>
            </a:r>
            <a:r>
              <a:rPr sz="3000" b="1" spc="752" baseline="-11343">
                <a:solidFill>
                  <a:srgbClr val="FF0000"/>
                </a:solidFill>
                <a:latin typeface="LMHHHP+Arial-BoldMT"/>
                <a:cs typeface="LMHHHP+Arial-BoldMT"/>
              </a:rPr>
              <a:t> </a:t>
            </a:r>
            <a:r>
              <a:rPr sz="3000" spc="16" baseline="-11343">
                <a:solidFill>
                  <a:srgbClr val="FF0000"/>
                </a:solidFill>
                <a:latin typeface="SimSun"/>
                <a:cs typeface="SimSun"/>
              </a:rPr>
              <a:t>段基址</a:t>
            </a: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31..24</a:t>
            </a:r>
            <a:r>
              <a:rPr sz="2000" b="1" spc="-48">
                <a:solidFill>
                  <a:srgbClr val="FF0000"/>
                </a:solidFill>
                <a:latin typeface="LMHHHP+Arial-BoldMT"/>
                <a:cs typeface="LMHHH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15590" y="5123031"/>
            <a:ext cx="2680430" cy="67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段限长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19..16</a:t>
            </a:r>
            <a:r>
              <a:rPr sz="2000" b="1" spc="1926">
                <a:solidFill>
                  <a:srgbClr val="000000"/>
                </a:solidFill>
                <a:latin typeface="LMHHHP+Arial-BoldMT"/>
                <a:cs typeface="LMHHH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DPL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255355" y="5123031"/>
            <a:ext cx="2930541" cy="1274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2884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段基址</a:t>
            </a: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23..16</a:t>
            </a:r>
          </a:p>
          <a:p>
            <a:pPr marL="0" marR="0">
              <a:lnSpc>
                <a:spcPts val="2238"/>
              </a:lnSpc>
              <a:spcBef>
                <a:spcPts val="2561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段限长</a:t>
            </a: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15..0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352046" y="5151733"/>
            <a:ext cx="55075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MHHHP+Arial-BoldMT"/>
                <a:cs typeface="LMHHHP+Arial-BoldMT"/>
              </a:rPr>
              <a:t>P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261728" y="5732631"/>
            <a:ext cx="1714142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段基址</a:t>
            </a: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15..0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3828" y="5761391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66242" y="6234408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31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880316" y="62344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MHHHP+Arial-BoldMT"/>
                <a:cs typeface="LMHHHP+Arial-BoldMT"/>
              </a:rPr>
              <a:t>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BDBAF+TimesNewRomanPS-BoldMT"/>
                <a:cs typeface="FBDBAF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FBDBAF+TimesNewRomanPS-BoldMT"/>
                <a:cs typeface="FBDBA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BDBAF+TimesNewRomanPS-BoldMT"/>
                <a:cs typeface="FBDBAF+TimesNewRomanPS-BoldMT"/>
              </a:rPr>
              <a:t>System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MHHHP+Arial-BoldMT"/>
                <a:cs typeface="LMHHHP+Arial-BoldMT"/>
              </a:rPr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xmlns="" val="5021755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9290234" cy="738664"/>
          </a:xfrm>
        </p:spPr>
        <p:txBody>
          <a:bodyPr/>
          <a:lstStyle/>
          <a:p>
            <a:r>
              <a:rPr lang="en-US" altLang="zh-CN" sz="4800" dirty="0" smtClean="0">
                <a:latin typeface="+mj-ea"/>
              </a:rPr>
              <a:t>2018</a:t>
            </a:r>
            <a:r>
              <a:rPr lang="zh-CN" altLang="en-US" sz="4800" dirty="0" smtClean="0">
                <a:latin typeface="+mj-ea"/>
              </a:rPr>
              <a:t>年</a:t>
            </a:r>
            <a:r>
              <a:rPr lang="en-US" altLang="zh-CN" sz="4800" dirty="0" smtClean="0">
                <a:latin typeface="+mj-ea"/>
              </a:rPr>
              <a:t>9</a:t>
            </a:r>
            <a:r>
              <a:rPr lang="zh-CN" altLang="en-US" sz="4800" dirty="0" smtClean="0">
                <a:latin typeface="+mj-ea"/>
              </a:rPr>
              <a:t>月</a:t>
            </a:r>
            <a:r>
              <a:rPr lang="en-US" altLang="zh-CN" sz="4800" dirty="0" smtClean="0">
                <a:latin typeface="+mj-ea"/>
              </a:rPr>
              <a:t>14</a:t>
            </a:r>
            <a:r>
              <a:rPr lang="zh-CN" altLang="en-US" sz="4800" dirty="0" smtClean="0">
                <a:latin typeface="+mj-ea"/>
              </a:rPr>
              <a:t>日 </a:t>
            </a:r>
            <a:r>
              <a:rPr lang="zh-CN" altLang="en-US" sz="4800" dirty="0" smtClean="0">
                <a:latin typeface="+mj-ea"/>
              </a:rPr>
              <a:t>第一次作业</a:t>
            </a:r>
            <a:endParaRPr lang="zh-CN" altLang="en-US" sz="4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64" y="1785926"/>
            <a:ext cx="9001188" cy="3354765"/>
          </a:xfrm>
        </p:spPr>
        <p:txBody>
          <a:bodyPr/>
          <a:lstStyle/>
          <a:p>
            <a:r>
              <a:rPr lang="en-US" altLang="zh-CN" sz="3600" dirty="0" smtClean="0">
                <a:latin typeface="+mn-ea"/>
              </a:rPr>
              <a:t>1.</a:t>
            </a:r>
            <a:r>
              <a:rPr lang="zh-CN" altLang="en-US" sz="3600" dirty="0" smtClean="0">
                <a:latin typeface="+mn-ea"/>
              </a:rPr>
              <a:t>操作系统的两大主要作用是什么？</a:t>
            </a:r>
            <a:endParaRPr lang="en-US" altLang="zh-CN" sz="3600" dirty="0" smtClean="0">
              <a:latin typeface="+mn-ea"/>
            </a:endParaRPr>
          </a:p>
          <a:p>
            <a:r>
              <a:rPr lang="en-US" altLang="zh-CN" sz="3600" dirty="0" smtClean="0">
                <a:latin typeface="+mn-ea"/>
              </a:rPr>
              <a:t>2.</a:t>
            </a:r>
            <a:r>
              <a:rPr lang="zh-CN" altLang="en-US" sz="3600" dirty="0" smtClean="0">
                <a:latin typeface="+mn-ea"/>
              </a:rPr>
              <a:t>分时系统和多道程序系统的区别是什么？</a:t>
            </a:r>
            <a:endParaRPr lang="en-US" altLang="zh-CN" sz="3600" dirty="0" smtClean="0">
              <a:latin typeface="+mn-ea"/>
            </a:endParaRPr>
          </a:p>
          <a:p>
            <a:endParaRPr lang="en-US" altLang="zh-CN" dirty="0"/>
          </a:p>
          <a:p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提交邮箱：</a:t>
            </a:r>
            <a:r>
              <a:rPr lang="en-US" altLang="zh-CN" sz="3200" dirty="0" smtClean="0">
                <a:latin typeface="+mn-ea"/>
                <a:hlinkClick r:id="rId2"/>
              </a:rPr>
              <a:t>sjzxkc2018@163.com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最晚提交日期：下周二 </a:t>
            </a:r>
            <a:r>
              <a:rPr lang="en-US" altLang="zh-CN" sz="3200" dirty="0" smtClean="0">
                <a:latin typeface="+mn-ea"/>
              </a:rPr>
              <a:t>8</a:t>
            </a:r>
            <a:r>
              <a:rPr lang="zh-CN" altLang="en-US" sz="3200" dirty="0" smtClean="0">
                <a:latin typeface="+mn-ea"/>
              </a:rPr>
              <a:t>：</a:t>
            </a:r>
            <a:r>
              <a:rPr lang="en-US" altLang="zh-CN" sz="3200" dirty="0" smtClean="0">
                <a:latin typeface="+mn-ea"/>
              </a:rPr>
              <a:t>00</a:t>
            </a:r>
          </a:p>
          <a:p>
            <a:r>
              <a:rPr lang="zh-CN" altLang="en-US" sz="3200" dirty="0" smtClean="0">
                <a:latin typeface="+mn-ea"/>
              </a:rPr>
              <a:t>提交的顺序，按照统计规律记</a:t>
            </a:r>
            <a:r>
              <a:rPr lang="zh-CN" altLang="en-US" sz="3200" dirty="0" smtClean="0">
                <a:latin typeface="+mn-ea"/>
              </a:rPr>
              <a:t>入成绩</a:t>
            </a: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1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127" y="1348740"/>
            <a:ext cx="195325" cy="198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404" y="1738882"/>
            <a:ext cx="9842246" cy="31442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127" y="186080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127" y="574700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3840" y="404306"/>
            <a:ext cx="541649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跳到</a:t>
            </a:r>
            <a:r>
              <a:rPr sz="3600" b="1">
                <a:solidFill>
                  <a:srgbClr val="000000"/>
                </a:solidFill>
                <a:latin typeface="MTNICM+Arial-BoldMT"/>
                <a:cs typeface="MTNICM+Arial-BoldMT"/>
              </a:rPr>
              <a:t>system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模块执行</a:t>
            </a:r>
            <a:r>
              <a:rPr sz="3600" b="1">
                <a:solidFill>
                  <a:srgbClr val="000000"/>
                </a:solidFill>
                <a:latin typeface="MTNICM+Arial-BoldMT"/>
                <a:cs typeface="MTNICM+Arial-BoldMT"/>
              </a:rPr>
              <a:t>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1249215"/>
            <a:ext cx="7944940" cy="1308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system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模块</a:t>
            </a: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(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目标代码</a:t>
            </a: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中的第一部分代码</a:t>
            </a: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?</a:t>
            </a:r>
            <a:r>
              <a:rPr sz="2400" b="1" spc="1047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TNICM+Arial-BoldMT"/>
                <a:cs typeface="MTNICM+Arial-BoldMT"/>
              </a:rPr>
              <a:t>head.s</a:t>
            </a:r>
          </a:p>
          <a:p>
            <a:pPr marL="0" marR="0">
              <a:lnSpc>
                <a:spcPts val="2681"/>
              </a:lnSpc>
              <a:spcBef>
                <a:spcPts val="1343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system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由许多文件编译而成，为什么是</a:t>
            </a: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head.s?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35695" y="1841439"/>
            <a:ext cx="173985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if=input</a:t>
            </a:r>
            <a:r>
              <a:rPr sz="2000" b="1" spc="-35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file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11197" y="2149287"/>
            <a:ext cx="2389351" cy="66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/dev/PS0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是软驱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9290" y="2604240"/>
            <a:ext cx="177752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disk:</a:t>
            </a:r>
            <a:r>
              <a:rPr sz="2000" b="1" spc="-23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Image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41690" y="2884786"/>
            <a:ext cx="24585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MTNICM+Arial-BoldMT"/>
                <a:cs typeface="MTNICM+Arial-BoldMT"/>
              </a:rPr>
              <a:t>linux/Makefile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48230" y="2969969"/>
            <a:ext cx="46150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dd bs=8192</a:t>
            </a:r>
            <a:r>
              <a:rPr sz="2000" b="1" spc="-29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if=Image</a:t>
            </a:r>
            <a:r>
              <a:rPr sz="2000" b="1" spc="-36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of=/dev/PS0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9290" y="3335696"/>
            <a:ext cx="8339497" cy="139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Image:</a:t>
            </a:r>
            <a:r>
              <a:rPr sz="2000" b="1" spc="-22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boot/bootsect</a:t>
            </a:r>
            <a:r>
              <a:rPr sz="2000" b="1" spc="515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boot/setup</a:t>
            </a:r>
            <a:r>
              <a:rPr sz="2000" b="1" spc="-26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tools/system tools/build</a:t>
            </a:r>
          </a:p>
          <a:p>
            <a:pPr marL="208696" marR="0">
              <a:lnSpc>
                <a:spcPts val="2238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tools/build</a:t>
            </a:r>
            <a:r>
              <a:rPr sz="2000" b="1" spc="-15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boot/bootsect</a:t>
            </a:r>
            <a:r>
              <a:rPr sz="2000" b="1" spc="-36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boot/setup</a:t>
            </a:r>
            <a:r>
              <a:rPr sz="2000" b="1" spc="-26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MTNICM+Arial-BoldMT"/>
                <a:cs typeface="MTNICM+Arial-BoldMT"/>
              </a:rPr>
              <a:t>tools/system</a:t>
            </a:r>
            <a:r>
              <a:rPr sz="2000" b="1" spc="-21">
                <a:solidFill>
                  <a:srgbClr val="FF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&gt; Image</a:t>
            </a:r>
          </a:p>
          <a:p>
            <a:pPr marL="0" marR="0">
              <a:lnSpc>
                <a:spcPts val="2238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tools/system:</a:t>
            </a:r>
            <a:r>
              <a:rPr sz="2000" b="1" spc="-10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boot/head.o</a:t>
            </a:r>
            <a:r>
              <a:rPr sz="2000" b="1" spc="524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init/main.o</a:t>
            </a:r>
            <a:r>
              <a:rPr sz="2000" b="1" spc="-25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$(DRIVERS)</a:t>
            </a:r>
            <a:r>
              <a:rPr sz="2000" b="1" spc="-14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7986" y="4432881"/>
            <a:ext cx="835237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MTNICM+Arial-BoldMT"/>
                <a:cs typeface="MTNICM+Arial-BoldMT"/>
              </a:rPr>
              <a:t>$(LD)</a:t>
            </a:r>
            <a:r>
              <a:rPr sz="2000" b="1" spc="-25">
                <a:solidFill>
                  <a:srgbClr val="FF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MTNICM+Arial-BoldMT"/>
                <a:cs typeface="MTNICM+Arial-BoldMT"/>
              </a:rPr>
              <a:t>boot/head.o</a:t>
            </a:r>
            <a:r>
              <a:rPr sz="2000" b="1" spc="-14">
                <a:solidFill>
                  <a:srgbClr val="FF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init/main.o</a:t>
            </a:r>
            <a:r>
              <a:rPr sz="2000" b="1" spc="-25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$(DRIVERS)</a:t>
            </a:r>
            <a:r>
              <a:rPr sz="2000" b="1" spc="-14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… -o</a:t>
            </a:r>
            <a:r>
              <a:rPr sz="2000" b="1" spc="-17">
                <a:solidFill>
                  <a:srgbClr val="000000"/>
                </a:solidFill>
                <a:latin typeface="MTNICM+Arial-BoldMT"/>
                <a:cs typeface="MTNIC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MTNICM+Arial-BoldMT"/>
                <a:cs typeface="MTNICM+Arial-BoldMT"/>
              </a:rPr>
              <a:t>tools/system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8640" y="5646590"/>
            <a:ext cx="625532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明白为什么</a:t>
            </a: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head.s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就这样一个名字了吧</a:t>
            </a:r>
            <a:r>
              <a:rPr sz="2400" b="1">
                <a:solidFill>
                  <a:srgbClr val="000000"/>
                </a:solidFill>
                <a:latin typeface="MTNICM+Arial-BoldMT"/>
                <a:cs typeface="MTNICM+Arial-BoldMT"/>
              </a:rPr>
              <a:t>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EJEDG+TimesNewRomanPS-BoldMT"/>
                <a:cs typeface="PEJEDG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PEJEDG+TimesNewRomanPS-BoldMT"/>
                <a:cs typeface="PEJED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EJEDG+TimesNewRomanPS-BoldMT"/>
                <a:cs typeface="PEJEDG+TimesNewRomanPS-BoldMT"/>
              </a:rPr>
              <a:t>System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TNICM+Arial-BoldMT"/>
                <a:cs typeface="MTNICM+Arial-BoldMT"/>
              </a:rPr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xmlns="" val="16752001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1248</Words>
  <Application>Microsoft Office PowerPoint</Application>
  <PresentationFormat>自定义</PresentationFormat>
  <Paragraphs>339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63" baseType="lpstr">
      <vt:lpstr>Arial</vt:lpstr>
      <vt:lpstr>宋体</vt:lpstr>
      <vt:lpstr>KQVHMU+TimesNewRomanPS-BoldMT</vt:lpstr>
      <vt:lpstr>STHupo</vt:lpstr>
      <vt:lpstr>VKLRCW+Arial-Black</vt:lpstr>
      <vt:lpstr>SimHei</vt:lpstr>
      <vt:lpstr>AREETS+Elephant-Regular</vt:lpstr>
      <vt:lpstr>EHWRQR+Arial-BoldMT</vt:lpstr>
      <vt:lpstr>WESETI+CourierNewPS-BoldMT</vt:lpstr>
      <vt:lpstr>Times New Roman</vt:lpstr>
      <vt:lpstr>BNVQBR+TimesNewRomanPS-BoldMT</vt:lpstr>
      <vt:lpstr>WSIPOM+CourierNewPS-BoldMT</vt:lpstr>
      <vt:lpstr>ESOVPK+Arial-BoldMT</vt:lpstr>
      <vt:lpstr>USQDDM+ArialMT</vt:lpstr>
      <vt:lpstr>APTIMU+TimesNewRomanPS-BoldMT</vt:lpstr>
      <vt:lpstr>HWSIUN+Arial-BoldMT</vt:lpstr>
      <vt:lpstr>LJSHPA+CourierNewPS-BoldMT</vt:lpstr>
      <vt:lpstr>LUUGHK+CourierNewPS-BoldItalicMT</vt:lpstr>
      <vt:lpstr>GIAENK+TimesNewRomanPS-BoldMT</vt:lpstr>
      <vt:lpstr>LHOTVR+Arial-BoldMT</vt:lpstr>
      <vt:lpstr>LPMJGR+TimesNewRomanPS-BoldMT</vt:lpstr>
      <vt:lpstr>LMHHHP+Arial-BoldMT</vt:lpstr>
      <vt:lpstr>VKQHWB+CourierNewPS-BoldMT</vt:lpstr>
      <vt:lpstr>FBDBAF+TimesNewRomanPS-BoldMT</vt:lpstr>
      <vt:lpstr>Calibri</vt:lpstr>
      <vt:lpstr>MTNICM+Arial-BoldMT</vt:lpstr>
      <vt:lpstr>PEJEDG+TimesNewRomanPS-BoldMT</vt:lpstr>
      <vt:lpstr>CMOLPT+Arial-BoldMT</vt:lpstr>
      <vt:lpstr>ROQKRP+CourierNewPS-BoldMT</vt:lpstr>
      <vt:lpstr>MQSPLU+TimesNewRomanPS-BoldMT</vt:lpstr>
      <vt:lpstr>LPSGJB+Arial-BoldMT</vt:lpstr>
      <vt:lpstr>AHETUU+CourierNewPS-BoldMT</vt:lpstr>
      <vt:lpstr>ATWORM+Wingdings-Regular</vt:lpstr>
      <vt:lpstr>WWOKBQ+TimesNewRomanPS-BoldMT</vt:lpstr>
      <vt:lpstr>MGGBQT+Arial-BoldMT</vt:lpstr>
      <vt:lpstr>QSIGLR+CourierNewPS-BoldMT</vt:lpstr>
      <vt:lpstr>CSTQAH+TimesNewRomanPS-BoldMT</vt:lpstr>
      <vt:lpstr>SMCCJC+Arial-BoldMT</vt:lpstr>
      <vt:lpstr>AQLLTG+CourierNewPS-BoldMT</vt:lpstr>
      <vt:lpstr>WCNIFT+CourierNewPS-BoldItalicMT</vt:lpstr>
      <vt:lpstr>WJLOGW+TimesNewRomanPS-BoldMT</vt:lpstr>
      <vt:lpstr>DOBQWF+Arial-BoldMT</vt:lpstr>
      <vt:lpstr>LGLLEI+CourierNewPS-BoldMT</vt:lpstr>
      <vt:lpstr>APVPVT+TimesNewRomanPS-BoldMT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2018年9月14日 第一次作业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LEE</dc:creator>
  <cp:lastModifiedBy>user</cp:lastModifiedBy>
  <cp:revision>4</cp:revision>
  <dcterms:modified xsi:type="dcterms:W3CDTF">2018-09-14T05:32:21Z</dcterms:modified>
</cp:coreProperties>
</file>