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embeddedFontLst>
    <p:embeddedFont>
      <p:font typeface="WVMFPC+Arial-BoldMT" panose="02010600030101010101" charset="0"/>
      <p:regular r:id="rId11"/>
    </p:embeddedFont>
    <p:embeddedFont>
      <p:font typeface="WSJQBE+Wingdings-Regular" panose="02010600030101010101" charset="2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CCWSM+STHupo" panose="02010600030101010101" charset="-122"/>
      <p:regular r:id="rId17"/>
    </p:embeddedFont>
    <p:embeddedFont>
      <p:font typeface="AGDWJW+TimesNewRomanPS-BoldMT" panose="02010600030101010101" charset="0"/>
      <p:regular r:id="rId18"/>
    </p:embeddedFont>
    <p:embeddedFont>
      <p:font typeface="EAMWWL+ArialMT" panose="02010600030101010101" charset="0"/>
      <p:regular r:id="rId19"/>
    </p:embeddedFont>
    <p:embeddedFont>
      <p:font typeface="LRVIDK+Arial-Black" panose="02010600030101010101" charset="0"/>
      <p:regular r:id="rId20"/>
    </p:embeddedFont>
    <p:embeddedFont>
      <p:font typeface="LDCJWB+Elephant-Regular" panose="02010600030101010101" charset="0"/>
      <p:regular r:id="rId21"/>
    </p:embeddedFont>
    <p:embeddedFont>
      <p:font typeface="ATIHGI+TimesNewRomanPSMT" panose="02010600030101010101" charset="0"/>
      <p:regular r:id="rId22"/>
    </p:embeddedFont>
    <p:embeddedFont>
      <p:font typeface="SimHei" panose="02010609060101010101" pitchFamily="49" charset="-122"/>
      <p:regular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7859" y="1028701"/>
            <a:ext cx="11507232" cy="369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9923" y="1343721"/>
            <a:ext cx="6572817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80"/>
              </a:lnSpc>
              <a:spcBef>
                <a:spcPts val="0"/>
              </a:spcBef>
              <a:spcAft>
                <a:spcPts val="0"/>
              </a:spcAft>
            </a:pPr>
            <a:r>
              <a:rPr sz="5400" b="1" dirty="0">
                <a:solidFill>
                  <a:srgbClr val="0033CC"/>
                </a:solidFill>
                <a:latin typeface="AGDWJW+TimesNewRomanPS-BoldMT"/>
                <a:cs typeface="AGDWJW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4840" y="1429207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48"/>
              </a:lnSpc>
              <a:spcBef>
                <a:spcPts val="0"/>
              </a:spcBef>
              <a:spcAft>
                <a:spcPts val="0"/>
              </a:spcAft>
            </a:pPr>
            <a:r>
              <a:rPr sz="4800" spc="14" dirty="0">
                <a:solidFill>
                  <a:srgbClr val="0033CC"/>
                </a:solidFill>
                <a:latin typeface="LCCWSM+STHupo"/>
                <a:cs typeface="LCCWSM+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46298" y="2558412"/>
            <a:ext cx="8267698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460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FF0000"/>
                </a:solidFill>
                <a:latin typeface="LRVIDK+Arial-Black"/>
                <a:cs typeface="LRVIDK+Arial-Black"/>
              </a:rPr>
              <a:t>L31</a:t>
            </a:r>
            <a:r>
              <a:rPr sz="6000" spc="5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6000" spc="15" dirty="0">
                <a:solidFill>
                  <a:srgbClr val="FF0000"/>
                </a:solidFill>
                <a:latin typeface="SimHei"/>
                <a:cs typeface="SimHei"/>
              </a:rPr>
              <a:t>目录与文件系统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34332" y="3864855"/>
            <a:ext cx="3929477" cy="646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364" marR="0">
              <a:lnSpc>
                <a:spcPts val="515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000000"/>
                </a:solidFill>
                <a:latin typeface="LDCJWB+Elephant-Regular"/>
                <a:cs typeface="LDCJWB+Elephant-Regular"/>
              </a:rPr>
              <a:t>File </a:t>
            </a:r>
            <a:r>
              <a:rPr sz="4000" dirty="0" smtClean="0">
                <a:solidFill>
                  <a:srgbClr val="000000"/>
                </a:solidFill>
                <a:latin typeface="LDCJWB+Elephant-Regular"/>
                <a:cs typeface="LDCJWB+Elephant-Regular"/>
              </a:rPr>
              <a:t>System</a:t>
            </a:r>
            <a:endParaRPr sz="4000" dirty="0">
              <a:solidFill>
                <a:srgbClr val="000000"/>
              </a:solidFill>
              <a:latin typeface="LDCJWB+Elephant-Regular"/>
              <a:cs typeface="LDCJWB+Elephant-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42581" y="163533"/>
            <a:ext cx="1145117" cy="1209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0951" y="1289301"/>
            <a:ext cx="5034398" cy="2634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3127" y="2840735"/>
            <a:ext cx="188976" cy="1920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927" y="1246632"/>
            <a:ext cx="188976" cy="192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0200" y="4413503"/>
            <a:ext cx="5486400" cy="2253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9440" y="425291"/>
            <a:ext cx="632671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文件，抽象一个磁盘块集合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3439" y="1158430"/>
            <a:ext cx="321259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用户眼里文件的样子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49416" y="1431413"/>
            <a:ext cx="1680972" cy="113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字符序列</a:t>
            </a:r>
          </a:p>
          <a:p>
            <a:pPr marL="51816" marR="0">
              <a:lnSpc>
                <a:spcPts val="2681"/>
              </a:lnSpc>
              <a:spcBef>
                <a:spcPts val="9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(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字符流</a:t>
            </a:r>
            <a:r>
              <a:rPr sz="24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825680" y="2542097"/>
            <a:ext cx="168097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扇区集合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29639" y="2752280"/>
            <a:ext cx="321259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磁盘上的文件的样子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04215" y="3916979"/>
            <a:ext cx="8846970" cy="927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993300"/>
                </a:solidFill>
                <a:latin typeface="WSJQBE+Wingdings-Regular"/>
                <a:cs typeface="WSJQBE+Wingdings-Regular"/>
              </a:rPr>
              <a:t></a:t>
            </a:r>
            <a:r>
              <a:rPr sz="2500" spc="208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imSun"/>
                <a:cs typeface="SimSun"/>
              </a:rPr>
              <a:t>磁盘文件</a:t>
            </a:r>
            <a:r>
              <a:rPr sz="28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:</a:t>
            </a:r>
            <a:r>
              <a:rPr sz="2800" b="1" spc="18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800" dirty="0">
                <a:solidFill>
                  <a:srgbClr val="FF0000"/>
                </a:solidFill>
                <a:latin typeface="SimSun"/>
                <a:cs typeface="SimSun"/>
              </a:rPr>
              <a:t>建立了字符流到盘块集合的映射关系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819554" y="4478506"/>
            <a:ext cx="2488893" cy="970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test.c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中的</a:t>
            </a:r>
            <a:r>
              <a:rPr sz="2000" b="1" spc="-20" dirty="0">
                <a:solidFill>
                  <a:srgbClr val="000000"/>
                </a:solidFill>
                <a:latin typeface="WVMFPC+Arial-BoldMT"/>
                <a:cs typeface="WVMFPC+Arial-BoldMT"/>
              </a:rPr>
              <a:t>202-112</a:t>
            </a:r>
          </a:p>
          <a:p>
            <a:pPr marL="67055" marR="0">
              <a:lnSpc>
                <a:spcPts val="2238"/>
              </a:lnSpc>
              <a:spcBef>
                <a:spcPts val="161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字符对应盘块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789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76095" y="5850106"/>
            <a:ext cx="208331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将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202-212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字符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71979" y="6166588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删去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Systems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- 2 -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5037"/>
            <a:ext cx="10700002" cy="3881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1069" y="4115561"/>
            <a:ext cx="7321296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8686" y="5565644"/>
            <a:ext cx="2913837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440" y="404306"/>
            <a:ext cx="8790870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文件系统，抽象整个磁盘</a:t>
            </a:r>
            <a:r>
              <a:rPr sz="36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(</a:t>
            </a: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第四层抽象</a:t>
            </a:r>
            <a:r>
              <a:rPr sz="36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46261" y="1106415"/>
            <a:ext cx="136191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var</a:t>
            </a:r>
            <a:r>
              <a:rPr sz="2000" b="1" spc="1302" dirty="0">
                <a:solidFill>
                  <a:srgbClr val="000000"/>
                </a:solidFill>
                <a:latin typeface="WVMFPC+Arial-BoldMT"/>
                <a:cs typeface="WVMFPC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my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9944" y="1632996"/>
            <a:ext cx="199399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cat</a:t>
            </a:r>
            <a:r>
              <a:rPr sz="2000" b="1" spc="1531" dirty="0">
                <a:solidFill>
                  <a:srgbClr val="000000"/>
                </a:solidFill>
                <a:latin typeface="WVMFPC+Arial-BoldMT"/>
                <a:cs typeface="WVMFPC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bo</a:t>
            </a:r>
            <a:r>
              <a:rPr sz="2000" b="1" spc="1252" dirty="0">
                <a:solidFill>
                  <a:srgbClr val="000000"/>
                </a:solidFill>
                <a:latin typeface="WVMFPC+Arial-BoldMT"/>
                <a:cs typeface="WVMFPC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hex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97934" y="1981938"/>
            <a:ext cx="4499097" cy="66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data</a:t>
            </a:r>
            <a:r>
              <a:rPr sz="2000" b="1" spc="31" dirty="0">
                <a:solidFill>
                  <a:srgbClr val="000000"/>
                </a:solidFill>
                <a:latin typeface="WVMFPC+Arial-BoldMT"/>
                <a:cs typeface="WVMFPC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cont</a:t>
            </a:r>
            <a:r>
              <a:rPr sz="2000" b="1" spc="94" dirty="0">
                <a:solidFill>
                  <a:srgbClr val="000000"/>
                </a:solidFill>
                <a:latin typeface="WVMFPC+Arial-BoldMT"/>
                <a:cs typeface="WVMFPC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mail</a:t>
            </a:r>
            <a:r>
              <a:rPr sz="2000" b="1" spc="542" dirty="0">
                <a:solidFill>
                  <a:srgbClr val="000000"/>
                </a:solidFill>
                <a:latin typeface="WVMFPC+Arial-BoldMT"/>
                <a:cs typeface="WVMFPC+Arial-BoldMT"/>
              </a:rPr>
              <a:t> 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文件系统就是映射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23196" y="2861683"/>
            <a:ext cx="131907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a</a:t>
            </a:r>
            <a:r>
              <a:rPr sz="2000" b="1" spc="1593" dirty="0">
                <a:solidFill>
                  <a:srgbClr val="000000"/>
                </a:solidFill>
                <a:latin typeface="WVMFPC+Arial-BoldMT"/>
                <a:cs typeface="WVMFPC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data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2440" y="3060930"/>
            <a:ext cx="9181885" cy="711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用户眼里磁</a:t>
            </a:r>
          </a:p>
          <a:p>
            <a:pPr marL="6705600" marR="0">
              <a:lnSpc>
                <a:spcPts val="600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磁盘硬件是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2440" y="3365730"/>
            <a:ext cx="1659648" cy="928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盘是一堆有</a:t>
            </a:r>
          </a:p>
          <a:p>
            <a:pPr marL="0" marR="0">
              <a:lnSpc>
                <a:spcPts val="2004"/>
              </a:lnSpc>
              <a:spcBef>
                <a:spcPts val="30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组织的文件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78040" y="3429738"/>
            <a:ext cx="140361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一堆盘块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09222" y="4210503"/>
            <a:ext cx="261276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333399"/>
                </a:solidFill>
                <a:latin typeface="WVMFPC+Arial-BoldMT"/>
                <a:cs typeface="WVMFPC+Arial-BoldMT"/>
              </a:rPr>
              <a:t>i</a:t>
            </a:r>
            <a:r>
              <a:rPr sz="2000" spc="15" dirty="0">
                <a:solidFill>
                  <a:srgbClr val="333399"/>
                </a:solidFill>
                <a:latin typeface="SimSun"/>
                <a:cs typeface="SimSun"/>
              </a:rPr>
              <a:t>节点位图</a:t>
            </a:r>
            <a:r>
              <a:rPr sz="2000" spc="40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33399"/>
                </a:solidFill>
                <a:latin typeface="SimSun"/>
                <a:cs typeface="SimSun"/>
              </a:rPr>
              <a:t>盘块位图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8505" y="4725060"/>
            <a:ext cx="2045417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333399"/>
                </a:solidFill>
                <a:latin typeface="SimSun"/>
                <a:cs typeface="SimSun"/>
              </a:rPr>
              <a:t>引导块</a:t>
            </a:r>
            <a:r>
              <a:rPr sz="2000" spc="52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33399"/>
                </a:solidFill>
                <a:latin typeface="SimSun"/>
                <a:cs typeface="SimSun"/>
              </a:rPr>
              <a:t>超级块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695243" y="4725060"/>
            <a:ext cx="11475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333399"/>
                </a:solidFill>
                <a:latin typeface="SimSun"/>
                <a:cs typeface="SimSun"/>
              </a:rPr>
              <a:t>数据区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692374" y="4773695"/>
            <a:ext cx="96164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333399"/>
                </a:solidFill>
                <a:latin typeface="WVMFPC+Arial-BoldMT"/>
                <a:cs typeface="WVMFPC+Arial-BoldMT"/>
              </a:rPr>
              <a:t>i</a:t>
            </a:r>
            <a:r>
              <a:rPr sz="2000" spc="15" dirty="0">
                <a:solidFill>
                  <a:srgbClr val="333399"/>
                </a:solidFill>
                <a:latin typeface="SimSun"/>
                <a:cs typeface="SimSun"/>
              </a:rPr>
              <a:t>节点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13702" y="5125572"/>
            <a:ext cx="79533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在其他计算机上：应用结构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+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存储的数据可以得到那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56602" y="5601059"/>
            <a:ext cx="528233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棵文件树，找到文件、读写文件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…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641943" y="5708138"/>
            <a:ext cx="2599944" cy="1114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这才是系统，这</a:t>
            </a:r>
          </a:p>
          <a:p>
            <a:pPr marL="153923" marR="0">
              <a:lnSpc>
                <a:spcPts val="2400"/>
              </a:lnSpc>
              <a:spcBef>
                <a:spcPts val="371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就是文件系统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Systems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- 3 -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440435"/>
            <a:ext cx="10700002" cy="3265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948683"/>
            <a:ext cx="6553200" cy="2452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440" y="404306"/>
            <a:ext cx="5801105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故事先从多个文件开始</a:t>
            </a:r>
            <a:r>
              <a:rPr sz="36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27455" y="1209972"/>
            <a:ext cx="668836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cat</a:t>
            </a:r>
            <a:r>
              <a:rPr sz="2400" b="1" spc="2137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bo</a:t>
            </a:r>
            <a:r>
              <a:rPr sz="2400" b="1" spc="3209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a</a:t>
            </a:r>
            <a:r>
              <a:rPr sz="2400" b="1" spc="2521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test</a:t>
            </a:r>
            <a:r>
              <a:rPr sz="2400" b="1" spc="742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data</a:t>
            </a:r>
            <a:r>
              <a:rPr sz="2400" b="1" spc="459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mail</a:t>
            </a:r>
            <a:r>
              <a:rPr sz="2400" b="1" spc="405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cont</a:t>
            </a:r>
            <a:r>
              <a:rPr sz="2400" b="1" spc="732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hex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9590" y="1989010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文件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8239" y="2744640"/>
            <a:ext cx="4813693" cy="1372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所有文件放在一层</a:t>
            </a:r>
            <a:r>
              <a:rPr sz="24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(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一个大集合</a:t>
            </a:r>
            <a:r>
              <a:rPr sz="24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)</a:t>
            </a:r>
          </a:p>
          <a:p>
            <a:pPr marL="0" marR="0">
              <a:lnSpc>
                <a:spcPts val="2681"/>
              </a:lnSpc>
              <a:spcBef>
                <a:spcPts val="1843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怎么办</a:t>
            </a:r>
            <a:r>
              <a:rPr sz="24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?</a:t>
            </a:r>
            <a:r>
              <a:rPr sz="2400" b="1" spc="831" dirty="0">
                <a:solidFill>
                  <a:srgbClr val="000000"/>
                </a:solidFill>
                <a:latin typeface="WVMFPC+Arial-BoldMT"/>
                <a:cs typeface="WVMFPC+Arial-BoldMT"/>
              </a:rPr>
              <a:t> 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集合划分、分治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23535" y="4018133"/>
            <a:ext cx="306816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用户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1</a:t>
            </a:r>
            <a:r>
              <a:rPr sz="2400" b="1" spc="374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用户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2</a:t>
            </a:r>
            <a:r>
              <a:rPr sz="2400" b="1" spc="374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用户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9254" y="4624685"/>
            <a:ext cx="7214140" cy="125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cat</a:t>
            </a:r>
            <a:r>
              <a:rPr sz="2400" b="1" spc="2137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bo</a:t>
            </a:r>
            <a:r>
              <a:rPr sz="2400" b="1" spc="3209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a</a:t>
            </a:r>
          </a:p>
          <a:p>
            <a:pPr marL="4181855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mail</a:t>
            </a:r>
            <a:r>
              <a:rPr sz="2400" b="1" spc="405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cont</a:t>
            </a:r>
            <a:r>
              <a:rPr sz="2400" b="1" spc="732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hex</a:t>
            </a:r>
          </a:p>
          <a:p>
            <a:pPr marL="2462784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test</a:t>
            </a:r>
            <a:r>
              <a:rPr sz="2400" b="1" spc="742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data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Systems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- 4 -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2526791"/>
            <a:ext cx="6978395" cy="3672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440" y="425291"/>
            <a:ext cx="2977286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引入目录树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4215" y="1207116"/>
            <a:ext cx="8669396" cy="927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993200"/>
                </a:solidFill>
                <a:latin typeface="WSJQBE+Wingdings-Regular"/>
                <a:cs typeface="WSJQBE+Wingdings-Regular"/>
              </a:rPr>
              <a:t></a:t>
            </a:r>
            <a:r>
              <a:rPr sz="2500" spc="208" dirty="0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SimSun"/>
                <a:cs typeface="SimSun"/>
              </a:rPr>
              <a:t>将划分后的集合再进行划分</a:t>
            </a:r>
            <a:r>
              <a:rPr sz="28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:</a:t>
            </a:r>
            <a:r>
              <a:rPr sz="2800" b="1" spc="54" dirty="0">
                <a:solidFill>
                  <a:srgbClr val="000000"/>
                </a:solidFill>
                <a:latin typeface="WVMFPC+Arial-BoldMT"/>
                <a:cs typeface="WVMFPC+Arial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k</a:t>
            </a:r>
            <a:r>
              <a:rPr sz="2800" dirty="0">
                <a:solidFill>
                  <a:srgbClr val="000000"/>
                </a:solidFill>
                <a:latin typeface="SimSun"/>
                <a:cs typeface="SimSun"/>
              </a:rPr>
              <a:t>次划分后，每个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7114" y="1761852"/>
            <a:ext cx="4929333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SimSun"/>
                <a:cs typeface="SimSun"/>
              </a:rPr>
              <a:t>集合中的文件数为</a:t>
            </a:r>
            <a:r>
              <a:rPr sz="28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O(log</a:t>
            </a:r>
            <a:r>
              <a:rPr sz="2800" b="1" spc="260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8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26634" y="1954952"/>
            <a:ext cx="484646" cy="618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1"/>
              </a:lnSpc>
              <a:spcBef>
                <a:spcPts val="0"/>
              </a:spcBef>
              <a:spcAft>
                <a:spcPts val="0"/>
              </a:spcAft>
            </a:pPr>
            <a:r>
              <a:rPr sz="185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3054" y="2594272"/>
            <a:ext cx="3663338" cy="1483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2087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var</a:t>
            </a:r>
            <a:r>
              <a:rPr sz="2400" b="1" spc="1821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my</a:t>
            </a:r>
          </a:p>
          <a:p>
            <a:pPr marL="0" marR="0">
              <a:lnSpc>
                <a:spcPts val="2681"/>
              </a:lnSpc>
              <a:spcBef>
                <a:spcPts val="2718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cat</a:t>
            </a:r>
            <a:r>
              <a:rPr sz="2400" b="1" spc="2137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bo</a:t>
            </a:r>
            <a:r>
              <a:rPr sz="2400" b="1" spc="1804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hex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25440" y="2598292"/>
            <a:ext cx="669142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这一树状结构扩展性好、表示清晰，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最常用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96877" y="3279628"/>
            <a:ext cx="72575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引入了一个新的东西</a:t>
            </a:r>
            <a:r>
              <a:rPr sz="24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: 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目录，表示一个文件集合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34659" y="3737272"/>
            <a:ext cx="259931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data</a:t>
            </a:r>
            <a:r>
              <a:rPr sz="2400" b="1" spc="338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cont</a:t>
            </a:r>
            <a:r>
              <a:rPr sz="2400" b="1" spc="396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mail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25122" y="4880272"/>
            <a:ext cx="161725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a</a:t>
            </a:r>
            <a:r>
              <a:rPr sz="2400" b="1" spc="2197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data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Systems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- 5 -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609600"/>
            <a:ext cx="10700002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9575" y="4573523"/>
            <a:ext cx="188975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0724" y="3666744"/>
            <a:ext cx="4573523" cy="6964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9387" y="5567171"/>
            <a:ext cx="5204459" cy="10622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9440" y="404306"/>
            <a:ext cx="632863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实现目录成为了关键问题</a:t>
            </a:r>
            <a:r>
              <a:rPr sz="36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46232" y="654037"/>
            <a:ext cx="2632734" cy="109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0571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FF0000"/>
                </a:solidFill>
                <a:latin typeface="WVMFPC+Arial-BoldMT"/>
                <a:cs typeface="WVMFPC+Arial-BoldMT"/>
              </a:rPr>
              <a:t>var</a:t>
            </a:r>
            <a:r>
              <a:rPr sz="1800" b="1" spc="1189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18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my</a:t>
            </a:r>
          </a:p>
          <a:p>
            <a:pPr marL="0" marR="0">
              <a:lnSpc>
                <a:spcPts val="2010"/>
              </a:lnSpc>
              <a:spcBef>
                <a:spcPts val="1911"/>
              </a:spcBef>
              <a:spcAft>
                <a:spcPts val="0"/>
              </a:spcAft>
            </a:pPr>
            <a:r>
              <a:rPr sz="18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cat</a:t>
            </a:r>
            <a:r>
              <a:rPr sz="1800" b="1" spc="1393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18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bo</a:t>
            </a:r>
            <a:r>
              <a:rPr sz="1800" b="1" spc="1131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18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hex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4215" y="1251566"/>
            <a:ext cx="5565075" cy="926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993200"/>
                </a:solidFill>
                <a:latin typeface="WSJQBE+Wingdings-Regular"/>
                <a:cs typeface="WSJQBE+Wingdings-Regular"/>
              </a:rPr>
              <a:t></a:t>
            </a:r>
            <a:r>
              <a:rPr sz="2500" spc="208" dirty="0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SimSun"/>
                <a:cs typeface="SimSun"/>
              </a:rPr>
              <a:t>首先需要回答：目录怎么用</a:t>
            </a:r>
            <a:r>
              <a:rPr sz="28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072209" y="1484232"/>
            <a:ext cx="1894041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data</a:t>
            </a:r>
            <a:r>
              <a:rPr sz="1800" b="1" spc="38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18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cont</a:t>
            </a:r>
            <a:r>
              <a:rPr sz="1800" b="1" spc="72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18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mail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66214" y="1901678"/>
            <a:ext cx="437314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用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“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/my/data/a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”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定位文件</a:t>
            </a:r>
            <a:r>
              <a:rPr sz="24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644246" y="2314426"/>
            <a:ext cx="1186241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a</a:t>
            </a:r>
            <a:r>
              <a:rPr sz="1800" b="1" spc="1439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18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data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90014" y="2579859"/>
            <a:ext cx="5864229" cy="133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问题：更准确的说，是要干什么</a:t>
            </a:r>
            <a:r>
              <a:rPr sz="2400" b="1" u="sng" dirty="0">
                <a:solidFill>
                  <a:srgbClr val="000000"/>
                </a:solidFill>
                <a:latin typeface="WVMFPC+Arial-BoldMT"/>
                <a:cs typeface="WVMFPC+Arial-BoldMT"/>
              </a:rPr>
              <a:t>?</a:t>
            </a:r>
          </a:p>
          <a:p>
            <a:pPr marL="365125" marR="0">
              <a:lnSpc>
                <a:spcPts val="2681"/>
              </a:lnSpc>
              <a:spcBef>
                <a:spcPts val="1518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根据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/my/data/a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，得到文件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a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FCB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10652" y="3803820"/>
            <a:ext cx="479365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问题：那么目录中应该存什么</a:t>
            </a:r>
            <a:r>
              <a:rPr sz="2400" b="1" u="sng" dirty="0">
                <a:solidFill>
                  <a:srgbClr val="000000"/>
                </a:solidFill>
                <a:latin typeface="WVMFPC+Arial-BoldMT"/>
                <a:cs typeface="WVMFPC+Arial-BoldMT"/>
              </a:rPr>
              <a:t>?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466214" y="4513115"/>
            <a:ext cx="5962344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存放目录下的所有文件的</a:t>
            </a:r>
            <a:r>
              <a:rPr sz="24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FCB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吗</a:t>
            </a:r>
            <a:r>
              <a:rPr sz="24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?</a:t>
            </a:r>
            <a:r>
              <a:rPr sz="2400" b="1" spc="15" dirty="0">
                <a:solidFill>
                  <a:srgbClr val="000000"/>
                </a:solidFill>
                <a:latin typeface="WVMFPC+Arial-BoldMT"/>
                <a:cs typeface="WVMFPC+Arial-BoldMT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如果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是，解析</a:t>
            </a:r>
            <a:r>
              <a:rPr sz="2400" b="1" spc="-11" dirty="0">
                <a:solidFill>
                  <a:srgbClr val="000000"/>
                </a:solidFill>
                <a:latin typeface="WVMFPC+Arial-BoldMT"/>
                <a:cs typeface="WVMFPC+Arial-BoldMT"/>
              </a:rPr>
              <a:t>my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要干什么</a:t>
            </a:r>
            <a:r>
              <a:rPr sz="24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?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90014" y="5718047"/>
            <a:ext cx="5517184" cy="1149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问题：有什么办法</a:t>
            </a:r>
            <a:r>
              <a:rPr sz="2400" u="sng" spc="2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目录存什么</a:t>
            </a:r>
            <a:r>
              <a:rPr sz="2400" u="sng" spc="2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让系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统效率更高</a:t>
            </a:r>
            <a:r>
              <a:rPr sz="2400" b="1" u="sng" dirty="0">
                <a:solidFill>
                  <a:srgbClr val="000000"/>
                </a:solidFill>
                <a:latin typeface="WVMFPC+Arial-BoldMT"/>
                <a:cs typeface="WVMFPC+Arial-BoldMT"/>
              </a:rPr>
              <a:t>?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Systems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- 6 -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342900"/>
            <a:ext cx="11314938" cy="369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52600" y="4419600"/>
            <a:ext cx="5562600" cy="160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3932" y="387337"/>
            <a:ext cx="2632734" cy="109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0571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FF0000"/>
                </a:solidFill>
                <a:latin typeface="WVMFPC+Arial-BoldMT"/>
                <a:cs typeface="WVMFPC+Arial-BoldMT"/>
              </a:rPr>
              <a:t>var</a:t>
            </a:r>
            <a:r>
              <a:rPr sz="1800" b="1" spc="1189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18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my</a:t>
            </a:r>
          </a:p>
          <a:p>
            <a:pPr marL="0" marR="0">
              <a:lnSpc>
                <a:spcPts val="2010"/>
              </a:lnSpc>
              <a:spcBef>
                <a:spcPts val="1911"/>
              </a:spcBef>
              <a:spcAft>
                <a:spcPts val="0"/>
              </a:spcAft>
            </a:pPr>
            <a:r>
              <a:rPr sz="18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cat</a:t>
            </a:r>
            <a:r>
              <a:rPr sz="1800" b="1" spc="1393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18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bo</a:t>
            </a:r>
            <a:r>
              <a:rPr sz="1800" b="1" spc="1131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18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hex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9440" y="425291"/>
            <a:ext cx="481157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树状目录的完整实现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87002" y="1179385"/>
            <a:ext cx="106832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磁盘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19909" y="1217532"/>
            <a:ext cx="1894041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data</a:t>
            </a:r>
            <a:r>
              <a:rPr sz="1800" b="1" spc="38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18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cont</a:t>
            </a:r>
            <a:r>
              <a:rPr sz="1800" b="1" spc="72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18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mail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53591" y="1937322"/>
            <a:ext cx="1271091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FCB</a:t>
            </a:r>
            <a:r>
              <a:rPr sz="1800" spc="12" dirty="0">
                <a:solidFill>
                  <a:srgbClr val="000000"/>
                </a:solidFill>
                <a:latin typeface="SimSun"/>
                <a:cs typeface="SimSun"/>
              </a:rPr>
              <a:t>数组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36315" y="1936218"/>
            <a:ext cx="191568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数据盘块集合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91946" y="2047726"/>
            <a:ext cx="1186241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a</a:t>
            </a:r>
            <a:r>
              <a:rPr sz="1800" b="1" spc="1439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18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data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10639" y="2503656"/>
            <a:ext cx="148673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“/”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的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FCB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130040" y="2503656"/>
            <a:ext cx="147371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“/”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的数据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130040" y="2820138"/>
            <a:ext cx="63550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块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97099" y="2935347"/>
            <a:ext cx="2779464" cy="1529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目录项：文件名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+</a:t>
            </a:r>
          </a:p>
          <a:p>
            <a:pPr marL="23622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对应的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FCB</a:t>
            </a:r>
            <a:r>
              <a:rPr sz="2400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</a:p>
          <a:p>
            <a:pPr marL="496823" marR="0">
              <a:lnSpc>
                <a:spcPts val="2681"/>
              </a:lnSpc>
              <a:spcBef>
                <a:spcPts val="148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“地址”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!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58263" y="3610272"/>
            <a:ext cx="319704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spc="-27" dirty="0">
                <a:solidFill>
                  <a:srgbClr val="000000"/>
                </a:solidFill>
                <a:latin typeface="WVMFPC+Arial-BoldMT"/>
                <a:cs typeface="WVMFPC+Arial-BoldMT"/>
              </a:rPr>
              <a:t>&lt;var,</a:t>
            </a:r>
            <a:r>
              <a:rPr sz="2400" b="1" spc="25" dirty="0">
                <a:solidFill>
                  <a:srgbClr val="000000"/>
                </a:solidFill>
                <a:latin typeface="WVMFPC+Arial-BoldMT"/>
                <a:cs typeface="WVMFPC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13&gt;</a:t>
            </a:r>
            <a:r>
              <a:rPr sz="2400" b="1" spc="550" dirty="0">
                <a:solidFill>
                  <a:srgbClr val="000000"/>
                </a:solidFill>
                <a:latin typeface="WVMFPC+Arial-BoldMT"/>
                <a:cs typeface="WVMFPC+Arial-BoldMT"/>
              </a:rPr>
              <a:t> </a:t>
            </a:r>
            <a:r>
              <a:rPr sz="2400" b="1" spc="-50" dirty="0">
                <a:solidFill>
                  <a:srgbClr val="000000"/>
                </a:solidFill>
                <a:latin typeface="WVMFPC+Arial-BoldMT"/>
                <a:cs typeface="WVMFPC+Arial-BoldMT"/>
              </a:rPr>
              <a:t>&lt;my,</a:t>
            </a:r>
            <a:r>
              <a:rPr sz="2400" b="1" spc="73" dirty="0">
                <a:solidFill>
                  <a:srgbClr val="000000"/>
                </a:solidFill>
                <a:latin typeface="WVMFPC+Arial-BoldMT"/>
                <a:cs typeface="WVMFPC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82&gt;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72639" y="4484856"/>
            <a:ext cx="178091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“my”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的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FCB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968240" y="4484856"/>
            <a:ext cx="202235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“my”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的数据块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698114" y="5617188"/>
            <a:ext cx="513767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&lt;data,</a:t>
            </a:r>
            <a:r>
              <a:rPr sz="2000" b="1" spc="-46" dirty="0">
                <a:solidFill>
                  <a:srgbClr val="000000"/>
                </a:solidFill>
                <a:latin typeface="WVMFPC+Arial-BoldMT"/>
                <a:cs typeface="WVMFPC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103&gt;</a:t>
            </a:r>
            <a:r>
              <a:rPr sz="2000" b="1" spc="1090" dirty="0">
                <a:solidFill>
                  <a:srgbClr val="000000"/>
                </a:solidFill>
                <a:latin typeface="WVMFPC+Arial-BoldMT"/>
                <a:cs typeface="WVMFPC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&lt;cont,</a:t>
            </a:r>
            <a:r>
              <a:rPr sz="2000" b="1" spc="-33" dirty="0">
                <a:solidFill>
                  <a:srgbClr val="000000"/>
                </a:solidFill>
                <a:latin typeface="WVMFPC+Arial-BoldMT"/>
                <a:cs typeface="WVMFPC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225&gt;</a:t>
            </a:r>
            <a:r>
              <a:rPr sz="2000" b="1" spc="1414" dirty="0">
                <a:solidFill>
                  <a:srgbClr val="000000"/>
                </a:solidFill>
                <a:latin typeface="WVMFPC+Arial-BoldMT"/>
                <a:cs typeface="WVMFPC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&lt;mail,</a:t>
            </a:r>
            <a:r>
              <a:rPr sz="2000" b="1" spc="-30" dirty="0">
                <a:solidFill>
                  <a:srgbClr val="000000"/>
                </a:solidFill>
                <a:latin typeface="WVMFPC+Arial-BoldMT"/>
                <a:cs typeface="WVMFPC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77&gt;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Systems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- 7 -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914400"/>
            <a:ext cx="10700002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05127" y="3075431"/>
            <a:ext cx="188975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5127" y="5785103"/>
            <a:ext cx="188975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5127" y="3636264"/>
            <a:ext cx="188975" cy="1935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961" y="1905761"/>
            <a:ext cx="80772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43400" y="1540764"/>
            <a:ext cx="304800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8640" y="349091"/>
            <a:ext cx="8963498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要使整个系统能自举，还需存一些信息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19988" y="1061022"/>
            <a:ext cx="127109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FCB</a:t>
            </a:r>
            <a:r>
              <a:rPr sz="1800" spc="12" dirty="0">
                <a:solidFill>
                  <a:srgbClr val="000000"/>
                </a:solidFill>
                <a:latin typeface="SimSun"/>
                <a:cs typeface="SimSun"/>
              </a:rPr>
              <a:t>数组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30138" y="1059918"/>
            <a:ext cx="191568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数据盘块集合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11706" y="1977392"/>
            <a:ext cx="40641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/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52295" y="2000736"/>
            <a:ext cx="273406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333399"/>
                </a:solidFill>
                <a:latin typeface="WVMFPC+Arial-BoldMT"/>
                <a:cs typeface="WVMFPC+Arial-BoldMT"/>
              </a:rPr>
              <a:t>i</a:t>
            </a:r>
            <a:r>
              <a:rPr sz="2000" spc="15" dirty="0">
                <a:solidFill>
                  <a:srgbClr val="333399"/>
                </a:solidFill>
                <a:latin typeface="SimSun"/>
                <a:cs typeface="SimSun"/>
              </a:rPr>
              <a:t>节点位图</a:t>
            </a:r>
            <a:r>
              <a:rPr sz="2000" spc="136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33399"/>
                </a:solidFill>
                <a:latin typeface="SimSun"/>
                <a:cs typeface="SimSun"/>
              </a:rPr>
              <a:t>盘块位图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6240" y="2515338"/>
            <a:ext cx="21381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333399"/>
                </a:solidFill>
                <a:latin typeface="SimSun"/>
                <a:cs typeface="SimSun"/>
              </a:rPr>
              <a:t>引导块</a:t>
            </a:r>
            <a:r>
              <a:rPr sz="2000" spc="1252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33399"/>
                </a:solidFill>
                <a:latin typeface="SimSun"/>
                <a:cs typeface="SimSun"/>
              </a:rPr>
              <a:t>超级块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178040" y="2515338"/>
            <a:ext cx="11475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333399"/>
                </a:solidFill>
                <a:latin typeface="SimSun"/>
                <a:cs typeface="SimSun"/>
              </a:rPr>
              <a:t>数据区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68240" y="2563981"/>
            <a:ext cx="96164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333399"/>
                </a:solidFill>
                <a:latin typeface="WVMFPC+Arial-BoldMT"/>
                <a:cs typeface="WVMFPC+Arial-BoldMT"/>
              </a:rPr>
              <a:t>i</a:t>
            </a:r>
            <a:r>
              <a:rPr sz="2000" spc="15" dirty="0">
                <a:solidFill>
                  <a:srgbClr val="333399"/>
                </a:solidFill>
                <a:latin typeface="SimSun"/>
                <a:cs typeface="SimSun"/>
              </a:rPr>
              <a:t>节点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91639" y="2973240"/>
            <a:ext cx="630585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inode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位图</a:t>
            </a:r>
            <a:r>
              <a:rPr sz="24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:</a:t>
            </a:r>
            <a:r>
              <a:rPr sz="2400" b="1" spc="-14" dirty="0">
                <a:solidFill>
                  <a:srgbClr val="000000"/>
                </a:solidFill>
                <a:latin typeface="WVMFPC+Arial-BoldMT"/>
                <a:cs typeface="WVMFPC+Arial-BoldMT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哪些</a:t>
            </a:r>
            <a:r>
              <a:rPr sz="24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inode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空闲，哪些被占用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691639" y="3576490"/>
            <a:ext cx="7609788" cy="1288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盘块位图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: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哪些盘块是空闲的，硬盘大小不同这个</a:t>
            </a:r>
          </a:p>
          <a:p>
            <a:pPr marL="0" marR="0">
              <a:lnSpc>
                <a:spcPts val="2400"/>
              </a:lnSpc>
              <a:spcBef>
                <a:spcPts val="1632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位图的大小也不同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10639" y="4626145"/>
            <a:ext cx="7190917" cy="805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空闲位图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(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位向量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)…</a:t>
            </a:r>
            <a:r>
              <a:rPr sz="2400" b="1" spc="636" dirty="0">
                <a:solidFill>
                  <a:srgbClr val="FF0000"/>
                </a:solidFill>
                <a:latin typeface="WVMFPC+Arial-BoldMT"/>
                <a:cs typeface="WVMFPC+Arial-BoldMT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表示磁盘块</a:t>
            </a:r>
            <a:r>
              <a:rPr sz="3600" b="1" baseline="2500" dirty="0">
                <a:solidFill>
                  <a:srgbClr val="000000"/>
                </a:solidFill>
                <a:latin typeface="WVMFPC+Arial-BoldMT"/>
                <a:cs typeface="WVMFPC+Arial-BoldMT"/>
              </a:rPr>
              <a:t>2</a:t>
            </a:r>
            <a:r>
              <a:rPr sz="3600" spc="11" baseline="2500" dirty="0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3600" b="1" baseline="2500" dirty="0">
                <a:solidFill>
                  <a:srgbClr val="000000"/>
                </a:solidFill>
                <a:latin typeface="WVMFPC+Arial-BoldMT"/>
                <a:cs typeface="WVMFPC+Arial-BoldMT"/>
              </a:rPr>
              <a:t>3</a:t>
            </a:r>
            <a:r>
              <a:rPr sz="3600" spc="11" baseline="2500" dirty="0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3600" b="1" baseline="2500" dirty="0">
                <a:solidFill>
                  <a:srgbClr val="000000"/>
                </a:solidFill>
                <a:latin typeface="WVMFPC+Arial-BoldMT"/>
                <a:cs typeface="WVMFPC+Arial-BoldMT"/>
              </a:rPr>
              <a:t>4</a:t>
            </a:r>
            <a:r>
              <a:rPr sz="3600" spc="23" baseline="2500" dirty="0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3600" b="1" baseline="2500" dirty="0">
                <a:solidFill>
                  <a:srgbClr val="000000"/>
                </a:solidFill>
                <a:latin typeface="WVMFPC+Arial-BoldMT"/>
                <a:cs typeface="WVMFPC+Arial-BoldMT"/>
              </a:rPr>
              <a:t>5</a:t>
            </a:r>
            <a:r>
              <a:rPr sz="3600" baseline="2500" dirty="0">
                <a:solidFill>
                  <a:srgbClr val="000000"/>
                </a:solidFill>
                <a:latin typeface="SimSun"/>
                <a:cs typeface="SimSun"/>
              </a:rPr>
              <a:t>、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130040" y="4991905"/>
            <a:ext cx="300227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8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24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9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24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10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24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12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空闲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74038" y="5019947"/>
            <a:ext cx="266089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spc="-51" dirty="0">
                <a:solidFill>
                  <a:srgbClr val="FF0000"/>
                </a:solidFill>
                <a:latin typeface="WVMFPC+Arial-BoldMT"/>
                <a:cs typeface="WVMFPC+Arial-BoldMT"/>
              </a:rPr>
              <a:t>0011110011101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91639" y="5716440"/>
            <a:ext cx="549615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超级块</a:t>
            </a:r>
            <a:r>
              <a:rPr sz="24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: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记录两个位图有多大等信息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Systems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- 8 -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599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24200" y="2819400"/>
            <a:ext cx="22860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961" y="2743958"/>
            <a:ext cx="1828800" cy="1447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24200" y="3886200"/>
            <a:ext cx="22860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6361" y="4484370"/>
            <a:ext cx="798576" cy="5105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24200" y="4648200"/>
            <a:ext cx="22860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3402" y="5334000"/>
            <a:ext cx="1932431" cy="11559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4200" y="5715000"/>
            <a:ext cx="22860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3124200"/>
            <a:ext cx="20574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4038600"/>
            <a:ext cx="20574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4953000"/>
            <a:ext cx="20574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5867400"/>
            <a:ext cx="20574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7040" y="425291"/>
            <a:ext cx="7381426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“完成全部映射下”的磁盘使用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844419" y="1284456"/>
            <a:ext cx="309334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读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test.c</a:t>
            </a:r>
            <a:r>
              <a:rPr sz="2000" b="1" spc="-37" dirty="0">
                <a:solidFill>
                  <a:srgbClr val="000000"/>
                </a:solidFill>
                <a:latin typeface="WVMFPC+Arial-BoldMT"/>
                <a:cs typeface="WVMFPC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202-212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个字节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81378" y="1372338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FF0000"/>
                </a:solidFill>
                <a:latin typeface="SimSun"/>
                <a:cs typeface="SimSun"/>
              </a:rPr>
              <a:t>用户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806001" y="2157581"/>
            <a:ext cx="3690979" cy="970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目录解析找到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/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，读入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/</a:t>
            </a:r>
            <a:r>
              <a:rPr sz="2000" spc="10" dirty="0">
                <a:solidFill>
                  <a:srgbClr val="000000"/>
                </a:solidFill>
                <a:latin typeface="SimSun"/>
                <a:cs typeface="SimSun"/>
              </a:rPr>
              <a:t>内容找</a:t>
            </a:r>
          </a:p>
          <a:p>
            <a:pPr marL="24383" marR="0">
              <a:lnSpc>
                <a:spcPts val="2238"/>
              </a:lnSpc>
              <a:spcBef>
                <a:spcPts val="161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到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xx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，再找到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test.c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的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inode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568794" y="2202918"/>
            <a:ext cx="2772513" cy="613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inode</a:t>
            </a:r>
            <a:r>
              <a:rPr sz="1800" spc="12" dirty="0">
                <a:solidFill>
                  <a:srgbClr val="000000"/>
                </a:solidFill>
                <a:latin typeface="SimSun"/>
                <a:cs typeface="SimSun"/>
              </a:rPr>
              <a:t>数组</a:t>
            </a:r>
            <a:r>
              <a:rPr sz="1800" spc="20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数据盘块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01040" y="2272008"/>
            <a:ext cx="2248072" cy="1655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open(/xx/test.c)</a:t>
            </a:r>
          </a:p>
          <a:p>
            <a:pPr marL="462438" marR="0">
              <a:lnSpc>
                <a:spcPts val="2238"/>
              </a:lnSpc>
              <a:spcBef>
                <a:spcPts val="5561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WVMFPC+Arial-BoldMT"/>
                <a:cs typeface="WVMFPC+Arial-BoldMT"/>
              </a:rPr>
              <a:t>read(fd)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949575" y="3189456"/>
            <a:ext cx="3377260" cy="970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根据找到的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FCB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和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file</a:t>
            </a: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中的</a:t>
            </a:r>
          </a:p>
          <a:p>
            <a:pPr marL="150876" marR="0">
              <a:lnSpc>
                <a:spcPts val="2238"/>
              </a:lnSpc>
              <a:spcBef>
                <a:spcPts val="161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202-212</a:t>
            </a:r>
            <a:r>
              <a:rPr sz="2000" spc="14" dirty="0">
                <a:solidFill>
                  <a:srgbClr val="000000"/>
                </a:solidFill>
                <a:latin typeface="SimSun"/>
                <a:cs typeface="SimSun"/>
              </a:rPr>
              <a:t>字节找盘块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789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766169" y="3219858"/>
            <a:ext cx="1747156" cy="1239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ATIHGI+TimesNewRomanPSMT"/>
                <a:cs typeface="ATIHGI+TimesNewRomanPSMT"/>
              </a:rPr>
              <a:t>12</a:t>
            </a:r>
            <a:r>
              <a:rPr sz="1800" spc="8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ATIHGI+TimesNewRomanPSMT"/>
                <a:cs typeface="ATIHGI+TimesNewRomanPSMT"/>
              </a:rPr>
              <a:t>13</a:t>
            </a:r>
            <a:r>
              <a:rPr sz="1800" spc="8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ATIHGI+TimesNewRomanPSMT"/>
                <a:cs typeface="ATIHGI+TimesNewRomanPSMT"/>
              </a:rPr>
              <a:t>14</a:t>
            </a:r>
            <a:r>
              <a:rPr sz="1800" spc="8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ATIHGI+TimesNewRomanPSMT"/>
                <a:cs typeface="ATIHGI+TimesNewRomanPSMT"/>
              </a:rPr>
              <a:t>15</a:t>
            </a:r>
          </a:p>
          <a:p>
            <a:pPr marL="0" marR="0">
              <a:lnSpc>
                <a:spcPts val="1993"/>
              </a:lnSpc>
              <a:spcBef>
                <a:spcPts val="53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ATIHGI+TimesNewRomanPSMT"/>
                <a:cs typeface="ATIHGI+TimesNewRomanPSMT"/>
              </a:rPr>
              <a:t>16</a:t>
            </a:r>
            <a:r>
              <a:rPr sz="1800" spc="8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ATIHGI+TimesNewRomanPSMT"/>
                <a:cs typeface="ATIHGI+TimesNewRomanPSMT"/>
              </a:rPr>
              <a:t>17</a:t>
            </a:r>
            <a:r>
              <a:rPr sz="1800" spc="8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ATIHGI+TimesNewRomanPSMT"/>
                <a:cs typeface="ATIHGI+TimesNewRomanPSMT"/>
              </a:rPr>
              <a:t>18</a:t>
            </a:r>
            <a:r>
              <a:rPr sz="1800" spc="8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TIHGI+TimesNewRomanPSMT"/>
                <a:cs typeface="ATIHGI+TimesNewRomanPSMT"/>
              </a:rPr>
              <a:t>19</a:t>
            </a:r>
          </a:p>
          <a:p>
            <a:pPr marL="0" marR="0">
              <a:lnSpc>
                <a:spcPts val="1993"/>
              </a:lnSpc>
              <a:spcBef>
                <a:spcPts val="58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ATIHGI+TimesNewRomanPSMT"/>
                <a:cs typeface="ATIHGI+TimesNewRomanPSMT"/>
              </a:rPr>
              <a:t>20</a:t>
            </a:r>
            <a:r>
              <a:rPr sz="1800" spc="8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ATIHGI+TimesNewRomanPSMT"/>
                <a:cs typeface="ATIHGI+TimesNewRomanPSMT"/>
              </a:rPr>
              <a:t>21</a:t>
            </a:r>
            <a:r>
              <a:rPr sz="1800" spc="8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ATIHGI+TimesNewRomanPSMT"/>
                <a:cs typeface="ATIHGI+TimesNewRomanPSMT"/>
              </a:rPr>
              <a:t>22</a:t>
            </a:r>
            <a:r>
              <a:rPr sz="1800" spc="8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ATIHGI+TimesNewRomanPSMT"/>
                <a:cs typeface="ATIHGI+TimesNewRomanPSMT"/>
              </a:rPr>
              <a:t>23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69314" y="4177101"/>
            <a:ext cx="468296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FF0000"/>
                </a:solidFill>
                <a:latin typeface="SimSun"/>
                <a:cs typeface="SimSun"/>
              </a:rPr>
              <a:t>写入电梯队列</a:t>
            </a:r>
            <a:r>
              <a:rPr sz="2000" spc="286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add_request(789)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749930" y="4996031"/>
            <a:ext cx="313716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从队列中取出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789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，算出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125347" y="5106138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FF0000"/>
                </a:solidFill>
                <a:latin typeface="SimSun"/>
                <a:cs typeface="SimSun"/>
              </a:rPr>
              <a:t>磁盘中断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097448" y="5181410"/>
            <a:ext cx="62228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1" dirty="0">
                <a:solidFill>
                  <a:srgbClr val="FF0000"/>
                </a:solidFill>
                <a:latin typeface="EAMWWL+ArialMT"/>
                <a:cs typeface="EAMWWL+ArialMT"/>
              </a:rPr>
              <a:t>cyl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190367" y="5297783"/>
            <a:ext cx="223413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cyl,head,sector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652966" y="5333810"/>
            <a:ext cx="69863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EAMWWL+ArialMT"/>
                <a:cs typeface="EAMWWL+ArialMT"/>
              </a:rPr>
              <a:t>sec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708650" y="5722747"/>
            <a:ext cx="851445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EAMWWL+ArialMT"/>
                <a:cs typeface="EAMWWL+ArialMT"/>
              </a:rPr>
              <a:t>head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69314" y="6005808"/>
            <a:ext cx="512119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FF0000"/>
                </a:solidFill>
                <a:latin typeface="SimSun"/>
                <a:cs typeface="SimSun"/>
              </a:rPr>
              <a:t>写磁盘控制器</a:t>
            </a:r>
            <a:r>
              <a:rPr sz="2000" spc="223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outp(cyl,head,sector)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AGDWJW+TimesNewRomanPS-BoldMT"/>
                <a:cs typeface="AGDWJW+TimesNewRomanPS-BoldMT"/>
              </a:rPr>
              <a:t>Systems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WVMFPC+Arial-BoldMT"/>
                <a:cs typeface="WVMFPC+Arial-BoldMT"/>
              </a:rPr>
              <a:t>- 9 -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413</Words>
  <Application>Microsoft Office PowerPoint</Application>
  <PresentationFormat>宽屏</PresentationFormat>
  <Paragraphs>136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WVMFPC+Arial-BoldMT</vt:lpstr>
      <vt:lpstr>WSJQBE+Wingdings-Regular</vt:lpstr>
      <vt:lpstr>SimSun</vt:lpstr>
      <vt:lpstr>Calibri</vt:lpstr>
      <vt:lpstr>LCCWSM+STHupo</vt:lpstr>
      <vt:lpstr>AGDWJW+TimesNewRomanPS-BoldMT</vt:lpstr>
      <vt:lpstr>EAMWWL+ArialMT</vt:lpstr>
      <vt:lpstr>LRVIDK+Arial-Black</vt:lpstr>
      <vt:lpstr>LDCJWB+Elephant-Regular</vt:lpstr>
      <vt:lpstr>Times New Roman</vt:lpstr>
      <vt:lpstr>ATIHGI+TimesNewRomanPSMT</vt:lpstr>
      <vt:lpstr>SimHei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李 想</cp:lastModifiedBy>
  <cp:revision>2</cp:revision>
  <dcterms:modified xsi:type="dcterms:W3CDTF">2018-09-08T08:38:43Z</dcterms:modified>
</cp:coreProperties>
</file>