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60" r:id="rId7"/>
    <p:sldId id="263" r:id="rId8"/>
    <p:sldId id="266" r:id="rId9"/>
    <p:sldId id="269" r:id="rId10"/>
    <p:sldId id="270" r:id="rId11"/>
    <p:sldId id="271" r:id="rId12"/>
    <p:sldId id="272" r:id="rId13"/>
  </p:sldIdLst>
  <p:sldSz cx="12192000" cy="6858000"/>
  <p:notesSz cx="12192000" cy="6858000"/>
  <p:embeddedFontLst>
    <p:embeddedFont>
      <p:font typeface="RKQTTM+Wingdings-Regular" panose="02010600030101010101" charset="2"/>
      <p:regular r:id="rId14"/>
    </p:embeddedFont>
    <p:embeddedFont>
      <p:font typeface="FGEPAR+Wingdings-Regular" panose="02010600030101010101" charset="2"/>
      <p:regular r:id="rId15"/>
    </p:embeddedFont>
    <p:embeddedFont>
      <p:font typeface="LDVUNP+Arial-Black" panose="02010600030101010101" charset="0"/>
      <p:regular r:id="rId16"/>
    </p:embeddedFont>
    <p:embeddedFont>
      <p:font typeface="BEIDEU+Arial-BoldMT" panose="02010600030101010101" charset="0"/>
      <p:regular r:id="rId17"/>
    </p:embeddedFont>
    <p:embeddedFont>
      <p:font typeface="NQVAAK+Arial-BoldMT" panose="02010600030101010101" charset="0"/>
      <p:regular r:id="rId18"/>
    </p:embeddedFont>
    <p:embeddedFont>
      <p:font typeface="PCFBVR+Elephant-Regular" panose="02010600030101010101" charset="0"/>
      <p:regular r:id="rId19"/>
    </p:embeddedFont>
    <p:embeddedFont>
      <p:font typeface="HJURKQ+Wingdings-Regular" panose="02010600030101010101" charset="2"/>
      <p:regular r:id="rId20"/>
    </p:embeddedFont>
    <p:embeddedFont>
      <p:font typeface="RETAQI+Arial-BoldMT" panose="02010600030101010101" charset="0"/>
      <p:regular r:id="rId21"/>
    </p:embeddedFont>
    <p:embeddedFont>
      <p:font typeface="NDNSER+TimesNewRomanPS-BoldMT" panose="02010600030101010101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VIEPU+TimesNewRomanPS-BoldMT" panose="02010600030101010101" charset="0"/>
      <p:regular r:id="rId27"/>
    </p:embeddedFont>
    <p:embeddedFont>
      <p:font typeface="DMMOFE+TimesNewRomanPS-BoldMT" panose="02010600030101010101" charset="0"/>
      <p:regular r:id="rId28"/>
    </p:embeddedFont>
    <p:embeddedFont>
      <p:font typeface="SimHei" panose="02010609060101010101" pitchFamily="49" charset="-122"/>
      <p:regular r:id="rId29"/>
    </p:embeddedFont>
    <p:embeddedFont>
      <p:font typeface="JRTMRK+Wingdings-Regular" panose="02010600030101010101" charset="2"/>
      <p:regular r:id="rId30"/>
    </p:embeddedFont>
    <p:embeddedFont>
      <p:font typeface="QAQCPO+TimesNewRomanPS-BoldMT" panose="02010600030101010101" charset="0"/>
      <p:regular r:id="rId31"/>
    </p:embeddedFont>
    <p:embeddedFont>
      <p:font typeface="DQKLAF+TimesNewRomanPS-BoldMT" panose="02010600030101010101" charset="0"/>
      <p:regular r:id="rId32"/>
    </p:embeddedFont>
    <p:embeddedFont>
      <p:font typeface="BWOJFS+TimesNewRomanPS-BoldMT" panose="02010600030101010101" charset="0"/>
      <p:regular r:id="rId33"/>
    </p:embeddedFont>
    <p:embeddedFont>
      <p:font typeface="BJWQIJ+Arial-BoldMT" panose="02010600030101010101" charset="0"/>
      <p:regular r:id="rId34"/>
    </p:embeddedFont>
    <p:embeddedFont>
      <p:font typeface="STHupo" panose="02010800040101010101" pitchFamily="2" charset="-122"/>
      <p:regular r:id="rId35"/>
    </p:embeddedFont>
    <p:embeddedFont>
      <p:font typeface="KWQFVS+TimesNewRomanPS-BoldMT" panose="02010600030101010101" charset="0"/>
      <p:regular r:id="rId36"/>
    </p:embeddedFont>
    <p:embeddedFont>
      <p:font typeface="VKWFIB+Wingdings-Regular" panose="02010600030101010101" charset="2"/>
      <p:regular r:id="rId37"/>
    </p:embeddedFont>
    <p:embeddedFont>
      <p:font typeface="AQWFQH+Arial-BoldMT" panose="02010600030101010101" charset="0"/>
      <p:regular r:id="rId38"/>
    </p:embeddedFont>
    <p:embeddedFont>
      <p:font typeface="KMENKT+Wingdings-Regular" panose="02010600030101010101" charset="2"/>
      <p:regular r:id="rId39"/>
    </p:embeddedFont>
    <p:embeddedFont>
      <p:font typeface="BTNJDH+Arial-BoldMT" panose="02010600030101010101" charset="0"/>
      <p:regular r:id="rId40"/>
    </p:embeddedFont>
    <p:embeddedFont>
      <p:font typeface="TASMVF+TimesNewRomanPS-BoldMT" panose="02010600030101010101" charset="0"/>
      <p:regular r:id="rId41"/>
    </p:embeddedFont>
    <p:embeddedFont>
      <p:font typeface="IWTBRU+Arial-BoldMT" panose="02010600030101010101" charset="0"/>
      <p:regular r:id="rId42"/>
    </p:embeddedFont>
    <p:embeddedFont>
      <p:font typeface="KCUWEO+Wingdings-Regular" panose="02010600030101010101" charset="2"/>
      <p:regular r:id="rId43"/>
    </p:embeddedFont>
  </p:embeddedFontLst>
  <p:custDataLst>
    <p:tags r:id="rId44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viewProps" Target="viewProps.xml"/><Relationship Id="rId20" Type="http://schemas.openxmlformats.org/officeDocument/2006/relationships/font" Target="fonts/font7.fntdata"/><Relationship Id="rId41" Type="http://schemas.openxmlformats.org/officeDocument/2006/relationships/font" Target="fonts/font2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13582" cy="3761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8824" y="1343721"/>
            <a:ext cx="6305936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DMMOFE+TimesNewRomanPS-BoldMT"/>
                <a:cs typeface="DMMOFE+TimesNewRomanPS-BoldMT"/>
              </a:rPr>
              <a:t>Operating 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1015" y="2736212"/>
            <a:ext cx="7248145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LDVUNP+Arial-Black"/>
                <a:cs typeface="LDVUNP+Arial-Black"/>
              </a:rPr>
              <a:t>L4.</a:t>
            </a:r>
            <a:r>
              <a:rPr sz="6000" spc="15">
                <a:solidFill>
                  <a:srgbClr val="FF0000"/>
                </a:solidFill>
                <a:latin typeface="LDVUNP+Arial-Black"/>
                <a:cs typeface="LDVUNP+Arial-Black"/>
              </a:rPr>
              <a:t> </a:t>
            </a:r>
            <a:r>
              <a:rPr sz="6000" spc="14">
                <a:solidFill>
                  <a:srgbClr val="FF0000"/>
                </a:solidFill>
                <a:latin typeface="SimHei"/>
                <a:cs typeface="SimHei"/>
              </a:rPr>
              <a:t>操作系统接口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43932" y="4358568"/>
            <a:ext cx="4070340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dirty="0">
                <a:solidFill>
                  <a:srgbClr val="000000"/>
                </a:solidFill>
                <a:latin typeface="PCFBVR+Elephant-Regular"/>
                <a:cs typeface="PCFBVR+Elephant-Regular"/>
              </a:rPr>
              <a:t>OS Interface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2007107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9624" y="2313431"/>
            <a:ext cx="1911350" cy="1911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2453640"/>
            <a:ext cx="2520950" cy="146481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927" y="509473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440" y="404306"/>
            <a:ext cx="381609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接口</a:t>
            </a:r>
            <a:r>
              <a:rPr sz="3600" b="1">
                <a:solidFill>
                  <a:srgbClr val="000000"/>
                </a:solidFill>
                <a:latin typeface="BTNJDH+Arial-BoldMT"/>
                <a:cs typeface="BTNJDH+Arial-BoldMT"/>
              </a:rPr>
              <a:t>(Interface)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5615" y="1295508"/>
            <a:ext cx="3721354" cy="923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FGEPAR+Wingdings-Regular"/>
                <a:cs typeface="FGEPAR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仍然从常识开始</a:t>
            </a:r>
            <a:r>
              <a:rPr sz="2800" b="1">
                <a:solidFill>
                  <a:srgbClr val="000000"/>
                </a:solidFill>
                <a:latin typeface="BTNJDH+Arial-BoldMT"/>
                <a:cs typeface="BTNJDH+Arial-BoldMT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4440" y="1906440"/>
            <a:ext cx="73959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日常生活中有很多接口：电源插座；汽车油门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965" y="4316521"/>
            <a:ext cx="9356985" cy="876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FGEPAR+Wingdings-Regular"/>
                <a:cs typeface="FGEPAR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那什么是接口</a:t>
            </a:r>
            <a:r>
              <a:rPr sz="2800" b="1">
                <a:solidFill>
                  <a:srgbClr val="000000"/>
                </a:solidFill>
                <a:latin typeface="BTNJDH+Arial-BoldMT"/>
                <a:cs typeface="BTNJDH+Arial-BoldMT"/>
              </a:rPr>
              <a:t>?</a:t>
            </a:r>
            <a:r>
              <a:rPr sz="2800" b="1" spc="1039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连接两个东西、信号转换、屏蔽细节</a:t>
            </a:r>
            <a:r>
              <a:rPr sz="2400" b="1">
                <a:solidFill>
                  <a:srgbClr val="FF0000"/>
                </a:solidFill>
                <a:latin typeface="BTNJDH+Arial-BoldMT"/>
                <a:cs typeface="BTNJDH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4440" y="5035213"/>
            <a:ext cx="8278174" cy="121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Interface: electrical circuit</a:t>
            </a:r>
            <a:r>
              <a:rPr sz="2400" b="1" spc="-15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linking</a:t>
            </a:r>
            <a:r>
              <a:rPr sz="2400" b="1" spc="-34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one device </a:t>
            </a:r>
            <a:r>
              <a:rPr sz="2400" b="1" spc="10">
                <a:solidFill>
                  <a:srgbClr val="000000"/>
                </a:solidFill>
                <a:latin typeface="BTNJDH+Arial-BoldMT"/>
                <a:cs typeface="BTNJDH+Arial-BoldMT"/>
              </a:rPr>
              <a:t>with</a:t>
            </a:r>
          </a:p>
          <a:p>
            <a:pPr marL="0" marR="0">
              <a:lnSpc>
                <a:spcPts val="2681"/>
              </a:lnSpc>
              <a:spcBef>
                <a:spcPts val="606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another and enabling</a:t>
            </a:r>
            <a:r>
              <a:rPr sz="2400" b="1" spc="-18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data coded in</a:t>
            </a:r>
            <a:r>
              <a:rPr sz="2400" b="1" spc="-14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one format 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4440" y="5922181"/>
            <a:ext cx="655227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be transmitted</a:t>
            </a:r>
            <a:r>
              <a:rPr sz="2400" b="1" spc="-22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in</a:t>
            </a:r>
            <a:r>
              <a:rPr sz="2400" b="1" spc="-14">
                <a:solidFill>
                  <a:srgbClr val="000000"/>
                </a:solidFill>
                <a:latin typeface="BTNJDH+Arial-BoldMT"/>
                <a:cs typeface="BTNJD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another(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出自牛津辞典</a:t>
            </a:r>
            <a:r>
              <a:rPr sz="2400" b="1">
                <a:solidFill>
                  <a:srgbClr val="000000"/>
                </a:solidFill>
                <a:latin typeface="BTNJDH+Arial-BoldMT"/>
                <a:cs typeface="BTNJDH+Arial-Bold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WOJFS+TimesNewRomanPS-BoldMT"/>
                <a:cs typeface="BWOJFS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BWOJFS+TimesNewRomanPS-BoldMT"/>
                <a:cs typeface="BWOJF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BWOJFS+TimesNewRomanPS-BoldMT"/>
                <a:cs typeface="BWOJFS+TimesNewRomanPS-BoldMT"/>
              </a:rPr>
              <a:t>System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TNJDH+Arial-BoldMT"/>
                <a:cs typeface="BTNJDH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727" y="478231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0" y="2191512"/>
            <a:ext cx="2673351" cy="107315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810512"/>
            <a:ext cx="463550" cy="3111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133602"/>
            <a:ext cx="2444750" cy="239750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3334512"/>
            <a:ext cx="158750" cy="31115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1727" y="5407151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240" y="404306"/>
            <a:ext cx="509359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什么是操作系统接口</a:t>
            </a:r>
            <a:r>
              <a:rPr sz="3600" b="1">
                <a:solidFill>
                  <a:srgbClr val="000000"/>
                </a:solidFill>
                <a:latin typeface="NQVAAK+Arial-BoldMT"/>
                <a:cs typeface="NQVAAK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9415" y="1311807"/>
            <a:ext cx="5722560" cy="90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JRTMRK+Wingdings-Regular"/>
                <a:cs typeface="JRTMRK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连接上层用户和操作系统软件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40" y="1817856"/>
            <a:ext cx="250850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键入一个</a:t>
            </a:r>
            <a:r>
              <a:rPr sz="2000" b="1">
                <a:solidFill>
                  <a:srgbClr val="000000"/>
                </a:solidFill>
                <a:latin typeface="NQVAAK+Arial-BoldMT"/>
                <a:cs typeface="NQVAAK+Arial-BoldMT"/>
              </a:rPr>
              <a:t>hello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命令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59040" y="1798806"/>
            <a:ext cx="225247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一个</a:t>
            </a:r>
            <a:r>
              <a:rPr sz="2000" b="1">
                <a:solidFill>
                  <a:srgbClr val="000000"/>
                </a:solidFill>
                <a:latin typeface="NQVAAK+Arial-BoldMT"/>
                <a:cs typeface="NQVAAK+Arial-BoldMT"/>
              </a:rPr>
              <a:t>hello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字符串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96640" y="2551850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63240" y="3513010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方便了使用，屏蔽了细节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8040" y="3715488"/>
            <a:ext cx="217171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屏幕上的像素了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58240" y="4725840"/>
            <a:ext cx="58063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什么是操作系统接口</a:t>
            </a:r>
            <a:r>
              <a:rPr sz="2400" b="1">
                <a:solidFill>
                  <a:srgbClr val="FF0000"/>
                </a:solidFill>
                <a:latin typeface="NQVAAK+Arial-BoldMT"/>
                <a:cs typeface="NQVAAK+Arial-BoldMT"/>
              </a:rPr>
              <a:t>? 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都是命令吗</a:t>
            </a:r>
            <a:r>
              <a:rPr sz="2400" b="1">
                <a:solidFill>
                  <a:srgbClr val="FF0000"/>
                </a:solidFill>
                <a:latin typeface="NQVAAK+Arial-BoldMT"/>
                <a:cs typeface="NQVAAK+Arial-BoldMT"/>
              </a:rPr>
              <a:t>?…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8240" y="5351315"/>
            <a:ext cx="5145928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问题：操作系统直接面对用户吗</a:t>
            </a:r>
            <a:r>
              <a:rPr sz="2400" b="1">
                <a:solidFill>
                  <a:srgbClr val="000000"/>
                </a:solidFill>
                <a:latin typeface="NQVAAK+Arial-BoldMT"/>
                <a:cs typeface="NQVAAK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即用户是怎么用操作系统的</a:t>
            </a:r>
            <a:r>
              <a:rPr sz="2400" b="1">
                <a:solidFill>
                  <a:srgbClr val="000000"/>
                </a:solidFill>
                <a:latin typeface="NQVAAK+Arial-BoldMT"/>
                <a:cs typeface="NQVAAK+Arial-BoldMT"/>
              </a:rPr>
              <a:t>?...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WQFVS+TimesNewRomanPS-BoldMT"/>
                <a:cs typeface="KWQFVS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KWQFVS+TimesNewRomanPS-BoldMT"/>
                <a:cs typeface="KWQFV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WQFVS+TimesNewRomanPS-BoldMT"/>
                <a:cs typeface="KWQFVS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QVAAK+Arial-BoldMT"/>
                <a:cs typeface="NQVAAK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533446"/>
            <a:ext cx="10826750" cy="25239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352958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327" y="491947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7416" y="4953000"/>
            <a:ext cx="2950717" cy="11798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6852" y="3361944"/>
            <a:ext cx="3740149" cy="131241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" y="404306"/>
            <a:ext cx="580110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FF0000"/>
                </a:solidFill>
                <a:latin typeface="SimSun"/>
                <a:cs typeface="SimSun"/>
              </a:rPr>
              <a:t>会学习从会问问题开始</a:t>
            </a:r>
            <a:r>
              <a:rPr sz="3600" b="1">
                <a:solidFill>
                  <a:srgbClr val="FF0000"/>
                </a:solidFill>
                <a:latin typeface="RETAQI+Arial-BoldMT"/>
                <a:cs typeface="RETAQI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69247" y="1224185"/>
            <a:ext cx="1403612" cy="1103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  <a:p>
            <a:pPr marL="0" marR="0">
              <a:lnSpc>
                <a:spcPts val="2004"/>
              </a:lnSpc>
              <a:spcBef>
                <a:spcPts val="1678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8015" y="1311807"/>
            <a:ext cx="6544172" cy="90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VKWFIB+Wingdings-Regular"/>
                <a:cs typeface="VKWFIB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看来操作系统接口连接的不是用户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4365" y="1981308"/>
            <a:ext cx="4334750" cy="924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VKWFIB+Wingdings-Regular"/>
                <a:cs typeface="VKWFIB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用户如何使用计算机</a:t>
            </a:r>
            <a:r>
              <a:rPr sz="2800" b="1">
                <a:solidFill>
                  <a:srgbClr val="000000"/>
                </a:solidFill>
                <a:latin typeface="RETAQI+Arial-BoldMT"/>
                <a:cs typeface="RETAQI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41262" y="2159571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6840" y="2557018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命令行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6840" y="3496818"/>
            <a:ext cx="1680972" cy="2135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图形按钮</a:t>
            </a:r>
          </a:p>
          <a:p>
            <a:pPr marL="0" marR="0">
              <a:lnSpc>
                <a:spcPts val="2400"/>
              </a:lnSpc>
              <a:spcBef>
                <a:spcPts val="8412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应用程序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QKLAF+TimesNewRomanPS-BoldMT"/>
                <a:cs typeface="DQKLAF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DQKLAF+TimesNewRomanPS-BoldMT"/>
                <a:cs typeface="DQKLA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QKLAF+TimesNewRomanPS-BoldMT"/>
                <a:cs typeface="DQKLAF+TimesNewRomanPS-BoldMT"/>
              </a:rPr>
              <a:t>System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ETAQI+Arial-BoldMT"/>
                <a:cs typeface="RETAQI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RETAQI+Arial-BoldMT"/>
                <a:cs typeface="RETAQI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RETAQI+Arial-BoldMT"/>
                <a:cs typeface="RETAQI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55118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0" y="405383"/>
            <a:ext cx="4654550" cy="47726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" y="404306"/>
            <a:ext cx="46348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命令行是怎么回事</a:t>
            </a:r>
            <a:r>
              <a:rPr sz="3600" b="1">
                <a:solidFill>
                  <a:srgbClr val="000000"/>
                </a:solidFill>
                <a:latin typeface="BEIDEU+Arial-BoldMT"/>
                <a:cs typeface="BEIDEU+Arial-BoldMT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215" y="1295508"/>
            <a:ext cx="7161694" cy="92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RKQTTM+Wingdings-Regular"/>
                <a:cs typeface="RKQTT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命令是什么</a:t>
            </a:r>
            <a:r>
              <a:rPr sz="2800" b="1">
                <a:solidFill>
                  <a:srgbClr val="000000"/>
                </a:solidFill>
                <a:latin typeface="BEIDEU+Arial-BoldMT"/>
                <a:cs typeface="BEIDEU+Arial-BoldMT"/>
              </a:rPr>
              <a:t>?</a:t>
            </a:r>
            <a:r>
              <a:rPr sz="2800" b="1" spc="20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命令输入后发生了什么</a:t>
            </a:r>
            <a:r>
              <a:rPr sz="2800" b="1">
                <a:solidFill>
                  <a:srgbClr val="000000"/>
                </a:solidFill>
                <a:latin typeface="BEIDEU+Arial-BoldMT"/>
                <a:cs typeface="BEIDEU+Arial-BoldMT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3439" y="1891008"/>
            <a:ext cx="261277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#include</a:t>
            </a:r>
            <a:r>
              <a:rPr sz="2000" b="1" spc="-14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&lt;stdio.h&gt;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08500" y="1889637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命令，一段程序而已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439" y="2317818"/>
            <a:ext cx="4550701" cy="109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int</a:t>
            </a:r>
            <a:r>
              <a:rPr sz="2000" b="1" spc="-11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main(int</a:t>
            </a:r>
            <a:r>
              <a:rPr sz="2000" b="1" spc="-22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argc,</a:t>
            </a:r>
            <a:r>
              <a:rPr sz="2000" b="1" spc="-31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char</a:t>
            </a:r>
            <a:r>
              <a:rPr sz="2000" b="1" spc="-18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* argv[])</a:t>
            </a:r>
          </a:p>
          <a:p>
            <a:pPr marL="0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{</a:t>
            </a:r>
            <a:r>
              <a:rPr sz="2000" b="1" spc="538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FF3300"/>
                </a:solidFill>
                <a:latin typeface="BEIDEU+Arial-BoldMT"/>
                <a:cs typeface="BEIDEU+Arial-BoldMT"/>
              </a:rPr>
              <a:t>printf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(“ECHO:%s\n”,</a:t>
            </a:r>
            <a:r>
              <a:rPr sz="2000" b="1" spc="-18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argv[1]);</a:t>
            </a:r>
            <a:r>
              <a:rPr sz="2000" b="1" spc="-34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87707" y="3071037"/>
            <a:ext cx="46078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BEIDEU+Arial-BoldMT"/>
                <a:cs typeface="BEIDEU+Arial-BoldMT"/>
              </a:rPr>
              <a:t>shell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也是一段程序</a:t>
            </a:r>
            <a:r>
              <a:rPr sz="2400" b="1">
                <a:solidFill>
                  <a:srgbClr val="000000"/>
                </a:solidFill>
                <a:latin typeface="BEIDEU+Arial-BoldMT"/>
                <a:cs typeface="BEIDEU+Arial-BoldMT"/>
              </a:rPr>
              <a:t>:</a:t>
            </a:r>
            <a:r>
              <a:rPr sz="2400" b="1" spc="-14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即</a:t>
            </a:r>
            <a:r>
              <a:rPr sz="2400" b="1">
                <a:solidFill>
                  <a:srgbClr val="000000"/>
                </a:solidFill>
                <a:latin typeface="BEIDEU+Arial-BoldMT"/>
                <a:cs typeface="BEIDEU+Arial-BoldMT"/>
              </a:rPr>
              <a:t>/bin/sh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39" y="3567408"/>
            <a:ext cx="6943770" cy="1625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gcc</a:t>
            </a:r>
            <a:r>
              <a:rPr sz="2000" b="1" spc="-16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–o output</a:t>
            </a:r>
            <a:r>
              <a:rPr sz="2000" b="1" spc="-15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output.c</a:t>
            </a:r>
          </a:p>
          <a:p>
            <a:pPr marL="2362200" marR="0">
              <a:lnSpc>
                <a:spcPts val="2238"/>
              </a:lnSpc>
              <a:spcBef>
                <a:spcPts val="19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int</a:t>
            </a:r>
            <a:r>
              <a:rPr sz="2000" b="1" spc="-11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main(int</a:t>
            </a:r>
            <a:r>
              <a:rPr sz="2000" b="1" spc="-22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argc,</a:t>
            </a:r>
            <a:r>
              <a:rPr sz="2000" b="1" spc="-31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char</a:t>
            </a:r>
            <a:r>
              <a:rPr sz="2000" b="1" spc="-18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* argv[])</a:t>
            </a:r>
          </a:p>
          <a:p>
            <a:pPr marL="2362200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{</a:t>
            </a:r>
            <a:r>
              <a:rPr sz="2000" b="1" spc="540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char</a:t>
            </a:r>
            <a:r>
              <a:rPr sz="2000" b="1" spc="-15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cmd[20];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0598" y="4380208"/>
            <a:ext cx="222949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./output</a:t>
            </a:r>
            <a:r>
              <a:rPr sz="2000" b="1" spc="-23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“hello”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240" y="4954428"/>
            <a:ext cx="7535404" cy="741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命令是什么</a:t>
            </a:r>
            <a:r>
              <a:rPr sz="2400" b="1">
                <a:solidFill>
                  <a:srgbClr val="FF0000"/>
                </a:solidFill>
                <a:latin typeface="BEIDEU+Arial-BoldMT"/>
                <a:cs typeface="BEIDEU+Arial-BoldMT"/>
              </a:rPr>
              <a:t>? 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一个用</a:t>
            </a:r>
            <a:r>
              <a:rPr sz="2400" spc="236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333399"/>
                </a:solidFill>
                <a:latin typeface="BEIDEU+Arial-BoldMT"/>
                <a:cs typeface="BEIDEU+Arial-BoldMT"/>
              </a:rPr>
              <a:t>while(1)</a:t>
            </a:r>
            <a:r>
              <a:rPr sz="2000" b="1" spc="502">
                <a:solidFill>
                  <a:srgbClr val="333399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BEIDEU+Arial-BoldMT"/>
                <a:cs typeface="BEIDEU+Arial-BoldMT"/>
              </a:rPr>
              <a:t>{</a:t>
            </a:r>
            <a:r>
              <a:rPr sz="2000" b="1" spc="-11">
                <a:solidFill>
                  <a:srgbClr val="333399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BEIDEU+Arial-BoldMT"/>
                <a:cs typeface="BEIDEU+Arial-BoldMT"/>
              </a:rPr>
              <a:t>scanf(“%s”,</a:t>
            </a:r>
            <a:r>
              <a:rPr sz="2000" b="1" spc="-18">
                <a:solidFill>
                  <a:srgbClr val="333399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333399"/>
                </a:solidFill>
                <a:latin typeface="BEIDEU+Arial-BoldMT"/>
                <a:cs typeface="BEIDEU+Arial-BoldMT"/>
              </a:rPr>
              <a:t>cmd);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402920" y="5381238"/>
            <a:ext cx="30667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BEIDEU+Arial-BoldMT"/>
                <a:cs typeface="BEIDEU+Arial-BoldMT"/>
              </a:rPr>
              <a:t>if(!fork())</a:t>
            </a:r>
            <a:r>
              <a:rPr sz="2000" b="1" spc="-45">
                <a:solidFill>
                  <a:srgbClr val="FF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BEIDEU+Arial-BoldMT"/>
                <a:cs typeface="BEIDEU+Arial-BoldMT"/>
              </a:rPr>
              <a:t>{exec(cmd);}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6240" y="5466504"/>
            <a:ext cx="312572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BEIDEU+Arial-BoldMT"/>
                <a:cs typeface="BEIDEU+Arial-BoldMT"/>
              </a:rPr>
              <a:t>C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语言写的程序而已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02920" y="5808048"/>
            <a:ext cx="34170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else</a:t>
            </a:r>
            <a:r>
              <a:rPr sz="2000" b="1" spc="-13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{wait();}</a:t>
            </a:r>
            <a:r>
              <a:rPr sz="2000" b="1" spc="512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}</a:t>
            </a:r>
            <a:r>
              <a:rPr sz="2000" b="1" spc="538">
                <a:solidFill>
                  <a:srgbClr val="000000"/>
                </a:solidFill>
                <a:latin typeface="BEIDEU+Arial-BoldMT"/>
                <a:cs typeface="BEIDE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//while(1)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15640" y="6234858"/>
            <a:ext cx="4800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EIDEU+Arial-BoldMT"/>
                <a:cs typeface="BEIDEU+Arial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ASMVF+TimesNewRomanPS-BoldMT"/>
                <a:cs typeface="TASMVF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TASMVF+TimesNewRomanPS-BoldMT"/>
                <a:cs typeface="TASMV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ASMVF+TimesNewRomanPS-BoldMT"/>
                <a:cs typeface="TASMVF+TimesNewRomanPS-BoldMT"/>
              </a:rPr>
              <a:t>System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EIDEU+Arial-BoldMT"/>
                <a:cs typeface="BEIDEU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838200"/>
            <a:ext cx="12197588" cy="60261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404306"/>
            <a:ext cx="559649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图形按钮又是怎么回事</a:t>
            </a:r>
            <a:r>
              <a:rPr sz="3600" b="1">
                <a:solidFill>
                  <a:srgbClr val="000000"/>
                </a:solidFill>
                <a:latin typeface="AQWFQH+Arial-BoldMT"/>
                <a:cs typeface="AQWFQH+Arial-BoldMT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0840" y="908220"/>
            <a:ext cx="17671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3300"/>
                </a:solidFill>
                <a:latin typeface="SimSun"/>
                <a:cs typeface="SimSun"/>
              </a:rPr>
              <a:t>应用程序</a:t>
            </a:r>
            <a:r>
              <a:rPr sz="2400" b="1">
                <a:solidFill>
                  <a:srgbClr val="FF3300"/>
                </a:solidFill>
                <a:latin typeface="AQWFQH+Arial-BoldMT"/>
                <a:cs typeface="AQWFQH+Arial-BoldMT"/>
              </a:rPr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440" y="1219308"/>
            <a:ext cx="5313882" cy="9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KMENKT+Wingdings-Regular"/>
                <a:cs typeface="KMENKT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鼠标点击、键盘按下以后</a:t>
            </a:r>
            <a:r>
              <a:rPr sz="2800" b="1">
                <a:solidFill>
                  <a:srgbClr val="000000"/>
                </a:solidFill>
                <a:latin typeface="AQWFQH+Arial-BoldMT"/>
                <a:cs typeface="AQWFQH+Arial-BoldMT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97109" y="1417914"/>
            <a:ext cx="1596623" cy="972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WinMain()</a:t>
            </a:r>
          </a:p>
          <a:p>
            <a:pPr marL="159187" marR="0">
              <a:lnSpc>
                <a:spcPts val="2004"/>
              </a:lnSpc>
              <a:spcBef>
                <a:spcPts val="553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消息循环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64065" y="1479105"/>
            <a:ext cx="2293620" cy="1807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图形界面是什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么：一个包括</a:t>
            </a:r>
          </a:p>
          <a:p>
            <a:pPr marL="0" marR="0">
              <a:lnSpc>
                <a:spcPts val="2681"/>
              </a:lnSpc>
              <a:spcBef>
                <a:spcPts val="135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画图的</a:t>
            </a:r>
            <a:r>
              <a:rPr sz="2400" b="1">
                <a:solidFill>
                  <a:srgbClr val="FF0000"/>
                </a:solidFill>
                <a:latin typeface="AQWFQH+Arial-BoldMT"/>
                <a:cs typeface="AQWFQH+Arial-BoldMT"/>
              </a:rPr>
              <a:t>C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程序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34733" y="2032296"/>
            <a:ext cx="204996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(GetMessage)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6715" y="217243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硬件输入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25040" y="2210538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系统消息队列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87440" y="2789533"/>
            <a:ext cx="301282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WinProc1</a:t>
            </a:r>
            <a:r>
              <a:rPr sz="2000" b="1" spc="1617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WinProc2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7840" y="3185478"/>
            <a:ext cx="243874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QWFQH+Arial-BoldMT"/>
                <a:cs typeface="AQWFQH+Arial-BoldMT"/>
              </a:rPr>
              <a:t>WM_MOUSEDOWN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35040" y="3570456"/>
            <a:ext cx="346647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OUTPUT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按钮的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WinProc()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63265" y="3630781"/>
            <a:ext cx="1987902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应用消息队列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34972" y="4024499"/>
            <a:ext cx="502660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{case</a:t>
            </a:r>
            <a:r>
              <a:rPr sz="2000" b="1" spc="-30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AQWFQH+Arial-BoldMT"/>
                <a:cs typeface="AQWFQH+Arial-BoldMT"/>
              </a:rPr>
              <a:t>WM_MOUSEDOWN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:</a:t>
            </a:r>
            <a:r>
              <a:rPr sz="2000" b="1" spc="-45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OnOK();</a:t>
            </a:r>
            <a:r>
              <a:rPr sz="2000" b="1" spc="-50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6240" y="4304008"/>
            <a:ext cx="355787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void</a:t>
            </a:r>
            <a:r>
              <a:rPr sz="2000" b="1" spc="31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COutputDlg::OnOK()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6240" y="4761104"/>
            <a:ext cx="6082564" cy="15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{</a:t>
            </a:r>
            <a:r>
              <a:rPr sz="2000" b="1" spc="538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GetDlgItemText(IDC_EDIT1,m_outStr);</a:t>
            </a:r>
          </a:p>
          <a:p>
            <a:pPr marL="208696" marR="0">
              <a:lnSpc>
                <a:spcPts val="2238"/>
              </a:lnSpc>
              <a:spcBef>
                <a:spcPts val="13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FILE *fp=fopen("d:\\out.txt","w");</a:t>
            </a:r>
          </a:p>
          <a:p>
            <a:pPr marL="208441" marR="0">
              <a:lnSpc>
                <a:spcPts val="2238"/>
              </a:lnSpc>
              <a:spcBef>
                <a:spcPts val="136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AQWFQH+Arial-BoldMT"/>
                <a:cs typeface="AQWFQH+Arial-BoldMT"/>
              </a:rPr>
              <a:t>fprintf(fp,m_outStr,m_outStr.GetLength());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04681" y="6132394"/>
            <a:ext cx="17757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fclose(fp);</a:t>
            </a:r>
            <a:r>
              <a:rPr sz="2000" b="1" spc="-48">
                <a:solidFill>
                  <a:srgbClr val="000000"/>
                </a:solidFill>
                <a:latin typeface="AQWFQH+Arial-BoldMT"/>
                <a:cs typeface="AQWFQH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AQWFQH+Arial-BoldMT"/>
                <a:cs typeface="AQWFQH+Arial-BoldMT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DNSER+TimesNewRomanPS-BoldMT"/>
                <a:cs typeface="NDNSER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NDNSER+TimesNewRomanPS-BoldMT"/>
                <a:cs typeface="NDNSE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DNSER+TimesNewRomanPS-BoldMT"/>
                <a:cs typeface="NDNSER+TimesNewRomanPS-BoldMT"/>
              </a:rPr>
              <a:t>System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AQWFQH+Arial-BoldMT"/>
                <a:cs typeface="AQWFQH+Arial-BoldMT"/>
              </a:rPr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8838738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838246"/>
            <a:ext cx="11623042" cy="19882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527" y="5225796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5492111"/>
            <a:ext cx="5340350" cy="91503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527" y="3209544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657600"/>
            <a:ext cx="6788150" cy="12636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640" y="397956"/>
            <a:ext cx="9362831" cy="1170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再回到那个问题</a:t>
            </a:r>
            <a:r>
              <a:rPr sz="3600" spc="32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2">
                <a:solidFill>
                  <a:srgbClr val="FF3300"/>
                </a:solidFill>
                <a:latin typeface="SimSun"/>
                <a:cs typeface="SimSun"/>
              </a:rPr>
              <a:t>什么是操作系统接口</a:t>
            </a:r>
            <a:r>
              <a:rPr sz="5400" b="1" baseline="1388">
                <a:solidFill>
                  <a:srgbClr val="FF3300"/>
                </a:solidFill>
                <a:latin typeface="BJWQIJ+Arial-BoldMT"/>
                <a:cs typeface="BJWQIJ+Arial-BoldMT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2040" y="1220640"/>
            <a:ext cx="28712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命令行</a:t>
            </a:r>
            <a:r>
              <a:rPr sz="2400" b="1">
                <a:solidFill>
                  <a:srgbClr val="000000"/>
                </a:solidFill>
                <a:latin typeface="BJWQIJ+Arial-BoldMT"/>
                <a:cs typeface="BJWQIJ+Arial-BoldMT"/>
              </a:rPr>
              <a:t>:</a:t>
            </a:r>
            <a:r>
              <a:rPr sz="2400" b="1" spc="670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命令程序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65320" y="1319483"/>
            <a:ext cx="1262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3">
                <a:solidFill>
                  <a:srgbClr val="FF0000"/>
                </a:solidFill>
                <a:latin typeface="SimSun"/>
                <a:cs typeface="SimSun"/>
              </a:rPr>
              <a:t>系统调用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59447" y="1528985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2040" y="1830240"/>
            <a:ext cx="59570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图形界面</a:t>
            </a:r>
            <a:r>
              <a:rPr sz="2400" b="1">
                <a:solidFill>
                  <a:srgbClr val="000000"/>
                </a:solidFill>
                <a:latin typeface="BJWQIJ+Arial-BoldMT"/>
                <a:cs typeface="BJWQIJ+Arial-BoldMT"/>
              </a:rPr>
              <a:t>: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消息框架程序</a:t>
            </a:r>
            <a:r>
              <a:rPr sz="2400" b="1">
                <a:solidFill>
                  <a:srgbClr val="000000"/>
                </a:solidFill>
                <a:latin typeface="BJWQIJ+Arial-BoldMT"/>
                <a:cs typeface="BJWQIJ+Arial-BoldMT"/>
              </a:rPr>
              <a:t>+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消息处理程序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59447" y="1996679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2470512"/>
            <a:ext cx="7230510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JURKQ+Wingdings-Regular"/>
                <a:cs typeface="HJURK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用户使用计算机：通过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程序</a:t>
            </a:r>
            <a:r>
              <a:rPr sz="2800" b="1">
                <a:solidFill>
                  <a:srgbClr val="000000"/>
                </a:solidFill>
                <a:latin typeface="BJWQIJ+Arial-BoldMT"/>
                <a:cs typeface="BJWQIJ+Arial-BoldMT"/>
              </a:rPr>
              <a:t>(</a:t>
            </a:r>
            <a:r>
              <a:rPr sz="2800" spc="11">
                <a:solidFill>
                  <a:srgbClr val="000000"/>
                </a:solidFill>
                <a:latin typeface="SimSun"/>
                <a:cs typeface="SimSun"/>
              </a:rPr>
              <a:t>应用软件</a:t>
            </a:r>
            <a:r>
              <a:rPr sz="2800" b="1">
                <a:solidFill>
                  <a:srgbClr val="000000"/>
                </a:solidFill>
                <a:latin typeface="BJWQIJ+Arial-BoldMT"/>
                <a:cs typeface="BJWQIJ+Arial-BoldMT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31462" y="2464371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计算机硬件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2040" y="3158978"/>
            <a:ext cx="1144097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操作系统接口：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连接谁</a:t>
            </a:r>
            <a:r>
              <a:rPr sz="2400" b="1">
                <a:solidFill>
                  <a:srgbClr val="FF0000"/>
                </a:solidFill>
                <a:latin typeface="BJWQIJ+Arial-BoldMT"/>
                <a:cs typeface="BJWQIJ+Arial-BoldMT"/>
              </a:rPr>
              <a:t>? 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连接操作系统和应用软件；如何连接</a:t>
            </a:r>
            <a:r>
              <a:rPr sz="2400" b="1">
                <a:solidFill>
                  <a:srgbClr val="FF0000"/>
                </a:solidFill>
                <a:latin typeface="BJWQIJ+Arial-BoldMT"/>
                <a:cs typeface="BJWQIJ+Arial-BoldMT"/>
              </a:rPr>
              <a:t>? C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语言程序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68040" y="3719808"/>
            <a:ext cx="261277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#include</a:t>
            </a:r>
            <a:r>
              <a:rPr sz="2000" b="1" spc="-14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&lt;stdio.h&gt;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68040" y="4146618"/>
            <a:ext cx="4550699" cy="1092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int</a:t>
            </a:r>
            <a:r>
              <a:rPr sz="2000" b="1" spc="-11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main(int</a:t>
            </a:r>
            <a:r>
              <a:rPr sz="2000" b="1" spc="-22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argc,</a:t>
            </a:r>
            <a:r>
              <a:rPr sz="2000" b="1" spc="-31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char</a:t>
            </a:r>
            <a:r>
              <a:rPr sz="2000" b="1" spc="-18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* argv[])</a:t>
            </a:r>
          </a:p>
          <a:p>
            <a:pPr marL="0" marR="0">
              <a:lnSpc>
                <a:spcPts val="2238"/>
              </a:lnSpc>
              <a:spcBef>
                <a:spcPts val="117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{</a:t>
            </a:r>
            <a:r>
              <a:rPr sz="2000" b="1" spc="538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FF3200"/>
                </a:solidFill>
                <a:latin typeface="BJWQIJ+Arial-BoldMT"/>
                <a:cs typeface="BJWQIJ+Arial-BoldMT"/>
              </a:rPr>
              <a:t>printf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(“ECHO:%s\n”,</a:t>
            </a:r>
            <a:r>
              <a:rPr sz="2000" b="1" spc="-18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argv[1]);</a:t>
            </a:r>
            <a:r>
              <a:rPr sz="2000" b="1" spc="-34">
                <a:solidFill>
                  <a:srgbClr val="000000"/>
                </a:solidFill>
                <a:latin typeface="BJWQIJ+Arial-BoldMT"/>
                <a:cs typeface="BJWQIJ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9565" y="4217254"/>
            <a:ext cx="2356116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普通</a:t>
            </a:r>
            <a:r>
              <a:rPr sz="2000" b="1">
                <a:solidFill>
                  <a:srgbClr val="000000"/>
                </a:solidFill>
                <a:latin typeface="BJWQIJ+Arial-BoldMT"/>
                <a:cs typeface="BJWQIJ+Arial-BoldMT"/>
              </a:rPr>
              <a:t>C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代码加上一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0545" y="4533736"/>
            <a:ext cx="1915671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些重要的</a:t>
            </a:r>
            <a:r>
              <a:rPr sz="2000" spc="16">
                <a:solidFill>
                  <a:srgbClr val="FF0000"/>
                </a:solidFill>
                <a:latin typeface="SimSun"/>
                <a:cs typeface="SimSun"/>
              </a:rPr>
              <a:t>函数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82040" y="5184330"/>
            <a:ext cx="563460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所以，操作系统提供这样的重要函数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39209" y="5752936"/>
            <a:ext cx="5667933" cy="940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这就是操作系统接口了：</a:t>
            </a:r>
            <a:r>
              <a:rPr sz="2000" spc="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接口表现为函数调</a:t>
            </a:r>
          </a:p>
          <a:p>
            <a:pPr marL="291083" marR="0">
              <a:lnSpc>
                <a:spcPts val="2004"/>
              </a:lnSpc>
              <a:spcBef>
                <a:spcPts val="395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用，又由系统提供，所以称为系统调用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VIEPU+TimesNewRomanPS-BoldMT"/>
                <a:cs typeface="PVIEPU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PVIEPU+TimesNewRomanPS-BoldMT"/>
                <a:cs typeface="PVIEP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VIEPU+TimesNewRomanPS-BoldMT"/>
                <a:cs typeface="PVIEPU+TimesNewRomanPS-BoldMT"/>
              </a:rPr>
              <a:t>System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JWQIJ+Arial-BoldMT"/>
                <a:cs typeface="BJWQIJ+Arial-BoldMT"/>
              </a:rPr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39616710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239420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927" y="186080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854452"/>
            <a:ext cx="6572250" cy="33180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440" y="410656"/>
            <a:ext cx="1087181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用一个概念来回答问题：什么是操作系统接口</a:t>
            </a:r>
            <a:r>
              <a:rPr sz="3600" b="1">
                <a:solidFill>
                  <a:srgbClr val="000000"/>
                </a:solidFill>
                <a:latin typeface="IWTBRU+Arial-BoldMT"/>
                <a:cs typeface="IWTBRU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5615" y="1225658"/>
            <a:ext cx="6386473" cy="92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KCUWEO+Wingdings-Regular"/>
                <a:cs typeface="KCUWE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系统调用</a:t>
            </a:r>
            <a:r>
              <a:rPr sz="2800" b="1">
                <a:solidFill>
                  <a:srgbClr val="000000"/>
                </a:solidFill>
                <a:latin typeface="IWTBRU+Arial-BoldMT"/>
                <a:cs typeface="IWTBRU+Arial-BoldMT"/>
              </a:rPr>
              <a:t>!</a:t>
            </a:r>
            <a:r>
              <a:rPr sz="2800" b="1" spc="18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就好像电源插头一样</a:t>
            </a:r>
            <a:r>
              <a:rPr sz="2800" b="1">
                <a:solidFill>
                  <a:srgbClr val="000000"/>
                </a:solidFill>
                <a:latin typeface="IWTBRU+Arial-BoldMT"/>
                <a:cs typeface="IWTBRU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4440" y="1791843"/>
            <a:ext cx="704369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先从认识“插头”开始，这是操作系统的常识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4440" y="2370560"/>
            <a:ext cx="1039749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POSIX: Portable</a:t>
            </a:r>
            <a:r>
              <a:rPr sz="2000" b="1" spc="-14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Operating</a:t>
            </a:r>
            <a:r>
              <a:rPr sz="2000" b="1" spc="-39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System</a:t>
            </a:r>
            <a:r>
              <a:rPr sz="2000" b="1" spc="24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Interface</a:t>
            </a:r>
            <a:r>
              <a:rPr sz="2000" b="1" spc="-51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of</a:t>
            </a:r>
            <a:r>
              <a:rPr sz="2000" b="1" spc="-10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Unix(IEEE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制定的一个标准族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0965" y="2903410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333399"/>
                </a:solidFill>
                <a:latin typeface="SimSun"/>
                <a:cs typeface="SimSun"/>
              </a:rPr>
              <a:t>分类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88965" y="2919285"/>
            <a:ext cx="106832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333399"/>
                </a:solidFill>
                <a:latin typeface="SimSun"/>
                <a:cs typeface="SimSun"/>
              </a:rPr>
              <a:t>描述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58440" y="2933870"/>
            <a:ext cx="19994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IWTBRU+Arial-BoldMT"/>
                <a:cs typeface="IWTBRU+Arial-BoldMT"/>
              </a:rPr>
              <a:t>POSIX</a:t>
            </a:r>
            <a:r>
              <a:rPr sz="2400" spc="12">
                <a:solidFill>
                  <a:srgbClr val="333399"/>
                </a:solidFill>
                <a:latin typeface="SimSun"/>
                <a:cs typeface="SimSun"/>
              </a:rPr>
              <a:t>定义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68040" y="3435645"/>
            <a:ext cx="86231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WTBRU+Arial-BoldMT"/>
                <a:cs typeface="IWTBRU+Arial-BoldMT"/>
              </a:rPr>
              <a:t>fork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73040" y="3423388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创建一个进程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21740" y="380438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任务管理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53766" y="3827842"/>
            <a:ext cx="101875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execl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15840" y="3902813"/>
            <a:ext cx="2683788" cy="108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运行一个可执行程序</a:t>
            </a:r>
          </a:p>
          <a:p>
            <a:pPr marL="457200" marR="0">
              <a:lnSpc>
                <a:spcPts val="2004"/>
              </a:lnSpc>
              <a:spcBef>
                <a:spcPts val="1595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创建一个线程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82240" y="4313533"/>
            <a:ext cx="2207388" cy="1147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pthread_create</a:t>
            </a:r>
          </a:p>
          <a:p>
            <a:pPr marL="558800" marR="0">
              <a:lnSpc>
                <a:spcPts val="2238"/>
              </a:lnSpc>
              <a:spcBef>
                <a:spcPts val="15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WTBRU+Arial-BoldMT"/>
                <a:cs typeface="IWTBRU+Arial-BoldMT"/>
              </a:rPr>
              <a:t>open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03298" y="4820388"/>
            <a:ext cx="268378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打开一个文件或目录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65040" y="5345851"/>
            <a:ext cx="294264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返回值，表示没有权限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088640" y="5369221"/>
            <a:ext cx="144204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WTBRU+Arial-BoldMT"/>
                <a:cs typeface="IWTBRU+Arial-BoldMT"/>
              </a:rPr>
              <a:t>EACCES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09040" y="54966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文件系统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529840" y="5774033"/>
            <a:ext cx="240132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mode_t</a:t>
            </a:r>
            <a:r>
              <a:rPr sz="2000" b="1" spc="-11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st_mode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765040" y="5807244"/>
            <a:ext cx="2836172" cy="66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文件头结构</a:t>
            </a:r>
            <a:r>
              <a:rPr sz="2000" b="1">
                <a:solidFill>
                  <a:srgbClr val="000000"/>
                </a:solidFill>
                <a:latin typeface="IWTBRU+Arial-BoldMT"/>
                <a:cs typeface="IWTBRU+Arial-BoldMT"/>
              </a:rPr>
              <a:t>:</a:t>
            </a:r>
            <a:r>
              <a:rPr sz="2000" b="1" spc="-22">
                <a:solidFill>
                  <a:srgbClr val="000000"/>
                </a:solidFill>
                <a:latin typeface="IWTBRU+Arial-BoldMT"/>
                <a:cs typeface="IWTBRU+Arial-BoldMT"/>
              </a:rPr>
              <a:t> </a:t>
            </a:r>
            <a:r>
              <a:rPr sz="2000" spc="16">
                <a:solidFill>
                  <a:srgbClr val="000000"/>
                </a:solidFill>
                <a:latin typeface="SimSun"/>
                <a:cs typeface="SimSun"/>
              </a:rPr>
              <a:t>文件属性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AQCPO+TimesNewRomanPS-BoldMT"/>
                <a:cs typeface="QAQCPO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QAQCPO+TimesNewRomanPS-BoldMT"/>
                <a:cs typeface="QAQCP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QAQCPO+TimesNewRomanPS-BoldMT"/>
                <a:cs typeface="QAQCPO+TimesNewRomanPS-BoldMT"/>
              </a:rPr>
              <a:t>System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WTBRU+Arial-BoldMT"/>
                <a:cs typeface="IWTBRU+Arial-BoldMT"/>
              </a:rPr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72962065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宽屏</PresentationFormat>
  <Paragraphs>119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43" baseType="lpstr">
      <vt:lpstr>RKQTTM+Wingdings-Regular</vt:lpstr>
      <vt:lpstr>FGEPAR+Wingdings-Regular</vt:lpstr>
      <vt:lpstr>LDVUNP+Arial-Black</vt:lpstr>
      <vt:lpstr>Times New Roman</vt:lpstr>
      <vt:lpstr>BEIDEU+Arial-BoldMT</vt:lpstr>
      <vt:lpstr>NQVAAK+Arial-BoldMT</vt:lpstr>
      <vt:lpstr>PCFBVR+Elephant-Regular</vt:lpstr>
      <vt:lpstr>HJURKQ+Wingdings-Regular</vt:lpstr>
      <vt:lpstr>Arial</vt:lpstr>
      <vt:lpstr>RETAQI+Arial-BoldMT</vt:lpstr>
      <vt:lpstr>NDNSER+TimesNewRomanPS-BoldMT</vt:lpstr>
      <vt:lpstr>SimSun</vt:lpstr>
      <vt:lpstr>Calibri</vt:lpstr>
      <vt:lpstr>PVIEPU+TimesNewRomanPS-BoldMT</vt:lpstr>
      <vt:lpstr>DMMOFE+TimesNewRomanPS-BoldMT</vt:lpstr>
      <vt:lpstr>SimHei</vt:lpstr>
      <vt:lpstr>JRTMRK+Wingdings-Regular</vt:lpstr>
      <vt:lpstr>QAQCPO+TimesNewRomanPS-BoldMT</vt:lpstr>
      <vt:lpstr>DQKLAF+TimesNewRomanPS-BoldMT</vt:lpstr>
      <vt:lpstr>BWOJFS+TimesNewRomanPS-BoldMT</vt:lpstr>
      <vt:lpstr>BJWQIJ+Arial-BoldMT</vt:lpstr>
      <vt:lpstr>STHupo</vt:lpstr>
      <vt:lpstr>KWQFVS+TimesNewRomanPS-BoldMT</vt:lpstr>
      <vt:lpstr>VKWFIB+Wingdings-Regular</vt:lpstr>
      <vt:lpstr>AQWFQH+Arial-BoldMT</vt:lpstr>
      <vt:lpstr>KMENKT+Wingdings-Regular</vt:lpstr>
      <vt:lpstr>BTNJDH+Arial-BoldMT</vt:lpstr>
      <vt:lpstr>TASMVF+TimesNewRomanPS-BoldMT</vt:lpstr>
      <vt:lpstr>IWTBRU+Arial-BoldMT</vt:lpstr>
      <vt:lpstr>KCUWEO+Wingdings-Regular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LEE</dc:creator>
  <cp:lastModifiedBy>Windows 用户</cp:lastModifiedBy>
  <cp:revision>2</cp:revision>
  <dcterms:modified xsi:type="dcterms:W3CDTF">2018-09-03T07:47:55Z</dcterms:modified>
</cp:coreProperties>
</file>