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1" r:id="rId2"/>
    <p:sldMasterId id="2147483653" r:id="rId3"/>
    <p:sldMasterId id="2147483655" r:id="rId4"/>
    <p:sldMasterId id="2147483657" r:id="rId5"/>
  </p:sldMasterIdLst>
  <p:sldIdLst>
    <p:sldId id="256" r:id="rId6"/>
    <p:sldId id="260" r:id="rId7"/>
    <p:sldId id="263" r:id="rId8"/>
    <p:sldId id="266" r:id="rId9"/>
    <p:sldId id="277" r:id="rId10"/>
    <p:sldId id="276" r:id="rId11"/>
    <p:sldId id="269" r:id="rId12"/>
    <p:sldId id="270" r:id="rId13"/>
    <p:sldId id="271" r:id="rId14"/>
    <p:sldId id="272" r:id="rId15"/>
    <p:sldId id="273" r:id="rId16"/>
    <p:sldId id="274" r:id="rId17"/>
    <p:sldId id="275" r:id="rId18"/>
  </p:sldIdLst>
  <p:sldSz cx="12192000" cy="6858000"/>
  <p:notesSz cx="12192000" cy="6858000"/>
  <p:embeddedFontLst>
    <p:embeddedFont>
      <p:font typeface="RTUCOL+SymbolMT" panose="05000000000000000000" charset="2"/>
      <p:regular r:id="rId19"/>
    </p:embeddedFont>
    <p:embeddedFont>
      <p:font typeface="SWPLJR+Arial-BoldMT" panose="020B0604020202020204" charset="0"/>
      <p:regular r:id="rId20"/>
    </p:embeddedFont>
    <p:embeddedFont>
      <p:font typeface="SHPLMU+Elephant-Regular" panose="020B0604020202020204" charset="0"/>
      <p:regular r:id="rId21"/>
    </p:embeddedFont>
    <p:embeddedFont>
      <p:font typeface="WJVVRE+Arial-BoldMT" panose="020B0604020202020204" charset="0"/>
      <p:regular r:id="rId22"/>
    </p:embeddedFont>
    <p:embeddedFont>
      <p:font typeface="HKOTET+TimesNewRomanPS-BoldMT" panose="020B0604020202020204" charset="0"/>
      <p:regular r:id="rId23"/>
    </p:embeddedFont>
    <p:embeddedFont>
      <p:font typeface="JEGPFD+TimesNewRomanPS-BoldMT" panose="020B0604020202020204" charset="0"/>
      <p:regular r:id="rId24"/>
    </p:embeddedFont>
    <p:embeddedFont>
      <p:font typeface="NJVDMJ+TimesNewRomanPS-BoldMT" panose="020B0604020202020204" charset="0"/>
      <p:regular r:id="rId25"/>
    </p:embeddedFont>
    <p:embeddedFont>
      <p:font typeface="FODIDJ+TimesNewRomanPS-BoldMT" panose="020B0604020202020204" charset="0"/>
      <p:regular r:id="rId26"/>
    </p:embeddedFont>
    <p:embeddedFont>
      <p:font typeface="KPESPU+Arial-BoldMT" panose="020B0604020202020204" charset="0"/>
      <p:regular r:id="rId27"/>
    </p:embeddedFont>
    <p:embeddedFont>
      <p:font typeface="Segoe UI" panose="020B0502040204020203" pitchFamily="34" charset="0"/>
      <p:regular r:id="rId28"/>
      <p:bold r:id="rId29"/>
      <p:italic r:id="rId30"/>
      <p:boldItalic r:id="rId31"/>
    </p:embeddedFont>
    <p:embeddedFont>
      <p:font typeface="JRAWGP+Arial-BoldMT" panose="02010600030101010101" charset="-122"/>
      <p:regular r:id="rId32"/>
    </p:embeddedFont>
    <p:embeddedFont>
      <p:font typeface="STHupo" panose="02010800040101010101" pitchFamily="2" charset="-122"/>
      <p:regular r:id="rId33"/>
    </p:embeddedFont>
    <p:embeddedFont>
      <p:font typeface="ULCMKD+Arial-Black" panose="020B0604020202020204" charset="0"/>
      <p:regular r:id="rId34"/>
    </p:embeddedFont>
    <p:embeddedFont>
      <p:font typeface="FWITHP+TimesNewRomanPS-BoldMT" panose="02010600030101010101" charset="-122"/>
      <p:regular r:id="rId35"/>
    </p:embeddedFont>
    <p:embeddedFont>
      <p:font typeface="SimHei" panose="02010609060101010101" pitchFamily="49" charset="-122"/>
      <p:regular r:id="rId36"/>
    </p:embeddedFont>
    <p:embeddedFont>
      <p:font typeface="Calibri" panose="020F0502020204030204" pitchFamily="34" charset="0"/>
      <p:regular r:id="rId37"/>
      <p:bold r:id="rId38"/>
      <p:italic r:id="rId39"/>
      <p:boldItalic r:id="rId40"/>
    </p:embeddedFont>
    <p:embeddedFont>
      <p:font typeface="HWBOOP+TimesNewRomanPS-BoldMT" panose="020B0604020202020204" charset="0"/>
      <p:regular r:id="rId41"/>
    </p:embeddedFont>
    <p:embeddedFont>
      <p:font typeface="LLGBAS+Arial-BoldMT" panose="020B0604020202020204" charset="0"/>
      <p:regular r:id="rId42"/>
    </p:embeddedFont>
    <p:embeddedFont>
      <p:font typeface="ＭＳ Ｐゴシック" panose="020B0600070205080204" pitchFamily="34" charset="-128"/>
      <p:regular r:id="rId43"/>
    </p:embeddedFont>
    <p:embeddedFont>
      <p:font typeface="APINCB+Wingdings-Regular" panose="05000000000000000000" charset="2"/>
      <p:regular r:id="rId44"/>
    </p:embeddedFont>
    <p:embeddedFont>
      <p:font typeface="WHLAVC+Wingdings-Regular" panose="05000000000000000000" charset="2"/>
      <p:regular r:id="rId45"/>
    </p:embeddedFont>
    <p:embeddedFont>
      <p:font typeface="FSNCAJ+Wingdings-Regular" panose="05000000000000000000" charset="2"/>
      <p:regular r:id="rId46"/>
    </p:embeddedFont>
    <p:embeddedFont>
      <p:font typeface="微软雅黑" panose="020B0503020204020204" pitchFamily="34" charset="-122"/>
      <p:regular r:id="rId47"/>
      <p:bold r:id="rId48"/>
    </p:embeddedFont>
    <p:embeddedFont>
      <p:font typeface="AJFKWJ+CourierNewPS-BoldMT" panose="020B0604020202020204" charset="0"/>
      <p:regular r:id="rId49"/>
    </p:embeddedFont>
    <p:embeddedFont>
      <p:font typeface="FNIFDN+CourierNewPS-BoldMT" panose="02010600030101010101" charset="-122"/>
      <p:regular r:id="rId50"/>
    </p:embeddedFont>
  </p:embeddedFontLst>
  <p:custDataLst>
    <p:tags r:id="rId51"/>
  </p:custDataLst>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924" y="30"/>
      </p:cViewPr>
      <p:guideLst>
        <p:guide orient="horz" pos="3168"/>
        <p:guide pos="244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font" Target="fonts/font32.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font" Target="fonts/font2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font" Target="fonts/font31.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9/27/2018</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9/27/2018</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9/27/2018</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9/27/2018</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a:t>Click to edit Master title style</a:t>
            </a:r>
          </a:p>
        </p:txBody>
      </p:sp>
      <p:sp>
        <p:nvSpPr>
          <p:cNvPr id="3" name="Content Placeholder 2"/>
          <p:cNvSpPr>
            <a:spLocks noGrp="1"/>
          </p:cNvSpPr>
          <p:nvPr>
            <p:ph idx="1"/>
          </p:nvPr>
        </p:nvSpPr>
        <p:spPr>
          <a:xfrm>
            <a:off x="377666" y="2459482"/>
            <a:ext cx="6797992"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77666" y="9944862"/>
            <a:ext cx="1737264" cy="276999"/>
          </a:xfrm>
        </p:spPr>
        <p:txBody>
          <a:bodyPr/>
          <a:lstStyle>
            <a:lvl1pPr>
              <a:defRPr/>
            </a:lvl1pPr>
          </a:lstStyle>
          <a:p>
            <a:pPr>
              <a:defRPr/>
            </a:pPr>
            <a:fld id="{36522CBB-B620-4774-BFD7-5C459C957540}" type="datetime1">
              <a:rPr lang="en-US" altLang="zh-CN"/>
              <a:pPr>
                <a:defRPr/>
              </a:pPr>
              <a:t>9/27/2018</a:t>
            </a:fld>
            <a:endParaRPr lang="en-US" altLang="zh-CN"/>
          </a:p>
        </p:txBody>
      </p:sp>
      <p:sp>
        <p:nvSpPr>
          <p:cNvPr id="5" name="Footer Placeholder 4"/>
          <p:cNvSpPr>
            <a:spLocks noGrp="1"/>
          </p:cNvSpPr>
          <p:nvPr>
            <p:ph type="ftr" sz="quarter" idx="11"/>
          </p:nvPr>
        </p:nvSpPr>
        <p:spPr>
          <a:xfrm>
            <a:off x="2568130" y="9944862"/>
            <a:ext cx="2417063" cy="276999"/>
          </a:xfr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5438394" y="9944862"/>
            <a:ext cx="1737264" cy="276999"/>
          </a:xfrm>
        </p:spPr>
        <p:txBody>
          <a:bodyPr/>
          <a:lstStyle>
            <a:lvl1pPr>
              <a:defRPr/>
            </a:lvl1pPr>
          </a:lstStyle>
          <a:p>
            <a:pPr>
              <a:defRPr/>
            </a:pPr>
            <a:fld id="{927DEE54-0318-4C9E-810B-2D6E4CEDDAFD}" type="slidenum">
              <a:rPr lang="en-US" altLang="zh-CN"/>
              <a:pPr>
                <a:defRPr/>
              </a:pPr>
              <a:t>‹#›</a:t>
            </a:fld>
            <a:endParaRPr lang="en-US" altLang="zh-CN"/>
          </a:p>
        </p:txBody>
      </p:sp>
    </p:spTree>
    <p:extLst>
      <p:ext uri="{BB962C8B-B14F-4D97-AF65-F5344CB8AC3E}">
        <p14:creationId xmlns:p14="http://schemas.microsoft.com/office/powerpoint/2010/main" val="8218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9/27/2018</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9/27/2018</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9/27/2018</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9/27/2018</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9/27/2018</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4" r:id="rId1"/>
    <p:sldLayoutId id="2147483658" r:id="rId2"/>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9/27/2018</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jpeg"/><Relationship Id="rId3" Type="http://schemas.openxmlformats.org/officeDocument/2006/relationships/image" Target="../media/image25.jpeg"/><Relationship Id="rId7" Type="http://schemas.openxmlformats.org/officeDocument/2006/relationships/image" Target="../media/image28.jpeg"/><Relationship Id="rId12"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5" Type="http://schemas.openxmlformats.org/officeDocument/2006/relationships/image" Target="../media/image36.jpeg"/><Relationship Id="rId10" Type="http://schemas.openxmlformats.org/officeDocument/2006/relationships/image" Target="../media/image31.jpeg"/><Relationship Id="rId4" Type="http://schemas.openxmlformats.org/officeDocument/2006/relationships/image" Target="../media/image4.jpeg"/><Relationship Id="rId9" Type="http://schemas.openxmlformats.org/officeDocument/2006/relationships/image" Target="../media/image30.jpeg"/><Relationship Id="rId14"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jpeg"/><Relationship Id="rId7"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4.jpe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277859" y="1028701"/>
            <a:ext cx="11513582" cy="376194"/>
          </a:xfrm>
          <a:prstGeom prst="rect">
            <a:avLst/>
          </a:prstGeom>
          <a:blipFill>
            <a:blip r:embed="rId2"/>
            <a:stretch>
              <a:fillRect/>
            </a:stretch>
          </a:blipFill>
        </p:spPr>
        <p:txBody>
          <a:bodyPr wrap="square" lIns="0" tIns="0" rIns="0" bIns="0" rtlCol="0">
            <a:spAutoFit/>
          </a:bodyPr>
          <a:lstStyle/>
          <a:p>
            <a:endParaRPr/>
          </a:p>
        </p:txBody>
      </p:sp>
      <p:sp>
        <p:nvSpPr>
          <p:cNvPr id="7" name="object 7"/>
          <p:cNvSpPr txBox="1"/>
          <p:nvPr/>
        </p:nvSpPr>
        <p:spPr>
          <a:xfrm>
            <a:off x="4802124" y="1343721"/>
            <a:ext cx="6572817" cy="1788169"/>
          </a:xfrm>
          <a:prstGeom prst="rect">
            <a:avLst/>
          </a:prstGeom>
        </p:spPr>
        <p:txBody>
          <a:bodyPr vert="horz" wrap="square" lIns="0" tIns="0" rIns="0" bIns="0" rtlCol="0">
            <a:spAutoFit/>
          </a:bodyPr>
          <a:lstStyle/>
          <a:p>
            <a:pPr marL="0" marR="0">
              <a:lnSpc>
                <a:spcPts val="5980"/>
              </a:lnSpc>
              <a:spcBef>
                <a:spcPct val="0"/>
              </a:spcBef>
              <a:spcAft>
                <a:spcPct val="0"/>
              </a:spcAft>
            </a:pPr>
            <a:r>
              <a:rPr sz="5400" b="1">
                <a:solidFill>
                  <a:srgbClr val="0033CC"/>
                </a:solidFill>
                <a:latin typeface="JEGPFD+TimesNewRomanPS-BoldMT"/>
                <a:cs typeface="JEGPFD+TimesNewRomanPS-BoldMT"/>
              </a:rPr>
              <a:t>Operating Systems</a:t>
            </a:r>
          </a:p>
        </p:txBody>
      </p:sp>
      <p:sp>
        <p:nvSpPr>
          <p:cNvPr id="8" name="object 8"/>
          <p:cNvSpPr txBox="1"/>
          <p:nvPr/>
        </p:nvSpPr>
        <p:spPr>
          <a:xfrm>
            <a:off x="2072640" y="1429207"/>
            <a:ext cx="3358286" cy="1542897"/>
          </a:xfrm>
          <a:prstGeom prst="rect">
            <a:avLst/>
          </a:prstGeom>
        </p:spPr>
        <p:txBody>
          <a:bodyPr vert="horz" wrap="square" lIns="0" tIns="0" rIns="0" bIns="0" rtlCol="0">
            <a:spAutoFit/>
          </a:bodyPr>
          <a:lstStyle/>
          <a:p>
            <a:pPr marL="0" marR="0">
              <a:lnSpc>
                <a:spcPts val="4948"/>
              </a:lnSpc>
              <a:spcBef>
                <a:spcPct val="0"/>
              </a:spcBef>
              <a:spcAft>
                <a:spcPct val="0"/>
              </a:spcAft>
            </a:pPr>
            <a:r>
              <a:rPr sz="4800" spc="14">
                <a:solidFill>
                  <a:srgbClr val="0033CC"/>
                </a:solidFill>
                <a:latin typeface="STHupo"/>
                <a:cs typeface="STHupo"/>
              </a:rPr>
              <a:t>操作系统</a:t>
            </a:r>
          </a:p>
        </p:txBody>
      </p:sp>
      <p:sp>
        <p:nvSpPr>
          <p:cNvPr id="9" name="object 9"/>
          <p:cNvSpPr txBox="1"/>
          <p:nvPr/>
        </p:nvSpPr>
        <p:spPr>
          <a:xfrm>
            <a:off x="2658491" y="2682237"/>
            <a:ext cx="8014715" cy="2217539"/>
          </a:xfrm>
          <a:prstGeom prst="rect">
            <a:avLst/>
          </a:prstGeom>
        </p:spPr>
        <p:txBody>
          <a:bodyPr vert="horz" wrap="square" lIns="0" tIns="0" rIns="0" bIns="0" rtlCol="0">
            <a:spAutoFit/>
          </a:bodyPr>
          <a:lstStyle/>
          <a:p>
            <a:pPr marL="0" marR="0">
              <a:lnSpc>
                <a:spcPts val="8460"/>
              </a:lnSpc>
              <a:spcBef>
                <a:spcPct val="0"/>
              </a:spcBef>
              <a:spcAft>
                <a:spcPct val="0"/>
              </a:spcAft>
            </a:pPr>
            <a:r>
              <a:rPr sz="6000">
                <a:solidFill>
                  <a:srgbClr val="FF0000"/>
                </a:solidFill>
                <a:latin typeface="ULCMKD+Arial-Black"/>
                <a:cs typeface="ULCMKD+Arial-Black"/>
              </a:rPr>
              <a:t>L5.</a:t>
            </a:r>
            <a:r>
              <a:rPr sz="6000" spc="15">
                <a:solidFill>
                  <a:srgbClr val="FF0000"/>
                </a:solidFill>
                <a:latin typeface="ULCMKD+Arial-Black"/>
                <a:cs typeface="ULCMKD+Arial-Black"/>
              </a:rPr>
              <a:t> </a:t>
            </a:r>
            <a:r>
              <a:rPr sz="6000" spc="18">
                <a:solidFill>
                  <a:srgbClr val="FF0000"/>
                </a:solidFill>
                <a:latin typeface="SimHei"/>
                <a:cs typeface="SimHei"/>
              </a:rPr>
              <a:t>系统调用的实现</a:t>
            </a:r>
          </a:p>
        </p:txBody>
      </p:sp>
      <p:sp>
        <p:nvSpPr>
          <p:cNvPr id="10" name="object 10"/>
          <p:cNvSpPr txBox="1"/>
          <p:nvPr/>
        </p:nvSpPr>
        <p:spPr>
          <a:xfrm>
            <a:off x="5074920" y="4129968"/>
            <a:ext cx="4050547" cy="1416157"/>
          </a:xfrm>
          <a:prstGeom prst="rect">
            <a:avLst/>
          </a:prstGeom>
        </p:spPr>
        <p:txBody>
          <a:bodyPr vert="horz" wrap="square" lIns="0" tIns="0" rIns="0" bIns="0" rtlCol="0">
            <a:spAutoFit/>
          </a:bodyPr>
          <a:lstStyle/>
          <a:p>
            <a:pPr marL="0" marR="0">
              <a:lnSpc>
                <a:spcPts val="5150"/>
              </a:lnSpc>
              <a:spcBef>
                <a:spcPct val="0"/>
              </a:spcBef>
              <a:spcAft>
                <a:spcPct val="0"/>
              </a:spcAft>
            </a:pPr>
            <a:r>
              <a:rPr sz="4000">
                <a:solidFill>
                  <a:srgbClr val="000000"/>
                </a:solidFill>
                <a:latin typeface="SHPLMU+Elephant-Regular"/>
                <a:cs typeface="SHPLMU+Elephant-Regular"/>
              </a:rPr>
              <a:t>System Call?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843788"/>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338327" y="2007107"/>
            <a:ext cx="195325" cy="198373"/>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397764" y="2296668"/>
            <a:ext cx="8295385" cy="3327146"/>
          </a:xfrm>
          <a:prstGeom prst="rect">
            <a:avLst/>
          </a:prstGeom>
          <a:blipFill>
            <a:blip r:embed="rId5"/>
            <a:stretch>
              <a:fillRect/>
            </a:stretch>
          </a:blipFill>
        </p:spPr>
        <p:txBody>
          <a:bodyPr wrap="square" lIns="0" tIns="0" rIns="0" bIns="0" rtlCol="0">
            <a:spAutoFit/>
          </a:bodyPr>
          <a:lstStyle/>
          <a:p>
            <a:endParaRPr/>
          </a:p>
        </p:txBody>
      </p:sp>
      <p:sp>
        <p:nvSpPr>
          <p:cNvPr id="5" name="object 5"/>
          <p:cNvSpPr/>
          <p:nvPr/>
        </p:nvSpPr>
        <p:spPr>
          <a:xfrm>
            <a:off x="703326" y="5665469"/>
            <a:ext cx="7152386" cy="824738"/>
          </a:xfrm>
          <a:prstGeom prst="rect">
            <a:avLst/>
          </a:prstGeom>
          <a:blipFill>
            <a:blip r:embed="rId6"/>
            <a:stretch>
              <a:fillRect/>
            </a:stretch>
          </a:blipFill>
        </p:spPr>
        <p:txBody>
          <a:bodyPr wrap="square" lIns="0" tIns="0" rIns="0" bIns="0" rtlCol="0">
            <a:spAutoFit/>
          </a:bodyPr>
          <a:lstStyle/>
          <a:p>
            <a:endParaRPr/>
          </a:p>
        </p:txBody>
      </p:sp>
      <p:sp>
        <p:nvSpPr>
          <p:cNvPr id="7" name="object 7"/>
          <p:cNvSpPr txBox="1"/>
          <p:nvPr/>
        </p:nvSpPr>
        <p:spPr>
          <a:xfrm>
            <a:off x="320040" y="404306"/>
            <a:ext cx="4681118" cy="1196578"/>
          </a:xfrm>
          <a:prstGeom prst="rect">
            <a:avLst/>
          </a:prstGeom>
        </p:spPr>
        <p:txBody>
          <a:bodyPr vert="horz" wrap="square" lIns="0" tIns="0" rIns="0" bIns="0" rtlCol="0">
            <a:spAutoFit/>
          </a:bodyPr>
          <a:lstStyle/>
          <a:p>
            <a:pPr marL="0" marR="0">
              <a:lnSpc>
                <a:spcPts val="4021"/>
              </a:lnSpc>
              <a:spcBef>
                <a:spcPct val="0"/>
              </a:spcBef>
              <a:spcAft>
                <a:spcPct val="0"/>
              </a:spcAft>
            </a:pPr>
            <a:r>
              <a:rPr sz="3600" b="1">
                <a:solidFill>
                  <a:srgbClr val="000000"/>
                </a:solidFill>
                <a:latin typeface="AUUNCK+Arial-BoldMT"/>
                <a:cs typeface="AUUNCK+Arial-BoldMT"/>
              </a:rPr>
              <a:t>int</a:t>
            </a:r>
            <a:r>
              <a:rPr sz="3600" b="1" spc="14">
                <a:solidFill>
                  <a:srgbClr val="000000"/>
                </a:solidFill>
                <a:latin typeface="AUUNCK+Arial-BoldMT"/>
                <a:cs typeface="AUUNCK+Arial-BoldMT"/>
              </a:rPr>
              <a:t> </a:t>
            </a:r>
            <a:r>
              <a:rPr sz="3600" b="1">
                <a:solidFill>
                  <a:srgbClr val="000000"/>
                </a:solidFill>
                <a:latin typeface="AUUNCK+Arial-BoldMT"/>
                <a:cs typeface="AUUNCK+Arial-BoldMT"/>
              </a:rPr>
              <a:t>0x80</a:t>
            </a:r>
            <a:r>
              <a:rPr sz="3600" spc="11">
                <a:solidFill>
                  <a:srgbClr val="000000"/>
                </a:solidFill>
                <a:latin typeface="SimSun"/>
                <a:cs typeface="SimSun"/>
              </a:rPr>
              <a:t>中断的处理</a:t>
            </a:r>
          </a:p>
        </p:txBody>
      </p:sp>
      <p:sp>
        <p:nvSpPr>
          <p:cNvPr id="8" name="object 8"/>
          <p:cNvSpPr txBox="1"/>
          <p:nvPr/>
        </p:nvSpPr>
        <p:spPr>
          <a:xfrm>
            <a:off x="472440" y="1170385"/>
            <a:ext cx="3681996"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JUNDTA+CourierNewPS-BoldMT"/>
                <a:cs typeface="JUNDTA+CourierNewPS-BoldMT"/>
              </a:rPr>
              <a:t>void sched_init(void)</a:t>
            </a:r>
          </a:p>
        </p:txBody>
      </p:sp>
      <p:sp>
        <p:nvSpPr>
          <p:cNvPr id="9" name="object 9"/>
          <p:cNvSpPr txBox="1"/>
          <p:nvPr/>
        </p:nvSpPr>
        <p:spPr>
          <a:xfrm>
            <a:off x="472440" y="1536113"/>
            <a:ext cx="6835668"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JUNDTA+CourierNewPS-BoldMT"/>
                <a:cs typeface="JUNDTA+CourierNewPS-BoldMT"/>
              </a:rPr>
              <a:t>{ </a:t>
            </a:r>
            <a:r>
              <a:rPr sz="2000" b="1">
                <a:solidFill>
                  <a:srgbClr val="FF0000"/>
                </a:solidFill>
                <a:latin typeface="JUNDTA+CourierNewPS-BoldMT"/>
                <a:cs typeface="JUNDTA+CourierNewPS-BoldMT"/>
              </a:rPr>
              <a:t>set_system_gate(0x80,&amp;system_call);</a:t>
            </a:r>
            <a:r>
              <a:rPr sz="2000" b="1" spc="-14">
                <a:solidFill>
                  <a:srgbClr val="FF0000"/>
                </a:solidFill>
                <a:latin typeface="JUNDTA+CourierNewPS-BoldMT"/>
                <a:cs typeface="JUNDTA+CourierNewPS-BoldMT"/>
              </a:rPr>
              <a:t> </a:t>
            </a:r>
            <a:r>
              <a:rPr sz="2000" b="1">
                <a:solidFill>
                  <a:srgbClr val="000000"/>
                </a:solidFill>
                <a:latin typeface="JUNDTA+CourierNewPS-BoldMT"/>
                <a:cs typeface="JUNDTA+CourierNewPS-BoldMT"/>
              </a:rPr>
              <a:t>}</a:t>
            </a:r>
          </a:p>
        </p:txBody>
      </p:sp>
      <p:sp>
        <p:nvSpPr>
          <p:cNvPr id="10" name="object 10"/>
          <p:cNvSpPr txBox="1"/>
          <p:nvPr/>
        </p:nvSpPr>
        <p:spPr>
          <a:xfrm>
            <a:off x="624840" y="1906440"/>
            <a:ext cx="782886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显然，</a:t>
            </a:r>
            <a:r>
              <a:rPr sz="2400" b="1">
                <a:solidFill>
                  <a:srgbClr val="000000"/>
                </a:solidFill>
                <a:latin typeface="AUUNCK+Arial-BoldMT"/>
                <a:cs typeface="AUUNCK+Arial-BoldMT"/>
              </a:rPr>
              <a:t>set_system_gate</a:t>
            </a:r>
            <a:r>
              <a:rPr sz="2400" spc="12">
                <a:solidFill>
                  <a:srgbClr val="000000"/>
                </a:solidFill>
                <a:latin typeface="SimSun"/>
                <a:cs typeface="SimSun"/>
              </a:rPr>
              <a:t>用来设置</a:t>
            </a:r>
            <a:r>
              <a:rPr sz="2400" b="1">
                <a:solidFill>
                  <a:srgbClr val="000000"/>
                </a:solidFill>
                <a:latin typeface="AUUNCK+Arial-BoldMT"/>
                <a:cs typeface="AUUNCK+Arial-BoldMT"/>
              </a:rPr>
              <a:t>0x80</a:t>
            </a:r>
            <a:r>
              <a:rPr sz="2400" spc="12">
                <a:solidFill>
                  <a:srgbClr val="000000"/>
                </a:solidFill>
                <a:latin typeface="SimSun"/>
                <a:cs typeface="SimSun"/>
              </a:rPr>
              <a:t>的中断处理</a:t>
            </a:r>
          </a:p>
        </p:txBody>
      </p:sp>
      <p:sp>
        <p:nvSpPr>
          <p:cNvPr id="11" name="object 11"/>
          <p:cNvSpPr txBox="1"/>
          <p:nvPr/>
        </p:nvSpPr>
        <p:spPr>
          <a:xfrm>
            <a:off x="472440" y="2387322"/>
            <a:ext cx="5151986" cy="676145"/>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33399"/>
                </a:solidFill>
                <a:latin typeface="SimSun"/>
                <a:cs typeface="SimSun"/>
              </a:rPr>
              <a:t>在</a:t>
            </a:r>
            <a:r>
              <a:rPr sz="2000" b="1">
                <a:solidFill>
                  <a:srgbClr val="333399"/>
                </a:solidFill>
                <a:latin typeface="JUNDTA+CourierNewPS-BoldMT"/>
                <a:cs typeface="JUNDTA+CourierNewPS-BoldMT"/>
              </a:rPr>
              <a:t>linux/include/asm/system.h</a:t>
            </a:r>
            <a:r>
              <a:rPr sz="2000">
                <a:solidFill>
                  <a:srgbClr val="333399"/>
                </a:solidFill>
                <a:latin typeface="SimSun"/>
                <a:cs typeface="SimSun"/>
              </a:rPr>
              <a:t> 中</a:t>
            </a:r>
          </a:p>
        </p:txBody>
      </p:sp>
      <p:sp>
        <p:nvSpPr>
          <p:cNvPr id="12" name="object 12"/>
          <p:cNvSpPr txBox="1"/>
          <p:nvPr/>
        </p:nvSpPr>
        <p:spPr>
          <a:xfrm>
            <a:off x="472440" y="2755345"/>
            <a:ext cx="5961128"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JUNDTA+CourierNewPS-BoldMT"/>
                <a:cs typeface="JUNDTA+CourierNewPS-BoldMT"/>
              </a:rPr>
              <a:t>#define set_system_gate(n, addr) \</a:t>
            </a:r>
          </a:p>
        </p:txBody>
      </p:sp>
      <p:sp>
        <p:nvSpPr>
          <p:cNvPr id="13" name="object 13"/>
          <p:cNvSpPr txBox="1"/>
          <p:nvPr/>
        </p:nvSpPr>
        <p:spPr>
          <a:xfrm>
            <a:off x="472440" y="3118842"/>
            <a:ext cx="8487866" cy="176878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JUNDTA+CourierNewPS-BoldMT"/>
                <a:cs typeface="JUNDTA+CourierNewPS-BoldMT"/>
              </a:rPr>
              <a:t>_set_gate(&amp;idt[n],15,3,addr); //idt</a:t>
            </a:r>
            <a:r>
              <a:rPr sz="2000" spc="16">
                <a:solidFill>
                  <a:srgbClr val="000000"/>
                </a:solidFill>
                <a:latin typeface="SimSun"/>
                <a:cs typeface="SimSun"/>
              </a:rPr>
              <a:t>是中断向量表基址</a:t>
            </a:r>
          </a:p>
          <a:p>
            <a:pPr marL="0" marR="0">
              <a:lnSpc>
                <a:spcPts val="2270"/>
              </a:lnSpc>
              <a:spcBef>
                <a:spcPts val="524"/>
              </a:spcBef>
              <a:spcAft>
                <a:spcPct val="0"/>
              </a:spcAft>
            </a:pPr>
            <a:r>
              <a:rPr sz="2000" b="1">
                <a:solidFill>
                  <a:srgbClr val="000000"/>
                </a:solidFill>
                <a:latin typeface="JUNDTA+CourierNewPS-BoldMT"/>
                <a:cs typeface="JUNDTA+CourierNewPS-BoldMT"/>
              </a:rPr>
              <a:t>#define _set_gate(gate_addr, type, dpl, addr)\</a:t>
            </a:r>
          </a:p>
          <a:p>
            <a:pPr marL="0" marR="0">
              <a:lnSpc>
                <a:spcPts val="2270"/>
              </a:lnSpc>
              <a:spcBef>
                <a:spcPts val="609"/>
              </a:spcBef>
              <a:spcAft>
                <a:spcPct val="0"/>
              </a:spcAft>
            </a:pPr>
            <a:r>
              <a:rPr sz="2000" b="1">
                <a:solidFill>
                  <a:srgbClr val="000000"/>
                </a:solidFill>
                <a:latin typeface="JUNDTA+CourierNewPS-BoldMT"/>
                <a:cs typeface="JUNDTA+CourierNewPS-BoldMT"/>
              </a:rPr>
              <a:t>__asm__(“movw %%dx,%%ax\n\t” “movw %0,%%dx\n\t”\</a:t>
            </a:r>
          </a:p>
          <a:p>
            <a:pPr marL="255" marR="0">
              <a:lnSpc>
                <a:spcPts val="2270"/>
              </a:lnSpc>
              <a:spcBef>
                <a:spcPts val="609"/>
              </a:spcBef>
              <a:spcAft>
                <a:spcPct val="0"/>
              </a:spcAft>
            </a:pPr>
            <a:r>
              <a:rPr sz="2000" b="1">
                <a:solidFill>
                  <a:srgbClr val="000000"/>
                </a:solidFill>
                <a:latin typeface="JUNDTA+CourierNewPS-BoldMT"/>
                <a:cs typeface="JUNDTA+CourierNewPS-BoldMT"/>
              </a:rPr>
              <a:t>“</a:t>
            </a:r>
            <a:r>
              <a:rPr sz="2000" b="1">
                <a:solidFill>
                  <a:srgbClr val="FF0000"/>
                </a:solidFill>
                <a:latin typeface="JUNDTA+CourierNewPS-BoldMT"/>
                <a:cs typeface="JUNDTA+CourierNewPS-BoldMT"/>
              </a:rPr>
              <a:t>movl %%eax,%1</a:t>
            </a:r>
            <a:r>
              <a:rPr sz="2000" b="1">
                <a:solidFill>
                  <a:srgbClr val="000000"/>
                </a:solidFill>
                <a:latin typeface="JUNDTA+CourierNewPS-BoldMT"/>
                <a:cs typeface="JUNDTA+CourierNewPS-BoldMT"/>
              </a:rPr>
              <a:t>\n\t” “</a:t>
            </a:r>
            <a:r>
              <a:rPr sz="2000" b="1">
                <a:solidFill>
                  <a:srgbClr val="FF0000"/>
                </a:solidFill>
                <a:latin typeface="JUNDTA+CourierNewPS-BoldMT"/>
                <a:cs typeface="JUNDTA+CourierNewPS-BoldMT"/>
              </a:rPr>
              <a:t>movl %%edx,%2</a:t>
            </a:r>
            <a:r>
              <a:rPr sz="2000" b="1">
                <a:solidFill>
                  <a:srgbClr val="000000"/>
                </a:solidFill>
                <a:latin typeface="JUNDTA+CourierNewPS-BoldMT"/>
                <a:cs typeface="JUNDTA+CourierNewPS-BoldMT"/>
              </a:rPr>
              <a:t>”:\</a:t>
            </a:r>
          </a:p>
        </p:txBody>
      </p:sp>
      <p:sp>
        <p:nvSpPr>
          <p:cNvPr id="14" name="object 14"/>
          <p:cNvSpPr txBox="1"/>
          <p:nvPr/>
        </p:nvSpPr>
        <p:spPr>
          <a:xfrm>
            <a:off x="472695" y="4584049"/>
            <a:ext cx="8781957" cy="1400766"/>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JUNDTA+CourierNewPS-BoldMT"/>
                <a:cs typeface="JUNDTA+CourierNewPS-BoldMT"/>
              </a:rPr>
              <a:t>:”i”((short)(0x8000+(dpl&lt;&lt;13)+type&lt;&lt;8))),“o”(*((</a:t>
            </a:r>
            <a:r>
              <a:rPr sz="2000" b="1" spc="-20">
                <a:solidFill>
                  <a:srgbClr val="000000"/>
                </a:solidFill>
                <a:latin typeface="JUNDTA+CourierNewPS-BoldMT"/>
                <a:cs typeface="JUNDTA+CourierNewPS-BoldMT"/>
              </a:rPr>
              <a:t> </a:t>
            </a:r>
            <a:r>
              <a:rPr sz="2000" b="1">
                <a:solidFill>
                  <a:srgbClr val="000000"/>
                </a:solidFill>
                <a:latin typeface="JUNDTA+CourierNewPS-BoldMT"/>
                <a:cs typeface="JUNDTA+CourierNewPS-BoldMT"/>
              </a:rPr>
              <a:t>\</a:t>
            </a:r>
          </a:p>
          <a:p>
            <a:pPr marL="0" marR="0">
              <a:lnSpc>
                <a:spcPts val="2270"/>
              </a:lnSpc>
              <a:spcBef>
                <a:spcPts val="559"/>
              </a:spcBef>
              <a:spcAft>
                <a:spcPct val="0"/>
              </a:spcAft>
            </a:pPr>
            <a:r>
              <a:rPr sz="2000" b="1">
                <a:solidFill>
                  <a:srgbClr val="000000"/>
                </a:solidFill>
                <a:latin typeface="JUNDTA+CourierNewPS-BoldMT"/>
                <a:cs typeface="JUNDTA+CourierNewPS-BoldMT"/>
              </a:rPr>
              <a:t>char*)(gate_addr))),”o”(*(4+(char*)(gate_addr))),\</a:t>
            </a:r>
          </a:p>
          <a:p>
            <a:pPr marL="0" marR="0">
              <a:lnSpc>
                <a:spcPts val="2270"/>
              </a:lnSpc>
              <a:spcBef>
                <a:spcPts val="609"/>
              </a:spcBef>
              <a:spcAft>
                <a:spcPct val="0"/>
              </a:spcAft>
            </a:pPr>
            <a:r>
              <a:rPr sz="2000" b="1">
                <a:solidFill>
                  <a:srgbClr val="000000"/>
                </a:solidFill>
                <a:latin typeface="JUNDTA+CourierNewPS-BoldMT"/>
                <a:cs typeface="JUNDTA+CourierNewPS-BoldMT"/>
              </a:rPr>
              <a:t>“d”((char*)(addr),”a”(0x00080000))</a:t>
            </a:r>
          </a:p>
        </p:txBody>
      </p:sp>
      <p:sp>
        <p:nvSpPr>
          <p:cNvPr id="15" name="object 15"/>
          <p:cNvSpPr txBox="1"/>
          <p:nvPr/>
        </p:nvSpPr>
        <p:spPr>
          <a:xfrm>
            <a:off x="472440" y="5816077"/>
            <a:ext cx="470036" cy="1007711"/>
          </a:xfrm>
          <a:prstGeom prst="rect">
            <a:avLst/>
          </a:prstGeom>
        </p:spPr>
        <p:txBody>
          <a:bodyPr vert="horz" wrap="square" lIns="0" tIns="0" rIns="0" bIns="0" rtlCol="0">
            <a:spAutoFit/>
          </a:bodyPr>
          <a:lstStyle/>
          <a:p>
            <a:pPr marL="0" marR="0">
              <a:lnSpc>
                <a:spcPts val="2010"/>
              </a:lnSpc>
              <a:spcBef>
                <a:spcPct val="0"/>
              </a:spcBef>
              <a:spcAft>
                <a:spcPct val="0"/>
              </a:spcAft>
            </a:pPr>
            <a:r>
              <a:rPr sz="1800" b="1">
                <a:solidFill>
                  <a:srgbClr val="FF0000"/>
                </a:solidFill>
                <a:latin typeface="AUUNCK+Arial-BoldMT"/>
                <a:cs typeface="AUUNCK+Arial-BoldMT"/>
              </a:rPr>
              <a:t>4</a:t>
            </a:r>
          </a:p>
          <a:p>
            <a:pPr marL="0" marR="0">
              <a:lnSpc>
                <a:spcPts val="2010"/>
              </a:lnSpc>
              <a:spcBef>
                <a:spcPts val="1212"/>
              </a:spcBef>
              <a:spcAft>
                <a:spcPct val="0"/>
              </a:spcAft>
            </a:pPr>
            <a:r>
              <a:rPr sz="1800" b="1">
                <a:solidFill>
                  <a:srgbClr val="FF0000"/>
                </a:solidFill>
                <a:latin typeface="AUUNCK+Arial-BoldMT"/>
                <a:cs typeface="AUUNCK+Arial-BoldMT"/>
              </a:rPr>
              <a:t>0</a:t>
            </a:r>
          </a:p>
        </p:txBody>
      </p:sp>
      <p:sp>
        <p:nvSpPr>
          <p:cNvPr id="16" name="object 16"/>
          <p:cNvSpPr txBox="1"/>
          <p:nvPr/>
        </p:nvSpPr>
        <p:spPr>
          <a:xfrm>
            <a:off x="1314518" y="5807859"/>
            <a:ext cx="2413101" cy="980900"/>
          </a:xfrm>
          <a:prstGeom prst="rect">
            <a:avLst/>
          </a:prstGeom>
        </p:spPr>
        <p:txBody>
          <a:bodyPr vert="horz" wrap="square" lIns="0" tIns="0" rIns="0" bIns="0" rtlCol="0">
            <a:spAutoFit/>
          </a:bodyPr>
          <a:lstStyle/>
          <a:p>
            <a:pPr marL="0" marR="0">
              <a:lnSpc>
                <a:spcPts val="1800"/>
              </a:lnSpc>
              <a:spcBef>
                <a:spcPct val="0"/>
              </a:spcBef>
              <a:spcAft>
                <a:spcPct val="0"/>
              </a:spcAft>
            </a:pPr>
            <a:r>
              <a:rPr sz="1800" spc="13">
                <a:solidFill>
                  <a:srgbClr val="000000"/>
                </a:solidFill>
                <a:latin typeface="SimSun"/>
                <a:cs typeface="SimSun"/>
              </a:rPr>
              <a:t>处理函数入口点偏移</a:t>
            </a:r>
          </a:p>
          <a:p>
            <a:pPr marL="692998" marR="0">
              <a:lnSpc>
                <a:spcPts val="1800"/>
              </a:lnSpc>
              <a:spcBef>
                <a:spcPts val="1423"/>
              </a:spcBef>
              <a:spcAft>
                <a:spcPct val="0"/>
              </a:spcAft>
            </a:pPr>
            <a:r>
              <a:rPr sz="1800" spc="13">
                <a:solidFill>
                  <a:srgbClr val="000000"/>
                </a:solidFill>
                <a:latin typeface="SimSun"/>
                <a:cs typeface="SimSun"/>
              </a:rPr>
              <a:t>段选择符</a:t>
            </a:r>
          </a:p>
        </p:txBody>
      </p:sp>
      <p:sp>
        <p:nvSpPr>
          <p:cNvPr id="17" name="object 17"/>
          <p:cNvSpPr txBox="1"/>
          <p:nvPr/>
        </p:nvSpPr>
        <p:spPr>
          <a:xfrm>
            <a:off x="4358480" y="5806499"/>
            <a:ext cx="2896861" cy="982260"/>
          </a:xfrm>
          <a:prstGeom prst="rect">
            <a:avLst/>
          </a:prstGeom>
        </p:spPr>
        <p:txBody>
          <a:bodyPr vert="horz" wrap="square" lIns="0" tIns="0" rIns="0" bIns="0" rtlCol="0">
            <a:spAutoFit/>
          </a:bodyPr>
          <a:lstStyle/>
          <a:p>
            <a:pPr marL="0" marR="0">
              <a:lnSpc>
                <a:spcPts val="2010"/>
              </a:lnSpc>
              <a:spcBef>
                <a:spcPct val="0"/>
              </a:spcBef>
              <a:spcAft>
                <a:spcPct val="0"/>
              </a:spcAft>
            </a:pPr>
            <a:r>
              <a:rPr sz="1800" b="1">
                <a:solidFill>
                  <a:srgbClr val="FF0000"/>
                </a:solidFill>
                <a:latin typeface="AUUNCK+Arial-BoldMT"/>
                <a:cs typeface="AUUNCK+Arial-BoldMT"/>
              </a:rPr>
              <a:t>P</a:t>
            </a:r>
            <a:r>
              <a:rPr sz="1800" b="1" spc="260">
                <a:solidFill>
                  <a:srgbClr val="FF0000"/>
                </a:solidFill>
                <a:latin typeface="AUUNCK+Arial-BoldMT"/>
                <a:cs typeface="AUUNCK+Arial-BoldMT"/>
              </a:rPr>
              <a:t> </a:t>
            </a:r>
            <a:r>
              <a:rPr sz="1800" b="1">
                <a:solidFill>
                  <a:srgbClr val="FF0000"/>
                </a:solidFill>
                <a:latin typeface="AUUNCK+Arial-BoldMT"/>
                <a:cs typeface="AUUNCK+Arial-BoldMT"/>
              </a:rPr>
              <a:t>DPL</a:t>
            </a:r>
            <a:r>
              <a:rPr sz="1800" b="1" spc="1402">
                <a:solidFill>
                  <a:srgbClr val="FF0000"/>
                </a:solidFill>
                <a:latin typeface="AUUNCK+Arial-BoldMT"/>
                <a:cs typeface="AUUNCK+Arial-BoldMT"/>
              </a:rPr>
              <a:t> </a:t>
            </a:r>
            <a:r>
              <a:rPr sz="1800" b="1" spc="-52">
                <a:solidFill>
                  <a:srgbClr val="000000"/>
                </a:solidFill>
                <a:latin typeface="AUUNCK+Arial-BoldMT"/>
                <a:cs typeface="AUUNCK+Arial-BoldMT"/>
              </a:rPr>
              <a:t>01110</a:t>
            </a:r>
          </a:p>
          <a:p>
            <a:pPr marL="448809" marR="0">
              <a:lnSpc>
                <a:spcPts val="1800"/>
              </a:lnSpc>
              <a:spcBef>
                <a:spcPts val="1276"/>
              </a:spcBef>
              <a:spcAft>
                <a:spcPct val="0"/>
              </a:spcAft>
            </a:pPr>
            <a:r>
              <a:rPr sz="1800" spc="13">
                <a:solidFill>
                  <a:srgbClr val="000000"/>
                </a:solidFill>
                <a:latin typeface="SimSun"/>
                <a:cs typeface="SimSun"/>
              </a:rPr>
              <a:t>处理函数入口点偏移</a:t>
            </a:r>
          </a:p>
        </p:txBody>
      </p:sp>
      <p:sp>
        <p:nvSpPr>
          <p:cNvPr id="18" name="object 18"/>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MOWPNO+TimesNewRomanPS-BoldMT"/>
                <a:cs typeface="MOWPNO+TimesNewRomanPS-BoldMT"/>
              </a:rPr>
              <a:t>Operating</a:t>
            </a:r>
            <a:r>
              <a:rPr sz="1600" b="1" spc="38">
                <a:solidFill>
                  <a:srgbClr val="000000"/>
                </a:solidFill>
                <a:latin typeface="MOWPNO+TimesNewRomanPS-BoldMT"/>
                <a:cs typeface="MOWPNO+TimesNewRomanPS-BoldMT"/>
              </a:rPr>
              <a:t> </a:t>
            </a:r>
            <a:r>
              <a:rPr sz="1600" b="1">
                <a:solidFill>
                  <a:srgbClr val="000000"/>
                </a:solidFill>
                <a:latin typeface="MOWPNO+TimesNewRomanPS-BoldMT"/>
                <a:cs typeface="MOWPNO+TimesNewRomanPS-BoldMT"/>
              </a:rPr>
              <a:t>System</a:t>
            </a:r>
          </a:p>
        </p:txBody>
      </p:sp>
      <p:sp>
        <p:nvSpPr>
          <p:cNvPr id="19" name="object 19"/>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AUUNCK+Arial-BoldMT"/>
                <a:cs typeface="AUUNCK+Arial-BoldMT"/>
              </a:rPr>
              <a:t>- 8 -</a:t>
            </a:r>
          </a:p>
        </p:txBody>
      </p:sp>
      <p:sp>
        <p:nvSpPr>
          <p:cNvPr id="6" name="文本框 5"/>
          <p:cNvSpPr txBox="1"/>
          <p:nvPr/>
        </p:nvSpPr>
        <p:spPr>
          <a:xfrm>
            <a:off x="9078952" y="1489456"/>
            <a:ext cx="2898564" cy="3970318"/>
          </a:xfrm>
          <a:prstGeom prst="rect">
            <a:avLst/>
          </a:prstGeom>
          <a:noFill/>
        </p:spPr>
        <p:txBody>
          <a:bodyPr wrap="square" rtlCol="0">
            <a:spAutoFit/>
          </a:bodyPr>
          <a:lstStyle/>
          <a:p>
            <a:r>
              <a:rPr lang="en-US" altLang="zh-CN" sz="1400" dirty="0" smtClean="0"/>
              <a:t>P </a:t>
            </a:r>
            <a:r>
              <a:rPr lang="zh-CN" altLang="en-US" sz="1400" dirty="0" smtClean="0"/>
              <a:t>是段存在位（ </a:t>
            </a:r>
            <a:r>
              <a:rPr lang="en-US" altLang="zh-CN" sz="1400" dirty="0" smtClean="0"/>
              <a:t>Segment Present</a:t>
            </a:r>
            <a:r>
              <a:rPr lang="zh-CN" altLang="en-US" sz="1400" dirty="0" smtClean="0"/>
              <a:t>）。 </a:t>
            </a:r>
            <a:r>
              <a:rPr lang="en-US" altLang="zh-CN" sz="1400" dirty="0" smtClean="0"/>
              <a:t>P </a:t>
            </a:r>
            <a:r>
              <a:rPr lang="zh-CN" altLang="en-US" sz="1400" dirty="0" smtClean="0"/>
              <a:t>位用于指示描述符所对应的段是否存在。一般来说，描述符所指示的段都位于内存中。但是，当内存空间紧张时，有可能只是建立了描述符，对应的内存空间并不存在，这时，就应当把描述符的 </a:t>
            </a:r>
            <a:r>
              <a:rPr lang="en-US" altLang="zh-CN" sz="1400" dirty="0" smtClean="0"/>
              <a:t>P </a:t>
            </a:r>
            <a:r>
              <a:rPr lang="zh-CN" altLang="en-US" sz="1400" dirty="0" smtClean="0"/>
              <a:t>位清零，表示段并不存在。</a:t>
            </a:r>
            <a:r>
              <a:rPr lang="en-US" altLang="zh-CN" sz="1400" dirty="0" smtClean="0"/>
              <a:t>P </a:t>
            </a:r>
            <a:r>
              <a:rPr lang="zh-CN" altLang="en-US" sz="1400" dirty="0" smtClean="0"/>
              <a:t>位是由处理器负责检查的。每当通过描述符访问内存中的段时，如果 </a:t>
            </a:r>
            <a:r>
              <a:rPr lang="en-US" altLang="zh-CN" sz="1400" dirty="0" smtClean="0"/>
              <a:t>P </a:t>
            </a:r>
            <a:r>
              <a:rPr lang="zh-CN" altLang="en-US" sz="1400" dirty="0" smtClean="0"/>
              <a:t>位是“ </a:t>
            </a:r>
            <a:r>
              <a:rPr lang="en-US" altLang="zh-CN" sz="1400" dirty="0" smtClean="0"/>
              <a:t>0”</a:t>
            </a:r>
            <a:r>
              <a:rPr lang="zh-CN" altLang="en-US" sz="1400" dirty="0" smtClean="0"/>
              <a:t>，处理器就会产生一个异常中断。</a:t>
            </a:r>
            <a:endParaRPr lang="en-US" altLang="zh-CN" sz="1400" dirty="0" smtClean="0"/>
          </a:p>
          <a:p>
            <a:endParaRPr lang="en-US" altLang="zh-CN" sz="1400" dirty="0"/>
          </a:p>
          <a:p>
            <a:endParaRPr lang="en-US" altLang="zh-CN" sz="1400" dirty="0" smtClean="0"/>
          </a:p>
          <a:p>
            <a:r>
              <a:rPr lang="zh-CN" altLang="en-US" sz="1400" dirty="0" smtClean="0"/>
              <a:t>基本内联汇编中的寄存器名称前面只能有一个百分号</a:t>
            </a:r>
            <a:r>
              <a:rPr lang="en-US" altLang="zh-CN" sz="1400" dirty="0" smtClean="0"/>
              <a:t>(%),</a:t>
            </a:r>
            <a:r>
              <a:rPr lang="zh-CN" altLang="en-US" sz="1400" dirty="0" smtClean="0"/>
              <a:t>而带有</a:t>
            </a:r>
            <a:r>
              <a:rPr lang="en-US" altLang="zh-CN" sz="1400" dirty="0" smtClean="0"/>
              <a:t>C/C++</a:t>
            </a:r>
            <a:r>
              <a:rPr lang="zh-CN" altLang="en-US" sz="1400" dirty="0" smtClean="0"/>
              <a:t>表达式的内联汇编中的寄存器名臣前面必须有两个百分号</a:t>
            </a:r>
            <a:r>
              <a:rPr lang="en-US" altLang="zh-CN" sz="1400" dirty="0" smtClean="0"/>
              <a:t>(%%)</a:t>
            </a:r>
            <a:endParaRPr lang="zh-CN" altLang="en-US" sz="1400" dirty="0"/>
          </a:p>
        </p:txBody>
      </p:sp>
    </p:spTree>
    <p:extLst>
      <p:ext uri="{BB962C8B-B14F-4D97-AF65-F5344CB8AC3E}">
        <p14:creationId xmlns:p14="http://schemas.microsoft.com/office/powerpoint/2010/main" val="5028778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19050"/>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338327" y="6214872"/>
            <a:ext cx="195325" cy="198373"/>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338327" y="1132332"/>
            <a:ext cx="11860022" cy="5732018"/>
          </a:xfrm>
          <a:prstGeom prst="rect">
            <a:avLst/>
          </a:prstGeom>
          <a:blipFill>
            <a:blip r:embed="rId5"/>
            <a:stretch>
              <a:fillRect/>
            </a:stretch>
          </a:blipFill>
        </p:spPr>
        <p:txBody>
          <a:bodyPr wrap="square" lIns="0" tIns="0" rIns="0" bIns="0" rtlCol="0">
            <a:spAutoFit/>
          </a:bodyPr>
          <a:lstStyle/>
          <a:p>
            <a:endParaRPr/>
          </a:p>
        </p:txBody>
      </p:sp>
      <p:sp>
        <p:nvSpPr>
          <p:cNvPr id="6" name="object 6"/>
          <p:cNvSpPr txBox="1"/>
          <p:nvPr/>
        </p:nvSpPr>
        <p:spPr>
          <a:xfrm>
            <a:off x="320040" y="404306"/>
            <a:ext cx="6473315" cy="1196578"/>
          </a:xfrm>
          <a:prstGeom prst="rect">
            <a:avLst/>
          </a:prstGeom>
        </p:spPr>
        <p:txBody>
          <a:bodyPr vert="horz" wrap="square" lIns="0" tIns="0" rIns="0" bIns="0" rtlCol="0">
            <a:spAutoFit/>
          </a:bodyPr>
          <a:lstStyle/>
          <a:p>
            <a:pPr marL="0" marR="0">
              <a:lnSpc>
                <a:spcPts val="4021"/>
              </a:lnSpc>
              <a:spcBef>
                <a:spcPct val="0"/>
              </a:spcBef>
              <a:spcAft>
                <a:spcPct val="0"/>
              </a:spcAft>
            </a:pPr>
            <a:r>
              <a:rPr sz="3600" spc="12">
                <a:solidFill>
                  <a:srgbClr val="000000"/>
                </a:solidFill>
                <a:latin typeface="SimSun"/>
                <a:cs typeface="SimSun"/>
              </a:rPr>
              <a:t>中断处理程序</a:t>
            </a:r>
            <a:r>
              <a:rPr sz="3600" b="1">
                <a:solidFill>
                  <a:srgbClr val="000000"/>
                </a:solidFill>
                <a:latin typeface="PILEML+Arial-BoldMT"/>
                <a:cs typeface="PILEML+Arial-BoldMT"/>
              </a:rPr>
              <a:t>:</a:t>
            </a:r>
            <a:r>
              <a:rPr sz="3600" b="1" spc="11">
                <a:solidFill>
                  <a:srgbClr val="000000"/>
                </a:solidFill>
                <a:latin typeface="PILEML+Arial-BoldMT"/>
                <a:cs typeface="PILEML+Arial-BoldMT"/>
              </a:rPr>
              <a:t> </a:t>
            </a:r>
            <a:r>
              <a:rPr sz="3600" b="1">
                <a:solidFill>
                  <a:srgbClr val="000000"/>
                </a:solidFill>
                <a:latin typeface="PILEML+Arial-BoldMT"/>
                <a:cs typeface="PILEML+Arial-BoldMT"/>
              </a:rPr>
              <a:t>system_call</a:t>
            </a:r>
          </a:p>
        </p:txBody>
      </p:sp>
      <p:sp>
        <p:nvSpPr>
          <p:cNvPr id="7" name="object 7"/>
          <p:cNvSpPr txBox="1"/>
          <p:nvPr/>
        </p:nvSpPr>
        <p:spPr>
          <a:xfrm>
            <a:off x="472440" y="1217334"/>
            <a:ext cx="5151986" cy="1037332"/>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33399"/>
                </a:solidFill>
                <a:latin typeface="SimSun"/>
                <a:cs typeface="SimSun"/>
              </a:rPr>
              <a:t>在</a:t>
            </a:r>
            <a:r>
              <a:rPr sz="2000" b="1">
                <a:solidFill>
                  <a:srgbClr val="333399"/>
                </a:solidFill>
                <a:latin typeface="RIWCAR+CourierNewPS-BoldMT"/>
                <a:cs typeface="RIWCAR+CourierNewPS-BoldMT"/>
              </a:rPr>
              <a:t>linux/kernel/system_call.s</a:t>
            </a:r>
            <a:r>
              <a:rPr sz="2000">
                <a:solidFill>
                  <a:srgbClr val="333399"/>
                </a:solidFill>
                <a:latin typeface="SimSun"/>
                <a:cs typeface="SimSun"/>
              </a:rPr>
              <a:t> 中</a:t>
            </a:r>
          </a:p>
          <a:p>
            <a:pPr marL="0" marR="0">
              <a:lnSpc>
                <a:spcPts val="2270"/>
              </a:lnSpc>
              <a:spcBef>
                <a:spcPts val="523"/>
              </a:spcBef>
              <a:spcAft>
                <a:spcPct val="0"/>
              </a:spcAft>
            </a:pPr>
            <a:r>
              <a:rPr sz="2000" b="1">
                <a:solidFill>
                  <a:srgbClr val="000000"/>
                </a:solidFill>
                <a:latin typeface="RIWCAR+CourierNewPS-BoldMT"/>
                <a:cs typeface="RIWCAR+CourierNewPS-BoldMT"/>
              </a:rPr>
              <a:t>nr_system_calls=72</a:t>
            </a:r>
          </a:p>
        </p:txBody>
      </p:sp>
      <p:sp>
        <p:nvSpPr>
          <p:cNvPr id="8" name="object 8"/>
          <p:cNvSpPr txBox="1"/>
          <p:nvPr/>
        </p:nvSpPr>
        <p:spPr>
          <a:xfrm>
            <a:off x="7423436" y="1687775"/>
            <a:ext cx="3431620"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000000"/>
                </a:solidFill>
                <a:latin typeface="PILEML+Arial-BoldMT"/>
                <a:cs typeface="PILEML+Arial-BoldMT"/>
              </a:rPr>
              <a:t>eax</a:t>
            </a:r>
            <a:r>
              <a:rPr sz="2000" spc="16">
                <a:solidFill>
                  <a:srgbClr val="000000"/>
                </a:solidFill>
                <a:latin typeface="SimSun"/>
                <a:cs typeface="SimSun"/>
              </a:rPr>
              <a:t>中存放的是系统调用号</a:t>
            </a:r>
          </a:p>
        </p:txBody>
      </p:sp>
      <p:sp>
        <p:nvSpPr>
          <p:cNvPr id="9" name="object 9"/>
          <p:cNvSpPr txBox="1"/>
          <p:nvPr/>
        </p:nvSpPr>
        <p:spPr>
          <a:xfrm>
            <a:off x="472440" y="1951086"/>
            <a:ext cx="3331360"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RIWCAR+CourierNewPS-BoldMT"/>
                <a:cs typeface="RIWCAR+CourierNewPS-BoldMT"/>
              </a:rPr>
              <a:t>.globl _system_call</a:t>
            </a:r>
          </a:p>
        </p:txBody>
      </p:sp>
      <p:sp>
        <p:nvSpPr>
          <p:cNvPr id="10" name="object 10"/>
          <p:cNvSpPr txBox="1"/>
          <p:nvPr/>
        </p:nvSpPr>
        <p:spPr>
          <a:xfrm>
            <a:off x="472440" y="2316814"/>
            <a:ext cx="7361622" cy="1035038"/>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RIWCAR+CourierNewPS-BoldMT"/>
                <a:cs typeface="RIWCAR+CourierNewPS-BoldMT"/>
              </a:rPr>
              <a:t>_system_call: cmpl $nr_system_calls-1,%eax</a:t>
            </a:r>
          </a:p>
          <a:p>
            <a:pPr marL="304900" marR="0">
              <a:lnSpc>
                <a:spcPts val="2270"/>
              </a:lnSpc>
              <a:spcBef>
                <a:spcPts val="559"/>
              </a:spcBef>
              <a:spcAft>
                <a:spcPct val="0"/>
              </a:spcAft>
            </a:pPr>
            <a:r>
              <a:rPr sz="2000" b="1">
                <a:solidFill>
                  <a:srgbClr val="000000"/>
                </a:solidFill>
                <a:latin typeface="RIWCAR+CourierNewPS-BoldMT"/>
                <a:cs typeface="RIWCAR+CourierNewPS-BoldMT"/>
              </a:rPr>
              <a:t>ja bad_sys_call</a:t>
            </a:r>
          </a:p>
        </p:txBody>
      </p:sp>
      <p:sp>
        <p:nvSpPr>
          <p:cNvPr id="11" name="object 11"/>
          <p:cNvSpPr txBox="1"/>
          <p:nvPr/>
        </p:nvSpPr>
        <p:spPr>
          <a:xfrm>
            <a:off x="5730240" y="2891235"/>
            <a:ext cx="6837714"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RIWCAR+CourierNewPS-BoldMT"/>
                <a:cs typeface="RIWCAR+CourierNewPS-BoldMT"/>
              </a:rPr>
              <a:t>__asm__ volatile(“int 0x80”:”=a”(__res)</a:t>
            </a:r>
          </a:p>
        </p:txBody>
      </p:sp>
      <p:sp>
        <p:nvSpPr>
          <p:cNvPr id="12" name="object 12"/>
          <p:cNvSpPr txBox="1"/>
          <p:nvPr/>
        </p:nvSpPr>
        <p:spPr>
          <a:xfrm>
            <a:off x="777340" y="3048270"/>
            <a:ext cx="4909221"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dirty="0">
                <a:solidFill>
                  <a:srgbClr val="000000"/>
                </a:solidFill>
                <a:latin typeface="RIWCAR+CourierNewPS-BoldMT"/>
                <a:cs typeface="RIWCAR+CourierNewPS-BoldMT"/>
              </a:rPr>
              <a:t>push %ds</a:t>
            </a:r>
            <a:r>
              <a:rPr sz="2000" b="1" spc="1201" dirty="0">
                <a:solidFill>
                  <a:srgbClr val="000000"/>
                </a:solidFill>
                <a:latin typeface="RIWCAR+CourierNewPS-BoldMT"/>
                <a:cs typeface="RIWCAR+CourierNewPS-BoldMT"/>
              </a:rPr>
              <a:t> </a:t>
            </a:r>
            <a:r>
              <a:rPr sz="2000" b="1" dirty="0">
                <a:solidFill>
                  <a:srgbClr val="000000"/>
                </a:solidFill>
                <a:latin typeface="RIWCAR+CourierNewPS-BoldMT"/>
                <a:cs typeface="RIWCAR+CourierNewPS-BoldMT"/>
              </a:rPr>
              <a:t>push %</a:t>
            </a:r>
            <a:r>
              <a:rPr sz="2000" b="1" dirty="0" err="1">
                <a:solidFill>
                  <a:srgbClr val="000000"/>
                </a:solidFill>
                <a:latin typeface="RIWCAR+CourierNewPS-BoldMT"/>
                <a:cs typeface="RIWCAR+CourierNewPS-BoldMT"/>
              </a:rPr>
              <a:t>es</a:t>
            </a:r>
            <a:r>
              <a:rPr sz="2000" b="1" spc="1201" dirty="0">
                <a:solidFill>
                  <a:srgbClr val="000000"/>
                </a:solidFill>
                <a:latin typeface="RIWCAR+CourierNewPS-BoldMT"/>
                <a:cs typeface="RIWCAR+CourierNewPS-BoldMT"/>
              </a:rPr>
              <a:t> </a:t>
            </a:r>
            <a:r>
              <a:rPr sz="2000" b="1" dirty="0">
                <a:solidFill>
                  <a:srgbClr val="000000"/>
                </a:solidFill>
                <a:latin typeface="RIWCAR+CourierNewPS-BoldMT"/>
                <a:cs typeface="RIWCAR+CourierNewPS-BoldMT"/>
              </a:rPr>
              <a:t>push %fs</a:t>
            </a:r>
          </a:p>
        </p:txBody>
      </p:sp>
      <p:sp>
        <p:nvSpPr>
          <p:cNvPr id="13" name="object 13"/>
          <p:cNvSpPr txBox="1"/>
          <p:nvPr/>
        </p:nvSpPr>
        <p:spPr>
          <a:xfrm>
            <a:off x="777240" y="3411894"/>
            <a:ext cx="8887445" cy="2504944"/>
          </a:xfrm>
          <a:prstGeom prst="rect">
            <a:avLst/>
          </a:prstGeom>
        </p:spPr>
        <p:txBody>
          <a:bodyPr vert="horz" wrap="square" lIns="0" tIns="0" rIns="0" bIns="0" rtlCol="0">
            <a:spAutoFit/>
          </a:bodyPr>
          <a:lstStyle/>
          <a:p>
            <a:pPr marL="100" marR="0">
              <a:lnSpc>
                <a:spcPts val="2270"/>
              </a:lnSpc>
              <a:spcBef>
                <a:spcPct val="0"/>
              </a:spcBef>
              <a:spcAft>
                <a:spcPct val="0"/>
              </a:spcAft>
            </a:pPr>
            <a:r>
              <a:rPr sz="2000" b="1" dirty="0" err="1">
                <a:solidFill>
                  <a:srgbClr val="000000"/>
                </a:solidFill>
                <a:latin typeface="RIWCAR+CourierNewPS-BoldMT"/>
                <a:cs typeface="RIWCAR+CourierNewPS-BoldMT"/>
              </a:rPr>
              <a:t>pushl</a:t>
            </a:r>
            <a:r>
              <a:rPr sz="2000" b="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edx</a:t>
            </a:r>
            <a:r>
              <a:rPr sz="2000" b="1" spc="120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pushl</a:t>
            </a:r>
            <a:r>
              <a:rPr sz="2000" b="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ecx</a:t>
            </a:r>
            <a:r>
              <a:rPr sz="2000" b="1" spc="120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pushl</a:t>
            </a:r>
            <a:r>
              <a:rPr sz="2000" b="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ebx</a:t>
            </a:r>
            <a:r>
              <a:rPr sz="2000" b="1" spc="1201" dirty="0">
                <a:solidFill>
                  <a:srgbClr val="000000"/>
                </a:solidFill>
                <a:latin typeface="RIWCAR+CourierNewPS-BoldMT"/>
                <a:cs typeface="RIWCAR+CourierNewPS-BoldMT"/>
              </a:rPr>
              <a:t> </a:t>
            </a:r>
            <a:r>
              <a:rPr sz="2000" b="1" dirty="0">
                <a:solidFill>
                  <a:srgbClr val="FF0000"/>
                </a:solidFill>
                <a:latin typeface="RIWCAR+CourierNewPS-BoldMT"/>
                <a:cs typeface="RIWCAR+CourierNewPS-BoldMT"/>
              </a:rPr>
              <a:t>//</a:t>
            </a:r>
            <a:r>
              <a:rPr sz="2000" spc="16" dirty="0" err="1">
                <a:solidFill>
                  <a:srgbClr val="FF0000"/>
                </a:solidFill>
                <a:latin typeface="SimSun"/>
                <a:cs typeface="SimSun"/>
              </a:rPr>
              <a:t>调用的参数</a:t>
            </a:r>
            <a:endParaRPr sz="2000" spc="16" dirty="0">
              <a:solidFill>
                <a:srgbClr val="FF0000"/>
              </a:solidFill>
              <a:latin typeface="SimSun"/>
              <a:cs typeface="SimSun"/>
            </a:endParaRPr>
          </a:p>
          <a:p>
            <a:pPr marL="0" marR="0">
              <a:lnSpc>
                <a:spcPts val="2270"/>
              </a:lnSpc>
              <a:spcBef>
                <a:spcPts val="611"/>
              </a:spcBef>
              <a:spcAft>
                <a:spcPct val="0"/>
              </a:spcAft>
            </a:pPr>
            <a:r>
              <a:rPr sz="2000" b="1" dirty="0" err="1">
                <a:solidFill>
                  <a:srgbClr val="000000"/>
                </a:solidFill>
                <a:latin typeface="RIWCAR+CourierNewPS-BoldMT"/>
                <a:cs typeface="RIWCAR+CourierNewPS-BoldMT"/>
              </a:rPr>
              <a:t>movl</a:t>
            </a:r>
            <a:r>
              <a:rPr sz="2000" b="1" dirty="0">
                <a:solidFill>
                  <a:srgbClr val="000000"/>
                </a:solidFill>
                <a:latin typeface="RIWCAR+CourierNewPS-BoldMT"/>
                <a:cs typeface="RIWCAR+CourierNewPS-BoldMT"/>
              </a:rPr>
              <a:t> $0x10,%edx</a:t>
            </a:r>
            <a:r>
              <a:rPr sz="2000" b="1" spc="120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mov</a:t>
            </a:r>
            <a:r>
              <a:rPr sz="2000" b="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dx,%ds</a:t>
            </a:r>
            <a:r>
              <a:rPr sz="2000" b="1" spc="120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mov</a:t>
            </a:r>
            <a:r>
              <a:rPr sz="2000" b="1" dirty="0">
                <a:solidFill>
                  <a:srgbClr val="000000"/>
                </a:solidFill>
                <a:latin typeface="RIWCAR+CourierNewPS-BoldMT"/>
                <a:cs typeface="RIWCAR+CourierNewPS-BoldMT"/>
              </a:rPr>
              <a:t> %dx,%</a:t>
            </a:r>
            <a:r>
              <a:rPr sz="2000" b="1" dirty="0" err="1">
                <a:solidFill>
                  <a:srgbClr val="000000"/>
                </a:solidFill>
                <a:latin typeface="RIWCAR+CourierNewPS-BoldMT"/>
                <a:cs typeface="RIWCAR+CourierNewPS-BoldMT"/>
              </a:rPr>
              <a:t>es</a:t>
            </a:r>
            <a:r>
              <a:rPr sz="2000" b="1" dirty="0">
                <a:solidFill>
                  <a:srgbClr val="000000"/>
                </a:solidFill>
                <a:latin typeface="RIWCAR+CourierNewPS-BoldMT"/>
                <a:cs typeface="RIWCAR+CourierNewPS-BoldMT"/>
              </a:rPr>
              <a:t> //</a:t>
            </a:r>
            <a:r>
              <a:rPr sz="2000" spc="16" dirty="0" err="1">
                <a:solidFill>
                  <a:srgbClr val="000000"/>
                </a:solidFill>
                <a:latin typeface="SimSun"/>
                <a:cs typeface="SimSun"/>
              </a:rPr>
              <a:t>内核数据</a:t>
            </a:r>
            <a:endParaRPr sz="2000" spc="16" dirty="0">
              <a:solidFill>
                <a:srgbClr val="000000"/>
              </a:solidFill>
              <a:latin typeface="SimSun"/>
              <a:cs typeface="SimSun"/>
            </a:endParaRPr>
          </a:p>
          <a:p>
            <a:pPr marL="0" marR="0">
              <a:lnSpc>
                <a:spcPts val="2270"/>
              </a:lnSpc>
              <a:spcBef>
                <a:spcPts val="559"/>
              </a:spcBef>
              <a:spcAft>
                <a:spcPct val="0"/>
              </a:spcAft>
            </a:pPr>
            <a:r>
              <a:rPr sz="2000" b="1" dirty="0" err="1">
                <a:solidFill>
                  <a:srgbClr val="000000"/>
                </a:solidFill>
                <a:latin typeface="RIWCAR+CourierNewPS-BoldMT"/>
                <a:cs typeface="RIWCAR+CourierNewPS-BoldMT"/>
              </a:rPr>
              <a:t>movl</a:t>
            </a:r>
            <a:r>
              <a:rPr sz="2000" b="1" dirty="0">
                <a:solidFill>
                  <a:srgbClr val="000000"/>
                </a:solidFill>
                <a:latin typeface="RIWCAR+CourierNewPS-BoldMT"/>
                <a:cs typeface="RIWCAR+CourierNewPS-BoldMT"/>
              </a:rPr>
              <a:t> $0x17,%edx</a:t>
            </a:r>
            <a:r>
              <a:rPr sz="2000" b="1" spc="120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mov</a:t>
            </a:r>
            <a:r>
              <a:rPr sz="2000" b="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dx,%fs</a:t>
            </a:r>
            <a:r>
              <a:rPr sz="2000" b="1" spc="1201" dirty="0">
                <a:solidFill>
                  <a:srgbClr val="000000"/>
                </a:solidFill>
                <a:latin typeface="RIWCAR+CourierNewPS-BoldMT"/>
                <a:cs typeface="RIWCAR+CourierNewPS-BoldMT"/>
              </a:rPr>
              <a:t> </a:t>
            </a:r>
            <a:r>
              <a:rPr sz="2000" b="1" dirty="0">
                <a:solidFill>
                  <a:srgbClr val="FF0000"/>
                </a:solidFill>
                <a:latin typeface="RIWCAR+CourierNewPS-BoldMT"/>
                <a:cs typeface="RIWCAR+CourierNewPS-BoldMT"/>
              </a:rPr>
              <a:t>//</a:t>
            </a:r>
            <a:r>
              <a:rPr sz="2000" b="1" dirty="0" err="1">
                <a:solidFill>
                  <a:srgbClr val="FF0000"/>
                </a:solidFill>
                <a:latin typeface="RIWCAR+CourierNewPS-BoldMT"/>
                <a:cs typeface="RIWCAR+CourierNewPS-BoldMT"/>
              </a:rPr>
              <a:t>fs</a:t>
            </a:r>
            <a:r>
              <a:rPr sz="2000" spc="16" dirty="0" err="1">
                <a:solidFill>
                  <a:srgbClr val="FF0000"/>
                </a:solidFill>
                <a:latin typeface="SimSun"/>
                <a:cs typeface="SimSun"/>
              </a:rPr>
              <a:t>可以找到用户数据</a:t>
            </a:r>
            <a:endParaRPr sz="2000" spc="16" dirty="0">
              <a:solidFill>
                <a:srgbClr val="FF0000"/>
              </a:solidFill>
              <a:latin typeface="SimSun"/>
              <a:cs typeface="SimSun"/>
            </a:endParaRPr>
          </a:p>
          <a:p>
            <a:pPr marL="0" marR="0">
              <a:lnSpc>
                <a:spcPts val="2270"/>
              </a:lnSpc>
              <a:spcBef>
                <a:spcPts val="573"/>
              </a:spcBef>
              <a:spcAft>
                <a:spcPct val="0"/>
              </a:spcAft>
            </a:pPr>
            <a:r>
              <a:rPr sz="2000" b="1" dirty="0">
                <a:solidFill>
                  <a:srgbClr val="FF0000"/>
                </a:solidFill>
                <a:latin typeface="RIWCAR+CourierNewPS-BoldMT"/>
                <a:cs typeface="RIWCAR+CourierNewPS-BoldMT"/>
              </a:rPr>
              <a:t>call _</a:t>
            </a:r>
            <a:r>
              <a:rPr sz="2000" b="1" dirty="0" err="1">
                <a:solidFill>
                  <a:srgbClr val="FF0000"/>
                </a:solidFill>
                <a:latin typeface="RIWCAR+CourierNewPS-BoldMT"/>
                <a:cs typeface="RIWCAR+CourierNewPS-BoldMT"/>
              </a:rPr>
              <a:t>sys_call_table</a:t>
            </a:r>
            <a:r>
              <a:rPr sz="2000" b="1" dirty="0">
                <a:solidFill>
                  <a:srgbClr val="FF0000"/>
                </a:solidFill>
                <a:latin typeface="RIWCAR+CourierNewPS-BoldMT"/>
                <a:cs typeface="RIWCAR+CourierNewPS-BoldMT"/>
              </a:rPr>
              <a:t>(,%eax,4) </a:t>
            </a:r>
            <a:r>
              <a:rPr sz="2000" b="1" dirty="0">
                <a:solidFill>
                  <a:srgbClr val="000000"/>
                </a:solidFill>
                <a:latin typeface="RIWCAR+CourierNewPS-BoldMT"/>
                <a:cs typeface="RIWCAR+CourierNewPS-BoldMT"/>
              </a:rPr>
              <a:t>//a(,%eax,4)=a+4*</a:t>
            </a:r>
            <a:r>
              <a:rPr sz="2000" b="1" dirty="0" err="1">
                <a:solidFill>
                  <a:srgbClr val="000000"/>
                </a:solidFill>
                <a:latin typeface="RIWCAR+CourierNewPS-BoldMT"/>
                <a:cs typeface="RIWCAR+CourierNewPS-BoldMT"/>
              </a:rPr>
              <a:t>eax</a:t>
            </a:r>
            <a:endParaRPr sz="2000" b="1" dirty="0">
              <a:solidFill>
                <a:srgbClr val="000000"/>
              </a:solidFill>
              <a:latin typeface="RIWCAR+CourierNewPS-BoldMT"/>
              <a:cs typeface="RIWCAR+CourierNewPS-BoldMT"/>
            </a:endParaRPr>
          </a:p>
          <a:p>
            <a:pPr marL="0" marR="0">
              <a:lnSpc>
                <a:spcPts val="2270"/>
              </a:lnSpc>
              <a:spcBef>
                <a:spcPts val="645"/>
              </a:spcBef>
              <a:spcAft>
                <a:spcPct val="0"/>
              </a:spcAft>
            </a:pPr>
            <a:r>
              <a:rPr sz="2000" b="1" dirty="0" err="1">
                <a:solidFill>
                  <a:srgbClr val="000000"/>
                </a:solidFill>
                <a:latin typeface="RIWCAR+CourierNewPS-BoldMT"/>
                <a:cs typeface="RIWCAR+CourierNewPS-BoldMT"/>
              </a:rPr>
              <a:t>pushl</a:t>
            </a:r>
            <a:r>
              <a:rPr sz="2000" b="1" dirty="0">
                <a:solidFill>
                  <a:srgbClr val="000000"/>
                </a:solidFill>
                <a:latin typeface="RIWCAR+CourierNewPS-BoldMT"/>
                <a:cs typeface="RIWCAR+CourierNewPS-BoldMT"/>
              </a:rPr>
              <a:t> %</a:t>
            </a:r>
            <a:r>
              <a:rPr sz="2000" b="1" dirty="0" err="1">
                <a:solidFill>
                  <a:srgbClr val="000000"/>
                </a:solidFill>
                <a:latin typeface="RIWCAR+CourierNewPS-BoldMT"/>
                <a:cs typeface="RIWCAR+CourierNewPS-BoldMT"/>
              </a:rPr>
              <a:t>eax</a:t>
            </a:r>
            <a:r>
              <a:rPr sz="2000" b="1" dirty="0">
                <a:solidFill>
                  <a:srgbClr val="000000"/>
                </a:solidFill>
                <a:latin typeface="RIWCAR+CourierNewPS-BoldMT"/>
                <a:cs typeface="RIWCAR+CourierNewPS-BoldMT"/>
              </a:rPr>
              <a:t> //</a:t>
            </a:r>
            <a:r>
              <a:rPr sz="2000" spc="16" dirty="0" err="1">
                <a:solidFill>
                  <a:srgbClr val="000000"/>
                </a:solidFill>
                <a:latin typeface="SimSun"/>
                <a:cs typeface="SimSun"/>
              </a:rPr>
              <a:t>返回值压栈，留着</a:t>
            </a:r>
            <a:r>
              <a:rPr sz="2000" b="1" dirty="0" err="1">
                <a:solidFill>
                  <a:srgbClr val="000000"/>
                </a:solidFill>
                <a:latin typeface="RIWCAR+CourierNewPS-BoldMT"/>
                <a:cs typeface="RIWCAR+CourierNewPS-BoldMT"/>
              </a:rPr>
              <a:t>ret_from_sys_call</a:t>
            </a:r>
            <a:r>
              <a:rPr sz="2000" spc="16" dirty="0" err="1">
                <a:solidFill>
                  <a:srgbClr val="000000"/>
                </a:solidFill>
                <a:latin typeface="SimSun"/>
                <a:cs typeface="SimSun"/>
              </a:rPr>
              <a:t>时用</a:t>
            </a:r>
            <a:endParaRPr sz="2000" spc="16" dirty="0">
              <a:solidFill>
                <a:srgbClr val="000000"/>
              </a:solidFill>
              <a:latin typeface="SimSun"/>
              <a:cs typeface="SimSun"/>
            </a:endParaRPr>
          </a:p>
          <a:p>
            <a:pPr marL="0" marR="0">
              <a:lnSpc>
                <a:spcPts val="2270"/>
              </a:lnSpc>
              <a:spcBef>
                <a:spcPts val="610"/>
              </a:spcBef>
              <a:spcAft>
                <a:spcPct val="0"/>
              </a:spcAft>
            </a:pPr>
            <a:r>
              <a:rPr sz="2000" b="1" dirty="0">
                <a:solidFill>
                  <a:srgbClr val="000000"/>
                </a:solidFill>
                <a:latin typeface="RIWCAR+CourierNewPS-BoldMT"/>
                <a:cs typeface="RIWCAR+CourierNewPS-BoldMT"/>
              </a:rPr>
              <a:t>... //</a:t>
            </a:r>
            <a:r>
              <a:rPr sz="2000" spc="16" dirty="0" err="1">
                <a:solidFill>
                  <a:srgbClr val="000000"/>
                </a:solidFill>
                <a:latin typeface="SimSun"/>
                <a:cs typeface="SimSun"/>
              </a:rPr>
              <a:t>其他代码</a:t>
            </a:r>
            <a:endParaRPr sz="2000" spc="16" dirty="0">
              <a:solidFill>
                <a:srgbClr val="000000"/>
              </a:solidFill>
              <a:latin typeface="SimSun"/>
              <a:cs typeface="SimSun"/>
            </a:endParaRPr>
          </a:p>
        </p:txBody>
      </p:sp>
      <p:sp>
        <p:nvSpPr>
          <p:cNvPr id="14" name="object 14"/>
          <p:cNvSpPr txBox="1"/>
          <p:nvPr/>
        </p:nvSpPr>
        <p:spPr>
          <a:xfrm>
            <a:off x="472440" y="5606454"/>
            <a:ext cx="7422806" cy="676144"/>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RIWCAR+CourierNewPS-BoldMT"/>
                <a:cs typeface="RIWCAR+CourierNewPS-BoldMT"/>
              </a:rPr>
              <a:t>ret_from_sys_call: </a:t>
            </a:r>
            <a:r>
              <a:rPr sz="2000" b="1">
                <a:solidFill>
                  <a:srgbClr val="FF0000"/>
                </a:solidFill>
                <a:latin typeface="RIWCAR+CourierNewPS-BoldMT"/>
                <a:cs typeface="RIWCAR+CourierNewPS-BoldMT"/>
              </a:rPr>
              <a:t>popl %eax, </a:t>
            </a:r>
            <a:r>
              <a:rPr sz="2000" spc="16">
                <a:solidFill>
                  <a:srgbClr val="000000"/>
                </a:solidFill>
                <a:latin typeface="SimSun"/>
                <a:cs typeface="SimSun"/>
              </a:rPr>
              <a:t>其他</a:t>
            </a:r>
            <a:r>
              <a:rPr sz="2000" b="1">
                <a:solidFill>
                  <a:srgbClr val="000000"/>
                </a:solidFill>
                <a:latin typeface="RIWCAR+CourierNewPS-BoldMT"/>
                <a:cs typeface="RIWCAR+CourierNewPS-BoldMT"/>
              </a:rPr>
              <a:t>pop,</a:t>
            </a:r>
            <a:r>
              <a:rPr sz="2000" b="1" spc="-14">
                <a:solidFill>
                  <a:srgbClr val="000000"/>
                </a:solidFill>
                <a:latin typeface="RIWCAR+CourierNewPS-BoldMT"/>
                <a:cs typeface="RIWCAR+CourierNewPS-BoldMT"/>
              </a:rPr>
              <a:t> </a:t>
            </a:r>
            <a:r>
              <a:rPr sz="2000" b="1">
                <a:solidFill>
                  <a:srgbClr val="FF0000"/>
                </a:solidFill>
                <a:latin typeface="RIWCAR+CourierNewPS-BoldMT"/>
                <a:cs typeface="RIWCAR+CourierNewPS-BoldMT"/>
              </a:rPr>
              <a:t>iret</a:t>
            </a:r>
          </a:p>
        </p:txBody>
      </p:sp>
      <p:sp>
        <p:nvSpPr>
          <p:cNvPr id="15" name="object 15"/>
          <p:cNvSpPr txBox="1"/>
          <p:nvPr/>
        </p:nvSpPr>
        <p:spPr>
          <a:xfrm>
            <a:off x="624840" y="6097440"/>
            <a:ext cx="893124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dirty="0">
                <a:solidFill>
                  <a:srgbClr val="FF0000"/>
                </a:solidFill>
                <a:latin typeface="PILEML+Arial-BoldMT"/>
                <a:cs typeface="PILEML+Arial-BoldMT"/>
              </a:rPr>
              <a:t>_sys_call_table+4*%</a:t>
            </a:r>
            <a:r>
              <a:rPr sz="2400" b="1" dirty="0" err="1">
                <a:solidFill>
                  <a:srgbClr val="FF0000"/>
                </a:solidFill>
                <a:latin typeface="PILEML+Arial-BoldMT"/>
                <a:cs typeface="PILEML+Arial-BoldMT"/>
              </a:rPr>
              <a:t>eax</a:t>
            </a:r>
            <a:r>
              <a:rPr sz="2400" spc="12" dirty="0" err="1">
                <a:solidFill>
                  <a:srgbClr val="000000"/>
                </a:solidFill>
                <a:latin typeface="SimSun"/>
                <a:cs typeface="SimSun"/>
              </a:rPr>
              <a:t>就是相应系统调用处理函数入口</a:t>
            </a:r>
            <a:endParaRPr sz="2400" spc="12" dirty="0">
              <a:solidFill>
                <a:srgbClr val="000000"/>
              </a:solidFill>
              <a:latin typeface="SimSun"/>
              <a:cs typeface="SimSun"/>
            </a:endParaRPr>
          </a:p>
        </p:txBody>
      </p:sp>
      <p:sp>
        <p:nvSpPr>
          <p:cNvPr id="16" name="object 16"/>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EUTALP+TimesNewRomanPS-BoldMT"/>
                <a:cs typeface="EUTALP+TimesNewRomanPS-BoldMT"/>
              </a:rPr>
              <a:t>Operating</a:t>
            </a:r>
            <a:r>
              <a:rPr sz="1600" b="1" spc="38">
                <a:solidFill>
                  <a:srgbClr val="000000"/>
                </a:solidFill>
                <a:latin typeface="EUTALP+TimesNewRomanPS-BoldMT"/>
                <a:cs typeface="EUTALP+TimesNewRomanPS-BoldMT"/>
              </a:rPr>
              <a:t> </a:t>
            </a:r>
            <a:r>
              <a:rPr sz="1600" b="1">
                <a:solidFill>
                  <a:srgbClr val="000000"/>
                </a:solidFill>
                <a:latin typeface="EUTALP+TimesNewRomanPS-BoldMT"/>
                <a:cs typeface="EUTALP+TimesNewRomanPS-BoldMT"/>
              </a:rPr>
              <a:t>System</a:t>
            </a:r>
          </a:p>
        </p:txBody>
      </p:sp>
      <p:sp>
        <p:nvSpPr>
          <p:cNvPr id="17" name="object 17"/>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PILEML+Arial-BoldMT"/>
                <a:cs typeface="PILEML+Arial-BoldMT"/>
              </a:rPr>
              <a:t>- 9 -</a:t>
            </a:r>
          </a:p>
        </p:txBody>
      </p:sp>
      <p:sp>
        <p:nvSpPr>
          <p:cNvPr id="5" name="文本框 4"/>
          <p:cNvSpPr txBox="1"/>
          <p:nvPr/>
        </p:nvSpPr>
        <p:spPr>
          <a:xfrm>
            <a:off x="9336360" y="3717579"/>
            <a:ext cx="2232248" cy="1754326"/>
          </a:xfrm>
          <a:prstGeom prst="rect">
            <a:avLst/>
          </a:prstGeom>
          <a:noFill/>
        </p:spPr>
        <p:txBody>
          <a:bodyPr wrap="square" rtlCol="0">
            <a:spAutoFit/>
          </a:bodyPr>
          <a:lstStyle/>
          <a:p>
            <a:r>
              <a:rPr lang="en-US" altLang="zh-CN" dirty="0" err="1" smtClean="0"/>
              <a:t>cmpl</a:t>
            </a:r>
            <a:r>
              <a:rPr lang="zh-CN" altLang="en-US" dirty="0" smtClean="0"/>
              <a:t>指令将两个操作数相减，但计算结果并不保存，只是根据计算结果改变</a:t>
            </a:r>
            <a:r>
              <a:rPr lang="en-US" altLang="zh-CN" dirty="0" err="1" smtClean="0"/>
              <a:t>eflags</a:t>
            </a:r>
            <a:r>
              <a:rPr lang="zh-CN" altLang="en-US" dirty="0" smtClean="0"/>
              <a:t>寄存器中的标志位。</a:t>
            </a:r>
            <a:endParaRPr lang="zh-CN" altLang="en-US" dirty="0"/>
          </a:p>
        </p:txBody>
      </p:sp>
    </p:spTree>
    <p:extLst>
      <p:ext uri="{BB962C8B-B14F-4D97-AF65-F5344CB8AC3E}">
        <p14:creationId xmlns:p14="http://schemas.microsoft.com/office/powerpoint/2010/main" val="40795461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57653"/>
            <a:ext cx="11740388" cy="2682496"/>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338327" y="3912107"/>
            <a:ext cx="195325" cy="198373"/>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1371600" y="4102122"/>
            <a:ext cx="4203700" cy="552424"/>
          </a:xfrm>
          <a:prstGeom prst="rect">
            <a:avLst/>
          </a:prstGeom>
          <a:blipFill>
            <a:blip r:embed="rId5"/>
            <a:stretch>
              <a:fillRect/>
            </a:stretch>
          </a:blipFill>
        </p:spPr>
        <p:txBody>
          <a:bodyPr wrap="square" lIns="0" tIns="0" rIns="0" bIns="0" rtlCol="0">
            <a:spAutoFit/>
          </a:bodyPr>
          <a:lstStyle/>
          <a:p>
            <a:endParaRPr/>
          </a:p>
        </p:txBody>
      </p:sp>
      <p:sp>
        <p:nvSpPr>
          <p:cNvPr id="5" name="object 5"/>
          <p:cNvSpPr/>
          <p:nvPr/>
        </p:nvSpPr>
        <p:spPr>
          <a:xfrm>
            <a:off x="384810" y="5156454"/>
            <a:ext cx="806450" cy="1301750"/>
          </a:xfrm>
          <a:prstGeom prst="rect">
            <a:avLst/>
          </a:prstGeom>
          <a:blipFill>
            <a:blip r:embed="rId6"/>
            <a:stretch>
              <a:fillRect/>
            </a:stretch>
          </a:blipFill>
        </p:spPr>
        <p:txBody>
          <a:bodyPr wrap="square" lIns="0" tIns="0" rIns="0" bIns="0" rtlCol="0">
            <a:spAutoFit/>
          </a:bodyPr>
          <a:lstStyle/>
          <a:p>
            <a:endParaRPr/>
          </a:p>
        </p:txBody>
      </p:sp>
      <p:sp>
        <p:nvSpPr>
          <p:cNvPr id="6" name="object 6"/>
          <p:cNvSpPr/>
          <p:nvPr/>
        </p:nvSpPr>
        <p:spPr>
          <a:xfrm>
            <a:off x="1295400" y="5727192"/>
            <a:ext cx="311150" cy="234950"/>
          </a:xfrm>
          <a:prstGeom prst="rect">
            <a:avLst/>
          </a:prstGeom>
          <a:blipFill>
            <a:blip r:embed="rId7"/>
            <a:stretch>
              <a:fillRect/>
            </a:stretch>
          </a:blipFill>
        </p:spPr>
        <p:txBody>
          <a:bodyPr wrap="square" lIns="0" tIns="0" rIns="0" bIns="0" rtlCol="0">
            <a:spAutoFit/>
          </a:bodyPr>
          <a:lstStyle/>
          <a:p>
            <a:endParaRPr/>
          </a:p>
        </p:txBody>
      </p:sp>
      <p:sp>
        <p:nvSpPr>
          <p:cNvPr id="7" name="object 7"/>
          <p:cNvSpPr/>
          <p:nvPr/>
        </p:nvSpPr>
        <p:spPr>
          <a:xfrm>
            <a:off x="1715262" y="5156454"/>
            <a:ext cx="806450" cy="1301750"/>
          </a:xfrm>
          <a:prstGeom prst="rect">
            <a:avLst/>
          </a:prstGeom>
          <a:blipFill>
            <a:blip r:embed="rId8"/>
            <a:stretch>
              <a:fillRect/>
            </a:stretch>
          </a:blipFill>
        </p:spPr>
        <p:txBody>
          <a:bodyPr wrap="square" lIns="0" tIns="0" rIns="0" bIns="0" rtlCol="0">
            <a:spAutoFit/>
          </a:bodyPr>
          <a:lstStyle/>
          <a:p>
            <a:endParaRPr/>
          </a:p>
        </p:txBody>
      </p:sp>
      <p:sp>
        <p:nvSpPr>
          <p:cNvPr id="8" name="object 8"/>
          <p:cNvSpPr/>
          <p:nvPr/>
        </p:nvSpPr>
        <p:spPr>
          <a:xfrm>
            <a:off x="0" y="0"/>
            <a:ext cx="19050" cy="19050"/>
          </a:xfrm>
          <a:prstGeom prst="rect">
            <a:avLst/>
          </a:prstGeom>
          <a:blipFill>
            <a:blip r:embed="rId9"/>
            <a:stretch>
              <a:fillRect/>
            </a:stretch>
          </a:blipFill>
        </p:spPr>
        <p:txBody>
          <a:bodyPr wrap="square" lIns="0" tIns="0" rIns="0" bIns="0" rtlCol="0">
            <a:spAutoFit/>
          </a:bodyPr>
          <a:lstStyle/>
          <a:p>
            <a:endParaRPr/>
          </a:p>
        </p:txBody>
      </p:sp>
      <p:sp>
        <p:nvSpPr>
          <p:cNvPr id="9" name="object 9"/>
          <p:cNvSpPr/>
          <p:nvPr/>
        </p:nvSpPr>
        <p:spPr>
          <a:xfrm>
            <a:off x="2590800" y="4674870"/>
            <a:ext cx="311150" cy="1835149"/>
          </a:xfrm>
          <a:prstGeom prst="rect">
            <a:avLst/>
          </a:prstGeom>
          <a:blipFill>
            <a:blip r:embed="rId10"/>
            <a:stretch>
              <a:fillRect/>
            </a:stretch>
          </a:blipFill>
        </p:spPr>
        <p:txBody>
          <a:bodyPr wrap="square" lIns="0" tIns="0" rIns="0" bIns="0" rtlCol="0">
            <a:spAutoFit/>
          </a:bodyPr>
          <a:lstStyle/>
          <a:p>
            <a:endParaRPr/>
          </a:p>
        </p:txBody>
      </p:sp>
      <p:sp>
        <p:nvSpPr>
          <p:cNvPr id="10" name="object 10"/>
          <p:cNvSpPr/>
          <p:nvPr/>
        </p:nvSpPr>
        <p:spPr>
          <a:xfrm>
            <a:off x="3010662" y="5042154"/>
            <a:ext cx="806450" cy="1606549"/>
          </a:xfrm>
          <a:prstGeom prst="rect">
            <a:avLst/>
          </a:prstGeom>
          <a:blipFill>
            <a:blip r:embed="rId11"/>
            <a:stretch>
              <a:fillRect/>
            </a:stretch>
          </a:blipFill>
        </p:spPr>
        <p:txBody>
          <a:bodyPr wrap="square" lIns="0" tIns="0" rIns="0" bIns="0" rtlCol="0">
            <a:spAutoFit/>
          </a:bodyPr>
          <a:lstStyle/>
          <a:p>
            <a:endParaRPr/>
          </a:p>
        </p:txBody>
      </p:sp>
      <p:sp>
        <p:nvSpPr>
          <p:cNvPr id="11" name="object 11"/>
          <p:cNvSpPr/>
          <p:nvPr/>
        </p:nvSpPr>
        <p:spPr>
          <a:xfrm>
            <a:off x="3962400" y="5727192"/>
            <a:ext cx="311150" cy="234950"/>
          </a:xfrm>
          <a:prstGeom prst="rect">
            <a:avLst/>
          </a:prstGeom>
          <a:blipFill>
            <a:blip r:embed="rId7"/>
            <a:stretch>
              <a:fillRect/>
            </a:stretch>
          </a:blipFill>
        </p:spPr>
        <p:txBody>
          <a:bodyPr wrap="square" lIns="0" tIns="0" rIns="0" bIns="0" rtlCol="0">
            <a:spAutoFit/>
          </a:bodyPr>
          <a:lstStyle/>
          <a:p>
            <a:endParaRPr/>
          </a:p>
        </p:txBody>
      </p:sp>
      <p:sp>
        <p:nvSpPr>
          <p:cNvPr id="12" name="object 12"/>
          <p:cNvSpPr/>
          <p:nvPr/>
        </p:nvSpPr>
        <p:spPr>
          <a:xfrm>
            <a:off x="4382262" y="5170170"/>
            <a:ext cx="806450" cy="1339849"/>
          </a:xfrm>
          <a:prstGeom prst="rect">
            <a:avLst/>
          </a:prstGeom>
          <a:blipFill>
            <a:blip r:embed="rId12"/>
            <a:stretch>
              <a:fillRect/>
            </a:stretch>
          </a:blipFill>
        </p:spPr>
        <p:txBody>
          <a:bodyPr wrap="square" lIns="0" tIns="0" rIns="0" bIns="0" rtlCol="0">
            <a:spAutoFit/>
          </a:bodyPr>
          <a:lstStyle/>
          <a:p>
            <a:endParaRPr/>
          </a:p>
        </p:txBody>
      </p:sp>
      <p:sp>
        <p:nvSpPr>
          <p:cNvPr id="13" name="object 13"/>
          <p:cNvSpPr/>
          <p:nvPr/>
        </p:nvSpPr>
        <p:spPr>
          <a:xfrm>
            <a:off x="5334000" y="5740907"/>
            <a:ext cx="311150" cy="234950"/>
          </a:xfrm>
          <a:prstGeom prst="rect">
            <a:avLst/>
          </a:prstGeom>
          <a:blipFill>
            <a:blip r:embed="rId7"/>
            <a:stretch>
              <a:fillRect/>
            </a:stretch>
          </a:blipFill>
        </p:spPr>
        <p:txBody>
          <a:bodyPr wrap="square" lIns="0" tIns="0" rIns="0" bIns="0" rtlCol="0">
            <a:spAutoFit/>
          </a:bodyPr>
          <a:lstStyle/>
          <a:p>
            <a:endParaRPr/>
          </a:p>
        </p:txBody>
      </p:sp>
      <p:sp>
        <p:nvSpPr>
          <p:cNvPr id="14" name="object 14"/>
          <p:cNvSpPr/>
          <p:nvPr/>
        </p:nvSpPr>
        <p:spPr>
          <a:xfrm>
            <a:off x="5753862" y="5080254"/>
            <a:ext cx="806450" cy="1582165"/>
          </a:xfrm>
          <a:prstGeom prst="rect">
            <a:avLst/>
          </a:prstGeom>
          <a:blipFill>
            <a:blip r:embed="rId13"/>
            <a:stretch>
              <a:fillRect/>
            </a:stretch>
          </a:blipFill>
        </p:spPr>
        <p:txBody>
          <a:bodyPr wrap="square" lIns="0" tIns="0" rIns="0" bIns="0" rtlCol="0">
            <a:spAutoFit/>
          </a:bodyPr>
          <a:lstStyle/>
          <a:p>
            <a:endParaRPr/>
          </a:p>
        </p:txBody>
      </p:sp>
      <p:sp>
        <p:nvSpPr>
          <p:cNvPr id="15" name="object 15"/>
          <p:cNvSpPr/>
          <p:nvPr/>
        </p:nvSpPr>
        <p:spPr>
          <a:xfrm>
            <a:off x="6629400" y="5740907"/>
            <a:ext cx="311150" cy="234950"/>
          </a:xfrm>
          <a:prstGeom prst="rect">
            <a:avLst/>
          </a:prstGeom>
          <a:blipFill>
            <a:blip r:embed="rId7"/>
            <a:stretch>
              <a:fillRect/>
            </a:stretch>
          </a:blipFill>
        </p:spPr>
        <p:txBody>
          <a:bodyPr wrap="square" lIns="0" tIns="0" rIns="0" bIns="0" rtlCol="0">
            <a:spAutoFit/>
          </a:bodyPr>
          <a:lstStyle/>
          <a:p>
            <a:endParaRPr/>
          </a:p>
        </p:txBody>
      </p:sp>
      <p:sp>
        <p:nvSpPr>
          <p:cNvPr id="16" name="object 16"/>
          <p:cNvSpPr/>
          <p:nvPr/>
        </p:nvSpPr>
        <p:spPr>
          <a:xfrm>
            <a:off x="7049262" y="5156454"/>
            <a:ext cx="806450" cy="1377949"/>
          </a:xfrm>
          <a:prstGeom prst="rect">
            <a:avLst/>
          </a:prstGeom>
          <a:blipFill>
            <a:blip r:embed="rId14"/>
            <a:stretch>
              <a:fillRect/>
            </a:stretch>
          </a:blipFill>
        </p:spPr>
        <p:txBody>
          <a:bodyPr wrap="square" lIns="0" tIns="0" rIns="0" bIns="0" rtlCol="0">
            <a:spAutoFit/>
          </a:bodyPr>
          <a:lstStyle/>
          <a:p>
            <a:endParaRPr/>
          </a:p>
        </p:txBody>
      </p:sp>
      <p:sp>
        <p:nvSpPr>
          <p:cNvPr id="17" name="object 17"/>
          <p:cNvSpPr/>
          <p:nvPr/>
        </p:nvSpPr>
        <p:spPr>
          <a:xfrm>
            <a:off x="6003963" y="4419597"/>
            <a:ext cx="1857337" cy="598513"/>
          </a:xfrm>
          <a:prstGeom prst="rect">
            <a:avLst/>
          </a:prstGeom>
          <a:blipFill>
            <a:blip r:embed="rId15"/>
            <a:stretch>
              <a:fillRect/>
            </a:stretch>
          </a:blipFill>
        </p:spPr>
        <p:txBody>
          <a:bodyPr wrap="square" lIns="0" tIns="0" rIns="0" bIns="0" rtlCol="0">
            <a:spAutoFit/>
          </a:bodyPr>
          <a:lstStyle/>
          <a:p>
            <a:endParaRPr/>
          </a:p>
        </p:txBody>
      </p:sp>
      <p:sp>
        <p:nvSpPr>
          <p:cNvPr id="19" name="object 19"/>
          <p:cNvSpPr txBox="1"/>
          <p:nvPr/>
        </p:nvSpPr>
        <p:spPr>
          <a:xfrm>
            <a:off x="320040" y="399734"/>
            <a:ext cx="4043546" cy="1196578"/>
          </a:xfrm>
          <a:prstGeom prst="rect">
            <a:avLst/>
          </a:prstGeom>
        </p:spPr>
        <p:txBody>
          <a:bodyPr vert="horz" wrap="square" lIns="0" tIns="0" rIns="0" bIns="0" rtlCol="0">
            <a:spAutoFit/>
          </a:bodyPr>
          <a:lstStyle/>
          <a:p>
            <a:pPr marL="0" marR="0">
              <a:lnSpc>
                <a:spcPts val="4021"/>
              </a:lnSpc>
              <a:spcBef>
                <a:spcPct val="0"/>
              </a:spcBef>
              <a:spcAft>
                <a:spcPct val="0"/>
              </a:spcAft>
            </a:pPr>
            <a:r>
              <a:rPr sz="3600" b="1">
                <a:solidFill>
                  <a:srgbClr val="000000"/>
                </a:solidFill>
                <a:latin typeface="UMMPCM+Arial-BoldMT"/>
                <a:cs typeface="UMMPCM+Arial-BoldMT"/>
              </a:rPr>
              <a:t>_sys_call_table</a:t>
            </a:r>
          </a:p>
        </p:txBody>
      </p:sp>
      <p:sp>
        <p:nvSpPr>
          <p:cNvPr id="20" name="object 20"/>
          <p:cNvSpPr txBox="1"/>
          <p:nvPr/>
        </p:nvSpPr>
        <p:spPr>
          <a:xfrm>
            <a:off x="5224939" y="1149345"/>
            <a:ext cx="462864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000000"/>
                </a:solidFill>
                <a:latin typeface="UMMPCM+Arial-BoldMT"/>
                <a:cs typeface="UMMPCM+Arial-BoldMT"/>
              </a:rPr>
              <a:t>sys_call_table</a:t>
            </a:r>
            <a:r>
              <a:rPr sz="2000" spc="16">
                <a:solidFill>
                  <a:srgbClr val="000000"/>
                </a:solidFill>
                <a:latin typeface="SimSun"/>
                <a:cs typeface="SimSun"/>
              </a:rPr>
              <a:t>是一个全局函数数组</a:t>
            </a:r>
          </a:p>
        </p:txBody>
      </p:sp>
      <p:sp>
        <p:nvSpPr>
          <p:cNvPr id="21" name="object 21"/>
          <p:cNvSpPr txBox="1"/>
          <p:nvPr/>
        </p:nvSpPr>
        <p:spPr>
          <a:xfrm>
            <a:off x="472440" y="1244322"/>
            <a:ext cx="3922511" cy="676144"/>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23299"/>
                </a:solidFill>
                <a:latin typeface="SimSun"/>
                <a:cs typeface="SimSun"/>
              </a:rPr>
              <a:t>在</a:t>
            </a:r>
            <a:r>
              <a:rPr sz="2000" b="1">
                <a:solidFill>
                  <a:srgbClr val="323299"/>
                </a:solidFill>
                <a:latin typeface="QUCJIS+CourierNewPS-BoldMT"/>
                <a:cs typeface="QUCJIS+CourierNewPS-BoldMT"/>
              </a:rPr>
              <a:t>include/linux/sys.h</a:t>
            </a:r>
            <a:r>
              <a:rPr sz="2000">
                <a:solidFill>
                  <a:srgbClr val="323299"/>
                </a:solidFill>
                <a:latin typeface="SimSun"/>
                <a:cs typeface="SimSun"/>
              </a:rPr>
              <a:t> 中</a:t>
            </a:r>
          </a:p>
        </p:txBody>
      </p:sp>
      <p:sp>
        <p:nvSpPr>
          <p:cNvPr id="22" name="object 22"/>
          <p:cNvSpPr txBox="1"/>
          <p:nvPr/>
        </p:nvSpPr>
        <p:spPr>
          <a:xfrm>
            <a:off x="472440" y="1612345"/>
            <a:ext cx="4207949"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QUCJIS+CourierNewPS-BoldMT"/>
                <a:cs typeface="QUCJIS+CourierNewPS-BoldMT"/>
              </a:rPr>
              <a:t>fn_ptr sys_call_table[]=</a:t>
            </a:r>
          </a:p>
        </p:txBody>
      </p:sp>
      <p:sp>
        <p:nvSpPr>
          <p:cNvPr id="23" name="object 23"/>
          <p:cNvSpPr txBox="1"/>
          <p:nvPr/>
        </p:nvSpPr>
        <p:spPr>
          <a:xfrm>
            <a:off x="472440" y="1978073"/>
            <a:ext cx="9116842" cy="1035038"/>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QUCJIS+CourierNewPS-BoldMT"/>
                <a:cs typeface="QUCJIS+CourierNewPS-BoldMT"/>
              </a:rPr>
              <a:t>{sys_setup, sys_exit, sys_fork, sys_read, sys_write,</a:t>
            </a:r>
          </a:p>
          <a:p>
            <a:pPr marL="304900" marR="0">
              <a:lnSpc>
                <a:spcPts val="2270"/>
              </a:lnSpc>
              <a:spcBef>
                <a:spcPts val="559"/>
              </a:spcBef>
              <a:spcAft>
                <a:spcPct val="0"/>
              </a:spcAft>
            </a:pPr>
            <a:r>
              <a:rPr sz="2000" b="1">
                <a:solidFill>
                  <a:srgbClr val="000000"/>
                </a:solidFill>
                <a:latin typeface="QUCJIS+CourierNewPS-BoldMT"/>
                <a:cs typeface="QUCJIS+CourierNewPS-BoldMT"/>
              </a:rPr>
              <a:t>...};</a:t>
            </a:r>
          </a:p>
        </p:txBody>
      </p:sp>
      <p:sp>
        <p:nvSpPr>
          <p:cNvPr id="24" name="object 24"/>
          <p:cNvSpPr txBox="1"/>
          <p:nvPr/>
        </p:nvSpPr>
        <p:spPr>
          <a:xfrm>
            <a:off x="5859049" y="2489115"/>
            <a:ext cx="606583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000000"/>
                </a:solidFill>
                <a:latin typeface="UMMPCM+Arial-BoldMT"/>
                <a:cs typeface="UMMPCM+Arial-BoldMT"/>
              </a:rPr>
              <a:t>sys_write</a:t>
            </a:r>
            <a:r>
              <a:rPr sz="2000" spc="13">
                <a:solidFill>
                  <a:srgbClr val="000000"/>
                </a:solidFill>
                <a:latin typeface="SimSun"/>
                <a:cs typeface="SimSun"/>
              </a:rPr>
              <a:t>对应的数组下标为</a:t>
            </a:r>
            <a:r>
              <a:rPr sz="2000" b="1">
                <a:solidFill>
                  <a:srgbClr val="000000"/>
                </a:solidFill>
                <a:latin typeface="UMMPCM+Arial-BoldMT"/>
                <a:cs typeface="UMMPCM+Arial-BoldMT"/>
              </a:rPr>
              <a:t>4</a:t>
            </a:r>
            <a:r>
              <a:rPr sz="2000">
                <a:solidFill>
                  <a:srgbClr val="000000"/>
                </a:solidFill>
                <a:latin typeface="SimSun"/>
                <a:cs typeface="SimSun"/>
              </a:rPr>
              <a:t>，</a:t>
            </a:r>
            <a:r>
              <a:rPr sz="2000" b="1">
                <a:solidFill>
                  <a:srgbClr val="000000"/>
                </a:solidFill>
                <a:latin typeface="UMMPCM+Arial-BoldMT"/>
                <a:cs typeface="UMMPCM+Arial-BoldMT"/>
              </a:rPr>
              <a:t>__NR_write=4</a:t>
            </a:r>
          </a:p>
        </p:txBody>
      </p:sp>
      <p:sp>
        <p:nvSpPr>
          <p:cNvPr id="25" name="object 25"/>
          <p:cNvSpPr txBox="1"/>
          <p:nvPr/>
        </p:nvSpPr>
        <p:spPr>
          <a:xfrm>
            <a:off x="472440" y="2920722"/>
            <a:ext cx="4273789" cy="676145"/>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33399"/>
                </a:solidFill>
                <a:latin typeface="SimSun"/>
                <a:cs typeface="SimSun"/>
              </a:rPr>
              <a:t>在</a:t>
            </a:r>
            <a:r>
              <a:rPr sz="2000" b="1">
                <a:solidFill>
                  <a:srgbClr val="333399"/>
                </a:solidFill>
                <a:latin typeface="QUCJIS+CourierNewPS-BoldMT"/>
                <a:cs typeface="QUCJIS+CourierNewPS-BoldMT"/>
              </a:rPr>
              <a:t>include/linux/sched.h</a:t>
            </a:r>
            <a:r>
              <a:rPr sz="2000">
                <a:solidFill>
                  <a:srgbClr val="333399"/>
                </a:solidFill>
                <a:latin typeface="SimSun"/>
                <a:cs typeface="SimSun"/>
              </a:rPr>
              <a:t> 中</a:t>
            </a:r>
          </a:p>
        </p:txBody>
      </p:sp>
      <p:sp>
        <p:nvSpPr>
          <p:cNvPr id="26" name="object 26"/>
          <p:cNvSpPr txBox="1"/>
          <p:nvPr/>
        </p:nvSpPr>
        <p:spPr>
          <a:xfrm>
            <a:off x="472440" y="3288745"/>
            <a:ext cx="4207949"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QUCJIS+CourierNewPS-BoldMT"/>
                <a:cs typeface="QUCJIS+CourierNewPS-BoldMT"/>
              </a:rPr>
              <a:t>typedef int (fn_ptr*)();</a:t>
            </a:r>
          </a:p>
        </p:txBody>
      </p:sp>
      <p:sp>
        <p:nvSpPr>
          <p:cNvPr id="27" name="object 27"/>
          <p:cNvSpPr txBox="1"/>
          <p:nvPr/>
        </p:nvSpPr>
        <p:spPr>
          <a:xfrm>
            <a:off x="624840" y="3811440"/>
            <a:ext cx="776091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UMMPCM+Arial-BoldMT"/>
                <a:cs typeface="UMMPCM+Arial-BoldMT"/>
              </a:rPr>
              <a:t>call _sys_call_table(,%eax,4)</a:t>
            </a:r>
            <a:r>
              <a:rPr sz="2400" spc="12">
                <a:solidFill>
                  <a:srgbClr val="000000"/>
                </a:solidFill>
                <a:latin typeface="SimSun"/>
                <a:cs typeface="SimSun"/>
              </a:rPr>
              <a:t>就是</a:t>
            </a:r>
            <a:r>
              <a:rPr sz="2400" b="1">
                <a:solidFill>
                  <a:srgbClr val="FF0000"/>
                </a:solidFill>
                <a:latin typeface="UMMPCM+Arial-BoldMT"/>
                <a:cs typeface="UMMPCM+Arial-BoldMT"/>
              </a:rPr>
              <a:t>call</a:t>
            </a:r>
            <a:r>
              <a:rPr sz="2400" b="1" spc="47">
                <a:solidFill>
                  <a:srgbClr val="FF0000"/>
                </a:solidFill>
                <a:latin typeface="UMMPCM+Arial-BoldMT"/>
                <a:cs typeface="UMMPCM+Arial-BoldMT"/>
              </a:rPr>
              <a:t> </a:t>
            </a:r>
            <a:r>
              <a:rPr sz="2400" b="1">
                <a:solidFill>
                  <a:srgbClr val="FF0000"/>
                </a:solidFill>
                <a:latin typeface="UMMPCM+Arial-BoldMT"/>
                <a:cs typeface="UMMPCM+Arial-BoldMT"/>
              </a:rPr>
              <a:t>sys_write</a:t>
            </a:r>
          </a:p>
        </p:txBody>
      </p:sp>
      <p:sp>
        <p:nvSpPr>
          <p:cNvPr id="28" name="object 28"/>
          <p:cNvSpPr txBox="1"/>
          <p:nvPr/>
        </p:nvSpPr>
        <p:spPr>
          <a:xfrm>
            <a:off x="1632235" y="4278575"/>
            <a:ext cx="422179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000000"/>
                </a:solidFill>
                <a:latin typeface="UMMPCM+Arial-BoldMT"/>
                <a:cs typeface="UMMPCM+Arial-BoldMT"/>
              </a:rPr>
              <a:t>eax=4</a:t>
            </a:r>
            <a:r>
              <a:rPr sz="2000" spc="14">
                <a:solidFill>
                  <a:srgbClr val="000000"/>
                </a:solidFill>
                <a:latin typeface="SimSun"/>
                <a:cs typeface="SimSun"/>
              </a:rPr>
              <a:t>，函数入口地址长度也为</a:t>
            </a:r>
            <a:r>
              <a:rPr sz="2000" b="1">
                <a:solidFill>
                  <a:srgbClr val="000000"/>
                </a:solidFill>
                <a:latin typeface="UMMPCM+Arial-BoldMT"/>
                <a:cs typeface="UMMPCM+Arial-BoldMT"/>
              </a:rPr>
              <a:t>4</a:t>
            </a:r>
          </a:p>
        </p:txBody>
      </p:sp>
      <p:sp>
        <p:nvSpPr>
          <p:cNvPr id="29" name="object 29"/>
          <p:cNvSpPr txBox="1"/>
          <p:nvPr/>
        </p:nvSpPr>
        <p:spPr>
          <a:xfrm>
            <a:off x="6379494" y="4507175"/>
            <a:ext cx="1489883"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spc="16">
                <a:solidFill>
                  <a:srgbClr val="000000"/>
                </a:solidFill>
                <a:latin typeface="SimSun"/>
                <a:cs typeface="SimSun"/>
              </a:rPr>
              <a:t>故事结束</a:t>
            </a:r>
            <a:r>
              <a:rPr sz="2000" b="1">
                <a:solidFill>
                  <a:srgbClr val="000000"/>
                </a:solidFill>
                <a:latin typeface="UMMPCM+Arial-BoldMT"/>
                <a:cs typeface="UMMPCM+Arial-BoldMT"/>
              </a:rPr>
              <a:t>!</a:t>
            </a:r>
          </a:p>
        </p:txBody>
      </p:sp>
      <p:sp>
        <p:nvSpPr>
          <p:cNvPr id="30" name="object 30"/>
          <p:cNvSpPr txBox="1"/>
          <p:nvPr/>
        </p:nvSpPr>
        <p:spPr>
          <a:xfrm>
            <a:off x="1799494" y="4674338"/>
            <a:ext cx="2125478" cy="648208"/>
          </a:xfrm>
          <a:prstGeom prst="rect">
            <a:avLst/>
          </a:prstGeom>
        </p:spPr>
        <p:txBody>
          <a:bodyPr vert="horz" wrap="square" lIns="0" tIns="0" rIns="0" bIns="0" rtlCol="0">
            <a:spAutoFit/>
          </a:bodyPr>
          <a:lstStyle/>
          <a:p>
            <a:pPr marL="0" marR="0">
              <a:lnSpc>
                <a:spcPts val="2004"/>
              </a:lnSpc>
              <a:spcBef>
                <a:spcPct val="0"/>
              </a:spcBef>
              <a:spcAft>
                <a:spcPct val="0"/>
              </a:spcAft>
            </a:pPr>
            <a:r>
              <a:rPr sz="2000" spc="16">
                <a:solidFill>
                  <a:srgbClr val="FF0000"/>
                </a:solidFill>
                <a:latin typeface="SimSun"/>
                <a:cs typeface="SimSun"/>
              </a:rPr>
              <a:t>用户态</a:t>
            </a:r>
            <a:r>
              <a:rPr sz="2000" spc="1152">
                <a:solidFill>
                  <a:srgbClr val="FF0000"/>
                </a:solidFill>
                <a:latin typeface="Times New Roman"/>
                <a:cs typeface="Times New Roman"/>
              </a:rPr>
              <a:t> </a:t>
            </a:r>
            <a:r>
              <a:rPr sz="2000" spc="16">
                <a:solidFill>
                  <a:srgbClr val="FF0000"/>
                </a:solidFill>
                <a:latin typeface="SimSun"/>
                <a:cs typeface="SimSun"/>
              </a:rPr>
              <a:t>内核态</a:t>
            </a:r>
          </a:p>
        </p:txBody>
      </p:sp>
      <p:sp>
        <p:nvSpPr>
          <p:cNvPr id="31" name="object 31"/>
          <p:cNvSpPr txBox="1"/>
          <p:nvPr/>
        </p:nvSpPr>
        <p:spPr>
          <a:xfrm>
            <a:off x="1048927" y="5082578"/>
            <a:ext cx="635508" cy="1390124"/>
          </a:xfrm>
          <a:prstGeom prst="rect">
            <a:avLst/>
          </a:prstGeom>
        </p:spPr>
        <p:txBody>
          <a:bodyPr vert="horz" wrap="square" lIns="0" tIns="0" rIns="0" bIns="0" rtlCol="0">
            <a:spAutoFit/>
          </a:bodyPr>
          <a:lstStyle/>
          <a:p>
            <a:pPr marL="0" marR="0">
              <a:lnSpc>
                <a:spcPts val="2004"/>
              </a:lnSpc>
              <a:spcBef>
                <a:spcPct val="0"/>
              </a:spcBef>
              <a:spcAft>
                <a:spcPct val="0"/>
              </a:spcAft>
            </a:pPr>
            <a:r>
              <a:rPr sz="2000">
                <a:solidFill>
                  <a:srgbClr val="000000"/>
                </a:solidFill>
                <a:latin typeface="SimSun"/>
                <a:cs typeface="SimSun"/>
              </a:rPr>
              <a:t>用</a:t>
            </a:r>
          </a:p>
          <a:p>
            <a:pPr marL="0" marR="0">
              <a:lnSpc>
                <a:spcPts val="1979"/>
              </a:lnSpc>
              <a:spcBef>
                <a:spcPct val="0"/>
              </a:spcBef>
              <a:spcAft>
                <a:spcPct val="0"/>
              </a:spcAft>
            </a:pPr>
            <a:r>
              <a:rPr sz="2000">
                <a:solidFill>
                  <a:srgbClr val="000000"/>
                </a:solidFill>
                <a:latin typeface="SimSun"/>
                <a:cs typeface="SimSun"/>
              </a:rPr>
              <a:t>户</a:t>
            </a:r>
          </a:p>
          <a:p>
            <a:pPr marL="0" marR="0">
              <a:lnSpc>
                <a:spcPts val="1981"/>
              </a:lnSpc>
              <a:spcBef>
                <a:spcPct val="0"/>
              </a:spcBef>
              <a:spcAft>
                <a:spcPct val="0"/>
              </a:spcAft>
            </a:pPr>
            <a:r>
              <a:rPr sz="2000">
                <a:solidFill>
                  <a:srgbClr val="000000"/>
                </a:solidFill>
                <a:latin typeface="SimSun"/>
                <a:cs typeface="SimSun"/>
              </a:rPr>
              <a:t>调</a:t>
            </a:r>
          </a:p>
          <a:p>
            <a:pPr marL="0" marR="0">
              <a:lnSpc>
                <a:spcPts val="1979"/>
              </a:lnSpc>
              <a:spcBef>
                <a:spcPct val="0"/>
              </a:spcBef>
              <a:spcAft>
                <a:spcPct val="0"/>
              </a:spcAft>
            </a:pPr>
            <a:r>
              <a:rPr sz="2000">
                <a:solidFill>
                  <a:srgbClr val="000000"/>
                </a:solidFill>
                <a:latin typeface="SimSun"/>
                <a:cs typeface="SimSun"/>
              </a:rPr>
              <a:t>用</a:t>
            </a:r>
          </a:p>
        </p:txBody>
      </p:sp>
      <p:sp>
        <p:nvSpPr>
          <p:cNvPr id="32" name="object 32"/>
          <p:cNvSpPr txBox="1"/>
          <p:nvPr/>
        </p:nvSpPr>
        <p:spPr>
          <a:xfrm>
            <a:off x="5058444" y="5084611"/>
            <a:ext cx="635508" cy="886962"/>
          </a:xfrm>
          <a:prstGeom prst="rect">
            <a:avLst/>
          </a:prstGeom>
        </p:spPr>
        <p:txBody>
          <a:bodyPr vert="horz" wrap="square" lIns="0" tIns="0" rIns="0" bIns="0" rtlCol="0">
            <a:spAutoFit/>
          </a:bodyPr>
          <a:lstStyle/>
          <a:p>
            <a:pPr marL="0" marR="0">
              <a:lnSpc>
                <a:spcPts val="2004"/>
              </a:lnSpc>
              <a:spcBef>
                <a:spcPct val="0"/>
              </a:spcBef>
              <a:spcAft>
                <a:spcPct val="0"/>
              </a:spcAft>
            </a:pPr>
            <a:r>
              <a:rPr sz="2000">
                <a:solidFill>
                  <a:srgbClr val="000000"/>
                </a:solidFill>
                <a:latin typeface="SimSun"/>
                <a:cs typeface="SimSun"/>
              </a:rPr>
              <a:t>查</a:t>
            </a:r>
          </a:p>
          <a:p>
            <a:pPr marL="0" marR="0">
              <a:lnSpc>
                <a:spcPts val="1979"/>
              </a:lnSpc>
              <a:spcBef>
                <a:spcPct val="0"/>
              </a:spcBef>
              <a:spcAft>
                <a:spcPct val="0"/>
              </a:spcAft>
            </a:pPr>
            <a:r>
              <a:rPr sz="2000">
                <a:solidFill>
                  <a:srgbClr val="000000"/>
                </a:solidFill>
                <a:latin typeface="SimSun"/>
                <a:cs typeface="SimSun"/>
              </a:rPr>
              <a:t>表</a:t>
            </a:r>
          </a:p>
        </p:txBody>
      </p:sp>
      <p:sp>
        <p:nvSpPr>
          <p:cNvPr id="33" name="object 33"/>
          <p:cNvSpPr txBox="1"/>
          <p:nvPr/>
        </p:nvSpPr>
        <p:spPr>
          <a:xfrm>
            <a:off x="3674652" y="5120679"/>
            <a:ext cx="635508" cy="1390124"/>
          </a:xfrm>
          <a:prstGeom prst="rect">
            <a:avLst/>
          </a:prstGeom>
        </p:spPr>
        <p:txBody>
          <a:bodyPr vert="horz" wrap="square" lIns="0" tIns="0" rIns="0" bIns="0" rtlCol="0">
            <a:spAutoFit/>
          </a:bodyPr>
          <a:lstStyle/>
          <a:p>
            <a:pPr marL="0" marR="0">
              <a:lnSpc>
                <a:spcPts val="2004"/>
              </a:lnSpc>
              <a:spcBef>
                <a:spcPct val="0"/>
              </a:spcBef>
              <a:spcAft>
                <a:spcPct val="0"/>
              </a:spcAft>
            </a:pPr>
            <a:r>
              <a:rPr sz="2000">
                <a:solidFill>
                  <a:srgbClr val="000000"/>
                </a:solidFill>
                <a:latin typeface="SimSun"/>
                <a:cs typeface="SimSun"/>
              </a:rPr>
              <a:t>中</a:t>
            </a:r>
          </a:p>
          <a:p>
            <a:pPr marL="0" marR="0">
              <a:lnSpc>
                <a:spcPts val="1979"/>
              </a:lnSpc>
              <a:spcBef>
                <a:spcPct val="0"/>
              </a:spcBef>
              <a:spcAft>
                <a:spcPct val="0"/>
              </a:spcAft>
            </a:pPr>
            <a:r>
              <a:rPr sz="2000">
                <a:solidFill>
                  <a:srgbClr val="000000"/>
                </a:solidFill>
                <a:latin typeface="SimSun"/>
                <a:cs typeface="SimSun"/>
              </a:rPr>
              <a:t>断</a:t>
            </a:r>
          </a:p>
          <a:p>
            <a:pPr marL="0" marR="0">
              <a:lnSpc>
                <a:spcPts val="1981"/>
              </a:lnSpc>
              <a:spcBef>
                <a:spcPct val="0"/>
              </a:spcBef>
              <a:spcAft>
                <a:spcPct val="0"/>
              </a:spcAft>
            </a:pPr>
            <a:r>
              <a:rPr sz="2000">
                <a:solidFill>
                  <a:srgbClr val="000000"/>
                </a:solidFill>
                <a:latin typeface="SimSun"/>
                <a:cs typeface="SimSun"/>
              </a:rPr>
              <a:t>处</a:t>
            </a:r>
          </a:p>
          <a:p>
            <a:pPr marL="0" marR="0">
              <a:lnSpc>
                <a:spcPts val="1979"/>
              </a:lnSpc>
              <a:spcBef>
                <a:spcPct val="0"/>
              </a:spcBef>
              <a:spcAft>
                <a:spcPct val="0"/>
              </a:spcAft>
            </a:pPr>
            <a:r>
              <a:rPr sz="2000">
                <a:solidFill>
                  <a:srgbClr val="000000"/>
                </a:solidFill>
                <a:latin typeface="SimSun"/>
                <a:cs typeface="SimSun"/>
              </a:rPr>
              <a:t>理</a:t>
            </a:r>
          </a:p>
        </p:txBody>
      </p:sp>
      <p:sp>
        <p:nvSpPr>
          <p:cNvPr id="34" name="object 34"/>
          <p:cNvSpPr txBox="1"/>
          <p:nvPr/>
        </p:nvSpPr>
        <p:spPr>
          <a:xfrm>
            <a:off x="7713252" y="5372139"/>
            <a:ext cx="635508" cy="886961"/>
          </a:xfrm>
          <a:prstGeom prst="rect">
            <a:avLst/>
          </a:prstGeom>
        </p:spPr>
        <p:txBody>
          <a:bodyPr vert="horz" wrap="square" lIns="0" tIns="0" rIns="0" bIns="0" rtlCol="0">
            <a:spAutoFit/>
          </a:bodyPr>
          <a:lstStyle/>
          <a:p>
            <a:pPr marL="0" marR="0">
              <a:lnSpc>
                <a:spcPts val="2004"/>
              </a:lnSpc>
              <a:spcBef>
                <a:spcPct val="0"/>
              </a:spcBef>
              <a:spcAft>
                <a:spcPct val="0"/>
              </a:spcAft>
            </a:pPr>
            <a:r>
              <a:rPr sz="2000">
                <a:solidFill>
                  <a:srgbClr val="000000"/>
                </a:solidFill>
                <a:latin typeface="SimSun"/>
                <a:cs typeface="SimSun"/>
              </a:rPr>
              <a:t>调</a:t>
            </a:r>
          </a:p>
          <a:p>
            <a:pPr marL="0" marR="0">
              <a:lnSpc>
                <a:spcPts val="1979"/>
              </a:lnSpc>
              <a:spcBef>
                <a:spcPct val="0"/>
              </a:spcBef>
              <a:spcAft>
                <a:spcPct val="0"/>
              </a:spcAft>
            </a:pPr>
            <a:r>
              <a:rPr sz="2000">
                <a:solidFill>
                  <a:srgbClr val="000000"/>
                </a:solidFill>
                <a:latin typeface="SimSun"/>
                <a:cs typeface="SimSun"/>
              </a:rPr>
              <a:t>用</a:t>
            </a:r>
          </a:p>
        </p:txBody>
      </p:sp>
      <p:sp>
        <p:nvSpPr>
          <p:cNvPr id="35" name="object 35"/>
          <p:cNvSpPr txBox="1"/>
          <p:nvPr/>
        </p:nvSpPr>
        <p:spPr>
          <a:xfrm>
            <a:off x="2391444" y="5658650"/>
            <a:ext cx="635508" cy="886961"/>
          </a:xfrm>
          <a:prstGeom prst="rect">
            <a:avLst/>
          </a:prstGeom>
        </p:spPr>
        <p:txBody>
          <a:bodyPr vert="horz" wrap="square" lIns="0" tIns="0" rIns="0" bIns="0" rtlCol="0">
            <a:spAutoFit/>
          </a:bodyPr>
          <a:lstStyle/>
          <a:p>
            <a:pPr marL="0" marR="0">
              <a:lnSpc>
                <a:spcPts val="2004"/>
              </a:lnSpc>
              <a:spcBef>
                <a:spcPct val="0"/>
              </a:spcBef>
              <a:spcAft>
                <a:spcPct val="0"/>
              </a:spcAft>
            </a:pPr>
            <a:r>
              <a:rPr sz="2000">
                <a:solidFill>
                  <a:srgbClr val="000000"/>
                </a:solidFill>
                <a:latin typeface="SimSun"/>
                <a:cs typeface="SimSun"/>
              </a:rPr>
              <a:t>展</a:t>
            </a:r>
          </a:p>
          <a:p>
            <a:pPr marL="0" marR="0">
              <a:lnSpc>
                <a:spcPts val="1979"/>
              </a:lnSpc>
              <a:spcBef>
                <a:spcPct val="0"/>
              </a:spcBef>
              <a:spcAft>
                <a:spcPct val="0"/>
              </a:spcAft>
            </a:pPr>
            <a:r>
              <a:rPr sz="2000">
                <a:solidFill>
                  <a:srgbClr val="000000"/>
                </a:solidFill>
                <a:latin typeface="SimSun"/>
                <a:cs typeface="SimSun"/>
              </a:rPr>
              <a:t>成</a:t>
            </a:r>
          </a:p>
        </p:txBody>
      </p:sp>
      <p:sp>
        <p:nvSpPr>
          <p:cNvPr id="36" name="object 36"/>
          <p:cNvSpPr txBox="1"/>
          <p:nvPr/>
        </p:nvSpPr>
        <p:spPr>
          <a:xfrm>
            <a:off x="91590"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ADRTFA+TimesNewRomanPS-BoldMT"/>
                <a:cs typeface="ADRTFA+TimesNewRomanPS-BoldMT"/>
              </a:rPr>
              <a:t>Operating</a:t>
            </a:r>
            <a:r>
              <a:rPr sz="1600" b="1" spc="38">
                <a:solidFill>
                  <a:srgbClr val="000000"/>
                </a:solidFill>
                <a:latin typeface="ADRTFA+TimesNewRomanPS-BoldMT"/>
                <a:cs typeface="ADRTFA+TimesNewRomanPS-BoldMT"/>
              </a:rPr>
              <a:t> </a:t>
            </a:r>
            <a:r>
              <a:rPr sz="1600" b="1">
                <a:solidFill>
                  <a:srgbClr val="000000"/>
                </a:solidFill>
                <a:latin typeface="ADRTFA+TimesNewRomanPS-BoldMT"/>
                <a:cs typeface="ADRTFA+TimesNewRomanPS-BoldMT"/>
              </a:rPr>
              <a:t>System</a:t>
            </a:r>
          </a:p>
        </p:txBody>
      </p:sp>
      <p:sp>
        <p:nvSpPr>
          <p:cNvPr id="37" name="object 37"/>
          <p:cNvSpPr txBox="1"/>
          <p:nvPr/>
        </p:nvSpPr>
        <p:spPr>
          <a:xfrm>
            <a:off x="5857367" y="6581798"/>
            <a:ext cx="780925"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UMMPCM+Arial-BoldMT"/>
                <a:cs typeface="UMMPCM+Arial-BoldMT"/>
              </a:rPr>
              <a:t>- 10</a:t>
            </a:r>
            <a:r>
              <a:rPr sz="1600" b="1" spc="14">
                <a:solidFill>
                  <a:srgbClr val="000000"/>
                </a:solidFill>
                <a:latin typeface="UMMPCM+Arial-BoldMT"/>
                <a:cs typeface="UMMPCM+Arial-BoldMT"/>
              </a:rPr>
              <a:t> </a:t>
            </a:r>
            <a:r>
              <a:rPr sz="1600" b="1">
                <a:solidFill>
                  <a:srgbClr val="000000"/>
                </a:solidFill>
                <a:latin typeface="UMMPCM+Arial-BoldMT"/>
                <a:cs typeface="UMMPCM+Arial-BoldMT"/>
              </a:rPr>
              <a:t>-</a:t>
            </a:r>
          </a:p>
        </p:txBody>
      </p:sp>
    </p:spTree>
    <p:extLst>
      <p:ext uri="{BB962C8B-B14F-4D97-AF65-F5344CB8AC3E}">
        <p14:creationId xmlns:p14="http://schemas.microsoft.com/office/powerpoint/2010/main" val="25135331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19050"/>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4876800" y="1219200"/>
            <a:ext cx="2673350" cy="5111750"/>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1066800" y="1905000"/>
            <a:ext cx="2216150" cy="3435350"/>
          </a:xfrm>
          <a:prstGeom prst="rect">
            <a:avLst/>
          </a:prstGeom>
          <a:blipFill>
            <a:blip r:embed="rId5"/>
            <a:stretch>
              <a:fillRect/>
            </a:stretch>
          </a:blipFill>
        </p:spPr>
        <p:txBody>
          <a:bodyPr wrap="square" lIns="0" tIns="0" rIns="0" bIns="0" rtlCol="0">
            <a:spAutoFit/>
          </a:bodyPr>
          <a:lstStyle/>
          <a:p>
            <a:endParaRPr/>
          </a:p>
        </p:txBody>
      </p:sp>
      <p:sp>
        <p:nvSpPr>
          <p:cNvPr id="5" name="object 5"/>
          <p:cNvSpPr/>
          <p:nvPr/>
        </p:nvSpPr>
        <p:spPr>
          <a:xfrm>
            <a:off x="3810000" y="3657600"/>
            <a:ext cx="539750" cy="234950"/>
          </a:xfrm>
          <a:prstGeom prst="rect">
            <a:avLst/>
          </a:prstGeom>
          <a:blipFill>
            <a:blip r:embed="rId6"/>
            <a:stretch>
              <a:fillRect/>
            </a:stretch>
          </a:blipFill>
        </p:spPr>
        <p:txBody>
          <a:bodyPr wrap="square" lIns="0" tIns="0" rIns="0" bIns="0" rtlCol="0">
            <a:spAutoFit/>
          </a:bodyPr>
          <a:lstStyle/>
          <a:p>
            <a:endParaRPr/>
          </a:p>
        </p:txBody>
      </p:sp>
      <p:sp>
        <p:nvSpPr>
          <p:cNvPr id="7" name="object 7"/>
          <p:cNvSpPr txBox="1"/>
          <p:nvPr/>
        </p:nvSpPr>
        <p:spPr>
          <a:xfrm>
            <a:off x="5044338" y="1408499"/>
            <a:ext cx="114452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333399"/>
                </a:solidFill>
                <a:latin typeface="JRAWGP+Arial-BoldMT"/>
                <a:cs typeface="JRAWGP+Arial-BoldMT"/>
              </a:rPr>
              <a:t>main()</a:t>
            </a:r>
          </a:p>
        </p:txBody>
      </p:sp>
      <p:sp>
        <p:nvSpPr>
          <p:cNvPr id="8" name="object 8"/>
          <p:cNvSpPr txBox="1"/>
          <p:nvPr/>
        </p:nvSpPr>
        <p:spPr>
          <a:xfrm>
            <a:off x="5044338" y="1713400"/>
            <a:ext cx="1927940" cy="970234"/>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333399"/>
                </a:solidFill>
                <a:latin typeface="JRAWGP+Arial-BoldMT"/>
                <a:cs typeface="JRAWGP+Arial-BoldMT"/>
              </a:rPr>
              <a:t>{</a:t>
            </a:r>
            <a:r>
              <a:rPr sz="2000" b="1" spc="1091">
                <a:solidFill>
                  <a:srgbClr val="333399"/>
                </a:solidFill>
                <a:latin typeface="JRAWGP+Arial-BoldMT"/>
                <a:cs typeface="JRAWGP+Arial-BoldMT"/>
              </a:rPr>
              <a:t> </a:t>
            </a:r>
            <a:r>
              <a:rPr sz="2000" b="1">
                <a:solidFill>
                  <a:srgbClr val="333399"/>
                </a:solidFill>
                <a:latin typeface="JRAWGP+Arial-BoldMT"/>
                <a:cs typeface="JRAWGP+Arial-BoldMT"/>
              </a:rPr>
              <a:t>eax</a:t>
            </a:r>
            <a:r>
              <a:rPr sz="2000" b="1" spc="-15">
                <a:solidFill>
                  <a:srgbClr val="333399"/>
                </a:solidFill>
                <a:latin typeface="JRAWGP+Arial-BoldMT"/>
                <a:cs typeface="JRAWGP+Arial-BoldMT"/>
              </a:rPr>
              <a:t> </a:t>
            </a:r>
            <a:r>
              <a:rPr sz="2000" b="1">
                <a:solidFill>
                  <a:srgbClr val="333399"/>
                </a:solidFill>
                <a:latin typeface="JRAWGP+Arial-BoldMT"/>
                <a:cs typeface="JRAWGP+Arial-BoldMT"/>
              </a:rPr>
              <a:t>= 72;</a:t>
            </a:r>
          </a:p>
          <a:p>
            <a:pPr marL="278940" marR="0">
              <a:lnSpc>
                <a:spcPts val="2238"/>
              </a:lnSpc>
              <a:spcBef>
                <a:spcPts val="161"/>
              </a:spcBef>
              <a:spcAft>
                <a:spcPct val="0"/>
              </a:spcAft>
            </a:pPr>
            <a:r>
              <a:rPr sz="2000" b="1">
                <a:solidFill>
                  <a:srgbClr val="333399"/>
                </a:solidFill>
                <a:latin typeface="JRAWGP+Arial-BoldMT"/>
                <a:cs typeface="JRAWGP+Arial-BoldMT"/>
              </a:rPr>
              <a:t>int</a:t>
            </a:r>
            <a:r>
              <a:rPr sz="2000" b="1" spc="-11">
                <a:solidFill>
                  <a:srgbClr val="333399"/>
                </a:solidFill>
                <a:latin typeface="JRAWGP+Arial-BoldMT"/>
                <a:cs typeface="JRAWGP+Arial-BoldMT"/>
              </a:rPr>
              <a:t> </a:t>
            </a:r>
            <a:r>
              <a:rPr sz="2000" b="1">
                <a:solidFill>
                  <a:srgbClr val="333399"/>
                </a:solidFill>
                <a:latin typeface="JRAWGP+Arial-BoldMT"/>
                <a:cs typeface="JRAWGP+Arial-BoldMT"/>
              </a:rPr>
              <a:t>0x80;</a:t>
            </a:r>
            <a:r>
              <a:rPr sz="2000" b="1" spc="526">
                <a:solidFill>
                  <a:srgbClr val="333399"/>
                </a:solidFill>
                <a:latin typeface="JRAWGP+Arial-BoldMT"/>
                <a:cs typeface="JRAWGP+Arial-BoldMT"/>
              </a:rPr>
              <a:t> </a:t>
            </a:r>
            <a:r>
              <a:rPr sz="2000" b="1">
                <a:solidFill>
                  <a:srgbClr val="333399"/>
                </a:solidFill>
                <a:latin typeface="JRAWGP+Arial-BoldMT"/>
                <a:cs typeface="JRAWGP+Arial-BoldMT"/>
              </a:rPr>
              <a:t>}</a:t>
            </a:r>
          </a:p>
        </p:txBody>
      </p:sp>
      <p:sp>
        <p:nvSpPr>
          <p:cNvPr id="9" name="object 9"/>
          <p:cNvSpPr txBox="1"/>
          <p:nvPr/>
        </p:nvSpPr>
        <p:spPr>
          <a:xfrm>
            <a:off x="1234337" y="2127684"/>
            <a:ext cx="114452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323299"/>
                </a:solidFill>
                <a:latin typeface="JRAWGP+Arial-BoldMT"/>
                <a:cs typeface="JRAWGP+Arial-BoldMT"/>
              </a:rPr>
              <a:t>main()</a:t>
            </a:r>
          </a:p>
        </p:txBody>
      </p:sp>
      <p:sp>
        <p:nvSpPr>
          <p:cNvPr id="10" name="object 10"/>
          <p:cNvSpPr txBox="1"/>
          <p:nvPr/>
        </p:nvSpPr>
        <p:spPr>
          <a:xfrm>
            <a:off x="1234337" y="2432584"/>
            <a:ext cx="192081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323299"/>
                </a:solidFill>
                <a:latin typeface="JRAWGP+Arial-BoldMT"/>
                <a:cs typeface="JRAWGP+Arial-BoldMT"/>
              </a:rPr>
              <a:t>{</a:t>
            </a:r>
            <a:r>
              <a:rPr sz="2000" b="1" spc="528">
                <a:solidFill>
                  <a:srgbClr val="323299"/>
                </a:solidFill>
                <a:latin typeface="JRAWGP+Arial-BoldMT"/>
                <a:cs typeface="JRAWGP+Arial-BoldMT"/>
              </a:rPr>
              <a:t> </a:t>
            </a:r>
            <a:r>
              <a:rPr sz="2000" b="1">
                <a:solidFill>
                  <a:srgbClr val="323299"/>
                </a:solidFill>
                <a:latin typeface="JRAWGP+Arial-BoldMT"/>
                <a:cs typeface="JRAWGP+Arial-BoldMT"/>
              </a:rPr>
              <a:t>whoami();}</a:t>
            </a:r>
          </a:p>
        </p:txBody>
      </p:sp>
      <p:sp>
        <p:nvSpPr>
          <p:cNvPr id="11" name="object 11"/>
          <p:cNvSpPr txBox="1"/>
          <p:nvPr/>
        </p:nvSpPr>
        <p:spPr>
          <a:xfrm>
            <a:off x="4968240" y="2496265"/>
            <a:ext cx="2366485"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FNIFDN+CourierNewPS-BoldMT"/>
                <a:cs typeface="FNIFDN+CourierNewPS-BoldMT"/>
              </a:rPr>
              <a:t>_system_call:</a:t>
            </a:r>
          </a:p>
        </p:txBody>
      </p:sp>
      <p:sp>
        <p:nvSpPr>
          <p:cNvPr id="12" name="object 12"/>
          <p:cNvSpPr txBox="1"/>
          <p:nvPr/>
        </p:nvSpPr>
        <p:spPr>
          <a:xfrm>
            <a:off x="5120690" y="2953361"/>
            <a:ext cx="2668033"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FNIFDN+CourierNewPS-BoldMT"/>
                <a:cs typeface="FNIFDN+CourierNewPS-BoldMT"/>
              </a:rPr>
              <a:t>call sys_whoami</a:t>
            </a:r>
          </a:p>
        </p:txBody>
      </p:sp>
      <p:sp>
        <p:nvSpPr>
          <p:cNvPr id="13" name="object 13"/>
          <p:cNvSpPr txBox="1"/>
          <p:nvPr/>
        </p:nvSpPr>
        <p:spPr>
          <a:xfrm>
            <a:off x="1158240" y="3216469"/>
            <a:ext cx="2128962" cy="1580034"/>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FF0000"/>
                </a:solidFill>
                <a:latin typeface="JRAWGP+Arial-BoldMT"/>
                <a:cs typeface="JRAWGP+Arial-BoldMT"/>
              </a:rPr>
              <a:t>whoami()</a:t>
            </a:r>
          </a:p>
          <a:p>
            <a:pPr marL="0" marR="0">
              <a:lnSpc>
                <a:spcPts val="2238"/>
              </a:lnSpc>
              <a:spcBef>
                <a:spcPts val="161"/>
              </a:spcBef>
              <a:spcAft>
                <a:spcPct val="0"/>
              </a:spcAft>
            </a:pPr>
            <a:r>
              <a:rPr sz="2000" b="1">
                <a:solidFill>
                  <a:srgbClr val="FF0000"/>
                </a:solidFill>
                <a:latin typeface="JRAWGP+Arial-BoldMT"/>
                <a:cs typeface="JRAWGP+Arial-BoldMT"/>
              </a:rPr>
              <a:t>{</a:t>
            </a:r>
          </a:p>
          <a:p>
            <a:pPr marL="140233" marR="0">
              <a:lnSpc>
                <a:spcPts val="2238"/>
              </a:lnSpc>
              <a:spcBef>
                <a:spcPts val="161"/>
              </a:spcBef>
              <a:spcAft>
                <a:spcPct val="0"/>
              </a:spcAft>
            </a:pPr>
            <a:r>
              <a:rPr sz="2000" b="1">
                <a:solidFill>
                  <a:srgbClr val="FF0000"/>
                </a:solidFill>
                <a:latin typeface="JRAWGP+Arial-BoldMT"/>
                <a:cs typeface="JRAWGP+Arial-BoldMT"/>
              </a:rPr>
              <a:t>printf(100,</a:t>
            </a:r>
            <a:r>
              <a:rPr sz="2000" b="1" spc="-43">
                <a:solidFill>
                  <a:srgbClr val="FF0000"/>
                </a:solidFill>
                <a:latin typeface="JRAWGP+Arial-BoldMT"/>
                <a:cs typeface="JRAWGP+Arial-BoldMT"/>
              </a:rPr>
              <a:t> </a:t>
            </a:r>
            <a:r>
              <a:rPr sz="2000" b="1">
                <a:solidFill>
                  <a:srgbClr val="FF0000"/>
                </a:solidFill>
                <a:latin typeface="JRAWGP+Arial-BoldMT"/>
                <a:cs typeface="JRAWGP+Arial-BoldMT"/>
              </a:rPr>
              <a:t>8);</a:t>
            </a:r>
          </a:p>
          <a:p>
            <a:pPr marL="0" marR="0">
              <a:lnSpc>
                <a:spcPts val="2238"/>
              </a:lnSpc>
              <a:spcBef>
                <a:spcPts val="161"/>
              </a:spcBef>
              <a:spcAft>
                <a:spcPct val="0"/>
              </a:spcAft>
            </a:pPr>
            <a:r>
              <a:rPr sz="2000" b="1">
                <a:solidFill>
                  <a:srgbClr val="FF0000"/>
                </a:solidFill>
                <a:latin typeface="JRAWGP+Arial-BoldMT"/>
                <a:cs typeface="JRAWGP+Arial-BoldMT"/>
              </a:rPr>
              <a:t>}</a:t>
            </a:r>
          </a:p>
        </p:txBody>
      </p:sp>
      <p:sp>
        <p:nvSpPr>
          <p:cNvPr id="14" name="object 14"/>
          <p:cNvSpPr txBox="1"/>
          <p:nvPr/>
        </p:nvSpPr>
        <p:spPr>
          <a:xfrm>
            <a:off x="4968240" y="3410458"/>
            <a:ext cx="2824674" cy="980318"/>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FNIFDN+CourierNewPS-BoldMT"/>
                <a:cs typeface="FNIFDN+CourierNewPS-BoldMT"/>
              </a:rPr>
              <a:t>//sys_call_table</a:t>
            </a:r>
          </a:p>
          <a:p>
            <a:pPr marL="0" marR="0">
              <a:lnSpc>
                <a:spcPts val="2270"/>
              </a:lnSpc>
              <a:spcBef>
                <a:spcPts val="128"/>
              </a:spcBef>
              <a:spcAft>
                <a:spcPct val="0"/>
              </a:spcAft>
            </a:pPr>
            <a:r>
              <a:rPr sz="2000" b="1">
                <a:solidFill>
                  <a:srgbClr val="000000"/>
                </a:solidFill>
                <a:latin typeface="FNIFDN+CourierNewPS-BoldMT"/>
                <a:cs typeface="FNIFDN+CourierNewPS-BoldMT"/>
              </a:rPr>
              <a:t>+ eax*4</a:t>
            </a:r>
          </a:p>
        </p:txBody>
      </p:sp>
      <p:sp>
        <p:nvSpPr>
          <p:cNvPr id="15" name="object 15"/>
          <p:cNvSpPr txBox="1"/>
          <p:nvPr/>
        </p:nvSpPr>
        <p:spPr>
          <a:xfrm>
            <a:off x="4968240" y="4207069"/>
            <a:ext cx="2065081"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FF0000"/>
                </a:solidFill>
                <a:latin typeface="JRAWGP+Arial-BoldMT"/>
                <a:cs typeface="JRAWGP+Arial-BoldMT"/>
              </a:rPr>
              <a:t>sys_whoami()</a:t>
            </a:r>
          </a:p>
        </p:txBody>
      </p:sp>
      <p:sp>
        <p:nvSpPr>
          <p:cNvPr id="16" name="object 16"/>
          <p:cNvSpPr txBox="1"/>
          <p:nvPr/>
        </p:nvSpPr>
        <p:spPr>
          <a:xfrm>
            <a:off x="4968240" y="4511970"/>
            <a:ext cx="48004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FF0000"/>
                </a:solidFill>
                <a:latin typeface="JRAWGP+Arial-BoldMT"/>
                <a:cs typeface="JRAWGP+Arial-BoldMT"/>
              </a:rPr>
              <a:t>{</a:t>
            </a:r>
          </a:p>
        </p:txBody>
      </p:sp>
      <p:sp>
        <p:nvSpPr>
          <p:cNvPr id="17" name="object 17"/>
          <p:cNvSpPr txBox="1"/>
          <p:nvPr/>
        </p:nvSpPr>
        <p:spPr>
          <a:xfrm>
            <a:off x="4968240" y="4816870"/>
            <a:ext cx="2255453" cy="970233"/>
          </a:xfrm>
          <a:prstGeom prst="rect">
            <a:avLst/>
          </a:prstGeom>
        </p:spPr>
        <p:txBody>
          <a:bodyPr vert="horz" wrap="square" lIns="0" tIns="0" rIns="0" bIns="0" rtlCol="0">
            <a:spAutoFit/>
          </a:bodyPr>
          <a:lstStyle/>
          <a:p>
            <a:pPr marL="208696" marR="0">
              <a:lnSpc>
                <a:spcPts val="2238"/>
              </a:lnSpc>
              <a:spcBef>
                <a:spcPct val="0"/>
              </a:spcBef>
              <a:spcAft>
                <a:spcPct val="0"/>
              </a:spcAft>
            </a:pPr>
            <a:r>
              <a:rPr sz="2000" b="1">
                <a:solidFill>
                  <a:srgbClr val="FF0000"/>
                </a:solidFill>
                <a:latin typeface="JRAWGP+Arial-BoldMT"/>
                <a:cs typeface="JRAWGP+Arial-BoldMT"/>
              </a:rPr>
              <a:t>printk(100,</a:t>
            </a:r>
            <a:r>
              <a:rPr sz="2000" b="1" spc="-44">
                <a:solidFill>
                  <a:srgbClr val="FF0000"/>
                </a:solidFill>
                <a:latin typeface="JRAWGP+Arial-BoldMT"/>
                <a:cs typeface="JRAWGP+Arial-BoldMT"/>
              </a:rPr>
              <a:t> </a:t>
            </a:r>
            <a:r>
              <a:rPr sz="2000" b="1">
                <a:solidFill>
                  <a:srgbClr val="FF0000"/>
                </a:solidFill>
                <a:latin typeface="JRAWGP+Arial-BoldMT"/>
                <a:cs typeface="JRAWGP+Arial-BoldMT"/>
              </a:rPr>
              <a:t>8);</a:t>
            </a:r>
          </a:p>
          <a:p>
            <a:pPr marL="0" marR="0">
              <a:lnSpc>
                <a:spcPts val="2238"/>
              </a:lnSpc>
              <a:spcBef>
                <a:spcPts val="161"/>
              </a:spcBef>
              <a:spcAft>
                <a:spcPct val="0"/>
              </a:spcAft>
            </a:pPr>
            <a:r>
              <a:rPr sz="2000" b="1">
                <a:solidFill>
                  <a:srgbClr val="FF0000"/>
                </a:solidFill>
                <a:latin typeface="JRAWGP+Arial-BoldMT"/>
                <a:cs typeface="JRAWGP+Arial-BoldMT"/>
              </a:rPr>
              <a:t>}</a:t>
            </a:r>
          </a:p>
        </p:txBody>
      </p:sp>
      <p:sp>
        <p:nvSpPr>
          <p:cNvPr id="18" name="object 18"/>
          <p:cNvSpPr txBox="1"/>
          <p:nvPr/>
        </p:nvSpPr>
        <p:spPr>
          <a:xfrm>
            <a:off x="510620" y="4803055"/>
            <a:ext cx="2273012" cy="282129"/>
          </a:xfrm>
          <a:prstGeom prst="rect">
            <a:avLst/>
          </a:prstGeom>
        </p:spPr>
        <p:txBody>
          <a:bodyPr vert="horz" wrap="square" lIns="0" tIns="0" rIns="0" bIns="0" rtlCol="0">
            <a:spAutoFit/>
          </a:bodyPr>
          <a:lstStyle/>
          <a:p>
            <a:pPr marL="0" marR="0" algn="l">
              <a:lnSpc>
                <a:spcPts val="2238"/>
              </a:lnSpc>
              <a:spcBef>
                <a:spcPct val="0"/>
              </a:spcBef>
              <a:spcAft>
                <a:spcPct val="0"/>
              </a:spcAft>
            </a:pPr>
            <a:r>
              <a:rPr sz="2000" b="1" dirty="0">
                <a:solidFill>
                  <a:srgbClr val="FF0000"/>
                </a:solidFill>
                <a:latin typeface="JRAWGP+Arial-BoldMT"/>
                <a:cs typeface="JRAWGP+Arial-BoldMT"/>
              </a:rPr>
              <a:t>100</a:t>
            </a:r>
            <a:r>
              <a:rPr sz="2000" b="1" dirty="0" smtClean="0">
                <a:solidFill>
                  <a:srgbClr val="FF0000"/>
                </a:solidFill>
                <a:latin typeface="JRAWGP+Arial-BoldMT"/>
                <a:cs typeface="JRAWGP+Arial-BoldMT"/>
              </a:rPr>
              <a:t>:</a:t>
            </a:r>
            <a:r>
              <a:rPr lang="en-US" sz="2000" b="1" dirty="0" smtClean="0">
                <a:solidFill>
                  <a:srgbClr val="FF0000"/>
                </a:solidFill>
                <a:latin typeface="JRAWGP+Arial-BoldMT"/>
                <a:cs typeface="JRAWGP+Arial-BoldMT"/>
              </a:rPr>
              <a:t> </a:t>
            </a:r>
            <a:r>
              <a:rPr sz="2000" b="1" dirty="0" smtClean="0">
                <a:solidFill>
                  <a:srgbClr val="FF0000"/>
                </a:solidFill>
                <a:latin typeface="JRAWGP+Arial-BoldMT"/>
                <a:cs typeface="JRAWGP+Arial-BoldMT"/>
              </a:rPr>
              <a:t>“</a:t>
            </a:r>
            <a:r>
              <a:rPr sz="2000" b="1" dirty="0">
                <a:solidFill>
                  <a:srgbClr val="FF0000"/>
                </a:solidFill>
                <a:latin typeface="JRAWGP+Arial-BoldMT"/>
                <a:cs typeface="JRAWGP+Arial-BoldMT"/>
              </a:rPr>
              <a:t>lizhijun”</a:t>
            </a:r>
          </a:p>
        </p:txBody>
      </p:sp>
      <p:sp>
        <p:nvSpPr>
          <p:cNvPr id="19" name="object 19"/>
          <p:cNvSpPr txBox="1"/>
          <p:nvPr/>
        </p:nvSpPr>
        <p:spPr>
          <a:xfrm>
            <a:off x="4206243" y="5848646"/>
            <a:ext cx="2273011" cy="282129"/>
          </a:xfrm>
          <a:prstGeom prst="rect">
            <a:avLst/>
          </a:prstGeom>
        </p:spPr>
        <p:txBody>
          <a:bodyPr vert="horz" wrap="square" lIns="0" tIns="0" rIns="0" bIns="0" rtlCol="0">
            <a:spAutoFit/>
          </a:bodyPr>
          <a:lstStyle/>
          <a:p>
            <a:pPr marL="0" marR="0">
              <a:lnSpc>
                <a:spcPts val="2238"/>
              </a:lnSpc>
              <a:spcBef>
                <a:spcPct val="0"/>
              </a:spcBef>
              <a:spcAft>
                <a:spcPct val="0"/>
              </a:spcAft>
            </a:pPr>
            <a:r>
              <a:rPr sz="2000" b="1" dirty="0">
                <a:solidFill>
                  <a:srgbClr val="FF0000"/>
                </a:solidFill>
                <a:latin typeface="JRAWGP+Arial-BoldMT"/>
                <a:cs typeface="JRAWGP+Arial-BoldMT"/>
              </a:rPr>
              <a:t>100:</a:t>
            </a:r>
            <a:r>
              <a:rPr sz="2000" b="1" spc="1426" dirty="0">
                <a:solidFill>
                  <a:srgbClr val="FF0000"/>
                </a:solidFill>
                <a:latin typeface="JRAWGP+Arial-BoldMT"/>
                <a:cs typeface="JRAWGP+Arial-BoldMT"/>
              </a:rPr>
              <a:t> </a:t>
            </a:r>
            <a:r>
              <a:rPr sz="2000" b="1" dirty="0">
                <a:solidFill>
                  <a:srgbClr val="FF0000"/>
                </a:solidFill>
                <a:latin typeface="JRAWGP+Arial-BoldMT"/>
                <a:cs typeface="JRAWGP+Arial-BoldMT"/>
              </a:rPr>
              <a:t>“</a:t>
            </a:r>
            <a:r>
              <a:rPr sz="2000" b="1" dirty="0" err="1">
                <a:solidFill>
                  <a:srgbClr val="FF0000"/>
                </a:solidFill>
                <a:latin typeface="+mn-ea"/>
                <a:ea typeface="+mn-ea"/>
                <a:cs typeface="JRAWGP+Arial-BoldMT"/>
              </a:rPr>
              <a:t>lizhijun</a:t>
            </a:r>
            <a:r>
              <a:rPr sz="2000" b="1" dirty="0">
                <a:solidFill>
                  <a:srgbClr val="FF0000"/>
                </a:solidFill>
                <a:latin typeface="JRAWGP+Arial-BoldMT"/>
                <a:cs typeface="JRAWGP+Arial-BoldMT"/>
              </a:rPr>
              <a:t>”</a:t>
            </a:r>
          </a:p>
        </p:txBody>
      </p:sp>
      <p:sp>
        <p:nvSpPr>
          <p:cNvPr id="20" name="object 20"/>
          <p:cNvSpPr txBox="1"/>
          <p:nvPr/>
        </p:nvSpPr>
        <p:spPr>
          <a:xfrm>
            <a:off x="91435"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FWITHP+TimesNewRomanPS-BoldMT"/>
                <a:cs typeface="FWITHP+TimesNewRomanPS-BoldMT"/>
              </a:rPr>
              <a:t>Operating</a:t>
            </a:r>
            <a:r>
              <a:rPr sz="1600" b="1" spc="38">
                <a:solidFill>
                  <a:srgbClr val="000000"/>
                </a:solidFill>
                <a:latin typeface="FWITHP+TimesNewRomanPS-BoldMT"/>
                <a:cs typeface="FWITHP+TimesNewRomanPS-BoldMT"/>
              </a:rPr>
              <a:t> </a:t>
            </a:r>
            <a:r>
              <a:rPr sz="1600" b="1">
                <a:solidFill>
                  <a:srgbClr val="000000"/>
                </a:solidFill>
                <a:latin typeface="FWITHP+TimesNewRomanPS-BoldMT"/>
                <a:cs typeface="FWITHP+TimesNewRomanPS-BoldMT"/>
              </a:rPr>
              <a:t>System</a:t>
            </a:r>
          </a:p>
        </p:txBody>
      </p:sp>
      <p:sp>
        <p:nvSpPr>
          <p:cNvPr id="21" name="object 21"/>
          <p:cNvSpPr txBox="1"/>
          <p:nvPr/>
        </p:nvSpPr>
        <p:spPr>
          <a:xfrm>
            <a:off x="5863495" y="6581798"/>
            <a:ext cx="768561"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JRAWGP+Arial-BoldMT"/>
                <a:cs typeface="JRAWGP+Arial-BoldMT"/>
              </a:rPr>
              <a:t>- </a:t>
            </a:r>
            <a:r>
              <a:rPr sz="1600" b="1" spc="-85">
                <a:solidFill>
                  <a:srgbClr val="000000"/>
                </a:solidFill>
                <a:latin typeface="JRAWGP+Arial-BoldMT"/>
                <a:cs typeface="JRAWGP+Arial-BoldMT"/>
              </a:rPr>
              <a:t>11</a:t>
            </a:r>
            <a:r>
              <a:rPr sz="1600" b="1" spc="82">
                <a:solidFill>
                  <a:srgbClr val="000000"/>
                </a:solidFill>
                <a:latin typeface="JRAWGP+Arial-BoldMT"/>
                <a:cs typeface="JRAWGP+Arial-BoldMT"/>
              </a:rPr>
              <a:t> </a:t>
            </a:r>
            <a:r>
              <a:rPr sz="1600" b="1">
                <a:solidFill>
                  <a:srgbClr val="000000"/>
                </a:solidFill>
                <a:latin typeface="JRAWGP+Arial-BoldMT"/>
                <a:cs typeface="JRAWGP+Arial-BoldMT"/>
              </a:rPr>
              <a:t>-</a:t>
            </a:r>
          </a:p>
        </p:txBody>
      </p:sp>
    </p:spTree>
    <p:extLst>
      <p:ext uri="{BB962C8B-B14F-4D97-AF65-F5344CB8AC3E}">
        <p14:creationId xmlns:p14="http://schemas.microsoft.com/office/powerpoint/2010/main" val="16780040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19050"/>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871727" y="2007107"/>
            <a:ext cx="195325" cy="198373"/>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4648200" y="2438400"/>
            <a:ext cx="7550150" cy="4425950"/>
          </a:xfrm>
          <a:prstGeom prst="rect">
            <a:avLst/>
          </a:prstGeom>
          <a:blipFill>
            <a:blip r:embed="rId5"/>
            <a:stretch>
              <a:fillRect/>
            </a:stretch>
          </a:blipFill>
        </p:spPr>
        <p:txBody>
          <a:bodyPr wrap="square" lIns="0" tIns="0" rIns="0" bIns="0" rtlCol="0">
            <a:spAutoFit/>
          </a:bodyPr>
          <a:lstStyle/>
          <a:p>
            <a:endParaRPr/>
          </a:p>
        </p:txBody>
      </p:sp>
      <p:sp>
        <p:nvSpPr>
          <p:cNvPr id="5" name="object 5"/>
          <p:cNvSpPr/>
          <p:nvPr/>
        </p:nvSpPr>
        <p:spPr>
          <a:xfrm>
            <a:off x="871727" y="3183636"/>
            <a:ext cx="195325" cy="198373"/>
          </a:xfrm>
          <a:prstGeom prst="rect">
            <a:avLst/>
          </a:prstGeom>
          <a:blipFill>
            <a:blip r:embed="rId4"/>
            <a:stretch>
              <a:fillRect/>
            </a:stretch>
          </a:blipFill>
        </p:spPr>
        <p:txBody>
          <a:bodyPr wrap="square" lIns="0" tIns="0" rIns="0" bIns="0" rtlCol="0">
            <a:spAutoFit/>
          </a:bodyPr>
          <a:lstStyle/>
          <a:p>
            <a:endParaRPr/>
          </a:p>
        </p:txBody>
      </p:sp>
      <p:sp>
        <p:nvSpPr>
          <p:cNvPr id="6" name="object 6"/>
          <p:cNvSpPr/>
          <p:nvPr/>
        </p:nvSpPr>
        <p:spPr>
          <a:xfrm>
            <a:off x="871727" y="4341876"/>
            <a:ext cx="195325" cy="198373"/>
          </a:xfrm>
          <a:prstGeom prst="rect">
            <a:avLst/>
          </a:prstGeom>
          <a:blipFill>
            <a:blip r:embed="rId4"/>
            <a:stretch>
              <a:fillRect/>
            </a:stretch>
          </a:blipFill>
        </p:spPr>
        <p:txBody>
          <a:bodyPr wrap="square" lIns="0" tIns="0" rIns="0" bIns="0" rtlCol="0">
            <a:spAutoFit/>
          </a:bodyPr>
          <a:lstStyle/>
          <a:p>
            <a:endParaRPr/>
          </a:p>
        </p:txBody>
      </p:sp>
      <p:sp>
        <p:nvSpPr>
          <p:cNvPr id="7" name="object 7"/>
          <p:cNvSpPr/>
          <p:nvPr/>
        </p:nvSpPr>
        <p:spPr>
          <a:xfrm>
            <a:off x="871727" y="5469636"/>
            <a:ext cx="195325" cy="198373"/>
          </a:xfrm>
          <a:prstGeom prst="rect">
            <a:avLst/>
          </a:prstGeom>
          <a:blipFill>
            <a:blip r:embed="rId4"/>
            <a:stretch>
              <a:fillRect/>
            </a:stretch>
          </a:blipFill>
        </p:spPr>
        <p:txBody>
          <a:bodyPr wrap="square" lIns="0" tIns="0" rIns="0" bIns="0" rtlCol="0">
            <a:spAutoFit/>
          </a:bodyPr>
          <a:lstStyle/>
          <a:p>
            <a:endParaRPr/>
          </a:p>
        </p:txBody>
      </p:sp>
      <p:sp>
        <p:nvSpPr>
          <p:cNvPr id="9" name="object 9"/>
          <p:cNvSpPr txBox="1"/>
          <p:nvPr/>
        </p:nvSpPr>
        <p:spPr>
          <a:xfrm>
            <a:off x="396240" y="397956"/>
            <a:ext cx="9050427" cy="1170334"/>
          </a:xfrm>
          <a:prstGeom prst="rect">
            <a:avLst/>
          </a:prstGeom>
        </p:spPr>
        <p:txBody>
          <a:bodyPr vert="horz" wrap="square" lIns="0" tIns="0" rIns="0" bIns="0" rtlCol="0">
            <a:spAutoFit/>
          </a:bodyPr>
          <a:lstStyle/>
          <a:p>
            <a:pPr marL="0" marR="0">
              <a:lnSpc>
                <a:spcPts val="4021"/>
              </a:lnSpc>
              <a:spcBef>
                <a:spcPct val="0"/>
              </a:spcBef>
              <a:spcAft>
                <a:spcPct val="0"/>
              </a:spcAft>
            </a:pPr>
            <a:r>
              <a:rPr sz="3600" spc="11">
                <a:solidFill>
                  <a:srgbClr val="000000"/>
                </a:solidFill>
                <a:latin typeface="SimSun"/>
                <a:cs typeface="SimSun"/>
              </a:rPr>
              <a:t>系统调用的直观实现</a:t>
            </a:r>
            <a:r>
              <a:rPr sz="3600" spc="1199">
                <a:solidFill>
                  <a:srgbClr val="000000"/>
                </a:solidFill>
                <a:latin typeface="Times New Roman"/>
                <a:cs typeface="Times New Roman"/>
              </a:rPr>
              <a:t> </a:t>
            </a:r>
            <a:r>
              <a:rPr sz="3600" spc="12">
                <a:solidFill>
                  <a:srgbClr val="FF3300"/>
                </a:solidFill>
                <a:latin typeface="SimSun"/>
                <a:cs typeface="SimSun"/>
              </a:rPr>
              <a:t>问题</a:t>
            </a:r>
            <a:r>
              <a:rPr sz="5400" b="1" baseline="1388">
                <a:solidFill>
                  <a:srgbClr val="FF3300"/>
                </a:solidFill>
                <a:latin typeface="KPESPU+Arial-BoldMT"/>
                <a:cs typeface="KPESPU+Arial-BoldMT"/>
              </a:rPr>
              <a:t>+</a:t>
            </a:r>
            <a:r>
              <a:rPr sz="5400" spc="12" baseline="1388">
                <a:solidFill>
                  <a:srgbClr val="FF3300"/>
                </a:solidFill>
                <a:latin typeface="SimSun"/>
                <a:cs typeface="SimSun"/>
              </a:rPr>
              <a:t>直观想法</a:t>
            </a:r>
            <a:r>
              <a:rPr sz="5400" b="1" baseline="1388">
                <a:solidFill>
                  <a:srgbClr val="FF3300"/>
                </a:solidFill>
                <a:latin typeface="KPESPU+Arial-BoldMT"/>
                <a:cs typeface="KPESPU+Arial-BoldMT"/>
              </a:rPr>
              <a:t>…</a:t>
            </a:r>
          </a:p>
        </p:txBody>
      </p:sp>
      <p:sp>
        <p:nvSpPr>
          <p:cNvPr id="10" name="object 10"/>
          <p:cNvSpPr txBox="1"/>
          <p:nvPr/>
        </p:nvSpPr>
        <p:spPr>
          <a:xfrm>
            <a:off x="399415" y="1295508"/>
            <a:ext cx="5192596" cy="926294"/>
          </a:xfrm>
          <a:prstGeom prst="rect">
            <a:avLst/>
          </a:prstGeom>
        </p:spPr>
        <p:txBody>
          <a:bodyPr vert="horz" wrap="square" lIns="0" tIns="0" rIns="0" bIns="0" rtlCol="0">
            <a:spAutoFit/>
          </a:bodyPr>
          <a:lstStyle/>
          <a:p>
            <a:pPr marL="0" marR="0">
              <a:lnSpc>
                <a:spcPts val="3123"/>
              </a:lnSpc>
              <a:spcBef>
                <a:spcPct val="0"/>
              </a:spcBef>
              <a:spcAft>
                <a:spcPct val="0"/>
              </a:spcAft>
            </a:pPr>
            <a:r>
              <a:rPr sz="2500">
                <a:solidFill>
                  <a:srgbClr val="993300"/>
                </a:solidFill>
                <a:latin typeface="WHLAVC+Wingdings-Regular"/>
                <a:cs typeface="WHLAVC+Wingdings-Regular"/>
              </a:rPr>
              <a:t></a:t>
            </a:r>
            <a:r>
              <a:rPr sz="2500" spc="208">
                <a:solidFill>
                  <a:srgbClr val="993300"/>
                </a:solidFill>
                <a:latin typeface="Times New Roman"/>
                <a:cs typeface="Times New Roman"/>
              </a:rPr>
              <a:t> </a:t>
            </a:r>
            <a:r>
              <a:rPr sz="2800">
                <a:solidFill>
                  <a:srgbClr val="000000"/>
                </a:solidFill>
                <a:latin typeface="SimSun"/>
                <a:cs typeface="SimSun"/>
              </a:rPr>
              <a:t>实现一个</a:t>
            </a:r>
            <a:r>
              <a:rPr sz="2800" b="1">
                <a:solidFill>
                  <a:srgbClr val="000000"/>
                </a:solidFill>
                <a:latin typeface="KPESPU+Arial-BoldMT"/>
                <a:cs typeface="KPESPU+Arial-BoldMT"/>
              </a:rPr>
              <a:t>whoami</a:t>
            </a:r>
            <a:r>
              <a:rPr sz="2800">
                <a:solidFill>
                  <a:srgbClr val="000000"/>
                </a:solidFill>
                <a:latin typeface="SimSun"/>
                <a:cs typeface="SimSun"/>
              </a:rPr>
              <a:t>系统调用</a:t>
            </a:r>
          </a:p>
        </p:txBody>
      </p:sp>
      <p:sp>
        <p:nvSpPr>
          <p:cNvPr id="11" name="object 11"/>
          <p:cNvSpPr txBox="1"/>
          <p:nvPr/>
        </p:nvSpPr>
        <p:spPr>
          <a:xfrm>
            <a:off x="1158240" y="1949303"/>
            <a:ext cx="11532108" cy="1309782"/>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用户程序调用</a:t>
            </a:r>
            <a:r>
              <a:rPr sz="2400" b="1">
                <a:solidFill>
                  <a:srgbClr val="000000"/>
                </a:solidFill>
                <a:latin typeface="KPESPU+Arial-BoldMT"/>
                <a:cs typeface="KPESPU+Arial-BoldMT"/>
              </a:rPr>
              <a:t>whoami</a:t>
            </a:r>
            <a:r>
              <a:rPr sz="2400">
                <a:solidFill>
                  <a:srgbClr val="000000"/>
                </a:solidFill>
                <a:latin typeface="SimSun"/>
                <a:cs typeface="SimSun"/>
              </a:rPr>
              <a:t>，</a:t>
            </a:r>
            <a:r>
              <a:rPr sz="2400" spc="36">
                <a:solidFill>
                  <a:srgbClr val="000000"/>
                </a:solidFill>
                <a:latin typeface="Times New Roman"/>
                <a:cs typeface="Times New Roman"/>
              </a:rPr>
              <a:t> </a:t>
            </a:r>
            <a:r>
              <a:rPr sz="2400" spc="12">
                <a:solidFill>
                  <a:srgbClr val="000000"/>
                </a:solidFill>
                <a:latin typeface="SimSun"/>
                <a:cs typeface="SimSun"/>
              </a:rPr>
              <a:t>一个字符串“</a:t>
            </a:r>
            <a:r>
              <a:rPr sz="2400" b="1">
                <a:solidFill>
                  <a:srgbClr val="000000"/>
                </a:solidFill>
                <a:latin typeface="KPESPU+Arial-BoldMT"/>
                <a:cs typeface="KPESPU+Arial-BoldMT"/>
              </a:rPr>
              <a:t>lizhijun</a:t>
            </a:r>
            <a:r>
              <a:rPr sz="2400" spc="12">
                <a:solidFill>
                  <a:srgbClr val="000000"/>
                </a:solidFill>
                <a:latin typeface="SimSun"/>
                <a:cs typeface="SimSun"/>
              </a:rPr>
              <a:t>”放在操作系统中</a:t>
            </a:r>
            <a:r>
              <a:rPr sz="2400" b="1">
                <a:solidFill>
                  <a:srgbClr val="000000"/>
                </a:solidFill>
                <a:latin typeface="KPESPU+Arial-BoldMT"/>
                <a:cs typeface="KPESPU+Arial-BoldMT"/>
              </a:rPr>
              <a:t>(</a:t>
            </a:r>
            <a:r>
              <a:rPr sz="2400" spc="12">
                <a:solidFill>
                  <a:srgbClr val="000000"/>
                </a:solidFill>
                <a:latin typeface="SimSun"/>
                <a:cs typeface="SimSun"/>
              </a:rPr>
              <a:t>系统引导</a:t>
            </a:r>
          </a:p>
          <a:p>
            <a:pPr marL="0" marR="0">
              <a:lnSpc>
                <a:spcPts val="2681"/>
              </a:lnSpc>
              <a:spcBef>
                <a:spcPts val="1300"/>
              </a:spcBef>
              <a:spcAft>
                <a:spcPct val="0"/>
              </a:spcAft>
            </a:pPr>
            <a:r>
              <a:rPr sz="2400" spc="12">
                <a:solidFill>
                  <a:srgbClr val="000000"/>
                </a:solidFill>
                <a:latin typeface="SimSun"/>
                <a:cs typeface="SimSun"/>
              </a:rPr>
              <a:t>时载入</a:t>
            </a:r>
            <a:r>
              <a:rPr sz="2400" b="1">
                <a:solidFill>
                  <a:srgbClr val="000000"/>
                </a:solidFill>
                <a:latin typeface="KPESPU+Arial-BoldMT"/>
                <a:cs typeface="KPESPU+Arial-BoldMT"/>
              </a:rPr>
              <a:t>)</a:t>
            </a:r>
            <a:r>
              <a:rPr sz="2400" spc="12">
                <a:solidFill>
                  <a:srgbClr val="000000"/>
                </a:solidFill>
                <a:latin typeface="SimSun"/>
                <a:cs typeface="SimSun"/>
              </a:rPr>
              <a:t>，取出来打印</a:t>
            </a:r>
          </a:p>
        </p:txBody>
      </p:sp>
      <p:sp>
        <p:nvSpPr>
          <p:cNvPr id="12" name="object 12"/>
          <p:cNvSpPr txBox="1"/>
          <p:nvPr/>
        </p:nvSpPr>
        <p:spPr>
          <a:xfrm>
            <a:off x="4815840" y="2665685"/>
            <a:ext cx="137251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333399"/>
                </a:solidFill>
                <a:latin typeface="KPESPU+Arial-BoldMT"/>
                <a:cs typeface="KPESPU+Arial-BoldMT"/>
              </a:rPr>
              <a:t>main()</a:t>
            </a:r>
          </a:p>
        </p:txBody>
      </p:sp>
      <p:sp>
        <p:nvSpPr>
          <p:cNvPr id="13" name="object 13"/>
          <p:cNvSpPr txBox="1"/>
          <p:nvPr/>
        </p:nvSpPr>
        <p:spPr>
          <a:xfrm>
            <a:off x="7146036" y="2766257"/>
            <a:ext cx="1403613" cy="635508"/>
          </a:xfrm>
          <a:prstGeom prst="rect">
            <a:avLst/>
          </a:prstGeom>
        </p:spPr>
        <p:txBody>
          <a:bodyPr vert="horz" wrap="square" lIns="0" tIns="0" rIns="0" bIns="0" rtlCol="0">
            <a:spAutoFit/>
          </a:bodyPr>
          <a:lstStyle/>
          <a:p>
            <a:pPr marL="0" marR="0">
              <a:lnSpc>
                <a:spcPts val="2004"/>
              </a:lnSpc>
              <a:spcBef>
                <a:spcPct val="0"/>
              </a:spcBef>
              <a:spcAft>
                <a:spcPct val="0"/>
              </a:spcAft>
            </a:pPr>
            <a:r>
              <a:rPr sz="2000" spc="16">
                <a:solidFill>
                  <a:srgbClr val="000000"/>
                </a:solidFill>
                <a:latin typeface="SimSun"/>
                <a:cs typeface="SimSun"/>
              </a:rPr>
              <a:t>用户程序</a:t>
            </a:r>
          </a:p>
        </p:txBody>
      </p:sp>
      <p:sp>
        <p:nvSpPr>
          <p:cNvPr id="14" name="object 14"/>
          <p:cNvSpPr txBox="1"/>
          <p:nvPr/>
        </p:nvSpPr>
        <p:spPr>
          <a:xfrm>
            <a:off x="4815840" y="3031444"/>
            <a:ext cx="230555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333399"/>
                </a:solidFill>
                <a:latin typeface="KPESPU+Arial-BoldMT"/>
                <a:cs typeface="KPESPU+Arial-BoldMT"/>
              </a:rPr>
              <a:t>{</a:t>
            </a:r>
            <a:r>
              <a:rPr sz="2400" b="1" spc="667">
                <a:solidFill>
                  <a:srgbClr val="333399"/>
                </a:solidFill>
                <a:latin typeface="KPESPU+Arial-BoldMT"/>
                <a:cs typeface="KPESPU+Arial-BoldMT"/>
              </a:rPr>
              <a:t> </a:t>
            </a:r>
            <a:r>
              <a:rPr sz="2400" b="1">
                <a:solidFill>
                  <a:srgbClr val="333399"/>
                </a:solidFill>
                <a:latin typeface="KPESPU+Arial-BoldMT"/>
                <a:cs typeface="KPESPU+Arial-BoldMT"/>
              </a:rPr>
              <a:t>whoami();}</a:t>
            </a:r>
          </a:p>
        </p:txBody>
      </p:sp>
      <p:sp>
        <p:nvSpPr>
          <p:cNvPr id="15" name="object 15"/>
          <p:cNvSpPr txBox="1"/>
          <p:nvPr/>
        </p:nvSpPr>
        <p:spPr>
          <a:xfrm>
            <a:off x="1158240" y="3139630"/>
            <a:ext cx="3520973" cy="762000"/>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000000"/>
                </a:solidFill>
                <a:latin typeface="SimSun"/>
                <a:cs typeface="SimSun"/>
              </a:rPr>
              <a:t>不能随意的调用数据，</a:t>
            </a:r>
          </a:p>
        </p:txBody>
      </p:sp>
      <p:sp>
        <p:nvSpPr>
          <p:cNvPr id="16" name="object 16"/>
          <p:cNvSpPr txBox="1"/>
          <p:nvPr/>
        </p:nvSpPr>
        <p:spPr>
          <a:xfrm>
            <a:off x="7236841" y="3595177"/>
            <a:ext cx="5000167"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spc="15">
                <a:solidFill>
                  <a:srgbClr val="000000"/>
                </a:solidFill>
                <a:latin typeface="SimSun"/>
                <a:cs typeface="SimSun"/>
              </a:rPr>
              <a:t>都在内存中，这内存不都是我买的吗</a:t>
            </a:r>
            <a:r>
              <a:rPr sz="2000" b="1">
                <a:solidFill>
                  <a:srgbClr val="000000"/>
                </a:solidFill>
                <a:latin typeface="KPESPU+Arial-BoldMT"/>
                <a:cs typeface="KPESPU+Arial-BoldMT"/>
              </a:rPr>
              <a:t>…</a:t>
            </a:r>
          </a:p>
        </p:txBody>
      </p:sp>
      <p:sp>
        <p:nvSpPr>
          <p:cNvPr id="17" name="object 17"/>
          <p:cNvSpPr txBox="1"/>
          <p:nvPr/>
        </p:nvSpPr>
        <p:spPr>
          <a:xfrm>
            <a:off x="1158240" y="3637704"/>
            <a:ext cx="283616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不能随意的</a:t>
            </a:r>
            <a:r>
              <a:rPr sz="2400" b="1">
                <a:solidFill>
                  <a:srgbClr val="000000"/>
                </a:solidFill>
                <a:latin typeface="KPESPU+Arial-BoldMT"/>
                <a:cs typeface="KPESPU+Arial-BoldMT"/>
              </a:rPr>
              <a:t>jmp</a:t>
            </a:r>
            <a:r>
              <a:rPr sz="2400">
                <a:solidFill>
                  <a:srgbClr val="000000"/>
                </a:solidFill>
                <a:latin typeface="SimSun"/>
                <a:cs typeface="SimSun"/>
              </a:rPr>
              <a:t>。</a:t>
            </a:r>
          </a:p>
        </p:txBody>
      </p:sp>
      <p:sp>
        <p:nvSpPr>
          <p:cNvPr id="18" name="object 18"/>
          <p:cNvSpPr txBox="1"/>
          <p:nvPr/>
        </p:nvSpPr>
        <p:spPr>
          <a:xfrm>
            <a:off x="4739640" y="3754735"/>
            <a:ext cx="179801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FF0000"/>
                </a:solidFill>
                <a:latin typeface="KPESPU+Arial-BoldMT"/>
                <a:cs typeface="KPESPU+Arial-BoldMT"/>
              </a:rPr>
              <a:t>whoami()</a:t>
            </a:r>
          </a:p>
        </p:txBody>
      </p:sp>
      <p:sp>
        <p:nvSpPr>
          <p:cNvPr id="19" name="object 19"/>
          <p:cNvSpPr txBox="1"/>
          <p:nvPr/>
        </p:nvSpPr>
        <p:spPr>
          <a:xfrm>
            <a:off x="1158240" y="4120495"/>
            <a:ext cx="6532995" cy="1163479"/>
          </a:xfrm>
          <a:prstGeom prst="rect">
            <a:avLst/>
          </a:prstGeom>
        </p:spPr>
        <p:txBody>
          <a:bodyPr vert="horz" wrap="square" lIns="0" tIns="0" rIns="0" bIns="0" rtlCol="0">
            <a:spAutoFit/>
          </a:bodyPr>
          <a:lstStyle/>
          <a:p>
            <a:pPr marL="3581400" marR="0">
              <a:lnSpc>
                <a:spcPts val="2681"/>
              </a:lnSpc>
              <a:spcBef>
                <a:spcPct val="0"/>
              </a:spcBef>
              <a:spcAft>
                <a:spcPct val="0"/>
              </a:spcAft>
            </a:pPr>
            <a:r>
              <a:rPr sz="2400" b="1">
                <a:solidFill>
                  <a:srgbClr val="FF0000"/>
                </a:solidFill>
                <a:latin typeface="KPESPU+Arial-BoldMT"/>
                <a:cs typeface="KPESPU+Arial-BoldMT"/>
              </a:rPr>
              <a:t>{</a:t>
            </a:r>
          </a:p>
          <a:p>
            <a:pPr marL="0" marR="0">
              <a:lnSpc>
                <a:spcPts val="1291"/>
              </a:lnSpc>
              <a:spcBef>
                <a:spcPct val="0"/>
              </a:spcBef>
              <a:spcAft>
                <a:spcPct val="0"/>
              </a:spcAft>
            </a:pPr>
            <a:r>
              <a:rPr sz="2400" spc="12">
                <a:solidFill>
                  <a:srgbClr val="000000"/>
                </a:solidFill>
                <a:latin typeface="SimSun"/>
                <a:cs typeface="SimSun"/>
              </a:rPr>
              <a:t>可以看到</a:t>
            </a:r>
            <a:r>
              <a:rPr sz="2400" b="1">
                <a:solidFill>
                  <a:srgbClr val="000000"/>
                </a:solidFill>
                <a:latin typeface="KPESPU+Arial-BoldMT"/>
                <a:cs typeface="KPESPU+Arial-BoldMT"/>
              </a:rPr>
              <a:t>root</a:t>
            </a:r>
            <a:r>
              <a:rPr sz="2400" spc="12">
                <a:solidFill>
                  <a:srgbClr val="000000"/>
                </a:solidFill>
                <a:latin typeface="SimSun"/>
                <a:cs typeface="SimSun"/>
              </a:rPr>
              <a:t>密码，</a:t>
            </a:r>
          </a:p>
          <a:p>
            <a:pPr marL="3750564" marR="0">
              <a:lnSpc>
                <a:spcPts val="1588"/>
              </a:lnSpc>
              <a:spcBef>
                <a:spcPct val="0"/>
              </a:spcBef>
              <a:spcAft>
                <a:spcPct val="0"/>
              </a:spcAft>
            </a:pPr>
            <a:r>
              <a:rPr sz="2400" b="1">
                <a:solidFill>
                  <a:srgbClr val="FF0000"/>
                </a:solidFill>
                <a:latin typeface="KPESPU+Arial-BoldMT"/>
                <a:cs typeface="KPESPU+Arial-BoldMT"/>
              </a:rPr>
              <a:t>printf(100, 8);</a:t>
            </a:r>
          </a:p>
        </p:txBody>
      </p:sp>
      <p:sp>
        <p:nvSpPr>
          <p:cNvPr id="20" name="object 20"/>
          <p:cNvSpPr txBox="1"/>
          <p:nvPr/>
        </p:nvSpPr>
        <p:spPr>
          <a:xfrm>
            <a:off x="1158240" y="4796579"/>
            <a:ext cx="2293620"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可以修改它</a:t>
            </a:r>
            <a:r>
              <a:rPr sz="2400" b="1">
                <a:solidFill>
                  <a:srgbClr val="000000"/>
                </a:solidFill>
                <a:latin typeface="KPESPU+Arial-BoldMT"/>
                <a:cs typeface="KPESPU+Arial-BoldMT"/>
              </a:rPr>
              <a:t>…</a:t>
            </a:r>
          </a:p>
        </p:txBody>
      </p:sp>
      <p:sp>
        <p:nvSpPr>
          <p:cNvPr id="21" name="object 21"/>
          <p:cNvSpPr txBox="1"/>
          <p:nvPr/>
        </p:nvSpPr>
        <p:spPr>
          <a:xfrm>
            <a:off x="4739640" y="4852015"/>
            <a:ext cx="57581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FF0000"/>
                </a:solidFill>
                <a:latin typeface="KPESPU+Arial-BoldMT"/>
                <a:cs typeface="KPESPU+Arial-BoldMT"/>
              </a:rPr>
              <a:t>}</a:t>
            </a:r>
          </a:p>
        </p:txBody>
      </p:sp>
      <p:sp>
        <p:nvSpPr>
          <p:cNvPr id="22" name="object 22"/>
          <p:cNvSpPr txBox="1"/>
          <p:nvPr/>
        </p:nvSpPr>
        <p:spPr>
          <a:xfrm>
            <a:off x="3977640" y="5396210"/>
            <a:ext cx="257403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FF0000"/>
                </a:solidFill>
                <a:latin typeface="KPESPU+Arial-BoldMT"/>
                <a:cs typeface="KPESPU+Arial-BoldMT"/>
              </a:rPr>
              <a:t>100:</a:t>
            </a:r>
            <a:r>
              <a:rPr sz="2400" b="1" spc="541">
                <a:solidFill>
                  <a:srgbClr val="FF0000"/>
                </a:solidFill>
                <a:latin typeface="KPESPU+Arial-BoldMT"/>
                <a:cs typeface="KPESPU+Arial-BoldMT"/>
              </a:rPr>
              <a:t> </a:t>
            </a:r>
            <a:r>
              <a:rPr sz="2400" b="1">
                <a:solidFill>
                  <a:srgbClr val="FF0000"/>
                </a:solidFill>
                <a:latin typeface="KPESPU+Arial-BoldMT"/>
                <a:cs typeface="KPESPU+Arial-BoldMT"/>
              </a:rPr>
              <a:t>“lizhijun”</a:t>
            </a:r>
          </a:p>
        </p:txBody>
      </p:sp>
      <p:sp>
        <p:nvSpPr>
          <p:cNvPr id="23" name="object 23"/>
          <p:cNvSpPr txBox="1"/>
          <p:nvPr/>
        </p:nvSpPr>
        <p:spPr>
          <a:xfrm>
            <a:off x="1158240" y="5425630"/>
            <a:ext cx="3212591" cy="762000"/>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000000"/>
                </a:solidFill>
                <a:latin typeface="SimSun"/>
                <a:cs typeface="SimSun"/>
              </a:rPr>
              <a:t>可以通过显存看到别</a:t>
            </a:r>
          </a:p>
        </p:txBody>
      </p:sp>
      <p:sp>
        <p:nvSpPr>
          <p:cNvPr id="24" name="object 24"/>
          <p:cNvSpPr txBox="1"/>
          <p:nvPr/>
        </p:nvSpPr>
        <p:spPr>
          <a:xfrm>
            <a:off x="1158240" y="5923704"/>
            <a:ext cx="3025140"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人</a:t>
            </a:r>
            <a:r>
              <a:rPr sz="2400" b="1">
                <a:solidFill>
                  <a:srgbClr val="000000"/>
                </a:solidFill>
                <a:latin typeface="KPESPU+Arial-BoldMT"/>
                <a:cs typeface="KPESPU+Arial-BoldMT"/>
              </a:rPr>
              <a:t>word</a:t>
            </a:r>
            <a:r>
              <a:rPr sz="2400" spc="12">
                <a:solidFill>
                  <a:srgbClr val="000000"/>
                </a:solidFill>
                <a:latin typeface="SimSun"/>
                <a:cs typeface="SimSun"/>
              </a:rPr>
              <a:t>里的内容</a:t>
            </a:r>
            <a:r>
              <a:rPr sz="2400" b="1">
                <a:solidFill>
                  <a:srgbClr val="000000"/>
                </a:solidFill>
                <a:latin typeface="KPESPU+Arial-BoldMT"/>
                <a:cs typeface="KPESPU+Arial-BoldMT"/>
              </a:rPr>
              <a:t>…</a:t>
            </a:r>
          </a:p>
        </p:txBody>
      </p:sp>
      <p:sp>
        <p:nvSpPr>
          <p:cNvPr id="25" name="object 25"/>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HWBOOP+TimesNewRomanPS-BoldMT"/>
                <a:cs typeface="HWBOOP+TimesNewRomanPS-BoldMT"/>
              </a:rPr>
              <a:t>Operating</a:t>
            </a:r>
            <a:r>
              <a:rPr sz="1600" b="1" spc="38">
                <a:solidFill>
                  <a:srgbClr val="000000"/>
                </a:solidFill>
                <a:latin typeface="HWBOOP+TimesNewRomanPS-BoldMT"/>
                <a:cs typeface="HWBOOP+TimesNewRomanPS-BoldMT"/>
              </a:rPr>
              <a:t> </a:t>
            </a:r>
            <a:r>
              <a:rPr sz="1600" b="1">
                <a:solidFill>
                  <a:srgbClr val="000000"/>
                </a:solidFill>
                <a:latin typeface="HWBOOP+TimesNewRomanPS-BoldMT"/>
                <a:cs typeface="HWBOOP+TimesNewRomanPS-BoldMT"/>
              </a:rPr>
              <a:t>System</a:t>
            </a:r>
          </a:p>
        </p:txBody>
      </p:sp>
      <p:sp>
        <p:nvSpPr>
          <p:cNvPr id="26" name="object 26"/>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KPESPU+Arial-BoldMT"/>
                <a:cs typeface="KPESPU+Arial-BoldMT"/>
              </a:rPr>
              <a:t>- 2 -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3631"/>
            <a:ext cx="11664190" cy="1554736"/>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304800" y="2336289"/>
            <a:ext cx="11893550" cy="4528060"/>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1024127" y="2007107"/>
            <a:ext cx="195325" cy="198373"/>
          </a:xfrm>
          <a:prstGeom prst="rect">
            <a:avLst/>
          </a:prstGeom>
          <a:blipFill>
            <a:blip r:embed="rId5"/>
            <a:stretch>
              <a:fillRect/>
            </a:stretch>
          </a:blipFill>
        </p:spPr>
        <p:txBody>
          <a:bodyPr wrap="square" lIns="0" tIns="0" rIns="0" bIns="0" rtlCol="0">
            <a:spAutoFit/>
          </a:bodyPr>
          <a:lstStyle/>
          <a:p>
            <a:endParaRPr/>
          </a:p>
        </p:txBody>
      </p:sp>
      <p:sp>
        <p:nvSpPr>
          <p:cNvPr id="6" name="object 6"/>
          <p:cNvSpPr txBox="1"/>
          <p:nvPr/>
        </p:nvSpPr>
        <p:spPr>
          <a:xfrm>
            <a:off x="9906595" y="176483"/>
            <a:ext cx="1262100" cy="571500"/>
          </a:xfrm>
          <a:prstGeom prst="rect">
            <a:avLst/>
          </a:prstGeom>
        </p:spPr>
        <p:txBody>
          <a:bodyPr vert="horz" wrap="square" lIns="0" tIns="0" rIns="0" bIns="0" rtlCol="0">
            <a:spAutoFit/>
          </a:bodyPr>
          <a:lstStyle/>
          <a:p>
            <a:pPr marL="0" marR="0">
              <a:lnSpc>
                <a:spcPts val="1800"/>
              </a:lnSpc>
              <a:spcBef>
                <a:spcPct val="0"/>
              </a:spcBef>
              <a:spcAft>
                <a:spcPct val="0"/>
              </a:spcAft>
            </a:pPr>
            <a:r>
              <a:rPr sz="1800" spc="13">
                <a:solidFill>
                  <a:srgbClr val="FF0000"/>
                </a:solidFill>
                <a:latin typeface="SimSun"/>
                <a:cs typeface="SimSun"/>
              </a:rPr>
              <a:t>系统调用</a:t>
            </a:r>
          </a:p>
        </p:txBody>
      </p:sp>
      <p:sp>
        <p:nvSpPr>
          <p:cNvPr id="7" name="object 7"/>
          <p:cNvSpPr txBox="1"/>
          <p:nvPr/>
        </p:nvSpPr>
        <p:spPr>
          <a:xfrm>
            <a:off x="421640" y="442406"/>
            <a:ext cx="6502146" cy="1196578"/>
          </a:xfrm>
          <a:prstGeom prst="rect">
            <a:avLst/>
          </a:prstGeom>
        </p:spPr>
        <p:txBody>
          <a:bodyPr vert="horz" wrap="square" lIns="0" tIns="0" rIns="0" bIns="0" rtlCol="0">
            <a:spAutoFit/>
          </a:bodyPr>
          <a:lstStyle/>
          <a:p>
            <a:pPr marL="0" marR="0">
              <a:lnSpc>
                <a:spcPts val="4021"/>
              </a:lnSpc>
              <a:spcBef>
                <a:spcPct val="0"/>
              </a:spcBef>
              <a:spcAft>
                <a:spcPct val="0"/>
              </a:spcAft>
            </a:pPr>
            <a:r>
              <a:rPr sz="3600" spc="12">
                <a:solidFill>
                  <a:srgbClr val="000000"/>
                </a:solidFill>
                <a:latin typeface="SimSun"/>
                <a:cs typeface="SimSun"/>
              </a:rPr>
              <a:t>内核</a:t>
            </a:r>
            <a:r>
              <a:rPr sz="3600" b="1">
                <a:solidFill>
                  <a:srgbClr val="000000"/>
                </a:solidFill>
                <a:latin typeface="WJVVRE+Arial-BoldMT"/>
                <a:cs typeface="WJVVRE+Arial-BoldMT"/>
              </a:rPr>
              <a:t>(</a:t>
            </a:r>
            <a:r>
              <a:rPr sz="3600" spc="12">
                <a:solidFill>
                  <a:srgbClr val="000000"/>
                </a:solidFill>
                <a:latin typeface="SimSun"/>
                <a:cs typeface="SimSun"/>
              </a:rPr>
              <a:t>用户</a:t>
            </a:r>
            <a:r>
              <a:rPr sz="3600" b="1">
                <a:solidFill>
                  <a:srgbClr val="000000"/>
                </a:solidFill>
                <a:latin typeface="WJVVRE+Arial-BoldMT"/>
                <a:cs typeface="WJVVRE+Arial-BoldMT"/>
              </a:rPr>
              <a:t>)</a:t>
            </a:r>
            <a:r>
              <a:rPr sz="3600" spc="12">
                <a:solidFill>
                  <a:srgbClr val="000000"/>
                </a:solidFill>
                <a:latin typeface="SimSun"/>
                <a:cs typeface="SimSun"/>
              </a:rPr>
              <a:t>态，内核</a:t>
            </a:r>
            <a:r>
              <a:rPr sz="3600" b="1">
                <a:solidFill>
                  <a:srgbClr val="000000"/>
                </a:solidFill>
                <a:latin typeface="WJVVRE+Arial-BoldMT"/>
                <a:cs typeface="WJVVRE+Arial-BoldMT"/>
              </a:rPr>
              <a:t>(</a:t>
            </a:r>
            <a:r>
              <a:rPr sz="3600" spc="12">
                <a:solidFill>
                  <a:srgbClr val="000000"/>
                </a:solidFill>
                <a:latin typeface="SimSun"/>
                <a:cs typeface="SimSun"/>
              </a:rPr>
              <a:t>用户</a:t>
            </a:r>
            <a:r>
              <a:rPr sz="3600" b="1">
                <a:solidFill>
                  <a:srgbClr val="000000"/>
                </a:solidFill>
                <a:latin typeface="WJVVRE+Arial-BoldMT"/>
                <a:cs typeface="WJVVRE+Arial-BoldMT"/>
              </a:rPr>
              <a:t>)</a:t>
            </a:r>
            <a:r>
              <a:rPr sz="3600">
                <a:solidFill>
                  <a:srgbClr val="000000"/>
                </a:solidFill>
                <a:latin typeface="SimSun"/>
                <a:cs typeface="SimSun"/>
              </a:rPr>
              <a:t>段</a:t>
            </a:r>
          </a:p>
        </p:txBody>
      </p:sp>
      <p:sp>
        <p:nvSpPr>
          <p:cNvPr id="8" name="object 8"/>
          <p:cNvSpPr txBox="1"/>
          <p:nvPr/>
        </p:nvSpPr>
        <p:spPr>
          <a:xfrm>
            <a:off x="551815" y="1295508"/>
            <a:ext cx="5725220" cy="926532"/>
          </a:xfrm>
          <a:prstGeom prst="rect">
            <a:avLst/>
          </a:prstGeom>
        </p:spPr>
        <p:txBody>
          <a:bodyPr vert="horz" wrap="square" lIns="0" tIns="0" rIns="0" bIns="0" rtlCol="0">
            <a:spAutoFit/>
          </a:bodyPr>
          <a:lstStyle/>
          <a:p>
            <a:pPr marL="0" marR="0">
              <a:lnSpc>
                <a:spcPts val="3123"/>
              </a:lnSpc>
              <a:spcBef>
                <a:spcPct val="0"/>
              </a:spcBef>
              <a:spcAft>
                <a:spcPct val="0"/>
              </a:spcAft>
            </a:pPr>
            <a:r>
              <a:rPr sz="2500">
                <a:solidFill>
                  <a:srgbClr val="993300"/>
                </a:solidFill>
                <a:latin typeface="APINCB+Wingdings-Regular"/>
                <a:cs typeface="APINCB+Wingdings-Regular"/>
              </a:rPr>
              <a:t></a:t>
            </a:r>
            <a:r>
              <a:rPr sz="2500" spc="208">
                <a:solidFill>
                  <a:srgbClr val="993300"/>
                </a:solidFill>
                <a:latin typeface="Times New Roman"/>
                <a:cs typeface="Times New Roman"/>
              </a:rPr>
              <a:t> </a:t>
            </a:r>
            <a:r>
              <a:rPr sz="2800">
                <a:solidFill>
                  <a:srgbClr val="000000"/>
                </a:solidFill>
                <a:latin typeface="SimSun"/>
                <a:cs typeface="SimSun"/>
              </a:rPr>
              <a:t>将内核程序和用户程序</a:t>
            </a:r>
            <a:r>
              <a:rPr sz="2800">
                <a:solidFill>
                  <a:srgbClr val="FF0000"/>
                </a:solidFill>
                <a:latin typeface="SimSun"/>
                <a:cs typeface="SimSun"/>
              </a:rPr>
              <a:t>隔离</a:t>
            </a:r>
            <a:r>
              <a:rPr sz="2800" b="1">
                <a:solidFill>
                  <a:srgbClr val="FF0000"/>
                </a:solidFill>
                <a:latin typeface="WJVVRE+Arial-BoldMT"/>
                <a:cs typeface="WJVVRE+Arial-BoldMT"/>
              </a:rPr>
              <a:t>!!!</a:t>
            </a:r>
          </a:p>
        </p:txBody>
      </p:sp>
      <p:sp>
        <p:nvSpPr>
          <p:cNvPr id="9" name="object 9"/>
          <p:cNvSpPr txBox="1"/>
          <p:nvPr/>
        </p:nvSpPr>
        <p:spPr>
          <a:xfrm>
            <a:off x="1310640" y="1920430"/>
            <a:ext cx="7395972" cy="762000"/>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000000"/>
                </a:solidFill>
                <a:latin typeface="SimSun"/>
                <a:cs typeface="SimSun"/>
              </a:rPr>
              <a:t>区分</a:t>
            </a:r>
            <a:r>
              <a:rPr sz="2400" spc="12">
                <a:solidFill>
                  <a:srgbClr val="FF0000"/>
                </a:solidFill>
                <a:latin typeface="SimSun"/>
                <a:cs typeface="SimSun"/>
              </a:rPr>
              <a:t>内核态和用户态</a:t>
            </a:r>
            <a:r>
              <a:rPr sz="2400" spc="12">
                <a:solidFill>
                  <a:srgbClr val="000000"/>
                </a:solidFill>
                <a:latin typeface="SimSun"/>
                <a:cs typeface="SimSun"/>
              </a:rPr>
              <a:t>：一种处理器“硬件设计”</a:t>
            </a:r>
          </a:p>
        </p:txBody>
      </p:sp>
      <p:sp>
        <p:nvSpPr>
          <p:cNvPr id="10" name="object 10"/>
          <p:cNvSpPr txBox="1"/>
          <p:nvPr/>
        </p:nvSpPr>
        <p:spPr>
          <a:xfrm>
            <a:off x="4360862" y="2452000"/>
            <a:ext cx="8777020"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当前程序执行在什么态</a:t>
            </a:r>
            <a:r>
              <a:rPr sz="2400" b="1">
                <a:solidFill>
                  <a:srgbClr val="000000"/>
                </a:solidFill>
                <a:latin typeface="WJVVRE+Arial-BoldMT"/>
                <a:cs typeface="WJVVRE+Arial-BoldMT"/>
              </a:rPr>
              <a:t>(</a:t>
            </a:r>
            <a:r>
              <a:rPr sz="2400" spc="12">
                <a:solidFill>
                  <a:srgbClr val="000000"/>
                </a:solidFill>
                <a:latin typeface="SimSun"/>
                <a:cs typeface="SimSun"/>
              </a:rPr>
              <a:t>哪层环</a:t>
            </a:r>
            <a:r>
              <a:rPr sz="2400" b="1">
                <a:solidFill>
                  <a:srgbClr val="000000"/>
                </a:solidFill>
                <a:latin typeface="WJVVRE+Arial-BoldMT"/>
                <a:cs typeface="WJVVRE+Arial-BoldMT"/>
              </a:rPr>
              <a:t>)?</a:t>
            </a:r>
            <a:r>
              <a:rPr sz="2400" spc="12">
                <a:solidFill>
                  <a:srgbClr val="000000"/>
                </a:solidFill>
                <a:latin typeface="SimSun"/>
                <a:cs typeface="SimSun"/>
              </a:rPr>
              <a:t>由于</a:t>
            </a:r>
            <a:r>
              <a:rPr sz="2400" b="1">
                <a:solidFill>
                  <a:srgbClr val="000000"/>
                </a:solidFill>
                <a:latin typeface="WJVVRE+Arial-BoldMT"/>
                <a:cs typeface="WJVVRE+Arial-BoldMT"/>
              </a:rPr>
              <a:t>CS:IP</a:t>
            </a:r>
            <a:r>
              <a:rPr sz="2400" spc="12">
                <a:solidFill>
                  <a:srgbClr val="000000"/>
                </a:solidFill>
                <a:latin typeface="SimSun"/>
                <a:cs typeface="SimSun"/>
              </a:rPr>
              <a:t>是当前指令，</a:t>
            </a:r>
          </a:p>
        </p:txBody>
      </p:sp>
      <p:sp>
        <p:nvSpPr>
          <p:cNvPr id="11" name="object 11"/>
          <p:cNvSpPr txBox="1"/>
          <p:nvPr/>
        </p:nvSpPr>
        <p:spPr>
          <a:xfrm>
            <a:off x="1005839" y="2805850"/>
            <a:ext cx="1258827" cy="1549908"/>
          </a:xfrm>
          <a:prstGeom prst="rect">
            <a:avLst/>
          </a:prstGeom>
        </p:spPr>
        <p:txBody>
          <a:bodyPr vert="horz" wrap="square" lIns="0" tIns="0" rIns="0" bIns="0" rtlCol="0">
            <a:spAutoFit/>
          </a:bodyPr>
          <a:lstStyle/>
          <a:p>
            <a:pPr marL="0" marR="0">
              <a:lnSpc>
                <a:spcPts val="2004"/>
              </a:lnSpc>
              <a:spcBef>
                <a:spcPct val="0"/>
              </a:spcBef>
              <a:spcAft>
                <a:spcPct val="0"/>
              </a:spcAft>
            </a:pPr>
            <a:r>
              <a:rPr sz="2000" spc="16">
                <a:solidFill>
                  <a:srgbClr val="FF0000"/>
                </a:solidFill>
                <a:latin typeface="SimSun"/>
                <a:cs typeface="SimSun"/>
              </a:rPr>
              <a:t>核心态</a:t>
            </a:r>
          </a:p>
          <a:p>
            <a:pPr marL="0" marR="0">
              <a:lnSpc>
                <a:spcPts val="2238"/>
              </a:lnSpc>
              <a:spcBef>
                <a:spcPts val="1361"/>
              </a:spcBef>
              <a:spcAft>
                <a:spcPct val="0"/>
              </a:spcAft>
            </a:pPr>
            <a:r>
              <a:rPr sz="2000" b="1">
                <a:solidFill>
                  <a:srgbClr val="000000"/>
                </a:solidFill>
                <a:latin typeface="WJVVRE+Arial-BoldMT"/>
                <a:cs typeface="WJVVRE+Arial-BoldMT"/>
              </a:rPr>
              <a:t>OS</a:t>
            </a:r>
            <a:r>
              <a:rPr sz="2000" spc="16">
                <a:solidFill>
                  <a:srgbClr val="000000"/>
                </a:solidFill>
                <a:latin typeface="SimSun"/>
                <a:cs typeface="SimSun"/>
              </a:rPr>
              <a:t>服务</a:t>
            </a:r>
          </a:p>
          <a:p>
            <a:pPr marL="0" marR="0">
              <a:lnSpc>
                <a:spcPts val="2004"/>
              </a:lnSpc>
              <a:spcBef>
                <a:spcPts val="1595"/>
              </a:spcBef>
              <a:spcAft>
                <a:spcPct val="0"/>
              </a:spcAft>
            </a:pPr>
            <a:r>
              <a:rPr sz="2000" spc="16">
                <a:solidFill>
                  <a:srgbClr val="FF0000"/>
                </a:solidFill>
                <a:latin typeface="SimSun"/>
                <a:cs typeface="SimSun"/>
              </a:rPr>
              <a:t>用户态</a:t>
            </a:r>
          </a:p>
        </p:txBody>
      </p:sp>
      <p:sp>
        <p:nvSpPr>
          <p:cNvPr id="12" name="object 12"/>
          <p:cNvSpPr txBox="1"/>
          <p:nvPr/>
        </p:nvSpPr>
        <p:spPr>
          <a:xfrm>
            <a:off x="4546790" y="2817761"/>
            <a:ext cx="8133816" cy="797718"/>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000000"/>
                </a:solidFill>
                <a:latin typeface="SimSun"/>
                <a:cs typeface="SimSun"/>
              </a:rPr>
              <a:t>所以用</a:t>
            </a:r>
            <a:r>
              <a:rPr sz="2400" spc="2724">
                <a:solidFill>
                  <a:srgbClr val="000000"/>
                </a:solidFill>
                <a:latin typeface="Times New Roman"/>
                <a:cs typeface="Times New Roman"/>
              </a:rPr>
              <a:t> </a:t>
            </a:r>
            <a:r>
              <a:rPr sz="2400" spc="12">
                <a:solidFill>
                  <a:srgbClr val="000000"/>
                </a:solidFill>
                <a:latin typeface="SimSun"/>
                <a:cs typeface="SimSun"/>
              </a:rPr>
              <a:t>的最低两位来表示</a:t>
            </a:r>
            <a:r>
              <a:rPr sz="2400" spc="2208">
                <a:solidFill>
                  <a:srgbClr val="000000"/>
                </a:solidFill>
                <a:latin typeface="Times New Roman"/>
                <a:cs typeface="Times New Roman"/>
              </a:rPr>
              <a:t> </a:t>
            </a:r>
            <a:r>
              <a:rPr sz="2400" spc="12">
                <a:solidFill>
                  <a:srgbClr val="000000"/>
                </a:solidFill>
                <a:latin typeface="SimSun"/>
                <a:cs typeface="SimSun"/>
              </a:rPr>
              <a:t>是内核态，</a:t>
            </a:r>
            <a:r>
              <a:rPr sz="2400" spc="732">
                <a:solidFill>
                  <a:srgbClr val="000000"/>
                </a:solidFill>
                <a:latin typeface="Times New Roman"/>
                <a:cs typeface="Times New Roman"/>
              </a:rPr>
              <a:t> </a:t>
            </a:r>
            <a:r>
              <a:rPr sz="2400" spc="12">
                <a:solidFill>
                  <a:srgbClr val="000000"/>
                </a:solidFill>
                <a:latin typeface="SimSun"/>
                <a:cs typeface="SimSun"/>
              </a:rPr>
              <a:t>是用户态</a:t>
            </a:r>
          </a:p>
          <a:p>
            <a:pPr marL="5679948" marR="0">
              <a:lnSpc>
                <a:spcPts val="2681"/>
              </a:lnSpc>
              <a:spcBef>
                <a:spcPts val="50"/>
              </a:spcBef>
              <a:spcAft>
                <a:spcPct val="0"/>
              </a:spcAft>
            </a:pPr>
            <a:r>
              <a:rPr sz="2400" b="1">
                <a:solidFill>
                  <a:srgbClr val="000000"/>
                </a:solidFill>
                <a:latin typeface="WJVVRE+Arial-BoldMT"/>
                <a:cs typeface="WJVVRE+Arial-BoldMT"/>
              </a:rPr>
              <a:t>3</a:t>
            </a:r>
          </a:p>
        </p:txBody>
      </p:sp>
      <p:sp>
        <p:nvSpPr>
          <p:cNvPr id="13" name="object 13"/>
          <p:cNvSpPr txBox="1"/>
          <p:nvPr/>
        </p:nvSpPr>
        <p:spPr>
          <a:xfrm>
            <a:off x="5465762" y="2817761"/>
            <a:ext cx="371416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WJVVRE+Arial-BoldMT"/>
                <a:cs typeface="WJVVRE+Arial-BoldMT"/>
              </a:rPr>
              <a:t>CS</a:t>
            </a:r>
            <a:r>
              <a:rPr sz="2400" b="1" spc="18630">
                <a:solidFill>
                  <a:srgbClr val="000000"/>
                </a:solidFill>
                <a:latin typeface="WJVVRE+Arial-BoldMT"/>
                <a:cs typeface="WJVVRE+Arial-BoldMT"/>
              </a:rPr>
              <a:t> </a:t>
            </a:r>
            <a:r>
              <a:rPr sz="2400" b="1">
                <a:solidFill>
                  <a:srgbClr val="000000"/>
                </a:solidFill>
                <a:latin typeface="WJVVRE+Arial-BoldMT"/>
                <a:cs typeface="WJVVRE+Arial-BoldMT"/>
              </a:rPr>
              <a:t>:</a:t>
            </a:r>
            <a:r>
              <a:rPr sz="2400" b="1" spc="10">
                <a:solidFill>
                  <a:srgbClr val="000000"/>
                </a:solidFill>
                <a:latin typeface="WJVVRE+Arial-BoldMT"/>
                <a:cs typeface="WJVVRE+Arial-BoldMT"/>
              </a:rPr>
              <a:t> </a:t>
            </a:r>
            <a:r>
              <a:rPr sz="2400" b="1">
                <a:solidFill>
                  <a:srgbClr val="000000"/>
                </a:solidFill>
                <a:latin typeface="WJVVRE+Arial-BoldMT"/>
                <a:cs typeface="WJVVRE+Arial-BoldMT"/>
              </a:rPr>
              <a:t>0</a:t>
            </a:r>
          </a:p>
        </p:txBody>
      </p:sp>
      <p:sp>
        <p:nvSpPr>
          <p:cNvPr id="14" name="object 14"/>
          <p:cNvSpPr txBox="1"/>
          <p:nvPr/>
        </p:nvSpPr>
        <p:spPr>
          <a:xfrm>
            <a:off x="3063240" y="3019721"/>
            <a:ext cx="1295995"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FF0000"/>
                </a:solidFill>
                <a:latin typeface="WJVVRE+Arial-BoldMT"/>
                <a:cs typeface="WJVVRE+Arial-BoldMT"/>
              </a:rPr>
              <a:t>0</a:t>
            </a:r>
            <a:r>
              <a:rPr sz="2000" b="1" spc="542">
                <a:solidFill>
                  <a:srgbClr val="FF0000"/>
                </a:solidFill>
                <a:latin typeface="WJVVRE+Arial-BoldMT"/>
                <a:cs typeface="WJVVRE+Arial-BoldMT"/>
              </a:rPr>
              <a:t> </a:t>
            </a:r>
            <a:r>
              <a:rPr sz="2000" b="1">
                <a:solidFill>
                  <a:srgbClr val="FF0000"/>
                </a:solidFill>
                <a:latin typeface="WJVVRE+Arial-BoldMT"/>
                <a:cs typeface="WJVVRE+Arial-BoldMT"/>
              </a:rPr>
              <a:t>1</a:t>
            </a:r>
            <a:r>
              <a:rPr sz="2000" b="1" spc="554">
                <a:solidFill>
                  <a:srgbClr val="FF0000"/>
                </a:solidFill>
                <a:latin typeface="WJVVRE+Arial-BoldMT"/>
                <a:cs typeface="WJVVRE+Arial-BoldMT"/>
              </a:rPr>
              <a:t> </a:t>
            </a:r>
            <a:r>
              <a:rPr sz="2000" b="1">
                <a:solidFill>
                  <a:srgbClr val="FF0000"/>
                </a:solidFill>
                <a:latin typeface="WJVVRE+Arial-BoldMT"/>
                <a:cs typeface="WJVVRE+Arial-BoldMT"/>
              </a:rPr>
              <a:t>2</a:t>
            </a:r>
            <a:r>
              <a:rPr sz="2000" b="1" spc="-11">
                <a:solidFill>
                  <a:srgbClr val="FF0000"/>
                </a:solidFill>
                <a:latin typeface="WJVVRE+Arial-BoldMT"/>
                <a:cs typeface="WJVVRE+Arial-BoldMT"/>
              </a:rPr>
              <a:t> </a:t>
            </a:r>
            <a:r>
              <a:rPr sz="2000" b="1">
                <a:solidFill>
                  <a:srgbClr val="FF0000"/>
                </a:solidFill>
                <a:latin typeface="WJVVRE+Arial-BoldMT"/>
                <a:cs typeface="WJVVRE+Arial-BoldMT"/>
              </a:rPr>
              <a:t>3</a:t>
            </a:r>
          </a:p>
        </p:txBody>
      </p:sp>
      <p:sp>
        <p:nvSpPr>
          <p:cNvPr id="15" name="object 15"/>
          <p:cNvSpPr txBox="1"/>
          <p:nvPr/>
        </p:nvSpPr>
        <p:spPr>
          <a:xfrm>
            <a:off x="8511540" y="3465766"/>
            <a:ext cx="3212592" cy="762000"/>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FF0000"/>
                </a:solidFill>
                <a:latin typeface="SimSun"/>
                <a:cs typeface="SimSun"/>
              </a:rPr>
              <a:t>对于指令跳转也一样</a:t>
            </a:r>
          </a:p>
        </p:txBody>
      </p:sp>
      <p:sp>
        <p:nvSpPr>
          <p:cNvPr id="16" name="object 16"/>
          <p:cNvSpPr txBox="1"/>
          <p:nvPr/>
        </p:nvSpPr>
        <p:spPr>
          <a:xfrm>
            <a:off x="4877752" y="3500691"/>
            <a:ext cx="3212592" cy="1639824"/>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FF0000"/>
                </a:solidFill>
                <a:latin typeface="SimSun"/>
                <a:cs typeface="SimSun"/>
              </a:rPr>
              <a:t>内核态可以访问任何</a:t>
            </a:r>
          </a:p>
          <a:p>
            <a:pPr marL="0" marR="0">
              <a:lnSpc>
                <a:spcPts val="2400"/>
              </a:lnSpc>
              <a:spcBef>
                <a:spcPts val="1055"/>
              </a:spcBef>
              <a:spcAft>
                <a:spcPct val="0"/>
              </a:spcAft>
            </a:pPr>
            <a:r>
              <a:rPr sz="2400" spc="12">
                <a:solidFill>
                  <a:srgbClr val="FF0000"/>
                </a:solidFill>
                <a:latin typeface="SimSun"/>
                <a:cs typeface="SimSun"/>
              </a:rPr>
              <a:t>数据，用户态不能访</a:t>
            </a:r>
          </a:p>
          <a:p>
            <a:pPr marL="0" marR="0">
              <a:lnSpc>
                <a:spcPts val="2400"/>
              </a:lnSpc>
              <a:spcBef>
                <a:spcPts val="1005"/>
              </a:spcBef>
              <a:spcAft>
                <a:spcPct val="0"/>
              </a:spcAft>
            </a:pPr>
            <a:r>
              <a:rPr sz="2400" spc="12">
                <a:solidFill>
                  <a:srgbClr val="FF0000"/>
                </a:solidFill>
                <a:latin typeface="SimSun"/>
                <a:cs typeface="SimSun"/>
              </a:rPr>
              <a:t>问内核数据</a:t>
            </a:r>
          </a:p>
        </p:txBody>
      </p:sp>
      <p:sp>
        <p:nvSpPr>
          <p:cNvPr id="17" name="object 17"/>
          <p:cNvSpPr txBox="1"/>
          <p:nvPr/>
        </p:nvSpPr>
        <p:spPr>
          <a:xfrm>
            <a:off x="8511540" y="3890688"/>
            <a:ext cx="229361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FF0000"/>
                </a:solidFill>
                <a:latin typeface="SimSun"/>
                <a:cs typeface="SimSun"/>
              </a:rPr>
              <a:t>实现了隔离</a:t>
            </a:r>
            <a:r>
              <a:rPr sz="2400" b="1">
                <a:solidFill>
                  <a:srgbClr val="FF0000"/>
                </a:solidFill>
                <a:latin typeface="WJVVRE+Arial-BoldMT"/>
                <a:cs typeface="WJVVRE+Arial-BoldMT"/>
              </a:rPr>
              <a:t>…</a:t>
            </a:r>
          </a:p>
        </p:txBody>
      </p:sp>
      <p:sp>
        <p:nvSpPr>
          <p:cNvPr id="18" name="object 18"/>
          <p:cNvSpPr txBox="1"/>
          <p:nvPr/>
        </p:nvSpPr>
        <p:spPr>
          <a:xfrm>
            <a:off x="2301240" y="4329851"/>
            <a:ext cx="1915683" cy="635508"/>
          </a:xfrm>
          <a:prstGeom prst="rect">
            <a:avLst/>
          </a:prstGeom>
        </p:spPr>
        <p:txBody>
          <a:bodyPr vert="horz" wrap="square" lIns="0" tIns="0" rIns="0" bIns="0" rtlCol="0">
            <a:spAutoFit/>
          </a:bodyPr>
          <a:lstStyle/>
          <a:p>
            <a:pPr marL="0" marR="0">
              <a:lnSpc>
                <a:spcPts val="2004"/>
              </a:lnSpc>
              <a:spcBef>
                <a:spcPct val="0"/>
              </a:spcBef>
              <a:spcAft>
                <a:spcPct val="0"/>
              </a:spcAft>
            </a:pPr>
            <a:r>
              <a:rPr sz="2000" spc="16">
                <a:solidFill>
                  <a:srgbClr val="000000"/>
                </a:solidFill>
                <a:latin typeface="SimSun"/>
                <a:cs typeface="SimSun"/>
              </a:rPr>
              <a:t>处理器保护环</a:t>
            </a:r>
          </a:p>
        </p:txBody>
      </p:sp>
      <p:sp>
        <p:nvSpPr>
          <p:cNvPr id="19" name="object 19"/>
          <p:cNvSpPr txBox="1"/>
          <p:nvPr/>
        </p:nvSpPr>
        <p:spPr>
          <a:xfrm>
            <a:off x="2239422" y="4867572"/>
            <a:ext cx="1693217" cy="18645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WJVVRE+Arial-BoldMT"/>
                <a:cs typeface="WJVVRE+Arial-BoldMT"/>
              </a:rPr>
              <a:t>CPL(</a:t>
            </a:r>
            <a:r>
              <a:rPr sz="2400" b="1">
                <a:solidFill>
                  <a:srgbClr val="FF0000"/>
                </a:solidFill>
                <a:latin typeface="WJVVRE+Arial-BoldMT"/>
                <a:cs typeface="WJVVRE+Arial-BoldMT"/>
              </a:rPr>
              <a:t>CS</a:t>
            </a:r>
            <a:r>
              <a:rPr sz="2400" b="1">
                <a:solidFill>
                  <a:srgbClr val="000000"/>
                </a:solidFill>
                <a:latin typeface="WJVVRE+Arial-BoldMT"/>
                <a:cs typeface="WJVVRE+Arial-BoldMT"/>
              </a:rPr>
              <a:t>)</a:t>
            </a:r>
          </a:p>
          <a:p>
            <a:pPr marL="0" marR="0">
              <a:lnSpc>
                <a:spcPts val="2681"/>
              </a:lnSpc>
              <a:spcBef>
                <a:spcPts val="1443"/>
              </a:spcBef>
              <a:spcAft>
                <a:spcPct val="0"/>
              </a:spcAft>
            </a:pPr>
            <a:r>
              <a:rPr sz="2400" b="1">
                <a:solidFill>
                  <a:srgbClr val="000000"/>
                </a:solidFill>
                <a:latin typeface="WJVVRE+Arial-BoldMT"/>
                <a:cs typeface="WJVVRE+Arial-BoldMT"/>
              </a:rPr>
              <a:t>RPL(</a:t>
            </a:r>
            <a:r>
              <a:rPr sz="2400" b="1">
                <a:solidFill>
                  <a:srgbClr val="FF0000"/>
                </a:solidFill>
                <a:latin typeface="WJVVRE+Arial-BoldMT"/>
                <a:cs typeface="WJVVRE+Arial-BoldMT"/>
              </a:rPr>
              <a:t>DS</a:t>
            </a:r>
            <a:r>
              <a:rPr sz="2400" b="1">
                <a:solidFill>
                  <a:srgbClr val="000000"/>
                </a:solidFill>
                <a:latin typeface="WJVVRE+Arial-BoldMT"/>
                <a:cs typeface="WJVVRE+Arial-BoldMT"/>
              </a:rPr>
              <a:t>)</a:t>
            </a:r>
          </a:p>
          <a:p>
            <a:pPr marL="313912" marR="0">
              <a:lnSpc>
                <a:spcPts val="2681"/>
              </a:lnSpc>
              <a:spcBef>
                <a:spcPts val="1593"/>
              </a:spcBef>
              <a:spcAft>
                <a:spcPct val="0"/>
              </a:spcAft>
            </a:pPr>
            <a:r>
              <a:rPr sz="2400" b="1">
                <a:solidFill>
                  <a:srgbClr val="000000"/>
                </a:solidFill>
                <a:latin typeface="WJVVRE+Arial-BoldMT"/>
                <a:cs typeface="WJVVRE+Arial-BoldMT"/>
              </a:rPr>
              <a:t>DPL</a:t>
            </a:r>
          </a:p>
        </p:txBody>
      </p:sp>
      <p:sp>
        <p:nvSpPr>
          <p:cNvPr id="20" name="object 20"/>
          <p:cNvSpPr txBox="1"/>
          <p:nvPr/>
        </p:nvSpPr>
        <p:spPr>
          <a:xfrm>
            <a:off x="4683886" y="4884610"/>
            <a:ext cx="1068324" cy="762000"/>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000000"/>
                </a:solidFill>
                <a:latin typeface="SimSun"/>
                <a:cs typeface="SimSun"/>
              </a:rPr>
              <a:t>检查</a:t>
            </a:r>
          </a:p>
        </p:txBody>
      </p:sp>
      <p:sp>
        <p:nvSpPr>
          <p:cNvPr id="21" name="object 21"/>
          <p:cNvSpPr txBox="1"/>
          <p:nvPr/>
        </p:nvSpPr>
        <p:spPr>
          <a:xfrm>
            <a:off x="471805" y="5304462"/>
            <a:ext cx="1796796" cy="1479804"/>
          </a:xfrm>
          <a:prstGeom prst="rect">
            <a:avLst/>
          </a:prstGeom>
        </p:spPr>
        <p:txBody>
          <a:bodyPr vert="horz" wrap="square" lIns="0" tIns="0" rIns="0" bIns="0" rtlCol="0">
            <a:spAutoFit/>
          </a:bodyPr>
          <a:lstStyle/>
          <a:p>
            <a:pPr marL="57911" marR="0">
              <a:lnSpc>
                <a:spcPts val="2400"/>
              </a:lnSpc>
              <a:spcBef>
                <a:spcPct val="0"/>
              </a:spcBef>
              <a:spcAft>
                <a:spcPct val="0"/>
              </a:spcAft>
            </a:pPr>
            <a:r>
              <a:rPr sz="2400" spc="12">
                <a:solidFill>
                  <a:srgbClr val="000000"/>
                </a:solidFill>
                <a:latin typeface="SimSun"/>
                <a:cs typeface="SimSun"/>
              </a:rPr>
              <a:t>访问的数</a:t>
            </a:r>
          </a:p>
          <a:p>
            <a:pPr marL="0" marR="0">
              <a:lnSpc>
                <a:spcPts val="2681"/>
              </a:lnSpc>
              <a:spcBef>
                <a:spcPts val="90"/>
              </a:spcBef>
              <a:spcAft>
                <a:spcPct val="0"/>
              </a:spcAft>
            </a:pPr>
            <a:r>
              <a:rPr sz="2400" spc="12">
                <a:solidFill>
                  <a:srgbClr val="000000"/>
                </a:solidFill>
                <a:latin typeface="SimSun"/>
                <a:cs typeface="SimSun"/>
              </a:rPr>
              <a:t>据段</a:t>
            </a:r>
            <a:r>
              <a:rPr sz="2400" b="1">
                <a:solidFill>
                  <a:srgbClr val="000000"/>
                </a:solidFill>
                <a:latin typeface="WJVVRE+Arial-BoldMT"/>
                <a:cs typeface="WJVVRE+Arial-BoldMT"/>
              </a:rPr>
              <a:t>DS</a:t>
            </a:r>
            <a:r>
              <a:rPr sz="2400">
                <a:solidFill>
                  <a:srgbClr val="000000"/>
                </a:solidFill>
                <a:latin typeface="SimSun"/>
                <a:cs typeface="SimSun"/>
              </a:rPr>
              <a:t> 的</a:t>
            </a:r>
          </a:p>
          <a:p>
            <a:pPr marL="57911" marR="0">
              <a:lnSpc>
                <a:spcPts val="2400"/>
              </a:lnSpc>
              <a:spcBef>
                <a:spcPts val="480"/>
              </a:spcBef>
              <a:spcAft>
                <a:spcPct val="0"/>
              </a:spcAft>
            </a:pPr>
            <a:r>
              <a:rPr sz="2400" spc="12">
                <a:solidFill>
                  <a:srgbClr val="000000"/>
                </a:solidFill>
                <a:latin typeface="SimSun"/>
                <a:cs typeface="SimSun"/>
              </a:rPr>
              <a:t>最低两位</a:t>
            </a:r>
          </a:p>
        </p:txBody>
      </p:sp>
      <p:sp>
        <p:nvSpPr>
          <p:cNvPr id="22" name="object 22"/>
          <p:cNvSpPr txBox="1"/>
          <p:nvPr/>
        </p:nvSpPr>
        <p:spPr>
          <a:xfrm>
            <a:off x="4298601" y="5491299"/>
            <a:ext cx="1843682" cy="1196369"/>
          </a:xfrm>
          <a:prstGeom prst="rect">
            <a:avLst/>
          </a:prstGeom>
        </p:spPr>
        <p:txBody>
          <a:bodyPr vert="horz" wrap="square" lIns="0" tIns="0" rIns="0" bIns="0" rtlCol="0">
            <a:spAutoFit/>
          </a:bodyPr>
          <a:lstStyle/>
          <a:p>
            <a:pPr marL="0" marR="0">
              <a:lnSpc>
                <a:spcPts val="2940"/>
              </a:lnSpc>
              <a:spcBef>
                <a:spcPct val="0"/>
              </a:spcBef>
              <a:spcAft>
                <a:spcPct val="0"/>
              </a:spcAft>
            </a:pPr>
            <a:r>
              <a:rPr sz="2400" b="1">
                <a:solidFill>
                  <a:srgbClr val="000000"/>
                </a:solidFill>
                <a:latin typeface="WJVVRE+Arial-BoldMT"/>
                <a:cs typeface="WJVVRE+Arial-BoldMT"/>
              </a:rPr>
              <a:t>DPL</a:t>
            </a:r>
            <a:r>
              <a:rPr sz="2400" spc="15">
                <a:solidFill>
                  <a:srgbClr val="000000"/>
                </a:solidFill>
                <a:latin typeface="RTUCOL+SymbolMT"/>
                <a:cs typeface="RTUCOL+SymbolMT"/>
              </a:rPr>
              <a:t>≥</a:t>
            </a:r>
            <a:r>
              <a:rPr sz="2400" b="1">
                <a:solidFill>
                  <a:srgbClr val="000000"/>
                </a:solidFill>
                <a:latin typeface="WJVVRE+Arial-BoldMT"/>
                <a:cs typeface="WJVVRE+Arial-BoldMT"/>
              </a:rPr>
              <a:t>CPL</a:t>
            </a:r>
          </a:p>
          <a:p>
            <a:pPr marL="0" marR="0">
              <a:lnSpc>
                <a:spcPts val="2879"/>
              </a:lnSpc>
              <a:spcBef>
                <a:spcPct val="0"/>
              </a:spcBef>
              <a:spcAft>
                <a:spcPct val="0"/>
              </a:spcAft>
            </a:pPr>
            <a:r>
              <a:rPr sz="2400" b="1">
                <a:solidFill>
                  <a:srgbClr val="000000"/>
                </a:solidFill>
                <a:latin typeface="WJVVRE+Arial-BoldMT"/>
                <a:cs typeface="WJVVRE+Arial-BoldMT"/>
              </a:rPr>
              <a:t>DPL</a:t>
            </a:r>
            <a:r>
              <a:rPr sz="2400" spc="15">
                <a:solidFill>
                  <a:srgbClr val="000000"/>
                </a:solidFill>
                <a:latin typeface="RTUCOL+SymbolMT"/>
                <a:cs typeface="RTUCOL+SymbolMT"/>
              </a:rPr>
              <a:t>≥</a:t>
            </a:r>
            <a:r>
              <a:rPr sz="2400" b="1">
                <a:solidFill>
                  <a:srgbClr val="000000"/>
                </a:solidFill>
                <a:latin typeface="WJVVRE+Arial-BoldMT"/>
                <a:cs typeface="WJVVRE+Arial-BoldMT"/>
              </a:rPr>
              <a:t>RPL</a:t>
            </a:r>
          </a:p>
        </p:txBody>
      </p:sp>
      <p:sp>
        <p:nvSpPr>
          <p:cNvPr id="23" name="object 23"/>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FODIDJ+TimesNewRomanPS-BoldMT"/>
                <a:cs typeface="FODIDJ+TimesNewRomanPS-BoldMT"/>
              </a:rPr>
              <a:t>Operating</a:t>
            </a:r>
            <a:r>
              <a:rPr sz="1600" b="1" spc="38">
                <a:solidFill>
                  <a:srgbClr val="000000"/>
                </a:solidFill>
                <a:latin typeface="FODIDJ+TimesNewRomanPS-BoldMT"/>
                <a:cs typeface="FODIDJ+TimesNewRomanPS-BoldMT"/>
              </a:rPr>
              <a:t> </a:t>
            </a:r>
            <a:r>
              <a:rPr sz="1600" b="1">
                <a:solidFill>
                  <a:srgbClr val="000000"/>
                </a:solidFill>
                <a:latin typeface="FODIDJ+TimesNewRomanPS-BoldMT"/>
                <a:cs typeface="FODIDJ+TimesNewRomanPS-BoldMT"/>
              </a:rPr>
              <a:t>System</a:t>
            </a:r>
          </a:p>
        </p:txBody>
      </p:sp>
      <p:sp>
        <p:nvSpPr>
          <p:cNvPr id="24" name="object 24"/>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WJVVRE+Arial-BoldMT"/>
                <a:cs typeface="WJVVRE+Arial-BoldMT"/>
              </a:rPr>
              <a:t>- 3 -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19050"/>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947927" y="2007107"/>
            <a:ext cx="195325" cy="198373"/>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947927" y="2560319"/>
            <a:ext cx="195325" cy="198373"/>
          </a:xfrm>
          <a:prstGeom prst="rect">
            <a:avLst/>
          </a:prstGeom>
          <a:blipFill>
            <a:blip r:embed="rId4"/>
            <a:stretch>
              <a:fillRect/>
            </a:stretch>
          </a:blipFill>
        </p:spPr>
        <p:txBody>
          <a:bodyPr wrap="square" lIns="0" tIns="0" rIns="0" bIns="0" rtlCol="0">
            <a:spAutoFit/>
          </a:bodyPr>
          <a:lstStyle/>
          <a:p>
            <a:endParaRPr/>
          </a:p>
        </p:txBody>
      </p:sp>
      <p:sp>
        <p:nvSpPr>
          <p:cNvPr id="5" name="object 5"/>
          <p:cNvSpPr/>
          <p:nvPr/>
        </p:nvSpPr>
        <p:spPr>
          <a:xfrm>
            <a:off x="7559078" y="1764789"/>
            <a:ext cx="2832062" cy="929894"/>
          </a:xfrm>
          <a:prstGeom prst="rect">
            <a:avLst/>
          </a:prstGeom>
          <a:blipFill>
            <a:blip r:embed="rId5"/>
            <a:stretch>
              <a:fillRect/>
            </a:stretch>
          </a:blipFill>
        </p:spPr>
        <p:txBody>
          <a:bodyPr wrap="square" lIns="0" tIns="0" rIns="0" bIns="0" rtlCol="0">
            <a:spAutoFit/>
          </a:bodyPr>
          <a:lstStyle/>
          <a:p>
            <a:endParaRPr/>
          </a:p>
        </p:txBody>
      </p:sp>
      <p:sp>
        <p:nvSpPr>
          <p:cNvPr id="6" name="object 6"/>
          <p:cNvSpPr/>
          <p:nvPr/>
        </p:nvSpPr>
        <p:spPr>
          <a:xfrm>
            <a:off x="947927" y="3808476"/>
            <a:ext cx="195325" cy="198373"/>
          </a:xfrm>
          <a:prstGeom prst="rect">
            <a:avLst/>
          </a:prstGeom>
          <a:blipFill>
            <a:blip r:embed="rId4"/>
            <a:stretch>
              <a:fillRect/>
            </a:stretch>
          </a:blipFill>
        </p:spPr>
        <p:txBody>
          <a:bodyPr wrap="square" lIns="0" tIns="0" rIns="0" bIns="0" rtlCol="0">
            <a:spAutoFit/>
          </a:bodyPr>
          <a:lstStyle/>
          <a:p>
            <a:endParaRPr/>
          </a:p>
        </p:txBody>
      </p:sp>
      <p:sp>
        <p:nvSpPr>
          <p:cNvPr id="7" name="object 7"/>
          <p:cNvSpPr/>
          <p:nvPr/>
        </p:nvSpPr>
        <p:spPr>
          <a:xfrm>
            <a:off x="947927" y="3700269"/>
            <a:ext cx="6913372" cy="1006096"/>
          </a:xfrm>
          <a:prstGeom prst="rect">
            <a:avLst/>
          </a:prstGeom>
          <a:blipFill>
            <a:blip r:embed="rId6"/>
            <a:stretch>
              <a:fillRect/>
            </a:stretch>
          </a:blipFill>
        </p:spPr>
        <p:txBody>
          <a:bodyPr wrap="square" lIns="0" tIns="0" rIns="0" bIns="0" rtlCol="0">
            <a:spAutoFit/>
          </a:bodyPr>
          <a:lstStyle/>
          <a:p>
            <a:endParaRPr/>
          </a:p>
        </p:txBody>
      </p:sp>
      <p:sp>
        <p:nvSpPr>
          <p:cNvPr id="8" name="object 8"/>
          <p:cNvSpPr/>
          <p:nvPr/>
        </p:nvSpPr>
        <p:spPr>
          <a:xfrm>
            <a:off x="990600" y="4834128"/>
            <a:ext cx="6635750" cy="468122"/>
          </a:xfrm>
          <a:prstGeom prst="rect">
            <a:avLst/>
          </a:prstGeom>
          <a:blipFill>
            <a:blip r:embed="rId7"/>
            <a:stretch>
              <a:fillRect/>
            </a:stretch>
          </a:blipFill>
        </p:spPr>
        <p:txBody>
          <a:bodyPr wrap="square" lIns="0" tIns="0" rIns="0" bIns="0" rtlCol="0">
            <a:spAutoFit/>
          </a:bodyPr>
          <a:lstStyle/>
          <a:p>
            <a:endParaRPr/>
          </a:p>
        </p:txBody>
      </p:sp>
      <p:sp>
        <p:nvSpPr>
          <p:cNvPr id="9" name="object 9"/>
          <p:cNvSpPr/>
          <p:nvPr/>
        </p:nvSpPr>
        <p:spPr>
          <a:xfrm>
            <a:off x="990600" y="5443728"/>
            <a:ext cx="6635750" cy="472694"/>
          </a:xfrm>
          <a:prstGeom prst="rect">
            <a:avLst/>
          </a:prstGeom>
          <a:blipFill>
            <a:blip r:embed="rId8"/>
            <a:stretch>
              <a:fillRect/>
            </a:stretch>
          </a:blipFill>
        </p:spPr>
        <p:txBody>
          <a:bodyPr wrap="square" lIns="0" tIns="0" rIns="0" bIns="0" rtlCol="0">
            <a:spAutoFit/>
          </a:bodyPr>
          <a:lstStyle/>
          <a:p>
            <a:endParaRPr/>
          </a:p>
        </p:txBody>
      </p:sp>
      <p:sp>
        <p:nvSpPr>
          <p:cNvPr id="10" name="object 10"/>
          <p:cNvSpPr/>
          <p:nvPr/>
        </p:nvSpPr>
        <p:spPr>
          <a:xfrm>
            <a:off x="8162543" y="3195827"/>
            <a:ext cx="1911351" cy="849121"/>
          </a:xfrm>
          <a:prstGeom prst="rect">
            <a:avLst/>
          </a:prstGeom>
          <a:blipFill>
            <a:blip r:embed="rId9"/>
            <a:stretch>
              <a:fillRect/>
            </a:stretch>
          </a:blipFill>
        </p:spPr>
        <p:txBody>
          <a:bodyPr wrap="square" lIns="0" tIns="0" rIns="0" bIns="0" rtlCol="0">
            <a:spAutoFit/>
          </a:bodyPr>
          <a:lstStyle/>
          <a:p>
            <a:endParaRPr/>
          </a:p>
        </p:txBody>
      </p:sp>
      <p:sp>
        <p:nvSpPr>
          <p:cNvPr id="11" name="object 11"/>
          <p:cNvSpPr/>
          <p:nvPr/>
        </p:nvSpPr>
        <p:spPr>
          <a:xfrm>
            <a:off x="8490204" y="2895600"/>
            <a:ext cx="332485" cy="247142"/>
          </a:xfrm>
          <a:prstGeom prst="rect">
            <a:avLst/>
          </a:prstGeom>
          <a:blipFill>
            <a:blip r:embed="rId10"/>
            <a:stretch>
              <a:fillRect/>
            </a:stretch>
          </a:blipFill>
        </p:spPr>
        <p:txBody>
          <a:bodyPr wrap="square" lIns="0" tIns="0" rIns="0" bIns="0" rtlCol="0">
            <a:spAutoFit/>
          </a:bodyPr>
          <a:lstStyle/>
          <a:p>
            <a:endParaRPr/>
          </a:p>
        </p:txBody>
      </p:sp>
      <p:sp>
        <p:nvSpPr>
          <p:cNvPr id="13" name="object 13"/>
          <p:cNvSpPr txBox="1"/>
          <p:nvPr/>
        </p:nvSpPr>
        <p:spPr>
          <a:xfrm>
            <a:off x="396240" y="425291"/>
            <a:ext cx="8436142" cy="1143000"/>
          </a:xfrm>
          <a:prstGeom prst="rect">
            <a:avLst/>
          </a:prstGeom>
        </p:spPr>
        <p:txBody>
          <a:bodyPr vert="horz" wrap="square" lIns="0" tIns="0" rIns="0" bIns="0" rtlCol="0">
            <a:spAutoFit/>
          </a:bodyPr>
          <a:lstStyle/>
          <a:p>
            <a:pPr marL="0" marR="0">
              <a:lnSpc>
                <a:spcPts val="3600"/>
              </a:lnSpc>
              <a:spcBef>
                <a:spcPct val="0"/>
              </a:spcBef>
              <a:spcAft>
                <a:spcPct val="0"/>
              </a:spcAft>
            </a:pPr>
            <a:r>
              <a:rPr sz="3600" spc="11">
                <a:solidFill>
                  <a:srgbClr val="000000"/>
                </a:solidFill>
                <a:latin typeface="SimSun"/>
                <a:cs typeface="SimSun"/>
              </a:rPr>
              <a:t>硬件提供了“主动进入内核的方法”</a:t>
            </a:r>
          </a:p>
        </p:txBody>
      </p:sp>
      <p:sp>
        <p:nvSpPr>
          <p:cNvPr id="14" name="object 14"/>
          <p:cNvSpPr txBox="1"/>
          <p:nvPr/>
        </p:nvSpPr>
        <p:spPr>
          <a:xfrm>
            <a:off x="475615" y="1295508"/>
            <a:ext cx="6634867" cy="927506"/>
          </a:xfrm>
          <a:prstGeom prst="rect">
            <a:avLst/>
          </a:prstGeom>
        </p:spPr>
        <p:txBody>
          <a:bodyPr vert="horz" wrap="square" lIns="0" tIns="0" rIns="0" bIns="0" rtlCol="0">
            <a:spAutoFit/>
          </a:bodyPr>
          <a:lstStyle/>
          <a:p>
            <a:pPr marL="0" marR="0">
              <a:lnSpc>
                <a:spcPts val="3123"/>
              </a:lnSpc>
              <a:spcBef>
                <a:spcPct val="0"/>
              </a:spcBef>
              <a:spcAft>
                <a:spcPct val="0"/>
              </a:spcAft>
            </a:pPr>
            <a:r>
              <a:rPr sz="2500">
                <a:solidFill>
                  <a:srgbClr val="993300"/>
                </a:solidFill>
                <a:latin typeface="FSNCAJ+Wingdings-Regular"/>
                <a:cs typeface="FSNCAJ+Wingdings-Regular"/>
              </a:rPr>
              <a:t></a:t>
            </a:r>
            <a:r>
              <a:rPr sz="2500" spc="208">
                <a:solidFill>
                  <a:srgbClr val="993300"/>
                </a:solidFill>
                <a:latin typeface="Times New Roman"/>
                <a:cs typeface="Times New Roman"/>
              </a:rPr>
              <a:t> </a:t>
            </a:r>
            <a:r>
              <a:rPr sz="2800">
                <a:solidFill>
                  <a:srgbClr val="000000"/>
                </a:solidFill>
                <a:latin typeface="SimSun"/>
                <a:cs typeface="SimSun"/>
              </a:rPr>
              <a:t>对于</a:t>
            </a:r>
            <a:r>
              <a:rPr sz="2800" b="1">
                <a:solidFill>
                  <a:srgbClr val="000000"/>
                </a:solidFill>
                <a:latin typeface="SWPLJR+Arial-BoldMT"/>
                <a:cs typeface="SWPLJR+Arial-BoldMT"/>
              </a:rPr>
              <a:t>Intel</a:t>
            </a:r>
            <a:r>
              <a:rPr sz="2800" b="1" spc="14">
                <a:solidFill>
                  <a:srgbClr val="000000"/>
                </a:solidFill>
                <a:latin typeface="SWPLJR+Arial-BoldMT"/>
                <a:cs typeface="SWPLJR+Arial-BoldMT"/>
              </a:rPr>
              <a:t> </a:t>
            </a:r>
            <a:r>
              <a:rPr sz="2800" b="1">
                <a:solidFill>
                  <a:srgbClr val="000000"/>
                </a:solidFill>
                <a:latin typeface="SWPLJR+Arial-BoldMT"/>
                <a:cs typeface="SWPLJR+Arial-BoldMT"/>
              </a:rPr>
              <a:t>x86</a:t>
            </a:r>
            <a:r>
              <a:rPr sz="2800">
                <a:solidFill>
                  <a:srgbClr val="000000"/>
                </a:solidFill>
                <a:latin typeface="SimSun"/>
                <a:cs typeface="SimSun"/>
              </a:rPr>
              <a:t>，那就是中断指令</a:t>
            </a:r>
            <a:r>
              <a:rPr sz="2800" b="1">
                <a:solidFill>
                  <a:srgbClr val="000000"/>
                </a:solidFill>
                <a:latin typeface="SWPLJR+Arial-BoldMT"/>
                <a:cs typeface="SWPLJR+Arial-BoldMT"/>
              </a:rPr>
              <a:t>int</a:t>
            </a:r>
          </a:p>
        </p:txBody>
      </p:sp>
      <p:sp>
        <p:nvSpPr>
          <p:cNvPr id="15" name="object 15"/>
          <p:cNvSpPr txBox="1"/>
          <p:nvPr/>
        </p:nvSpPr>
        <p:spPr>
          <a:xfrm>
            <a:off x="1234440" y="1880346"/>
            <a:ext cx="10315256" cy="823813"/>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FF0000"/>
                </a:solidFill>
                <a:latin typeface="SWPLJR+Arial-BoldMT"/>
                <a:cs typeface="SWPLJR+Arial-BoldMT"/>
              </a:rPr>
              <a:t>int</a:t>
            </a:r>
            <a:r>
              <a:rPr sz="2400" spc="12">
                <a:solidFill>
                  <a:srgbClr val="FF0000"/>
                </a:solidFill>
                <a:latin typeface="SimSun"/>
                <a:cs typeface="SimSun"/>
              </a:rPr>
              <a:t>指令将使</a:t>
            </a:r>
            <a:r>
              <a:rPr sz="2400" b="1">
                <a:solidFill>
                  <a:srgbClr val="FF0000"/>
                </a:solidFill>
                <a:latin typeface="SWPLJR+Arial-BoldMT"/>
                <a:cs typeface="SWPLJR+Arial-BoldMT"/>
              </a:rPr>
              <a:t>CS</a:t>
            </a:r>
            <a:r>
              <a:rPr sz="2400" spc="12">
                <a:solidFill>
                  <a:srgbClr val="FF0000"/>
                </a:solidFill>
                <a:latin typeface="SimSun"/>
                <a:cs typeface="SimSun"/>
              </a:rPr>
              <a:t>中的</a:t>
            </a:r>
            <a:r>
              <a:rPr sz="2400" b="1">
                <a:solidFill>
                  <a:srgbClr val="FF0000"/>
                </a:solidFill>
                <a:latin typeface="SWPLJR+Arial-BoldMT"/>
                <a:cs typeface="SWPLJR+Arial-BoldMT"/>
              </a:rPr>
              <a:t>CPL</a:t>
            </a:r>
            <a:r>
              <a:rPr sz="2400" spc="12">
                <a:solidFill>
                  <a:srgbClr val="FF0000"/>
                </a:solidFill>
                <a:latin typeface="SimSun"/>
                <a:cs typeface="SimSun"/>
              </a:rPr>
              <a:t>改成</a:t>
            </a:r>
            <a:r>
              <a:rPr sz="2400" b="1">
                <a:solidFill>
                  <a:srgbClr val="FF0000"/>
                </a:solidFill>
                <a:latin typeface="SWPLJR+Arial-BoldMT"/>
                <a:cs typeface="SWPLJR+Arial-BoldMT"/>
              </a:rPr>
              <a:t>0</a:t>
            </a:r>
            <a:r>
              <a:rPr sz="2400" spc="12">
                <a:solidFill>
                  <a:srgbClr val="FF0000"/>
                </a:solidFill>
                <a:latin typeface="SimSun"/>
                <a:cs typeface="SimSun"/>
              </a:rPr>
              <a:t>，“进入内核”</a:t>
            </a:r>
            <a:r>
              <a:rPr sz="2400" spc="4304">
                <a:solidFill>
                  <a:srgbClr val="FF0000"/>
                </a:solidFill>
                <a:latin typeface="Times New Roman"/>
                <a:cs typeface="Times New Roman"/>
              </a:rPr>
              <a:t> </a:t>
            </a:r>
            <a:r>
              <a:rPr sz="2400" spc="12">
                <a:solidFill>
                  <a:srgbClr val="000000"/>
                </a:solidFill>
                <a:latin typeface="SimSun"/>
                <a:cs typeface="SimSun"/>
              </a:rPr>
              <a:t>此时，</a:t>
            </a:r>
            <a:r>
              <a:rPr sz="3600" b="1" baseline="8561">
                <a:solidFill>
                  <a:srgbClr val="000000"/>
                </a:solidFill>
                <a:latin typeface="SWPLJR+Arial-BoldMT"/>
                <a:cs typeface="SWPLJR+Arial-BoldMT"/>
              </a:rPr>
              <a:t>CPL=3</a:t>
            </a:r>
            <a:r>
              <a:rPr sz="3600" baseline="8561">
                <a:solidFill>
                  <a:srgbClr val="000000"/>
                </a:solidFill>
                <a:latin typeface="SimSun"/>
                <a:cs typeface="SimSun"/>
              </a:rPr>
              <a:t>而</a:t>
            </a:r>
          </a:p>
        </p:txBody>
      </p:sp>
      <p:sp>
        <p:nvSpPr>
          <p:cNvPr id="16" name="object 16"/>
          <p:cNvSpPr txBox="1"/>
          <p:nvPr/>
        </p:nvSpPr>
        <p:spPr>
          <a:xfrm>
            <a:off x="8637556" y="2243058"/>
            <a:ext cx="141431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SWPLJR+Arial-BoldMT"/>
                <a:cs typeface="SWPLJR+Arial-BoldMT"/>
              </a:rPr>
              <a:t>DPL=0</a:t>
            </a:r>
          </a:p>
        </p:txBody>
      </p:sp>
      <p:sp>
        <p:nvSpPr>
          <p:cNvPr id="17" name="object 17"/>
          <p:cNvSpPr txBox="1"/>
          <p:nvPr/>
        </p:nvSpPr>
        <p:spPr>
          <a:xfrm>
            <a:off x="1234440" y="2460180"/>
            <a:ext cx="7043698" cy="762000"/>
          </a:xfrm>
          <a:prstGeom prst="rect">
            <a:avLst/>
          </a:prstGeom>
        </p:spPr>
        <p:txBody>
          <a:bodyPr vert="horz" wrap="square" lIns="0" tIns="0" rIns="0" bIns="0" rtlCol="0">
            <a:spAutoFit/>
          </a:bodyPr>
          <a:lstStyle/>
          <a:p>
            <a:pPr marL="0" marR="0">
              <a:lnSpc>
                <a:spcPts val="2400"/>
              </a:lnSpc>
              <a:spcBef>
                <a:spcPct val="0"/>
              </a:spcBef>
              <a:spcAft>
                <a:spcPct val="0"/>
              </a:spcAft>
            </a:pPr>
            <a:r>
              <a:rPr sz="2400" spc="12">
                <a:solidFill>
                  <a:srgbClr val="000000"/>
                </a:solidFill>
                <a:latin typeface="SimSun"/>
                <a:cs typeface="SimSun"/>
              </a:rPr>
              <a:t>这是用户程序发起的调用内核代码的唯一方式</a:t>
            </a:r>
          </a:p>
        </p:txBody>
      </p:sp>
      <p:sp>
        <p:nvSpPr>
          <p:cNvPr id="18" name="object 18"/>
          <p:cNvSpPr txBox="1"/>
          <p:nvPr/>
        </p:nvSpPr>
        <p:spPr>
          <a:xfrm>
            <a:off x="1234440" y="3735240"/>
            <a:ext cx="270296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系统调用的核心</a:t>
            </a:r>
            <a:r>
              <a:rPr sz="2400" b="1">
                <a:solidFill>
                  <a:srgbClr val="000000"/>
                </a:solidFill>
                <a:latin typeface="SWPLJR+Arial-BoldMT"/>
                <a:cs typeface="SWPLJR+Arial-BoldMT"/>
              </a:rPr>
              <a:t>:</a:t>
            </a:r>
          </a:p>
        </p:txBody>
      </p:sp>
      <p:sp>
        <p:nvSpPr>
          <p:cNvPr id="19" name="object 19"/>
          <p:cNvSpPr txBox="1"/>
          <p:nvPr/>
        </p:nvSpPr>
        <p:spPr>
          <a:xfrm>
            <a:off x="5104828" y="3796521"/>
            <a:ext cx="266639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由谁做</a:t>
            </a:r>
            <a:r>
              <a:rPr sz="2400" b="1">
                <a:solidFill>
                  <a:srgbClr val="000000"/>
                </a:solidFill>
                <a:latin typeface="SWPLJR+Arial-BoldMT"/>
                <a:cs typeface="SWPLJR+Arial-BoldMT"/>
              </a:rPr>
              <a:t>? </a:t>
            </a:r>
            <a:r>
              <a:rPr sz="2400" spc="12">
                <a:solidFill>
                  <a:srgbClr val="000000"/>
                </a:solidFill>
                <a:latin typeface="SimSun"/>
                <a:cs typeface="SimSun"/>
              </a:rPr>
              <a:t>库函数</a:t>
            </a:r>
            <a:r>
              <a:rPr sz="2400" b="1">
                <a:solidFill>
                  <a:srgbClr val="000000"/>
                </a:solidFill>
                <a:latin typeface="SWPLJR+Arial-BoldMT"/>
                <a:cs typeface="SWPLJR+Arial-BoldMT"/>
              </a:rPr>
              <a:t>!</a:t>
            </a:r>
          </a:p>
        </p:txBody>
      </p:sp>
      <p:sp>
        <p:nvSpPr>
          <p:cNvPr id="20" name="object 20"/>
          <p:cNvSpPr txBox="1"/>
          <p:nvPr/>
        </p:nvSpPr>
        <p:spPr>
          <a:xfrm>
            <a:off x="1082040" y="4303883"/>
            <a:ext cx="7217207" cy="2007393"/>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SWPLJR+Arial-BoldMT"/>
                <a:cs typeface="SWPLJR+Arial-BoldMT"/>
              </a:rPr>
              <a:t>(1) </a:t>
            </a:r>
            <a:r>
              <a:rPr sz="2400" spc="12">
                <a:solidFill>
                  <a:srgbClr val="FF0000"/>
                </a:solidFill>
                <a:latin typeface="SimSun"/>
                <a:cs typeface="SimSun"/>
              </a:rPr>
              <a:t>用户程序</a:t>
            </a:r>
            <a:r>
              <a:rPr sz="2400" spc="12">
                <a:solidFill>
                  <a:srgbClr val="000000"/>
                </a:solidFill>
                <a:latin typeface="SimSun"/>
                <a:cs typeface="SimSun"/>
              </a:rPr>
              <a:t>中包含一段包含</a:t>
            </a:r>
            <a:r>
              <a:rPr sz="2400" b="1">
                <a:solidFill>
                  <a:srgbClr val="FF0000"/>
                </a:solidFill>
                <a:latin typeface="SWPLJR+Arial-BoldMT"/>
                <a:cs typeface="SWPLJR+Arial-BoldMT"/>
              </a:rPr>
              <a:t>int</a:t>
            </a:r>
            <a:r>
              <a:rPr sz="2400" spc="12">
                <a:solidFill>
                  <a:srgbClr val="FF0000"/>
                </a:solidFill>
                <a:latin typeface="SimSun"/>
                <a:cs typeface="SimSun"/>
              </a:rPr>
              <a:t>指令</a:t>
            </a:r>
            <a:r>
              <a:rPr sz="2400" spc="12">
                <a:solidFill>
                  <a:srgbClr val="000000"/>
                </a:solidFill>
                <a:latin typeface="SimSun"/>
                <a:cs typeface="SimSun"/>
              </a:rPr>
              <a:t>的代码</a:t>
            </a:r>
          </a:p>
          <a:p>
            <a:pPr marL="0" marR="0">
              <a:lnSpc>
                <a:spcPts val="2681"/>
              </a:lnSpc>
              <a:spcBef>
                <a:spcPts val="2043"/>
              </a:spcBef>
              <a:spcAft>
                <a:spcPct val="0"/>
              </a:spcAft>
            </a:pPr>
            <a:r>
              <a:rPr sz="2400" b="1">
                <a:solidFill>
                  <a:srgbClr val="000000"/>
                </a:solidFill>
                <a:latin typeface="SWPLJR+Arial-BoldMT"/>
                <a:cs typeface="SWPLJR+Arial-BoldMT"/>
              </a:rPr>
              <a:t>(2) </a:t>
            </a:r>
            <a:r>
              <a:rPr sz="2400" spc="12">
                <a:solidFill>
                  <a:srgbClr val="FF0000"/>
                </a:solidFill>
                <a:latin typeface="SimSun"/>
                <a:cs typeface="SimSun"/>
              </a:rPr>
              <a:t>操作系统</a:t>
            </a:r>
            <a:r>
              <a:rPr sz="2400" spc="12">
                <a:solidFill>
                  <a:srgbClr val="000000"/>
                </a:solidFill>
                <a:latin typeface="SimSun"/>
                <a:cs typeface="SimSun"/>
              </a:rPr>
              <a:t>写</a:t>
            </a:r>
            <a:r>
              <a:rPr sz="2400" spc="12">
                <a:solidFill>
                  <a:srgbClr val="FF0000"/>
                </a:solidFill>
                <a:latin typeface="SimSun"/>
                <a:cs typeface="SimSun"/>
              </a:rPr>
              <a:t>中断处理</a:t>
            </a:r>
            <a:r>
              <a:rPr sz="2400" spc="12">
                <a:solidFill>
                  <a:srgbClr val="000000"/>
                </a:solidFill>
                <a:latin typeface="SimSun"/>
                <a:cs typeface="SimSun"/>
              </a:rPr>
              <a:t>，获取想调程序的编号</a:t>
            </a:r>
          </a:p>
          <a:p>
            <a:pPr marL="0" marR="0">
              <a:lnSpc>
                <a:spcPts val="2681"/>
              </a:lnSpc>
              <a:spcBef>
                <a:spcPts val="2118"/>
              </a:spcBef>
              <a:spcAft>
                <a:spcPct val="0"/>
              </a:spcAft>
            </a:pPr>
            <a:r>
              <a:rPr sz="2400" b="1">
                <a:solidFill>
                  <a:srgbClr val="000000"/>
                </a:solidFill>
                <a:latin typeface="SWPLJR+Arial-BoldMT"/>
                <a:cs typeface="SWPLJR+Arial-BoldMT"/>
              </a:rPr>
              <a:t>(3) </a:t>
            </a:r>
            <a:r>
              <a:rPr sz="2400" spc="12">
                <a:solidFill>
                  <a:srgbClr val="FF0000"/>
                </a:solidFill>
                <a:latin typeface="SimSun"/>
                <a:cs typeface="SimSun"/>
              </a:rPr>
              <a:t>操作系统</a:t>
            </a:r>
            <a:r>
              <a:rPr sz="2400" spc="12">
                <a:solidFill>
                  <a:srgbClr val="000000"/>
                </a:solidFill>
                <a:latin typeface="SimSun"/>
                <a:cs typeface="SimSun"/>
              </a:rPr>
              <a:t>根据编号</a:t>
            </a:r>
            <a:r>
              <a:rPr sz="2400" spc="12">
                <a:solidFill>
                  <a:srgbClr val="FF0000"/>
                </a:solidFill>
                <a:latin typeface="SimSun"/>
                <a:cs typeface="SimSun"/>
              </a:rPr>
              <a:t>执行相应代码</a:t>
            </a:r>
          </a:p>
        </p:txBody>
      </p:sp>
      <p:sp>
        <p:nvSpPr>
          <p:cNvPr id="21" name="object 21"/>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NJVDMJ+TimesNewRomanPS-BoldMT"/>
                <a:cs typeface="NJVDMJ+TimesNewRomanPS-BoldMT"/>
              </a:rPr>
              <a:t>Operating</a:t>
            </a:r>
            <a:r>
              <a:rPr sz="1600" b="1" spc="38">
                <a:solidFill>
                  <a:srgbClr val="000000"/>
                </a:solidFill>
                <a:latin typeface="NJVDMJ+TimesNewRomanPS-BoldMT"/>
                <a:cs typeface="NJVDMJ+TimesNewRomanPS-BoldMT"/>
              </a:rPr>
              <a:t> </a:t>
            </a:r>
            <a:r>
              <a:rPr sz="1600" b="1">
                <a:solidFill>
                  <a:srgbClr val="000000"/>
                </a:solidFill>
                <a:latin typeface="NJVDMJ+TimesNewRomanPS-BoldMT"/>
                <a:cs typeface="NJVDMJ+TimesNewRomanPS-BoldMT"/>
              </a:rPr>
              <a:t>System</a:t>
            </a:r>
          </a:p>
        </p:txBody>
      </p:sp>
      <p:sp>
        <p:nvSpPr>
          <p:cNvPr id="22" name="object 22"/>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SWPLJR+Arial-BoldMT"/>
                <a:cs typeface="SWPLJR+Arial-BoldMT"/>
              </a:rPr>
              <a:t>- 4 -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77666" y="427735"/>
            <a:ext cx="6797992" cy="615553"/>
          </a:xfrm>
        </p:spPr>
        <p:txBody>
          <a:bodyPr/>
          <a:lstStyle/>
          <a:p>
            <a:pPr eaLnBrk="1" hangingPunct="1">
              <a:defRPr/>
            </a:pPr>
            <a:r>
              <a:rPr lang="zh-CN" altLang="en-US" sz="4000" b="0" dirty="0">
                <a:latin typeface="微软雅黑" panose="020B0503020204020204" pitchFamily="34" charset="-122"/>
                <a:ea typeface="微软雅黑" panose="020B0503020204020204" pitchFamily="34" charset="-122"/>
                <a:cs typeface="Segoe UI" pitchFamily="34" charset="0"/>
              </a:rPr>
              <a:t>主要内容</a:t>
            </a:r>
            <a:endParaRPr lang="en-US" altLang="zh-CN" sz="4000" b="0" dirty="0">
              <a:latin typeface="微软雅黑" panose="020B0503020204020204" pitchFamily="34" charset="-122"/>
              <a:ea typeface="微软雅黑" panose="020B0503020204020204" pitchFamily="34" charset="-122"/>
              <a:cs typeface="Segoe UI" pitchFamily="34" charset="0"/>
            </a:endParaRPr>
          </a:p>
        </p:txBody>
      </p:sp>
      <p:sp>
        <p:nvSpPr>
          <p:cNvPr id="3" name="Content Placeholder 2"/>
          <p:cNvSpPr>
            <a:spLocks noGrp="1"/>
          </p:cNvSpPr>
          <p:nvPr>
            <p:ph idx="1"/>
          </p:nvPr>
        </p:nvSpPr>
        <p:spPr>
          <a:xfrm>
            <a:off x="609600" y="1295399"/>
            <a:ext cx="10972800" cy="4848245"/>
          </a:xfrm>
        </p:spPr>
        <p:txBody>
          <a:bodyPr>
            <a:normAutofit fontScale="70000" lnSpcReduction="20000"/>
          </a:bodyPr>
          <a:lstStyle/>
          <a:p>
            <a:pPr>
              <a:lnSpc>
                <a:spcPct val="140000"/>
              </a:lnSpc>
              <a:defRPr/>
            </a:pPr>
            <a:r>
              <a:rPr lang="en-US" sz="2400" dirty="0" smtClean="0"/>
              <a:t>RPL</a:t>
            </a:r>
            <a:r>
              <a:rPr lang="zh-CN" altLang="en-US" sz="2400" dirty="0" smtClean="0"/>
              <a:t>是段选择子里面的</a:t>
            </a:r>
            <a:r>
              <a:rPr lang="en-US" sz="2400" dirty="0" smtClean="0"/>
              <a:t>bit 0</a:t>
            </a:r>
            <a:r>
              <a:rPr lang="zh-CN" altLang="en-US" sz="2400" dirty="0" smtClean="0"/>
              <a:t>和</a:t>
            </a:r>
            <a:r>
              <a:rPr lang="en-US" sz="2400" dirty="0" smtClean="0"/>
              <a:t>bit 1</a:t>
            </a:r>
            <a:r>
              <a:rPr lang="zh-CN" altLang="en-US" sz="2400" dirty="0" smtClean="0"/>
              <a:t>位组合所得的值</a:t>
            </a:r>
            <a:r>
              <a:rPr lang="en-US" altLang="zh-CN" sz="2400" dirty="0" smtClean="0"/>
              <a:t>,</a:t>
            </a:r>
            <a:r>
              <a:rPr lang="zh-CN" altLang="en-US" sz="2400" dirty="0" smtClean="0"/>
              <a:t>但这里要首先搞清楚什么是段选择子，根据</a:t>
            </a:r>
            <a:r>
              <a:rPr lang="en-US" sz="2400" dirty="0" smtClean="0"/>
              <a:t>Intel </a:t>
            </a:r>
            <a:r>
              <a:rPr lang="zh-CN" altLang="en-US" sz="2400" dirty="0" smtClean="0"/>
              <a:t>的文件（</a:t>
            </a:r>
            <a:r>
              <a:rPr lang="en-US" sz="2400" dirty="0" smtClean="0"/>
              <a:t>IA-32 </a:t>
            </a:r>
            <a:r>
              <a:rPr lang="en-US" sz="2400" dirty="0" err="1" smtClean="0"/>
              <a:t>IntelR</a:t>
            </a:r>
            <a:r>
              <a:rPr lang="en-US" sz="2400" dirty="0" smtClean="0"/>
              <a:t> Architecture Software Developer's Manual, Volume 3System Programming Guide）</a:t>
            </a:r>
            <a:r>
              <a:rPr lang="zh-CN" altLang="en-US" sz="2400" dirty="0" smtClean="0"/>
              <a:t>它是一个</a:t>
            </a:r>
            <a:r>
              <a:rPr lang="en-US" altLang="zh-CN" sz="2400" dirty="0" smtClean="0"/>
              <a:t>16</a:t>
            </a:r>
            <a:r>
              <a:rPr lang="en-US" sz="2400" dirty="0" smtClean="0"/>
              <a:t>Bit identifier （</a:t>
            </a:r>
            <a:r>
              <a:rPr lang="zh-CN" altLang="en-US" sz="2400" dirty="0" smtClean="0"/>
              <a:t>原文：</a:t>
            </a:r>
            <a:r>
              <a:rPr lang="en-US" sz="2400" dirty="0" smtClean="0"/>
              <a:t>A segment selector is a 16-bit identifier for a segment）. </a:t>
            </a:r>
            <a:r>
              <a:rPr lang="zh-CN" altLang="en-US" sz="2400" dirty="0" smtClean="0"/>
              <a:t>但 </a:t>
            </a:r>
            <a:r>
              <a:rPr lang="en-US" sz="2400" dirty="0" smtClean="0"/>
              <a:t>identifier </a:t>
            </a:r>
            <a:r>
              <a:rPr lang="zh-CN" altLang="en-US" sz="2400" dirty="0" smtClean="0"/>
              <a:t>又是什么</a:t>
            </a:r>
            <a:r>
              <a:rPr lang="en-US" altLang="zh-CN" sz="2400" dirty="0" smtClean="0"/>
              <a:t>. </a:t>
            </a:r>
            <a:r>
              <a:rPr lang="en-US" sz="2400" dirty="0" smtClean="0"/>
              <a:t>identifier </a:t>
            </a:r>
            <a:r>
              <a:rPr lang="zh-CN" altLang="en-US" sz="2400" dirty="0" smtClean="0"/>
              <a:t>可以是一个变数的名字</a:t>
            </a:r>
            <a:r>
              <a:rPr lang="en-US" altLang="zh-CN" sz="2400" dirty="0" smtClean="0"/>
              <a:t>( </a:t>
            </a:r>
            <a:r>
              <a:rPr lang="en-US" sz="2400" dirty="0" smtClean="0"/>
              <a:t>An identifier is a name for variables), </a:t>
            </a:r>
            <a:r>
              <a:rPr lang="zh-CN" altLang="en-US" sz="2400" dirty="0" smtClean="0"/>
              <a:t>简单的说它可以就是一般意义的变数</a:t>
            </a:r>
            <a:r>
              <a:rPr lang="en-US" altLang="zh-CN" sz="2400" dirty="0" smtClean="0"/>
              <a:t>. </a:t>
            </a:r>
            <a:r>
              <a:rPr lang="zh-CN" altLang="en-US" sz="2400" dirty="0" smtClean="0"/>
              <a:t>这里 </a:t>
            </a:r>
            <a:r>
              <a:rPr lang="en-US" altLang="zh-CN" sz="2400" dirty="0" smtClean="0"/>
              <a:t>16-</a:t>
            </a:r>
            <a:r>
              <a:rPr lang="en-US" sz="2400" dirty="0" smtClean="0"/>
              <a:t>bit identifier for a segment </a:t>
            </a:r>
            <a:r>
              <a:rPr lang="zh-CN" altLang="en-US" sz="2400" dirty="0" smtClean="0"/>
              <a:t>可以就是一个一般意义的</a:t>
            </a:r>
            <a:r>
              <a:rPr lang="en-US" altLang="zh-CN" sz="2400" dirty="0" smtClean="0"/>
              <a:t>16</a:t>
            </a:r>
            <a:r>
              <a:rPr lang="en-US" sz="2400" dirty="0" smtClean="0"/>
              <a:t>bit</a:t>
            </a:r>
            <a:r>
              <a:rPr lang="zh-CN" altLang="en-US" sz="2400" dirty="0" smtClean="0"/>
              <a:t>变数但同时要求对它的值解释的时候必须跟据</a:t>
            </a:r>
            <a:r>
              <a:rPr lang="en-US" sz="2400" dirty="0" smtClean="0"/>
              <a:t>Intel</a:t>
            </a:r>
            <a:r>
              <a:rPr lang="zh-CN" altLang="en-US" sz="2400" dirty="0" smtClean="0"/>
              <a:t>定下的规则</a:t>
            </a:r>
            <a:r>
              <a:rPr lang="en-US" altLang="zh-CN" sz="2400" dirty="0" smtClean="0"/>
              <a:t>---</a:t>
            </a:r>
            <a:r>
              <a:rPr lang="zh-CN" altLang="en-US" sz="2400" dirty="0" smtClean="0"/>
              <a:t>也就是</a:t>
            </a:r>
            <a:r>
              <a:rPr lang="en-US" sz="2400" dirty="0" smtClean="0"/>
              <a:t>bit 0</a:t>
            </a:r>
            <a:r>
              <a:rPr lang="zh-CN" altLang="en-US" sz="2400" dirty="0" smtClean="0"/>
              <a:t>和</a:t>
            </a:r>
            <a:r>
              <a:rPr lang="en-US" sz="2400" dirty="0" smtClean="0"/>
              <a:t>bit 1</a:t>
            </a:r>
            <a:r>
              <a:rPr lang="zh-CN" altLang="en-US" sz="2400" dirty="0" smtClean="0"/>
              <a:t>位的组合值就是</a:t>
            </a:r>
            <a:r>
              <a:rPr lang="en-US" sz="2400" dirty="0" smtClean="0"/>
              <a:t>RPL</a:t>
            </a:r>
            <a:r>
              <a:rPr lang="zh-CN" altLang="en-US" sz="2400" dirty="0" smtClean="0"/>
              <a:t>等等</a:t>
            </a:r>
            <a:r>
              <a:rPr lang="en-US" altLang="zh-CN" sz="2400" dirty="0" smtClean="0"/>
              <a:t>… </a:t>
            </a:r>
            <a:r>
              <a:rPr lang="zh-CN" altLang="en-US" sz="2400" dirty="0" smtClean="0"/>
              <a:t>因此在程序里如果有需要的话你可以声明一个或者多个变数来代表这些段选择子，这样的话你的程序在某一时刻就可以有很多段选择子，当然有那么多段选择子就有那么多</a:t>
            </a:r>
            <a:r>
              <a:rPr lang="en-US" sz="2400" dirty="0" smtClean="0"/>
              <a:t>RPL.</a:t>
            </a:r>
            <a:r>
              <a:rPr lang="zh-CN" altLang="en-US" sz="2400" dirty="0" smtClean="0"/>
              <a:t>可以这样说程序有多少个是</a:t>
            </a:r>
            <a:r>
              <a:rPr lang="en-US" sz="2400" dirty="0" smtClean="0"/>
              <a:t>RPL</a:t>
            </a:r>
            <a:r>
              <a:rPr lang="zh-CN" altLang="en-US" sz="2400" dirty="0" smtClean="0"/>
              <a:t>是你怎样看待你自己声明的变数</a:t>
            </a:r>
            <a:r>
              <a:rPr lang="en-US" altLang="zh-CN" sz="2400" dirty="0" smtClean="0"/>
              <a:t>. |</a:t>
            </a:r>
            <a:r>
              <a:rPr lang="zh-CN" altLang="en-US" sz="2400" dirty="0" smtClean="0"/>
              <a:t/>
            </a:r>
            <a:br>
              <a:rPr lang="zh-CN" altLang="en-US" sz="2400" dirty="0" smtClean="0"/>
            </a:br>
            <a:r>
              <a:rPr lang="zh-CN" altLang="en-US" sz="2400" dirty="0" smtClean="0"/>
              <a:t/>
            </a:r>
            <a:br>
              <a:rPr lang="zh-CN" altLang="en-US" sz="2400" dirty="0" smtClean="0"/>
            </a:br>
            <a:r>
              <a:rPr lang="zh-CN" altLang="en-US" sz="2400" dirty="0" smtClean="0"/>
              <a:t>程序的</a:t>
            </a:r>
            <a:r>
              <a:rPr lang="en-US" sz="2400" dirty="0" smtClean="0"/>
              <a:t>CPL(CS.RPL)</a:t>
            </a:r>
            <a:r>
              <a:rPr lang="zh-CN" altLang="en-US" sz="2400" dirty="0" smtClean="0"/>
              <a:t>是</a:t>
            </a:r>
            <a:r>
              <a:rPr lang="en-US" sz="2400" dirty="0" smtClean="0"/>
              <a:t>CS register </a:t>
            </a:r>
            <a:r>
              <a:rPr lang="zh-CN" altLang="en-US" sz="2400" dirty="0" smtClean="0"/>
              <a:t>里</a:t>
            </a:r>
            <a:r>
              <a:rPr lang="en-US" sz="2400" dirty="0" smtClean="0"/>
              <a:t>bit 0</a:t>
            </a:r>
            <a:r>
              <a:rPr lang="zh-CN" altLang="en-US" sz="2400" dirty="0" smtClean="0"/>
              <a:t>和</a:t>
            </a:r>
            <a:r>
              <a:rPr lang="en-US" sz="2400" dirty="0" smtClean="0"/>
              <a:t>bit 1 </a:t>
            </a:r>
            <a:r>
              <a:rPr lang="zh-CN" altLang="en-US" sz="2400" dirty="0" smtClean="0"/>
              <a:t>位组合所得的值</a:t>
            </a:r>
            <a:r>
              <a:rPr lang="en-US" altLang="zh-CN" sz="2400" dirty="0" smtClean="0"/>
              <a:t>.</a:t>
            </a:r>
            <a:r>
              <a:rPr lang="zh-CN" altLang="en-US" sz="2400" dirty="0" smtClean="0"/>
              <a:t>在某一时刻就只有这个值唯一的代表程序的</a:t>
            </a:r>
            <a:r>
              <a:rPr lang="en-US" sz="2400" dirty="0" smtClean="0"/>
              <a:t>CPL.</a:t>
            </a:r>
            <a:br>
              <a:rPr lang="en-US" sz="2400" dirty="0" smtClean="0"/>
            </a:br>
            <a:r>
              <a:rPr lang="en-US" sz="2400" dirty="0" smtClean="0"/>
              <a:t/>
            </a:r>
            <a:br>
              <a:rPr lang="en-US" sz="2400" dirty="0" smtClean="0"/>
            </a:br>
            <a:r>
              <a:rPr lang="zh-CN" altLang="en-US" sz="2400" dirty="0" smtClean="0"/>
              <a:t>而</a:t>
            </a:r>
            <a:r>
              <a:rPr lang="en-US" sz="2400" dirty="0" smtClean="0"/>
              <a:t>DPL</a:t>
            </a:r>
            <a:r>
              <a:rPr lang="zh-CN" altLang="en-US" sz="2400" dirty="0" smtClean="0"/>
              <a:t>是段描述符中的特权级</a:t>
            </a:r>
            <a:r>
              <a:rPr lang="en-US" altLang="zh-CN" sz="2400" dirty="0" smtClean="0"/>
              <a:t>, </a:t>
            </a:r>
            <a:r>
              <a:rPr lang="zh-CN" altLang="en-US" sz="2400" dirty="0" smtClean="0"/>
              <a:t>它的本意是用来代表它所描述的段的特权级</a:t>
            </a:r>
            <a:r>
              <a:rPr lang="en-US" altLang="zh-CN" sz="2400" dirty="0" smtClean="0"/>
              <a:t>. </a:t>
            </a:r>
            <a:r>
              <a:rPr lang="zh-CN" altLang="en-US" sz="2400" dirty="0" smtClean="0"/>
              <a:t>一个程序可以使用很多段</a:t>
            </a:r>
            <a:r>
              <a:rPr lang="en-US" altLang="zh-CN" sz="2400" dirty="0" smtClean="0"/>
              <a:t>(</a:t>
            </a:r>
            <a:r>
              <a:rPr lang="en-US" sz="2400" dirty="0" err="1" smtClean="0"/>
              <a:t>Data，Code，Stack</a:t>
            </a:r>
            <a:r>
              <a:rPr lang="en-US" sz="2400" dirty="0" smtClean="0"/>
              <a:t>)</a:t>
            </a:r>
            <a:r>
              <a:rPr lang="zh-CN" altLang="en-US" sz="2400" dirty="0" smtClean="0"/>
              <a:t>也可以只用一个</a:t>
            </a:r>
            <a:r>
              <a:rPr lang="en-US" sz="2400" dirty="0" smtClean="0"/>
              <a:t>code</a:t>
            </a:r>
            <a:r>
              <a:rPr lang="zh-CN" altLang="en-US" sz="2400" dirty="0" smtClean="0"/>
              <a:t>段等．在正常的情况下当程序的环境建立好后，段描述符都不需要改变</a:t>
            </a:r>
            <a:r>
              <a:rPr lang="en-US" altLang="zh-CN" sz="2400" dirty="0" smtClean="0"/>
              <a:t>-----</a:t>
            </a:r>
            <a:r>
              <a:rPr lang="zh-CN" altLang="en-US" sz="2400" dirty="0" smtClean="0"/>
              <a:t>当然</a:t>
            </a:r>
            <a:r>
              <a:rPr lang="en-US" sz="2400" dirty="0" smtClean="0"/>
              <a:t>DPL</a:t>
            </a:r>
            <a:r>
              <a:rPr lang="zh-CN" altLang="en-US" sz="2400" dirty="0" smtClean="0"/>
              <a:t>也不需要改变．</a:t>
            </a:r>
            <a:br>
              <a:rPr lang="zh-CN" altLang="en-US" sz="2400" dirty="0" smtClean="0"/>
            </a:br>
            <a:endParaRPr lang="en-US" altLang="zh-CN" sz="2400" b="0" dirty="0">
              <a:solidFill>
                <a:schemeClr val="bg1">
                  <a:lumMod val="85000"/>
                </a:schemeClr>
              </a:solidFill>
              <a:latin typeface="微软雅黑" panose="020B0503020204020204" pitchFamily="34" charset="-122"/>
              <a:ea typeface="微软雅黑" panose="020B0503020204020204" pitchFamily="34" charset="-122"/>
              <a:cs typeface="Segoe UI" pitchFamily="34" charset="0"/>
            </a:endParaRPr>
          </a:p>
        </p:txBody>
      </p:sp>
      <p:sp>
        <p:nvSpPr>
          <p:cNvPr id="307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7C8BB5DE-6144-4635-B927-0791F73141D2}" type="slidenum">
              <a:rPr lang="en-US" altLang="zh-CN">
                <a:solidFill>
                  <a:srgbClr val="898989"/>
                </a:solidFill>
                <a:latin typeface="Calibri" pitchFamily="34" charset="0"/>
              </a:rPr>
              <a:pPr eaLnBrk="1" hangingPunct="1"/>
              <a:t>5</a:t>
            </a:fld>
            <a:endParaRPr lang="en-US" altLang="zh-CN">
              <a:solidFill>
                <a:srgbClr val="898989"/>
              </a:solidFill>
              <a:latin typeface="Calibri" pitchFamily="34" charset="0"/>
            </a:endParaRPr>
          </a:p>
        </p:txBody>
      </p:sp>
    </p:spTree>
    <p:extLst>
      <p:ext uri="{BB962C8B-B14F-4D97-AF65-F5344CB8AC3E}">
        <p14:creationId xmlns:p14="http://schemas.microsoft.com/office/powerpoint/2010/main" val="343268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666" y="427735"/>
            <a:ext cx="11219060" cy="858125"/>
          </a:xfrm>
        </p:spPr>
        <p:txBody>
          <a:bodyPr/>
          <a:lstStyle/>
          <a:p>
            <a:endParaRPr lang="zh-CN" altLang="en-US" dirty="0"/>
          </a:p>
        </p:txBody>
      </p:sp>
      <p:pic>
        <p:nvPicPr>
          <p:cNvPr id="1026" name="Picture 2"/>
          <p:cNvPicPr>
            <a:picLocks noChangeAspect="1" noChangeArrowheads="1"/>
          </p:cNvPicPr>
          <p:nvPr/>
        </p:nvPicPr>
        <p:blipFill>
          <a:blip r:embed="rId2"/>
          <a:srcRect l="6771" t="18554" r="31735" b="50196"/>
          <a:stretch>
            <a:fillRect/>
          </a:stretch>
        </p:blipFill>
        <p:spPr bwMode="auto">
          <a:xfrm>
            <a:off x="809588" y="1571612"/>
            <a:ext cx="10001320" cy="2857520"/>
          </a:xfrm>
          <a:prstGeom prst="rect">
            <a:avLst/>
          </a:prstGeom>
          <a:noFill/>
          <a:ln w="9525">
            <a:noFill/>
            <a:miter lim="800000"/>
            <a:headEnd/>
            <a:tailEnd/>
          </a:ln>
          <a:effectLst/>
        </p:spPr>
      </p:pic>
      <p:sp>
        <p:nvSpPr>
          <p:cNvPr id="5" name="文本占位符 4"/>
          <p:cNvSpPr>
            <a:spLocks noGrp="1"/>
          </p:cNvSpPr>
          <p:nvPr>
            <p:ph type="body" idx="1"/>
          </p:nvPr>
        </p:nvSpPr>
        <p:spPr/>
        <p:txBody>
          <a:bodyPr/>
          <a:lstStyle/>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19050"/>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229361" y="1588008"/>
            <a:ext cx="3434588" cy="3816349"/>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4393692" y="1871471"/>
            <a:ext cx="6661657" cy="1254506"/>
          </a:xfrm>
          <a:prstGeom prst="rect">
            <a:avLst/>
          </a:prstGeom>
          <a:blipFill>
            <a:blip r:embed="rId5"/>
            <a:stretch>
              <a:fillRect/>
            </a:stretch>
          </a:blipFill>
        </p:spPr>
        <p:txBody>
          <a:bodyPr wrap="square" lIns="0" tIns="0" rIns="0" bIns="0" rtlCol="0">
            <a:spAutoFit/>
          </a:bodyPr>
          <a:lstStyle/>
          <a:p>
            <a:endParaRPr/>
          </a:p>
        </p:txBody>
      </p:sp>
      <p:sp>
        <p:nvSpPr>
          <p:cNvPr id="5" name="object 5"/>
          <p:cNvSpPr/>
          <p:nvPr/>
        </p:nvSpPr>
        <p:spPr>
          <a:xfrm>
            <a:off x="4390644" y="3188208"/>
            <a:ext cx="6664705" cy="1237741"/>
          </a:xfrm>
          <a:prstGeom prst="rect">
            <a:avLst/>
          </a:prstGeom>
          <a:blipFill>
            <a:blip r:embed="rId6"/>
            <a:stretch>
              <a:fillRect/>
            </a:stretch>
          </a:blipFill>
        </p:spPr>
        <p:txBody>
          <a:bodyPr wrap="square" lIns="0" tIns="0" rIns="0" bIns="0" rtlCol="0">
            <a:spAutoFit/>
          </a:bodyPr>
          <a:lstStyle/>
          <a:p>
            <a:endParaRPr/>
          </a:p>
        </p:txBody>
      </p:sp>
      <p:sp>
        <p:nvSpPr>
          <p:cNvPr id="6" name="object 6"/>
          <p:cNvSpPr/>
          <p:nvPr/>
        </p:nvSpPr>
        <p:spPr>
          <a:xfrm>
            <a:off x="4343400" y="1251203"/>
            <a:ext cx="6407150" cy="541273"/>
          </a:xfrm>
          <a:prstGeom prst="rect">
            <a:avLst/>
          </a:prstGeom>
          <a:blipFill>
            <a:blip r:embed="rId7"/>
            <a:stretch>
              <a:fillRect/>
            </a:stretch>
          </a:blipFill>
        </p:spPr>
        <p:txBody>
          <a:bodyPr wrap="square" lIns="0" tIns="0" rIns="0" bIns="0" rtlCol="0">
            <a:spAutoFit/>
          </a:bodyPr>
          <a:lstStyle/>
          <a:p>
            <a:endParaRPr/>
          </a:p>
        </p:txBody>
      </p:sp>
      <p:sp>
        <p:nvSpPr>
          <p:cNvPr id="8" name="object 8"/>
          <p:cNvSpPr txBox="1"/>
          <p:nvPr/>
        </p:nvSpPr>
        <p:spPr>
          <a:xfrm>
            <a:off x="548640" y="425291"/>
            <a:ext cx="3894429" cy="1143000"/>
          </a:xfrm>
          <a:prstGeom prst="rect">
            <a:avLst/>
          </a:prstGeom>
        </p:spPr>
        <p:txBody>
          <a:bodyPr vert="horz" wrap="square" lIns="0" tIns="0" rIns="0" bIns="0" rtlCol="0">
            <a:spAutoFit/>
          </a:bodyPr>
          <a:lstStyle/>
          <a:p>
            <a:pPr marL="0" marR="0">
              <a:lnSpc>
                <a:spcPts val="3600"/>
              </a:lnSpc>
              <a:spcBef>
                <a:spcPct val="0"/>
              </a:spcBef>
              <a:spcAft>
                <a:spcPct val="0"/>
              </a:spcAft>
            </a:pPr>
            <a:r>
              <a:rPr sz="3600" spc="11">
                <a:solidFill>
                  <a:srgbClr val="000000"/>
                </a:solidFill>
                <a:latin typeface="SimSun"/>
                <a:cs typeface="SimSun"/>
              </a:rPr>
              <a:t>系统调用的实现</a:t>
            </a:r>
          </a:p>
        </p:txBody>
      </p:sp>
      <p:sp>
        <p:nvSpPr>
          <p:cNvPr id="9" name="object 9"/>
          <p:cNvSpPr txBox="1"/>
          <p:nvPr/>
        </p:nvSpPr>
        <p:spPr>
          <a:xfrm>
            <a:off x="1181735" y="1228599"/>
            <a:ext cx="3571068" cy="1302839"/>
          </a:xfrm>
          <a:prstGeom prst="rect">
            <a:avLst/>
          </a:prstGeom>
        </p:spPr>
        <p:txBody>
          <a:bodyPr vert="horz" wrap="square" lIns="0" tIns="0" rIns="0" bIns="0" rtlCol="0">
            <a:spAutoFit/>
          </a:bodyPr>
          <a:lstStyle/>
          <a:p>
            <a:pPr marL="1881504" marR="0">
              <a:lnSpc>
                <a:spcPts val="2400"/>
              </a:lnSpc>
              <a:spcBef>
                <a:spcPct val="0"/>
              </a:spcBef>
              <a:spcAft>
                <a:spcPct val="0"/>
              </a:spcAft>
            </a:pPr>
            <a:r>
              <a:rPr sz="2400" spc="12">
                <a:solidFill>
                  <a:srgbClr val="FF0000"/>
                </a:solidFill>
                <a:latin typeface="SimSun"/>
                <a:cs typeface="SimSun"/>
              </a:rPr>
              <a:t>应用程序</a:t>
            </a:r>
          </a:p>
          <a:p>
            <a:pPr marL="0" marR="0">
              <a:lnSpc>
                <a:spcPts val="2681"/>
              </a:lnSpc>
              <a:spcBef>
                <a:spcPts val="1406"/>
              </a:spcBef>
              <a:spcAft>
                <a:spcPct val="0"/>
              </a:spcAft>
            </a:pPr>
            <a:r>
              <a:rPr sz="2400" spc="12">
                <a:solidFill>
                  <a:srgbClr val="000000"/>
                </a:solidFill>
                <a:latin typeface="SimSun"/>
                <a:cs typeface="SimSun"/>
              </a:rPr>
              <a:t>调用</a:t>
            </a:r>
            <a:r>
              <a:rPr sz="2400" b="1">
                <a:solidFill>
                  <a:srgbClr val="000000"/>
                </a:solidFill>
                <a:latin typeface="LLGBAS+Arial-BoldMT"/>
                <a:cs typeface="LLGBAS+Arial-BoldMT"/>
              </a:rPr>
              <a:t>printf(…)</a:t>
            </a:r>
          </a:p>
        </p:txBody>
      </p:sp>
      <p:sp>
        <p:nvSpPr>
          <p:cNvPr id="10" name="object 10"/>
          <p:cNvSpPr txBox="1"/>
          <p:nvPr/>
        </p:nvSpPr>
        <p:spPr>
          <a:xfrm>
            <a:off x="4892040" y="1349926"/>
            <a:ext cx="500717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最终展开成包含</a:t>
            </a:r>
            <a:r>
              <a:rPr sz="2400" b="1">
                <a:solidFill>
                  <a:srgbClr val="000000"/>
                </a:solidFill>
                <a:latin typeface="LLGBAS+Arial-BoldMT"/>
                <a:cs typeface="LLGBAS+Arial-BoldMT"/>
              </a:rPr>
              <a:t>int</a:t>
            </a:r>
            <a:r>
              <a:rPr sz="2400" spc="12">
                <a:solidFill>
                  <a:srgbClr val="000000"/>
                </a:solidFill>
                <a:latin typeface="SimSun"/>
                <a:cs typeface="SimSun"/>
              </a:rPr>
              <a:t>指令的代码</a:t>
            </a:r>
            <a:r>
              <a:rPr sz="2400" b="1">
                <a:solidFill>
                  <a:srgbClr val="000000"/>
                </a:solidFill>
                <a:latin typeface="LLGBAS+Arial-BoldMT"/>
                <a:cs typeface="LLGBAS+Arial-BoldMT"/>
              </a:rPr>
              <a:t>…</a:t>
            </a:r>
          </a:p>
        </p:txBody>
      </p:sp>
      <p:sp>
        <p:nvSpPr>
          <p:cNvPr id="11" name="object 11"/>
          <p:cNvSpPr txBox="1"/>
          <p:nvPr/>
        </p:nvSpPr>
        <p:spPr>
          <a:xfrm>
            <a:off x="4485640" y="2006997"/>
            <a:ext cx="3331359"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AJFKWJ+CourierNewPS-BoldMT"/>
                <a:cs typeface="AJFKWJ+CourierNewPS-BoldMT"/>
              </a:rPr>
              <a:t>#include &lt;unistd.h&gt;</a:t>
            </a:r>
          </a:p>
        </p:txBody>
      </p:sp>
      <p:sp>
        <p:nvSpPr>
          <p:cNvPr id="12" name="object 12"/>
          <p:cNvSpPr txBox="1"/>
          <p:nvPr/>
        </p:nvSpPr>
        <p:spPr>
          <a:xfrm>
            <a:off x="7940040" y="2004734"/>
            <a:ext cx="3571232" cy="676145"/>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33399"/>
                </a:solidFill>
                <a:latin typeface="SimSun"/>
                <a:cs typeface="SimSun"/>
              </a:rPr>
              <a:t>在</a:t>
            </a:r>
            <a:r>
              <a:rPr sz="2000" b="1">
                <a:solidFill>
                  <a:srgbClr val="333399"/>
                </a:solidFill>
                <a:latin typeface="AJFKWJ+CourierNewPS-BoldMT"/>
                <a:cs typeface="AJFKWJ+CourierNewPS-BoldMT"/>
              </a:rPr>
              <a:t>linux/lib/write.c</a:t>
            </a:r>
            <a:r>
              <a:rPr sz="2000">
                <a:solidFill>
                  <a:srgbClr val="333399"/>
                </a:solidFill>
                <a:latin typeface="SimSun"/>
                <a:cs typeface="SimSun"/>
              </a:rPr>
              <a:t>中</a:t>
            </a:r>
          </a:p>
        </p:txBody>
      </p:sp>
      <p:sp>
        <p:nvSpPr>
          <p:cNvPr id="13" name="object 13"/>
          <p:cNvSpPr txBox="1"/>
          <p:nvPr/>
        </p:nvSpPr>
        <p:spPr>
          <a:xfrm>
            <a:off x="4485640" y="2372725"/>
            <a:ext cx="7188349" cy="1035038"/>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FF0000"/>
                </a:solidFill>
                <a:latin typeface="AJFKWJ+CourierNewPS-BoldMT"/>
                <a:cs typeface="AJFKWJ+CourierNewPS-BoldMT"/>
              </a:rPr>
              <a:t>_syscall3(int, write, int, fd, const char</a:t>
            </a:r>
          </a:p>
          <a:p>
            <a:pPr marL="0" marR="0">
              <a:lnSpc>
                <a:spcPts val="2270"/>
              </a:lnSpc>
              <a:spcBef>
                <a:spcPts val="559"/>
              </a:spcBef>
              <a:spcAft>
                <a:spcPct val="0"/>
              </a:spcAft>
            </a:pPr>
            <a:r>
              <a:rPr sz="2000" b="1">
                <a:solidFill>
                  <a:srgbClr val="FF0000"/>
                </a:solidFill>
                <a:latin typeface="AJFKWJ+CourierNewPS-BoldMT"/>
                <a:cs typeface="AJFKWJ+CourierNewPS-BoldMT"/>
              </a:rPr>
              <a:t>*buf, off_t, count)</a:t>
            </a:r>
          </a:p>
        </p:txBody>
      </p:sp>
      <p:sp>
        <p:nvSpPr>
          <p:cNvPr id="14" name="object 14"/>
          <p:cNvSpPr txBox="1"/>
          <p:nvPr/>
        </p:nvSpPr>
        <p:spPr>
          <a:xfrm>
            <a:off x="3063297" y="2467069"/>
            <a:ext cx="159404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FF0000"/>
                </a:solidFill>
                <a:latin typeface="LLGBAS+Arial-BoldMT"/>
                <a:cs typeface="LLGBAS+Arial-BoldMT"/>
              </a:rPr>
              <a:t>C</a:t>
            </a:r>
            <a:r>
              <a:rPr sz="2400" spc="12">
                <a:solidFill>
                  <a:srgbClr val="FF0000"/>
                </a:solidFill>
                <a:latin typeface="SimSun"/>
                <a:cs typeface="SimSun"/>
              </a:rPr>
              <a:t>函数库</a:t>
            </a:r>
          </a:p>
        </p:txBody>
      </p:sp>
      <p:sp>
        <p:nvSpPr>
          <p:cNvPr id="15" name="object 15"/>
          <p:cNvSpPr txBox="1"/>
          <p:nvPr/>
        </p:nvSpPr>
        <p:spPr>
          <a:xfrm>
            <a:off x="1029366" y="2952920"/>
            <a:ext cx="266486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库函数</a:t>
            </a:r>
            <a:r>
              <a:rPr sz="2400" b="1">
                <a:solidFill>
                  <a:srgbClr val="000000"/>
                </a:solidFill>
                <a:latin typeface="LLGBAS+Arial-BoldMT"/>
                <a:cs typeface="LLGBAS+Arial-BoldMT"/>
              </a:rPr>
              <a:t>printf(…)</a:t>
            </a:r>
          </a:p>
        </p:txBody>
      </p:sp>
      <p:sp>
        <p:nvSpPr>
          <p:cNvPr id="16" name="object 16"/>
          <p:cNvSpPr txBox="1"/>
          <p:nvPr/>
        </p:nvSpPr>
        <p:spPr>
          <a:xfrm>
            <a:off x="4468177" y="3323035"/>
            <a:ext cx="6837714"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AJFKWJ+CourierNewPS-BoldMT"/>
                <a:cs typeface="AJFKWJ+CourierNewPS-BoldMT"/>
              </a:rPr>
              <a:t>#define _syscall3(type, name, ...) type</a:t>
            </a:r>
          </a:p>
        </p:txBody>
      </p:sp>
      <p:sp>
        <p:nvSpPr>
          <p:cNvPr id="17" name="object 17"/>
          <p:cNvSpPr txBox="1"/>
          <p:nvPr/>
        </p:nvSpPr>
        <p:spPr>
          <a:xfrm>
            <a:off x="4468177" y="3688763"/>
            <a:ext cx="2057723"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AJFKWJ+CourierNewPS-BoldMT"/>
                <a:cs typeface="AJFKWJ+CourierNewPS-BoldMT"/>
              </a:rPr>
              <a:t>name(...) \</a:t>
            </a:r>
          </a:p>
        </p:txBody>
      </p:sp>
      <p:sp>
        <p:nvSpPr>
          <p:cNvPr id="18" name="object 18"/>
          <p:cNvSpPr txBox="1"/>
          <p:nvPr/>
        </p:nvSpPr>
        <p:spPr>
          <a:xfrm>
            <a:off x="7940040" y="3674785"/>
            <a:ext cx="4449429" cy="676144"/>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33399"/>
                </a:solidFill>
                <a:latin typeface="SimSun"/>
                <a:cs typeface="SimSun"/>
              </a:rPr>
              <a:t>在</a:t>
            </a:r>
            <a:r>
              <a:rPr sz="2000" b="1">
                <a:solidFill>
                  <a:srgbClr val="333399"/>
                </a:solidFill>
                <a:latin typeface="AJFKWJ+CourierNewPS-BoldMT"/>
                <a:cs typeface="AJFKWJ+CourierNewPS-BoldMT"/>
              </a:rPr>
              <a:t>linux/include/unistd.h</a:t>
            </a:r>
            <a:r>
              <a:rPr sz="2000">
                <a:solidFill>
                  <a:srgbClr val="333399"/>
                </a:solidFill>
                <a:latin typeface="SimSun"/>
                <a:cs typeface="SimSun"/>
              </a:rPr>
              <a:t>中</a:t>
            </a:r>
          </a:p>
        </p:txBody>
      </p:sp>
      <p:sp>
        <p:nvSpPr>
          <p:cNvPr id="19" name="object 19"/>
          <p:cNvSpPr txBox="1"/>
          <p:nvPr/>
        </p:nvSpPr>
        <p:spPr>
          <a:xfrm>
            <a:off x="1061370" y="3791120"/>
            <a:ext cx="259933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库函数</a:t>
            </a:r>
            <a:r>
              <a:rPr sz="2400" b="1">
                <a:solidFill>
                  <a:srgbClr val="000000"/>
                </a:solidFill>
                <a:latin typeface="LLGBAS+Arial-BoldMT"/>
                <a:cs typeface="LLGBAS+Arial-BoldMT"/>
              </a:rPr>
              <a:t>write(…)</a:t>
            </a:r>
          </a:p>
        </p:txBody>
      </p:sp>
      <p:sp>
        <p:nvSpPr>
          <p:cNvPr id="20" name="object 20"/>
          <p:cNvSpPr txBox="1"/>
          <p:nvPr/>
        </p:nvSpPr>
        <p:spPr>
          <a:xfrm>
            <a:off x="4468177" y="4054491"/>
            <a:ext cx="6662399" cy="669309"/>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AJFKWJ+CourierNewPS-BoldMT"/>
                <a:cs typeface="AJFKWJ+CourierNewPS-BoldMT"/>
              </a:rPr>
              <a:t>{ __asm__ (“</a:t>
            </a:r>
            <a:r>
              <a:rPr sz="2000" b="1">
                <a:solidFill>
                  <a:srgbClr val="FF0000"/>
                </a:solidFill>
                <a:latin typeface="AJFKWJ+CourierNewPS-BoldMT"/>
                <a:cs typeface="AJFKWJ+CourierNewPS-BoldMT"/>
              </a:rPr>
              <a:t>int 0x80</a:t>
            </a:r>
            <a:r>
              <a:rPr sz="2000" b="1">
                <a:solidFill>
                  <a:srgbClr val="000000"/>
                </a:solidFill>
                <a:latin typeface="AJFKWJ+CourierNewPS-BoldMT"/>
                <a:cs typeface="AJFKWJ+CourierNewPS-BoldMT"/>
              </a:rPr>
              <a:t>” :”=a”(__res)...}</a:t>
            </a:r>
          </a:p>
        </p:txBody>
      </p:sp>
      <p:sp>
        <p:nvSpPr>
          <p:cNvPr id="21" name="object 21"/>
          <p:cNvSpPr txBox="1"/>
          <p:nvPr/>
        </p:nvSpPr>
        <p:spPr>
          <a:xfrm>
            <a:off x="908939" y="4443698"/>
            <a:ext cx="3686740" cy="1288141"/>
          </a:xfrm>
          <a:prstGeom prst="rect">
            <a:avLst/>
          </a:prstGeom>
        </p:spPr>
        <p:txBody>
          <a:bodyPr vert="horz" wrap="square" lIns="0" tIns="0" rIns="0" bIns="0" rtlCol="0">
            <a:spAutoFit/>
          </a:bodyPr>
          <a:lstStyle/>
          <a:p>
            <a:pPr marL="2154326" marR="0">
              <a:lnSpc>
                <a:spcPts val="2681"/>
              </a:lnSpc>
              <a:spcBef>
                <a:spcPct val="0"/>
              </a:spcBef>
              <a:spcAft>
                <a:spcPct val="0"/>
              </a:spcAft>
            </a:pPr>
            <a:r>
              <a:rPr sz="2400" b="1">
                <a:solidFill>
                  <a:srgbClr val="FF0000"/>
                </a:solidFill>
                <a:latin typeface="LLGBAS+Arial-BoldMT"/>
                <a:cs typeface="LLGBAS+Arial-BoldMT"/>
              </a:rPr>
              <a:t>OS</a:t>
            </a:r>
            <a:r>
              <a:rPr sz="2400" spc="12">
                <a:solidFill>
                  <a:srgbClr val="FF0000"/>
                </a:solidFill>
                <a:latin typeface="SimSun"/>
                <a:cs typeface="SimSun"/>
              </a:rPr>
              <a:t>内核</a:t>
            </a:r>
          </a:p>
          <a:p>
            <a:pPr marL="0" marR="0">
              <a:lnSpc>
                <a:spcPts val="2681"/>
              </a:lnSpc>
              <a:spcBef>
                <a:spcPts val="1130"/>
              </a:spcBef>
              <a:spcAft>
                <a:spcPct val="0"/>
              </a:spcAft>
            </a:pPr>
            <a:r>
              <a:rPr sz="2400" spc="12">
                <a:solidFill>
                  <a:srgbClr val="000000"/>
                </a:solidFill>
                <a:latin typeface="SimSun"/>
                <a:cs typeface="SimSun"/>
              </a:rPr>
              <a:t>系统调用</a:t>
            </a:r>
            <a:r>
              <a:rPr sz="2400" b="1">
                <a:solidFill>
                  <a:srgbClr val="000000"/>
                </a:solidFill>
                <a:latin typeface="LLGBAS+Arial-BoldMT"/>
                <a:cs typeface="LLGBAS+Arial-BoldMT"/>
              </a:rPr>
              <a:t>write(…)</a:t>
            </a:r>
          </a:p>
        </p:txBody>
      </p:sp>
      <p:sp>
        <p:nvSpPr>
          <p:cNvPr id="22" name="object 22"/>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HKOTET+TimesNewRomanPS-BoldMT"/>
                <a:cs typeface="HKOTET+TimesNewRomanPS-BoldMT"/>
              </a:rPr>
              <a:t>Operating</a:t>
            </a:r>
            <a:r>
              <a:rPr sz="1600" b="1" spc="38">
                <a:solidFill>
                  <a:srgbClr val="000000"/>
                </a:solidFill>
                <a:latin typeface="HKOTET+TimesNewRomanPS-BoldMT"/>
                <a:cs typeface="HKOTET+TimesNewRomanPS-BoldMT"/>
              </a:rPr>
              <a:t> </a:t>
            </a:r>
            <a:r>
              <a:rPr sz="1600" b="1">
                <a:solidFill>
                  <a:srgbClr val="000000"/>
                </a:solidFill>
                <a:latin typeface="HKOTET+TimesNewRomanPS-BoldMT"/>
                <a:cs typeface="HKOTET+TimesNewRomanPS-BoldMT"/>
              </a:rPr>
              <a:t>System</a:t>
            </a:r>
          </a:p>
        </p:txBody>
      </p:sp>
      <p:sp>
        <p:nvSpPr>
          <p:cNvPr id="23" name="object 23"/>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LLGBAS+Arial-BoldMT"/>
                <a:cs typeface="LLGBAS+Arial-BoldMT"/>
              </a:rPr>
              <a:t>-</a:t>
            </a:r>
            <a:r>
              <a:rPr sz="1600" b="1" spc="52">
                <a:solidFill>
                  <a:srgbClr val="000000"/>
                </a:solidFill>
                <a:latin typeface="Times New Roman"/>
                <a:cs typeface="Times New Roman"/>
              </a:rPr>
              <a:t> </a:t>
            </a:r>
            <a:r>
              <a:rPr sz="1600" b="1">
                <a:solidFill>
                  <a:srgbClr val="000000"/>
                </a:solidFill>
                <a:latin typeface="LLGBAS+Arial-BoldMT"/>
                <a:cs typeface="LLGBAS+Arial-BoldMT"/>
              </a:rPr>
              <a:t>5</a:t>
            </a:r>
            <a:r>
              <a:rPr sz="1600" b="1" spc="54">
                <a:solidFill>
                  <a:srgbClr val="000000"/>
                </a:solidFill>
                <a:latin typeface="Times New Roman"/>
                <a:cs typeface="Times New Roman"/>
              </a:rPr>
              <a:t> </a:t>
            </a:r>
            <a:r>
              <a:rPr sz="1600" b="1">
                <a:solidFill>
                  <a:srgbClr val="000000"/>
                </a:solidFill>
                <a:latin typeface="LLGBAS+Arial-BoldMT"/>
                <a:cs typeface="LLGBAS+Arial-BoldMT"/>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1067562"/>
            <a:ext cx="10706353" cy="19050"/>
          </a:xfrm>
          <a:prstGeom prst="rect">
            <a:avLst/>
          </a:prstGeom>
          <a:blipFill>
            <a:blip r:embed="rId3"/>
            <a:stretch>
              <a:fillRect/>
            </a:stretch>
          </a:blipFill>
        </p:spPr>
        <p:txBody>
          <a:bodyPr wrap="square" lIns="0" tIns="0" rIns="0" bIns="0" rtlCol="0">
            <a:spAutoFit/>
          </a:bodyPr>
          <a:lstStyle/>
          <a:p>
            <a:endParaRPr/>
          </a:p>
        </p:txBody>
      </p:sp>
      <p:sp>
        <p:nvSpPr>
          <p:cNvPr id="4" name="object 4"/>
          <p:cNvSpPr txBox="1"/>
          <p:nvPr/>
        </p:nvSpPr>
        <p:spPr>
          <a:xfrm>
            <a:off x="2326259" y="2718903"/>
            <a:ext cx="8670468" cy="1774031"/>
          </a:xfrm>
          <a:prstGeom prst="rect">
            <a:avLst/>
          </a:prstGeom>
        </p:spPr>
        <p:txBody>
          <a:bodyPr vert="horz" wrap="square" lIns="0" tIns="0" rIns="0" bIns="0" rtlCol="0">
            <a:spAutoFit/>
          </a:bodyPr>
          <a:lstStyle/>
          <a:p>
            <a:pPr marL="0" marR="0">
              <a:lnSpc>
                <a:spcPts val="6768"/>
              </a:lnSpc>
              <a:spcBef>
                <a:spcPct val="0"/>
              </a:spcBef>
              <a:spcAft>
                <a:spcPct val="0"/>
              </a:spcAft>
            </a:pPr>
            <a:r>
              <a:rPr sz="4800">
                <a:solidFill>
                  <a:srgbClr val="FF0000"/>
                </a:solidFill>
                <a:latin typeface="EMUBQE+Arial-Black"/>
                <a:cs typeface="EMUBQE+Arial-Black"/>
              </a:rPr>
              <a:t>Linux</a:t>
            </a:r>
            <a:r>
              <a:rPr sz="4800" spc="17">
                <a:solidFill>
                  <a:srgbClr val="FF0000"/>
                </a:solidFill>
                <a:latin typeface="SimHei"/>
                <a:cs typeface="SimHei"/>
              </a:rPr>
              <a:t>系统调用的实现细节</a:t>
            </a:r>
            <a:r>
              <a:rPr sz="4800">
                <a:solidFill>
                  <a:srgbClr val="FF0000"/>
                </a:solidFill>
                <a:latin typeface="EMUBQE+Arial-Black"/>
                <a:cs typeface="EMUBQE+Arial-Black"/>
              </a:rPr>
              <a:t>!</a:t>
            </a:r>
          </a:p>
        </p:txBody>
      </p:sp>
      <p:sp>
        <p:nvSpPr>
          <p:cNvPr id="5" name="object 5"/>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MLQGOC+TimesNewRomanPS-BoldMT"/>
                <a:cs typeface="MLQGOC+TimesNewRomanPS-BoldMT"/>
              </a:rPr>
              <a:t>Operating</a:t>
            </a:r>
            <a:r>
              <a:rPr sz="1600" b="1" spc="38">
                <a:solidFill>
                  <a:srgbClr val="000000"/>
                </a:solidFill>
                <a:latin typeface="MLQGOC+TimesNewRomanPS-BoldMT"/>
                <a:cs typeface="MLQGOC+TimesNewRomanPS-BoldMT"/>
              </a:rPr>
              <a:t> </a:t>
            </a:r>
            <a:r>
              <a:rPr sz="1600" b="1">
                <a:solidFill>
                  <a:srgbClr val="000000"/>
                </a:solidFill>
                <a:latin typeface="MLQGOC+TimesNewRomanPS-BoldMT"/>
                <a:cs typeface="MLQGOC+TimesNewRomanPS-BoldMT"/>
              </a:rPr>
              <a:t>System</a:t>
            </a:r>
          </a:p>
        </p:txBody>
      </p:sp>
      <p:sp>
        <p:nvSpPr>
          <p:cNvPr id="6" name="object 6"/>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DPGLGH+Arial-BoldMT"/>
                <a:cs typeface="DPGLGH+Arial-BoldMT"/>
              </a:rPr>
              <a:t>-</a:t>
            </a:r>
            <a:r>
              <a:rPr sz="1600" b="1" spc="52">
                <a:solidFill>
                  <a:srgbClr val="000000"/>
                </a:solidFill>
                <a:latin typeface="Times New Roman"/>
                <a:cs typeface="Times New Roman"/>
              </a:rPr>
              <a:t> </a:t>
            </a:r>
            <a:r>
              <a:rPr sz="1600" b="1">
                <a:solidFill>
                  <a:srgbClr val="000000"/>
                </a:solidFill>
                <a:latin typeface="DPGLGH+Arial-BoldMT"/>
                <a:cs typeface="DPGLGH+Arial-BoldMT"/>
              </a:rPr>
              <a:t>6</a:t>
            </a:r>
            <a:r>
              <a:rPr sz="1600" b="1" spc="54">
                <a:solidFill>
                  <a:srgbClr val="000000"/>
                </a:solidFill>
                <a:latin typeface="Times New Roman"/>
                <a:cs typeface="Times New Roman"/>
              </a:rPr>
              <a:t> </a:t>
            </a:r>
            <a:r>
              <a:rPr sz="1600" b="1">
                <a:solidFill>
                  <a:srgbClr val="000000"/>
                </a:solidFill>
                <a:latin typeface="DPGLGH+Arial-BoldMT"/>
                <a:cs typeface="DPGLGH+Arial-BoldMT"/>
              </a:rPr>
              <a:t>-</a:t>
            </a:r>
          </a:p>
        </p:txBody>
      </p:sp>
    </p:spTree>
    <p:extLst>
      <p:ext uri="{BB962C8B-B14F-4D97-AF65-F5344CB8AC3E}">
        <p14:creationId xmlns:p14="http://schemas.microsoft.com/office/powerpoint/2010/main" val="18609241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
          <p:cNvSpPr/>
          <p:nvPr/>
        </p:nvSpPr>
        <p:spPr>
          <a:xfrm>
            <a:off x="11190732" y="5791200"/>
            <a:ext cx="1007617" cy="1073150"/>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762" y="967740"/>
            <a:ext cx="11426444" cy="2950718"/>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338327" y="4216907"/>
            <a:ext cx="195325" cy="198373"/>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397764" y="4616196"/>
            <a:ext cx="7304785" cy="1231646"/>
          </a:xfrm>
          <a:prstGeom prst="rect">
            <a:avLst/>
          </a:prstGeom>
          <a:blipFill>
            <a:blip r:embed="rId5"/>
            <a:stretch>
              <a:fillRect/>
            </a:stretch>
          </a:blipFill>
        </p:spPr>
        <p:txBody>
          <a:bodyPr wrap="square" lIns="0" tIns="0" rIns="0" bIns="0" rtlCol="0">
            <a:spAutoFit/>
          </a:bodyPr>
          <a:lstStyle/>
          <a:p>
            <a:endParaRPr/>
          </a:p>
        </p:txBody>
      </p:sp>
      <p:sp>
        <p:nvSpPr>
          <p:cNvPr id="5" name="object 5"/>
          <p:cNvSpPr/>
          <p:nvPr/>
        </p:nvSpPr>
        <p:spPr>
          <a:xfrm>
            <a:off x="338327" y="6121907"/>
            <a:ext cx="195325" cy="198373"/>
          </a:xfrm>
          <a:prstGeom prst="rect">
            <a:avLst/>
          </a:prstGeom>
          <a:blipFill>
            <a:blip r:embed="rId4"/>
            <a:stretch>
              <a:fillRect/>
            </a:stretch>
          </a:blipFill>
        </p:spPr>
        <p:txBody>
          <a:bodyPr wrap="square" lIns="0" tIns="0" rIns="0" bIns="0" rtlCol="0">
            <a:spAutoFit/>
          </a:bodyPr>
          <a:lstStyle/>
          <a:p>
            <a:endParaRPr/>
          </a:p>
        </p:txBody>
      </p:sp>
      <p:sp>
        <p:nvSpPr>
          <p:cNvPr id="7" name="object 7"/>
          <p:cNvSpPr txBox="1"/>
          <p:nvPr/>
        </p:nvSpPr>
        <p:spPr>
          <a:xfrm>
            <a:off x="320040" y="306720"/>
            <a:ext cx="7384734" cy="1322933"/>
          </a:xfrm>
          <a:prstGeom prst="rect">
            <a:avLst/>
          </a:prstGeom>
        </p:spPr>
        <p:txBody>
          <a:bodyPr vert="horz" wrap="square" lIns="0" tIns="0" rIns="0" bIns="0" rtlCol="0">
            <a:spAutoFit/>
          </a:bodyPr>
          <a:lstStyle/>
          <a:p>
            <a:pPr marL="0" marR="0">
              <a:lnSpc>
                <a:spcPts val="5016"/>
              </a:lnSpc>
              <a:spcBef>
                <a:spcPct val="0"/>
              </a:spcBef>
              <a:spcAft>
                <a:spcPct val="0"/>
              </a:spcAft>
            </a:pPr>
            <a:r>
              <a:rPr sz="3600" spc="12">
                <a:solidFill>
                  <a:srgbClr val="000000"/>
                </a:solidFill>
                <a:latin typeface="SimSun"/>
                <a:cs typeface="SimSun"/>
              </a:rPr>
              <a:t>将关于</a:t>
            </a:r>
            <a:r>
              <a:rPr sz="3600" b="1">
                <a:solidFill>
                  <a:srgbClr val="000000"/>
                </a:solidFill>
                <a:latin typeface="JEAABS+Arial-BoldMT"/>
                <a:cs typeface="JEAABS+Arial-BoldMT"/>
              </a:rPr>
              <a:t>write</a:t>
            </a:r>
            <a:r>
              <a:rPr sz="3600" spc="12">
                <a:solidFill>
                  <a:srgbClr val="000000"/>
                </a:solidFill>
                <a:latin typeface="SimSun"/>
                <a:cs typeface="SimSun"/>
              </a:rPr>
              <a:t>的故事完整的讲完</a:t>
            </a:r>
            <a:r>
              <a:rPr sz="3600">
                <a:solidFill>
                  <a:srgbClr val="000000"/>
                </a:solidFill>
                <a:latin typeface="NAUVQD+ComicSansMS-Bold"/>
                <a:cs typeface="NAUVQD+ComicSansMS-Bold"/>
              </a:rPr>
              <a:t>…</a:t>
            </a:r>
          </a:p>
        </p:txBody>
      </p:sp>
      <p:sp>
        <p:nvSpPr>
          <p:cNvPr id="8" name="object 8"/>
          <p:cNvSpPr txBox="1"/>
          <p:nvPr/>
        </p:nvSpPr>
        <p:spPr>
          <a:xfrm>
            <a:off x="5949694" y="1055950"/>
            <a:ext cx="3224791"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b="1">
                <a:solidFill>
                  <a:srgbClr val="000000"/>
                </a:solidFill>
                <a:latin typeface="JEAABS+Arial-BoldMT"/>
                <a:cs typeface="JEAABS+Arial-BoldMT"/>
              </a:rPr>
              <a:t>_syscall3</a:t>
            </a:r>
            <a:r>
              <a:rPr sz="2000" spc="16">
                <a:solidFill>
                  <a:srgbClr val="000000"/>
                </a:solidFill>
                <a:latin typeface="SimSun"/>
                <a:cs typeface="SimSun"/>
              </a:rPr>
              <a:t>表示有</a:t>
            </a:r>
            <a:r>
              <a:rPr sz="2000" b="1">
                <a:solidFill>
                  <a:srgbClr val="000000"/>
                </a:solidFill>
                <a:latin typeface="JEAABS+Arial-BoldMT"/>
                <a:cs typeface="JEAABS+Arial-BoldMT"/>
              </a:rPr>
              <a:t>3</a:t>
            </a:r>
            <a:r>
              <a:rPr sz="2000" spc="16">
                <a:solidFill>
                  <a:srgbClr val="000000"/>
                </a:solidFill>
                <a:latin typeface="SimSun"/>
                <a:cs typeface="SimSun"/>
              </a:rPr>
              <a:t>个参数</a:t>
            </a:r>
          </a:p>
        </p:txBody>
      </p:sp>
      <p:sp>
        <p:nvSpPr>
          <p:cNvPr id="9" name="object 9"/>
          <p:cNvSpPr txBox="1"/>
          <p:nvPr/>
        </p:nvSpPr>
        <p:spPr>
          <a:xfrm>
            <a:off x="472440" y="1244322"/>
            <a:ext cx="4449429" cy="676144"/>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33399"/>
                </a:solidFill>
                <a:latin typeface="SimSun"/>
                <a:cs typeface="SimSun"/>
              </a:rPr>
              <a:t>在</a:t>
            </a:r>
            <a:r>
              <a:rPr sz="2000" b="1">
                <a:solidFill>
                  <a:srgbClr val="333399"/>
                </a:solidFill>
                <a:latin typeface="MQWURM+CourierNewPS-BoldMT"/>
                <a:cs typeface="MQWURM+CourierNewPS-BoldMT"/>
              </a:rPr>
              <a:t>linux/include/unistd.h</a:t>
            </a:r>
            <a:r>
              <a:rPr sz="2000">
                <a:solidFill>
                  <a:srgbClr val="333399"/>
                </a:solidFill>
                <a:latin typeface="SimSun"/>
                <a:cs typeface="SimSun"/>
              </a:rPr>
              <a:t> 中</a:t>
            </a:r>
          </a:p>
        </p:txBody>
      </p:sp>
      <p:sp>
        <p:nvSpPr>
          <p:cNvPr id="10" name="object 10"/>
          <p:cNvSpPr txBox="1"/>
          <p:nvPr/>
        </p:nvSpPr>
        <p:spPr>
          <a:xfrm>
            <a:off x="472440" y="1612345"/>
            <a:ext cx="9292166" cy="1400766"/>
          </a:xfrm>
          <a:prstGeom prst="rect">
            <a:avLst/>
          </a:prstGeom>
        </p:spPr>
        <p:txBody>
          <a:bodyPr vert="horz" wrap="square" lIns="0" tIns="0" rIns="0" bIns="0" rtlCol="0">
            <a:spAutoFit/>
          </a:bodyPr>
          <a:lstStyle/>
          <a:p>
            <a:pPr marL="0" marR="0">
              <a:lnSpc>
                <a:spcPts val="2270"/>
              </a:lnSpc>
              <a:spcBef>
                <a:spcPct val="0"/>
              </a:spcBef>
              <a:spcAft>
                <a:spcPct val="0"/>
              </a:spcAft>
            </a:pPr>
            <a:r>
              <a:rPr sz="2000" b="1">
                <a:solidFill>
                  <a:srgbClr val="000000"/>
                </a:solidFill>
                <a:latin typeface="MQWURM+CourierNewPS-BoldMT"/>
                <a:cs typeface="MQWURM+CourierNewPS-BoldMT"/>
              </a:rPr>
              <a:t>#define _syscall3(type,name,atype,a,btype,b,ctype,c)\</a:t>
            </a:r>
          </a:p>
          <a:p>
            <a:pPr marL="0" marR="0">
              <a:lnSpc>
                <a:spcPts val="2270"/>
              </a:lnSpc>
              <a:spcBef>
                <a:spcPts val="559"/>
              </a:spcBef>
              <a:spcAft>
                <a:spcPct val="0"/>
              </a:spcAft>
            </a:pPr>
            <a:r>
              <a:rPr sz="2000" b="1">
                <a:solidFill>
                  <a:srgbClr val="000000"/>
                </a:solidFill>
                <a:latin typeface="MQWURM+CourierNewPS-BoldMT"/>
                <a:cs typeface="MQWURM+CourierNewPS-BoldMT"/>
              </a:rPr>
              <a:t>type name(atype a, btype b, ctype c) \</a:t>
            </a:r>
          </a:p>
          <a:p>
            <a:pPr marL="0" marR="0">
              <a:lnSpc>
                <a:spcPts val="2270"/>
              </a:lnSpc>
              <a:spcBef>
                <a:spcPts val="609"/>
              </a:spcBef>
              <a:spcAft>
                <a:spcPct val="0"/>
              </a:spcAft>
            </a:pPr>
            <a:r>
              <a:rPr sz="2000" b="1">
                <a:solidFill>
                  <a:srgbClr val="000000"/>
                </a:solidFill>
                <a:latin typeface="MQWURM+CourierNewPS-BoldMT"/>
                <a:cs typeface="MQWURM+CourierNewPS-BoldMT"/>
              </a:rPr>
              <a:t>{</a:t>
            </a:r>
            <a:r>
              <a:rPr sz="2000" b="1" spc="1201">
                <a:solidFill>
                  <a:srgbClr val="000000"/>
                </a:solidFill>
                <a:latin typeface="MQWURM+CourierNewPS-BoldMT"/>
                <a:cs typeface="MQWURM+CourierNewPS-BoldMT"/>
              </a:rPr>
              <a:t> </a:t>
            </a:r>
            <a:r>
              <a:rPr sz="2000" b="1">
                <a:solidFill>
                  <a:srgbClr val="000000"/>
                </a:solidFill>
                <a:latin typeface="MQWURM+CourierNewPS-BoldMT"/>
                <a:cs typeface="MQWURM+CourierNewPS-BoldMT"/>
              </a:rPr>
              <a:t>long __res;\</a:t>
            </a:r>
          </a:p>
        </p:txBody>
      </p:sp>
      <p:sp>
        <p:nvSpPr>
          <p:cNvPr id="11" name="object 11"/>
          <p:cNvSpPr txBox="1"/>
          <p:nvPr/>
        </p:nvSpPr>
        <p:spPr>
          <a:xfrm>
            <a:off x="472440" y="2709529"/>
            <a:ext cx="11746605" cy="1400766"/>
          </a:xfrm>
          <a:prstGeom prst="rect">
            <a:avLst/>
          </a:prstGeom>
        </p:spPr>
        <p:txBody>
          <a:bodyPr vert="horz" wrap="square" lIns="0" tIns="0" rIns="0" bIns="0" rtlCol="0">
            <a:spAutoFit/>
          </a:bodyPr>
          <a:lstStyle/>
          <a:p>
            <a:pPr marL="457096" marR="0">
              <a:lnSpc>
                <a:spcPts val="2270"/>
              </a:lnSpc>
              <a:spcBef>
                <a:spcPct val="0"/>
              </a:spcBef>
              <a:spcAft>
                <a:spcPct val="0"/>
              </a:spcAft>
            </a:pPr>
            <a:r>
              <a:rPr sz="2000" b="1">
                <a:solidFill>
                  <a:srgbClr val="000000"/>
                </a:solidFill>
                <a:latin typeface="MQWURM+CourierNewPS-BoldMT"/>
                <a:cs typeface="MQWURM+CourierNewPS-BoldMT"/>
              </a:rPr>
              <a:t>__asm__ volatile(“</a:t>
            </a:r>
            <a:r>
              <a:rPr sz="2000" b="1">
                <a:solidFill>
                  <a:srgbClr val="FF0000"/>
                </a:solidFill>
                <a:latin typeface="MQWURM+CourierNewPS-BoldMT"/>
                <a:cs typeface="MQWURM+CourierNewPS-BoldMT"/>
              </a:rPr>
              <a:t>int 0x80</a:t>
            </a:r>
            <a:r>
              <a:rPr sz="2000" b="1">
                <a:solidFill>
                  <a:srgbClr val="000000"/>
                </a:solidFill>
                <a:latin typeface="MQWURM+CourierNewPS-BoldMT"/>
                <a:cs typeface="MQWURM+CourierNewPS-BoldMT"/>
              </a:rPr>
              <a:t>”:</a:t>
            </a:r>
            <a:r>
              <a:rPr sz="2000" b="1">
                <a:solidFill>
                  <a:srgbClr val="FF0000"/>
                </a:solidFill>
                <a:latin typeface="MQWURM+CourierNewPS-BoldMT"/>
                <a:cs typeface="MQWURM+CourierNewPS-BoldMT"/>
              </a:rPr>
              <a:t>”=a”(__res)</a:t>
            </a:r>
            <a:r>
              <a:rPr sz="2000" b="1" spc="-16">
                <a:solidFill>
                  <a:srgbClr val="000000"/>
                </a:solidFill>
                <a:latin typeface="MQWURM+CourierNewPS-BoldMT"/>
                <a:cs typeface="MQWURM+CourierNewPS-BoldMT"/>
              </a:rPr>
              <a:t>:</a:t>
            </a:r>
            <a:r>
              <a:rPr sz="2000" b="1">
                <a:solidFill>
                  <a:srgbClr val="FF0000"/>
                </a:solidFill>
                <a:latin typeface="MQWURM+CourierNewPS-BoldMT"/>
                <a:cs typeface="MQWURM+CourierNewPS-BoldMT"/>
              </a:rPr>
              <a:t>””(__NR_##name)</a:t>
            </a:r>
            <a:r>
              <a:rPr sz="2000" b="1">
                <a:solidFill>
                  <a:srgbClr val="000000"/>
                </a:solidFill>
                <a:latin typeface="MQWURM+CourierNewPS-BoldMT"/>
                <a:cs typeface="MQWURM+CourierNewPS-BoldMT"/>
              </a:rPr>
              <a:t>,</a:t>
            </a:r>
          </a:p>
          <a:p>
            <a:pPr marL="0" marR="0">
              <a:lnSpc>
                <a:spcPts val="2270"/>
              </a:lnSpc>
              <a:spcBef>
                <a:spcPts val="559"/>
              </a:spcBef>
              <a:spcAft>
                <a:spcPct val="0"/>
              </a:spcAft>
            </a:pPr>
            <a:r>
              <a:rPr sz="2000" b="1">
                <a:solidFill>
                  <a:srgbClr val="000000"/>
                </a:solidFill>
                <a:latin typeface="MQWURM+CourierNewPS-BoldMT"/>
                <a:cs typeface="MQWURM+CourierNewPS-BoldMT"/>
              </a:rPr>
              <a:t>”b”((long)(a)),”c”((long)(b)),“d”((long)(c)))); if(__res&gt;=0) return</a:t>
            </a:r>
          </a:p>
          <a:p>
            <a:pPr marL="0" marR="0">
              <a:lnSpc>
                <a:spcPts val="2270"/>
              </a:lnSpc>
              <a:spcBef>
                <a:spcPts val="609"/>
              </a:spcBef>
              <a:spcAft>
                <a:spcPct val="0"/>
              </a:spcAft>
            </a:pPr>
            <a:r>
              <a:rPr sz="2000" b="1">
                <a:solidFill>
                  <a:srgbClr val="000000"/>
                </a:solidFill>
                <a:latin typeface="MQWURM+CourierNewPS-BoldMT"/>
                <a:cs typeface="MQWURM+CourierNewPS-BoldMT"/>
              </a:rPr>
              <a:t>(type)__res; errno=-__res; return -1;}</a:t>
            </a:r>
          </a:p>
        </p:txBody>
      </p:sp>
      <p:sp>
        <p:nvSpPr>
          <p:cNvPr id="12" name="object 12"/>
          <p:cNvSpPr txBox="1"/>
          <p:nvPr/>
        </p:nvSpPr>
        <p:spPr>
          <a:xfrm>
            <a:off x="624840" y="4116240"/>
            <a:ext cx="707349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显然，</a:t>
            </a:r>
            <a:r>
              <a:rPr sz="2400" b="1">
                <a:solidFill>
                  <a:srgbClr val="000000"/>
                </a:solidFill>
                <a:latin typeface="JEAABS+Arial-BoldMT"/>
                <a:cs typeface="JEAABS+Arial-BoldMT"/>
              </a:rPr>
              <a:t>__NR_write</a:t>
            </a:r>
            <a:r>
              <a:rPr sz="2400" spc="12">
                <a:solidFill>
                  <a:srgbClr val="000000"/>
                </a:solidFill>
                <a:latin typeface="SimSun"/>
                <a:cs typeface="SimSun"/>
              </a:rPr>
              <a:t>是系统调用号，放在</a:t>
            </a:r>
            <a:r>
              <a:rPr sz="2400" b="1">
                <a:solidFill>
                  <a:srgbClr val="000000"/>
                </a:solidFill>
                <a:latin typeface="JEAABS+Arial-BoldMT"/>
                <a:cs typeface="JEAABS+Arial-BoldMT"/>
              </a:rPr>
              <a:t>eax</a:t>
            </a:r>
            <a:r>
              <a:rPr sz="2400">
                <a:solidFill>
                  <a:srgbClr val="000000"/>
                </a:solidFill>
                <a:latin typeface="SimSun"/>
                <a:cs typeface="SimSun"/>
              </a:rPr>
              <a:t>中</a:t>
            </a:r>
          </a:p>
        </p:txBody>
      </p:sp>
      <p:sp>
        <p:nvSpPr>
          <p:cNvPr id="13" name="object 13"/>
          <p:cNvSpPr txBox="1"/>
          <p:nvPr/>
        </p:nvSpPr>
        <p:spPr>
          <a:xfrm>
            <a:off x="472440" y="4743172"/>
            <a:ext cx="7620683" cy="1407664"/>
          </a:xfrm>
          <a:prstGeom prst="rect">
            <a:avLst/>
          </a:prstGeom>
        </p:spPr>
        <p:txBody>
          <a:bodyPr vert="horz" wrap="square" lIns="0" tIns="0" rIns="0" bIns="0" rtlCol="0">
            <a:spAutoFit/>
          </a:bodyPr>
          <a:lstStyle/>
          <a:p>
            <a:pPr marL="0" marR="0">
              <a:lnSpc>
                <a:spcPts val="2270"/>
              </a:lnSpc>
              <a:spcBef>
                <a:spcPct val="0"/>
              </a:spcBef>
              <a:spcAft>
                <a:spcPct val="0"/>
              </a:spcAft>
            </a:pPr>
            <a:r>
              <a:rPr sz="2000" spc="16">
                <a:solidFill>
                  <a:srgbClr val="323299"/>
                </a:solidFill>
                <a:latin typeface="SimSun"/>
                <a:cs typeface="SimSun"/>
              </a:rPr>
              <a:t>在</a:t>
            </a:r>
            <a:r>
              <a:rPr sz="2000" b="1">
                <a:solidFill>
                  <a:srgbClr val="323299"/>
                </a:solidFill>
                <a:latin typeface="MQWURM+CourierNewPS-BoldMT"/>
                <a:cs typeface="MQWURM+CourierNewPS-BoldMT"/>
              </a:rPr>
              <a:t>linux/include/unistd.h</a:t>
            </a:r>
            <a:r>
              <a:rPr sz="2000">
                <a:solidFill>
                  <a:srgbClr val="323299"/>
                </a:solidFill>
                <a:latin typeface="SimSun"/>
                <a:cs typeface="SimSun"/>
              </a:rPr>
              <a:t> 中</a:t>
            </a:r>
          </a:p>
          <a:p>
            <a:pPr marL="0" marR="0">
              <a:lnSpc>
                <a:spcPts val="2270"/>
              </a:lnSpc>
              <a:spcBef>
                <a:spcPts val="609"/>
              </a:spcBef>
              <a:spcAft>
                <a:spcPct val="0"/>
              </a:spcAft>
            </a:pPr>
            <a:r>
              <a:rPr sz="2000" b="1">
                <a:solidFill>
                  <a:srgbClr val="FF0000"/>
                </a:solidFill>
                <a:latin typeface="MQWURM+CourierNewPS-BoldMT"/>
                <a:cs typeface="MQWURM+CourierNewPS-BoldMT"/>
              </a:rPr>
              <a:t>#define __NR_write 4 </a:t>
            </a:r>
            <a:r>
              <a:rPr sz="2000" b="1">
                <a:solidFill>
                  <a:srgbClr val="000000"/>
                </a:solidFill>
                <a:latin typeface="MQWURM+CourierNewPS-BoldMT"/>
                <a:cs typeface="MQWURM+CourierNewPS-BoldMT"/>
              </a:rPr>
              <a:t>//</a:t>
            </a:r>
            <a:r>
              <a:rPr sz="2000" spc="16">
                <a:solidFill>
                  <a:srgbClr val="000000"/>
                </a:solidFill>
                <a:latin typeface="SimSun"/>
                <a:cs typeface="SimSun"/>
              </a:rPr>
              <a:t>一堆连续正整数</a:t>
            </a:r>
            <a:r>
              <a:rPr sz="2000" b="1">
                <a:solidFill>
                  <a:srgbClr val="000000"/>
                </a:solidFill>
                <a:latin typeface="MQWURM+CourierNewPS-BoldMT"/>
                <a:cs typeface="MQWURM+CourierNewPS-BoldMT"/>
              </a:rPr>
              <a:t>(</a:t>
            </a:r>
            <a:r>
              <a:rPr sz="2000" spc="16">
                <a:solidFill>
                  <a:srgbClr val="000000"/>
                </a:solidFill>
                <a:latin typeface="SimSun"/>
                <a:cs typeface="SimSun"/>
              </a:rPr>
              <a:t>数组下标</a:t>
            </a:r>
            <a:r>
              <a:rPr sz="2000" b="1">
                <a:solidFill>
                  <a:srgbClr val="000000"/>
                </a:solidFill>
                <a:latin typeface="MQWURM+CourierNewPS-BoldMT"/>
                <a:cs typeface="MQWURM+CourierNewPS-BoldMT"/>
              </a:rPr>
              <a:t>,</a:t>
            </a:r>
          </a:p>
          <a:p>
            <a:pPr marL="0" marR="0">
              <a:lnSpc>
                <a:spcPts val="2270"/>
              </a:lnSpc>
              <a:spcBef>
                <a:spcPts val="559"/>
              </a:spcBef>
              <a:spcAft>
                <a:spcPct val="0"/>
              </a:spcAft>
            </a:pPr>
            <a:r>
              <a:rPr sz="2000" spc="16">
                <a:solidFill>
                  <a:srgbClr val="FF0000"/>
                </a:solidFill>
                <a:latin typeface="SimSun"/>
                <a:cs typeface="SimSun"/>
              </a:rPr>
              <a:t>函数表索引</a:t>
            </a:r>
            <a:r>
              <a:rPr sz="2000" b="1">
                <a:solidFill>
                  <a:srgbClr val="000000"/>
                </a:solidFill>
                <a:latin typeface="MQWURM+CourierNewPS-BoldMT"/>
                <a:cs typeface="MQWURM+CourierNewPS-BoldMT"/>
              </a:rPr>
              <a:t>)</a:t>
            </a:r>
          </a:p>
        </p:txBody>
      </p:sp>
      <p:sp>
        <p:nvSpPr>
          <p:cNvPr id="14" name="object 14"/>
          <p:cNvSpPr txBox="1"/>
          <p:nvPr/>
        </p:nvSpPr>
        <p:spPr>
          <a:xfrm>
            <a:off x="624840" y="6021240"/>
            <a:ext cx="820216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spc="12">
                <a:solidFill>
                  <a:srgbClr val="000000"/>
                </a:solidFill>
                <a:latin typeface="SimSun"/>
                <a:cs typeface="SimSun"/>
              </a:rPr>
              <a:t>同时</a:t>
            </a:r>
            <a:r>
              <a:rPr sz="2400" b="1">
                <a:solidFill>
                  <a:srgbClr val="000000"/>
                </a:solidFill>
                <a:latin typeface="JEAABS+Arial-BoldMT"/>
                <a:cs typeface="JEAABS+Arial-BoldMT"/>
              </a:rPr>
              <a:t>eax</a:t>
            </a:r>
            <a:r>
              <a:rPr sz="2400" spc="12">
                <a:solidFill>
                  <a:srgbClr val="000000"/>
                </a:solidFill>
                <a:latin typeface="SimSun"/>
                <a:cs typeface="SimSun"/>
              </a:rPr>
              <a:t>也存放返回值，</a:t>
            </a:r>
            <a:r>
              <a:rPr sz="2400" b="1">
                <a:solidFill>
                  <a:srgbClr val="000000"/>
                </a:solidFill>
                <a:latin typeface="JEAABS+Arial-BoldMT"/>
                <a:cs typeface="JEAABS+Arial-BoldMT"/>
              </a:rPr>
              <a:t>ebx</a:t>
            </a:r>
            <a:r>
              <a:rPr sz="2400" spc="12">
                <a:solidFill>
                  <a:srgbClr val="000000"/>
                </a:solidFill>
                <a:latin typeface="SimSun"/>
                <a:cs typeface="SimSun"/>
              </a:rPr>
              <a:t>，</a:t>
            </a:r>
            <a:r>
              <a:rPr sz="2400" b="1">
                <a:solidFill>
                  <a:srgbClr val="000000"/>
                </a:solidFill>
                <a:latin typeface="JEAABS+Arial-BoldMT"/>
                <a:cs typeface="JEAABS+Arial-BoldMT"/>
              </a:rPr>
              <a:t>ecx</a:t>
            </a:r>
            <a:r>
              <a:rPr sz="2400" spc="12">
                <a:solidFill>
                  <a:srgbClr val="000000"/>
                </a:solidFill>
                <a:latin typeface="SimSun"/>
                <a:cs typeface="SimSun"/>
              </a:rPr>
              <a:t>，</a:t>
            </a:r>
            <a:r>
              <a:rPr sz="2400" b="1">
                <a:solidFill>
                  <a:srgbClr val="000000"/>
                </a:solidFill>
                <a:latin typeface="JEAABS+Arial-BoldMT"/>
                <a:cs typeface="JEAABS+Arial-BoldMT"/>
              </a:rPr>
              <a:t>edx</a:t>
            </a:r>
            <a:r>
              <a:rPr sz="2400" spc="12">
                <a:solidFill>
                  <a:srgbClr val="000000"/>
                </a:solidFill>
                <a:latin typeface="SimSun"/>
                <a:cs typeface="SimSun"/>
              </a:rPr>
              <a:t>存放</a:t>
            </a:r>
            <a:r>
              <a:rPr sz="2400" b="1">
                <a:solidFill>
                  <a:srgbClr val="000000"/>
                </a:solidFill>
                <a:latin typeface="JEAABS+Arial-BoldMT"/>
                <a:cs typeface="JEAABS+Arial-BoldMT"/>
              </a:rPr>
              <a:t>3</a:t>
            </a:r>
            <a:r>
              <a:rPr sz="2400" spc="12">
                <a:solidFill>
                  <a:srgbClr val="000000"/>
                </a:solidFill>
                <a:latin typeface="SimSun"/>
                <a:cs typeface="SimSun"/>
              </a:rPr>
              <a:t>个参数</a:t>
            </a:r>
          </a:p>
        </p:txBody>
      </p:sp>
      <p:sp>
        <p:nvSpPr>
          <p:cNvPr id="15" name="object 15"/>
          <p:cNvSpPr txBox="1"/>
          <p:nvPr/>
        </p:nvSpPr>
        <p:spPr>
          <a:xfrm>
            <a:off x="91459" y="6583047"/>
            <a:ext cx="1869381" cy="529265"/>
          </a:xfrm>
          <a:prstGeom prst="rect">
            <a:avLst/>
          </a:prstGeom>
        </p:spPr>
        <p:txBody>
          <a:bodyPr vert="horz" wrap="square" lIns="0" tIns="0" rIns="0" bIns="0" rtlCol="0">
            <a:spAutoFit/>
          </a:bodyPr>
          <a:lstStyle/>
          <a:p>
            <a:pPr marL="0" marR="0">
              <a:lnSpc>
                <a:spcPts val="1767"/>
              </a:lnSpc>
              <a:spcBef>
                <a:spcPct val="0"/>
              </a:spcBef>
              <a:spcAft>
                <a:spcPct val="0"/>
              </a:spcAft>
            </a:pPr>
            <a:r>
              <a:rPr sz="1600" b="1">
                <a:solidFill>
                  <a:srgbClr val="000000"/>
                </a:solidFill>
                <a:latin typeface="UQSCGV+TimesNewRomanPS-BoldMT"/>
                <a:cs typeface="UQSCGV+TimesNewRomanPS-BoldMT"/>
              </a:rPr>
              <a:t>Operating</a:t>
            </a:r>
            <a:r>
              <a:rPr sz="1600" b="1" spc="38">
                <a:solidFill>
                  <a:srgbClr val="000000"/>
                </a:solidFill>
                <a:latin typeface="UQSCGV+TimesNewRomanPS-BoldMT"/>
                <a:cs typeface="UQSCGV+TimesNewRomanPS-BoldMT"/>
              </a:rPr>
              <a:t> </a:t>
            </a:r>
            <a:r>
              <a:rPr sz="1600" b="1">
                <a:solidFill>
                  <a:srgbClr val="000000"/>
                </a:solidFill>
                <a:latin typeface="UQSCGV+TimesNewRomanPS-BoldMT"/>
                <a:cs typeface="UQSCGV+TimesNewRomanPS-BoldMT"/>
              </a:rPr>
              <a:t>System</a:t>
            </a:r>
          </a:p>
        </p:txBody>
      </p:sp>
      <p:sp>
        <p:nvSpPr>
          <p:cNvPr id="16" name="object 16"/>
          <p:cNvSpPr txBox="1"/>
          <p:nvPr/>
        </p:nvSpPr>
        <p:spPr>
          <a:xfrm>
            <a:off x="5913786" y="6581798"/>
            <a:ext cx="66802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b="1">
                <a:solidFill>
                  <a:srgbClr val="000000"/>
                </a:solidFill>
                <a:latin typeface="JEAABS+Arial-BoldMT"/>
                <a:cs typeface="JEAABS+Arial-BoldMT"/>
              </a:rPr>
              <a:t>-</a:t>
            </a:r>
            <a:r>
              <a:rPr sz="1600" b="1" spc="52">
                <a:solidFill>
                  <a:srgbClr val="000000"/>
                </a:solidFill>
                <a:latin typeface="Times New Roman"/>
                <a:cs typeface="Times New Roman"/>
              </a:rPr>
              <a:t> </a:t>
            </a:r>
            <a:r>
              <a:rPr sz="1600" b="1">
                <a:solidFill>
                  <a:srgbClr val="000000"/>
                </a:solidFill>
                <a:latin typeface="JEAABS+Arial-BoldMT"/>
                <a:cs typeface="JEAABS+Arial-BoldMT"/>
              </a:rPr>
              <a:t>7</a:t>
            </a:r>
            <a:r>
              <a:rPr sz="1600" b="1" spc="54">
                <a:solidFill>
                  <a:srgbClr val="000000"/>
                </a:solidFill>
                <a:latin typeface="Times New Roman"/>
                <a:cs typeface="Times New Roman"/>
              </a:rPr>
              <a:t> </a:t>
            </a:r>
            <a:r>
              <a:rPr sz="1600" b="1">
                <a:solidFill>
                  <a:srgbClr val="000000"/>
                </a:solidFill>
                <a:latin typeface="JEAABS+Arial-BoldMT"/>
                <a:cs typeface="JEAABS+Arial-BoldMT"/>
              </a:rPr>
              <a:t>-</a:t>
            </a:r>
          </a:p>
        </p:txBody>
      </p:sp>
    </p:spTree>
    <p:extLst>
      <p:ext uri="{BB962C8B-B14F-4D97-AF65-F5344CB8AC3E}">
        <p14:creationId xmlns:p14="http://schemas.microsoft.com/office/powerpoint/2010/main" val="419353395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8.07.12"/>
  <p:tag name="AS_TITLE" val="Aspose.Slides for .NET 2.0"/>
  <p:tag name="AS_VERSION" val="18.7"/>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1198</Words>
  <Application>Microsoft Office PowerPoint</Application>
  <PresentationFormat>宽屏</PresentationFormat>
  <Paragraphs>202</Paragraphs>
  <Slides>13</Slides>
  <Notes>0</Notes>
  <HiddenSlides>0</HiddenSlides>
  <MMClips>0</MMClips>
  <ScaleCrop>false</ScaleCrop>
  <HeadingPairs>
    <vt:vector size="6" baseType="variant">
      <vt:variant>
        <vt:lpstr>已用的字体</vt:lpstr>
      </vt:variant>
      <vt:variant>
        <vt:i4>45</vt:i4>
      </vt:variant>
      <vt:variant>
        <vt:lpstr>主题</vt:lpstr>
      </vt:variant>
      <vt:variant>
        <vt:i4>5</vt:i4>
      </vt:variant>
      <vt:variant>
        <vt:lpstr>幻灯片标题</vt:lpstr>
      </vt:variant>
      <vt:variant>
        <vt:i4>13</vt:i4>
      </vt:variant>
    </vt:vector>
  </HeadingPairs>
  <TitlesOfParts>
    <vt:vector size="63" baseType="lpstr">
      <vt:lpstr>RTUCOL+SymbolMT</vt:lpstr>
      <vt:lpstr>EUTALP+TimesNewRomanPS-BoldMT</vt:lpstr>
      <vt:lpstr>SWPLJR+Arial-BoldMT</vt:lpstr>
      <vt:lpstr>JUNDTA+CourierNewPS-BoldMT</vt:lpstr>
      <vt:lpstr>ADRTFA+TimesNewRomanPS-BoldMT</vt:lpstr>
      <vt:lpstr>SHPLMU+Elephant-Regular</vt:lpstr>
      <vt:lpstr>JEAABS+Arial-BoldMT</vt:lpstr>
      <vt:lpstr>RIWCAR+CourierNewPS-BoldMT</vt:lpstr>
      <vt:lpstr>UMMPCM+Arial-BoldMT</vt:lpstr>
      <vt:lpstr>PILEML+Arial-BoldMT</vt:lpstr>
      <vt:lpstr>SimSun</vt:lpstr>
      <vt:lpstr>QUCJIS+CourierNewPS-BoldMT</vt:lpstr>
      <vt:lpstr>DPGLGH+Arial-BoldMT</vt:lpstr>
      <vt:lpstr>WJVVRE+Arial-BoldMT</vt:lpstr>
      <vt:lpstr>HKOTET+TimesNewRomanPS-BoldMT</vt:lpstr>
      <vt:lpstr>JEGPFD+TimesNewRomanPS-BoldMT</vt:lpstr>
      <vt:lpstr>MQWURM+CourierNewPS-BoldMT</vt:lpstr>
      <vt:lpstr>Times New Roman</vt:lpstr>
      <vt:lpstr>UQSCGV+TimesNewRomanPS-BoldMT</vt:lpstr>
      <vt:lpstr>SimSun</vt:lpstr>
      <vt:lpstr>NJVDMJ+TimesNewRomanPS-BoldMT</vt:lpstr>
      <vt:lpstr>FODIDJ+TimesNewRomanPS-BoldMT</vt:lpstr>
      <vt:lpstr>EMUBQE+Arial-Black</vt:lpstr>
      <vt:lpstr>KPESPU+Arial-BoldMT</vt:lpstr>
      <vt:lpstr>Arial</vt:lpstr>
      <vt:lpstr>AUUNCK+Arial-BoldMT</vt:lpstr>
      <vt:lpstr>Segoe UI</vt:lpstr>
      <vt:lpstr>JRAWGP+Arial-BoldMT</vt:lpstr>
      <vt:lpstr>STHupo</vt:lpstr>
      <vt:lpstr>ULCMKD+Arial-Black</vt:lpstr>
      <vt:lpstr>FWITHP+TimesNewRomanPS-BoldMT</vt:lpstr>
      <vt:lpstr>SimHei</vt:lpstr>
      <vt:lpstr>MOWPNO+TimesNewRomanPS-BoldMT</vt:lpstr>
      <vt:lpstr>NAUVQD+ComicSansMS-Bold</vt:lpstr>
      <vt:lpstr>Calibri</vt:lpstr>
      <vt:lpstr>HWBOOP+TimesNewRomanPS-BoldMT</vt:lpstr>
      <vt:lpstr>LLGBAS+Arial-BoldMT</vt:lpstr>
      <vt:lpstr>ＭＳ Ｐゴシック</vt:lpstr>
      <vt:lpstr>APINCB+Wingdings-Regular</vt:lpstr>
      <vt:lpstr>WHLAVC+Wingdings-Regular</vt:lpstr>
      <vt:lpstr>FSNCAJ+Wingdings-Regular</vt:lpstr>
      <vt:lpstr>微软雅黑</vt:lpstr>
      <vt:lpstr>AJFKWJ+CourierNewPS-BoldMT</vt:lpstr>
      <vt:lpstr>MLQGOC+TimesNewRomanPS-BoldMT</vt:lpstr>
      <vt:lpstr>FNIFDN+CourierNewPS-BoldMT</vt:lpstr>
      <vt:lpstr>Theme Office</vt:lpstr>
      <vt:lpstr>Theme Office</vt:lpstr>
      <vt:lpstr>Theme Office</vt:lpstr>
      <vt:lpstr>Theme Office</vt:lpstr>
      <vt:lpstr>Theme Office</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LEE</dc:creator>
  <cp:lastModifiedBy>lenovo</cp:lastModifiedBy>
  <cp:revision>10</cp:revision>
  <dcterms:modified xsi:type="dcterms:W3CDTF">2018-09-27T17:16:47Z</dcterms:modified>
</cp:coreProperties>
</file>