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  <p:sldMasterId id="2147483655" r:id="rId4"/>
    <p:sldMasterId id="2147483657" r:id="rId5"/>
  </p:sldMasterIdLst>
  <p:sldIdLst>
    <p:sldId id="256" r:id="rId6"/>
    <p:sldId id="260" r:id="rId7"/>
    <p:sldId id="263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12192000" cy="6858000"/>
  <p:embeddedFontLst>
    <p:embeddedFont>
      <p:font typeface="NOCHHM+Arial-BoldMT" panose="02010600030101010101" charset="0"/>
      <p:regular r:id="rId18"/>
    </p:embeddedFont>
    <p:embeddedFont>
      <p:font typeface="MEIHNF+Arial-BoldMT" panose="02010600030101010101" charset="0"/>
      <p:regular r:id="rId19"/>
    </p:embeddedFont>
    <p:embeddedFont>
      <p:font typeface="RPBRAO+TimesNewRomanPS-BoldMT" panose="02010600030101010101" charset="-122"/>
      <p:regular r:id="rId20"/>
    </p:embeddedFont>
    <p:embeddedFont>
      <p:font typeface="HNTULE+TimesNewRomanPS-BoldMT" panose="02010600030101010101" charset="-122"/>
      <p:regular r:id="rId21"/>
    </p:embeddedFont>
    <p:embeddedFont>
      <p:font typeface="STHupo" panose="02010800040101010101" pitchFamily="2" charset="-122"/>
      <p:regular r:id="rId22"/>
    </p:embeddedFont>
    <p:embeddedFont>
      <p:font typeface="EOJVUD+Arial-BoldMT" panose="02010600030101010101" charset="0"/>
      <p:regular r:id="rId23"/>
    </p:embeddedFont>
    <p:embeddedFont>
      <p:font typeface="MRKTVQ+TimesNewRomanPS-BoldMT" panose="02010600030101010101" charset="0"/>
      <p:regular r:id="rId24"/>
    </p:embeddedFont>
    <p:embeddedFont>
      <p:font typeface="OJSGTM+TimesNewRomanPS-BoldMT" panose="02010600030101010101" charset="-122"/>
      <p:regular r:id="rId25"/>
    </p:embeddedFont>
    <p:embeddedFont>
      <p:font typeface="VGFFHV+TimesNewRomanPS-BoldMT" panose="02010600030101010101" charset="-122"/>
      <p:regular r:id="rId26"/>
    </p:embeddedFont>
    <p:embeddedFont>
      <p:font typeface="MVMJTN+Wingdings-Regular" panose="02010600030101010101" charset="2"/>
      <p:regular r:id="rId27"/>
    </p:embeddedFont>
    <p:embeddedFont>
      <p:font typeface="EVUWNM+Wingdings-Regular" panose="02010600030101010101" charset="2"/>
      <p:regular r:id="rId28"/>
    </p:embeddedFont>
    <p:embeddedFont>
      <p:font typeface="OHOLAM+TimesNewRomanPS-BoldMT" panose="02010600030101010101" charset="-122"/>
      <p:regular r:id="rId29"/>
    </p:embeddedFont>
    <p:embeddedFont>
      <p:font typeface="WWGVHL+Arial-BoldMT" panose="02010600030101010101" charset="0"/>
      <p:regular r:id="rId30"/>
    </p:embeddedFont>
    <p:embeddedFont>
      <p:font typeface="VPVUFQ+Wingdings-Regular" panose="02010600030101010101" charset="2"/>
      <p:regular r:id="rId31"/>
    </p:embeddedFont>
    <p:embeddedFont>
      <p:font typeface="GAKAMF+Wingdings-Regular" panose="02010600030101010101" charset="2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JKDILO+TimesNewRomanPS-BoldMT" panose="02010600030101010101" charset="-122"/>
      <p:regular r:id="rId37"/>
    </p:embeddedFont>
    <p:embeddedFont>
      <p:font typeface="RVNROD+Arial-BoldMT" panose="02010600030101010101" charset="-122"/>
      <p:regular r:id="rId38"/>
    </p:embeddedFont>
    <p:embeddedFont>
      <p:font typeface="NQCABS+TimesNewRomanPS-BoldMT" panose="02010600030101010101" charset="-122"/>
      <p:regular r:id="rId39"/>
    </p:embeddedFont>
    <p:embeddedFont>
      <p:font typeface="BBFAPP+Arial-BoldMT" panose="02010600030101010101" charset="0"/>
      <p:regular r:id="rId40"/>
    </p:embeddedFont>
    <p:embeddedFont>
      <p:font typeface="VOVAPD+Wingdings-Regular" panose="02010600030101010101" charset="2"/>
      <p:regular r:id="rId41"/>
    </p:embeddedFont>
    <p:embeddedFont>
      <p:font typeface="SimHei" panose="02010609060101010101" pitchFamily="49" charset="-122"/>
      <p:regular r:id="rId42"/>
    </p:embeddedFont>
    <p:embeddedFont>
      <p:font typeface="TCNOCD+Arial-BoldMT" panose="02010600030101010101" charset="0"/>
      <p:regular r:id="rId43"/>
    </p:embeddedFont>
    <p:embeddedFont>
      <p:font typeface="SLCDNI+Wingdings-Regular" panose="02010600030101010101" charset="2"/>
      <p:regular r:id="rId44"/>
    </p:embeddedFont>
    <p:embeddedFont>
      <p:font typeface="JFVGFS+Arial-BoldMT" panose="02010600030101010101" charset="0"/>
      <p:regular r:id="rId45"/>
    </p:embeddedFont>
    <p:embeddedFont>
      <p:font typeface="COBKPM+Elephant-Regular" panose="02010600030101010101" charset="0"/>
      <p:regular r:id="rId46"/>
    </p:embeddedFont>
    <p:embeddedFont>
      <p:font typeface="QIRFLC+Arial-BoldMT" panose="02010600030101010101" charset="0"/>
      <p:regular r:id="rId47"/>
    </p:embeddedFont>
    <p:embeddedFont>
      <p:font typeface="PHLQGC+Arial-Black" panose="02010600030101010101" charset="0"/>
      <p:regular r:id="rId48"/>
    </p:embeddedFont>
    <p:embeddedFont>
      <p:font typeface="CVNKTG+Wingdings-Regular" panose="02010600030101010101" charset="2"/>
      <p:regular r:id="rId49"/>
    </p:embeddedFont>
    <p:embeddedFont>
      <p:font typeface="ITDIMG+Wingdings-Regular" panose="02010600030101010101" charset="2"/>
      <p:regular r:id="rId50"/>
    </p:embeddedFont>
    <p:embeddedFont>
      <p:font typeface="TEOAIA+Arial-BoldMT" panose="02010600030101010101" charset="0"/>
      <p:regular r:id="rId51"/>
    </p:embeddedFont>
    <p:embeddedFont>
      <p:font typeface="MMHVRJ+TimesNewRomanPS-BoldMT" panose="02010600030101010101" charset="0"/>
      <p:regular r:id="rId52"/>
    </p:embeddedFont>
    <p:embeddedFont>
      <p:font typeface="OINDFV+Wingdings-Regular" panose="02010600030101010101" charset="2"/>
      <p:regular r:id="rId53"/>
    </p:embeddedFont>
    <p:embeddedFont>
      <p:font typeface="SUNJOA+TimesNewRomanPS-BoldMT" panose="02010600030101010101" charset="0"/>
      <p:regular r:id="rId54"/>
    </p:embeddedFont>
    <p:embeddedFont>
      <p:font typeface="PSLBTO+Wingdings-Regular" panose="02010600030101010101" charset="2"/>
      <p:regular r:id="rId55"/>
    </p:embeddedFont>
    <p:embeddedFont>
      <p:font typeface="PEDTBM+Wingdings-Regular" panose="02010600030101010101" charset="2"/>
      <p:regular r:id="rId56"/>
    </p:embeddedFont>
    <p:embeddedFont>
      <p:font typeface="GSMHJG+Arial-BoldMT" panose="02010600030101010101" charset="0"/>
      <p:regular r:id="rId57"/>
    </p:embeddedFont>
    <p:embeddedFont>
      <p:font typeface="BIERQW+TimesNewRomanPS-BoldMT" panose="02010600030101010101" charset="0"/>
      <p:regular r:id="rId58"/>
    </p:embeddedFont>
    <p:embeddedFont>
      <p:font typeface="LQDRFT+TimesNewRomanPS-BoldMT" panose="02010600030101010101" charset="0"/>
      <p:regular r:id="rId59"/>
    </p:embeddedFont>
  </p:embeddedFontLst>
  <p:custDataLst>
    <p:tags r:id="rId60"/>
  </p:custDataLst>
  <p:defaultTextStyle/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font" Target="fonts/font33.fntdata"/><Relationship Id="rId55" Type="http://schemas.openxmlformats.org/officeDocument/2006/relationships/font" Target="fonts/font38.fntdata"/><Relationship Id="rId63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font" Target="fonts/font12.fntdata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3" Type="http://schemas.openxmlformats.org/officeDocument/2006/relationships/font" Target="fonts/font36.fntdata"/><Relationship Id="rId58" Type="http://schemas.openxmlformats.org/officeDocument/2006/relationships/font" Target="fonts/font41.fntdata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font" Target="fonts/font2.fntdata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56" Type="http://schemas.openxmlformats.org/officeDocument/2006/relationships/font" Target="fonts/font39.fntdata"/><Relationship Id="rId64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font" Target="fonts/font3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59" Type="http://schemas.openxmlformats.org/officeDocument/2006/relationships/font" Target="fonts/font42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54" Type="http://schemas.openxmlformats.org/officeDocument/2006/relationships/font" Target="fonts/font3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font" Target="fonts/font32.fntdata"/><Relationship Id="rId57" Type="http://schemas.openxmlformats.org/officeDocument/2006/relationships/font" Target="fonts/font40.fntdata"/><Relationship Id="rId10" Type="http://schemas.openxmlformats.org/officeDocument/2006/relationships/slide" Target="slides/slide5.xml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font" Target="fonts/font35.fntdata"/><Relationship Id="rId6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3.jpeg"/><Relationship Id="rId7" Type="http://schemas.openxmlformats.org/officeDocument/2006/relationships/image" Target="../media/image2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277859" y="1028701"/>
            <a:ext cx="11513582" cy="37619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02124" y="1343721"/>
            <a:ext cx="6572817" cy="1788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980"/>
              </a:lnSpc>
              <a:spcBef>
                <a:spcPct val="0"/>
              </a:spcBef>
              <a:spcAft>
                <a:spcPct val="0"/>
              </a:spcAft>
            </a:pPr>
            <a:r>
              <a:rPr sz="5400" b="1">
                <a:solidFill>
                  <a:srgbClr val="0033CC"/>
                </a:solidFill>
                <a:latin typeface="LQDRFT+TimesNewRomanPS-BoldMT"/>
                <a:cs typeface="LQDRFT+TimesNewRomanPS-BoldMT"/>
              </a:rPr>
              <a:t>Operating 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72640" y="1429207"/>
            <a:ext cx="3358286" cy="1542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48"/>
              </a:lnSpc>
              <a:spcBef>
                <a:spcPct val="0"/>
              </a:spcBef>
              <a:spcAft>
                <a:spcPct val="0"/>
              </a:spcAft>
            </a:pPr>
            <a:r>
              <a:rPr sz="4800" spc="14">
                <a:solidFill>
                  <a:srgbClr val="0033CC"/>
                </a:solidFill>
                <a:latin typeface="STHupo"/>
                <a:cs typeface="STHupo"/>
              </a:rPr>
              <a:t>操作系统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1015" y="2736212"/>
            <a:ext cx="7248145" cy="2217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8460"/>
              </a:lnSpc>
              <a:spcBef>
                <a:spcPct val="0"/>
              </a:spcBef>
              <a:spcAft>
                <a:spcPct val="0"/>
              </a:spcAft>
            </a:pPr>
            <a:r>
              <a:rPr sz="6000">
                <a:solidFill>
                  <a:srgbClr val="FF0000"/>
                </a:solidFill>
                <a:latin typeface="PHLQGC+Arial-Black"/>
                <a:cs typeface="PHLQGC+Arial-Black"/>
              </a:rPr>
              <a:t>L6.</a:t>
            </a:r>
            <a:r>
              <a:rPr sz="6000" spc="15">
                <a:solidFill>
                  <a:srgbClr val="FF0000"/>
                </a:solidFill>
                <a:latin typeface="PHLQGC+Arial-Black"/>
                <a:cs typeface="PHLQGC+Arial-Black"/>
              </a:rPr>
              <a:t> </a:t>
            </a:r>
            <a:r>
              <a:rPr sz="6000" spc="14">
                <a:solidFill>
                  <a:srgbClr val="FF0000"/>
                </a:solidFill>
                <a:latin typeface="SimHei"/>
                <a:cs typeface="SimHei"/>
              </a:rPr>
              <a:t>操作系统历史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39284" y="4129968"/>
            <a:ext cx="4413405" cy="1416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150"/>
              </a:lnSpc>
              <a:spcBef>
                <a:spcPct val="0"/>
              </a:spcBef>
              <a:spcAft>
                <a:spcPct val="0"/>
              </a:spcAft>
            </a:pPr>
            <a:r>
              <a:rPr sz="4000">
                <a:solidFill>
                  <a:srgbClr val="000000"/>
                </a:solidFill>
                <a:latin typeface="COBKPM+Elephant-Regular"/>
                <a:cs typeface="COBKPM+Elephant-Regular"/>
              </a:rPr>
              <a:t>History</a:t>
            </a:r>
            <a:r>
              <a:rPr sz="4000" spc="-37">
                <a:solidFill>
                  <a:srgbClr val="000000"/>
                </a:solidFill>
                <a:latin typeface="COBKPM+Elephant-Regular"/>
                <a:cs typeface="COBKPM+Elephant-Regular"/>
              </a:rPr>
              <a:t> </a:t>
            </a:r>
            <a:r>
              <a:rPr sz="4000" spc="10">
                <a:solidFill>
                  <a:srgbClr val="000000"/>
                </a:solidFill>
                <a:latin typeface="COBKPM+Elephant-Regular"/>
                <a:cs typeface="COBKPM+Elephant-Regular"/>
              </a:rPr>
              <a:t>of</a:t>
            </a:r>
            <a:r>
              <a:rPr sz="4000">
                <a:solidFill>
                  <a:srgbClr val="000000"/>
                </a:solidFill>
                <a:latin typeface="COBKPM+Elephant-Regular"/>
                <a:cs typeface="COBKPM+Elephant-Regular"/>
              </a:rPr>
              <a:t> OS!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15823"/>
            <a:ext cx="12019280" cy="427507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727" y="478688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586892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240" y="404306"/>
            <a:ext cx="546275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GSMHJG+Arial-BoldMT"/>
                <a:cs typeface="GSMHJG+Arial-BoldMT"/>
              </a:rPr>
              <a:t>MS-DOS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3600" b="1">
                <a:solidFill>
                  <a:srgbClr val="000000"/>
                </a:solidFill>
                <a:latin typeface="GSMHJG+Arial-BoldMT"/>
                <a:cs typeface="GSMHJG+Arial-BoldMT"/>
              </a:rPr>
              <a:t>Windows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16128" y="563860"/>
            <a:ext cx="1744414" cy="2474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GSMHJG+Arial-BoldMT"/>
                <a:cs typeface="GSMHJG+Arial-BoldMT"/>
              </a:rPr>
              <a:t>MS_DOS</a:t>
            </a:r>
          </a:p>
          <a:p>
            <a:pPr marL="152400" marR="0">
              <a:lnSpc>
                <a:spcPts val="2681"/>
              </a:lnSpc>
              <a:spcBef>
                <a:spcPts val="10518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GSMHJG+Arial-BoldMT"/>
                <a:cs typeface="GSMHJG+Arial-BoldMT"/>
              </a:rPr>
              <a:t>EDIT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91104" y="1210036"/>
            <a:ext cx="2412842" cy="2626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MS-DOS</a:t>
            </a:r>
            <a:r>
              <a:rPr sz="2400" b="1" spc="-13">
                <a:solidFill>
                  <a:srgbClr val="000000"/>
                </a:solidFill>
                <a:latin typeface="GSMHJG+Arial-BoldMT"/>
                <a:cs typeface="GSMHJG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4.0</a:t>
            </a:r>
          </a:p>
          <a:p>
            <a:pPr marL="0" marR="0">
              <a:lnSpc>
                <a:spcPts val="2681"/>
              </a:lnSpc>
              <a:spcBef>
                <a:spcPts val="11718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Windows</a:t>
            </a:r>
            <a:r>
              <a:rPr sz="2400" b="1" spc="-45">
                <a:solidFill>
                  <a:srgbClr val="000000"/>
                </a:solidFill>
                <a:latin typeface="GSMHJG+Arial-BoldMT"/>
                <a:cs typeface="GSMHJG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3.0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9415" y="1332528"/>
            <a:ext cx="5715908" cy="926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VOVAPD+Wingdings-Regular"/>
                <a:cs typeface="VOVAPD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GSMHJG+Arial-BoldMT"/>
                <a:cs typeface="GSMHJG+Arial-BoldMT"/>
              </a:rPr>
              <a:t>MS-DOS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的磁盘、文件、命令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2315" y="1903563"/>
            <a:ext cx="5328225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让用方便，但似乎可以更方便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40" y="2536678"/>
            <a:ext cx="4577791" cy="18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1989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年，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MS-DOS</a:t>
            </a:r>
            <a:r>
              <a:rPr sz="2400" b="1" spc="11">
                <a:solidFill>
                  <a:srgbClr val="000000"/>
                </a:solidFill>
                <a:latin typeface="GSMHJG+Arial-BoldMT"/>
                <a:cs typeface="GSMHJG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4.0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出现，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支持了鼠标和键盘，此时微软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已经决定要放弃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MS-DOS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40" y="4132115"/>
            <a:ext cx="458129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不久后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Windows</a:t>
            </a:r>
            <a:r>
              <a:rPr sz="2400" b="1" spc="-33">
                <a:solidFill>
                  <a:srgbClr val="000000"/>
                </a:solidFill>
                <a:latin typeface="GSMHJG+Arial-BoldMT"/>
                <a:cs typeface="GSMHJG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3.0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大获成功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240" y="4725840"/>
            <a:ext cx="6968337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后来就是一发不可收拾了，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95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XP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 spc="-10">
                <a:solidFill>
                  <a:srgbClr val="000000"/>
                </a:solidFill>
                <a:latin typeface="GSMHJG+Arial-BoldMT"/>
                <a:cs typeface="GSMHJG+Arial-BoldMT"/>
              </a:rPr>
              <a:t>Vista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Win</a:t>
            </a:r>
            <a:r>
              <a:rPr sz="2400" b="1" spc="-13">
                <a:solidFill>
                  <a:srgbClr val="000000"/>
                </a:solidFill>
                <a:latin typeface="GSMHJG+Arial-BoldMT"/>
                <a:cs typeface="GSMHJG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7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400" b="1">
                <a:solidFill>
                  <a:srgbClr val="000000"/>
                </a:solidFill>
                <a:latin typeface="GSMHJG+Arial-BoldMT"/>
                <a:cs typeface="GSMHJG+Arial-BoldMT"/>
              </a:rPr>
              <a:t>Win 8…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8240" y="5808515"/>
            <a:ext cx="684565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文件、开发环境、图形界面对于</a:t>
            </a:r>
            <a:r>
              <a:rPr sz="2400" b="1">
                <a:solidFill>
                  <a:srgbClr val="FF0000"/>
                </a:solidFill>
                <a:latin typeface="GSMHJG+Arial-BoldMT"/>
                <a:cs typeface="GSMHJG+Arial-BoldMT"/>
              </a:rPr>
              <a:t>OS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的重要性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VGFFHV+TimesNewRomanPS-BoldMT"/>
                <a:cs typeface="VGFFHV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VGFFHV+TimesNewRomanPS-BoldMT"/>
                <a:cs typeface="VGFFHV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VGFFHV+TimesNewRomanPS-BoldMT"/>
                <a:cs typeface="VGFFHV+TimesNewRomanPS-BoldMT"/>
              </a:rPr>
              <a:t>System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GSMHJG+Arial-BoldMT"/>
                <a:cs typeface="GSMHJG+Arial-BoldMT"/>
              </a:rPr>
              <a:t>- 10</a:t>
            </a:r>
            <a:r>
              <a:rPr sz="1600" b="1" spc="14">
                <a:solidFill>
                  <a:srgbClr val="000000"/>
                </a:solidFill>
                <a:latin typeface="GSMHJG+Arial-BoldMT"/>
                <a:cs typeface="GSMHJG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GSMHJG+Arial-BoldMT"/>
                <a:cs typeface="GSMHJG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694141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20395"/>
            <a:ext cx="12045188" cy="33682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527" y="3643883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527" y="4253484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527" y="5335524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040" y="404306"/>
            <a:ext cx="599791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还要说一说</a:t>
            </a:r>
            <a:r>
              <a:rPr sz="3600" b="1">
                <a:solidFill>
                  <a:srgbClr val="000000"/>
                </a:solidFill>
                <a:latin typeface="BBFAPP+Arial-BoldMT"/>
                <a:cs typeface="BBFAPP+Arial-BoldMT"/>
              </a:rPr>
              <a:t>Mac OS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与</a:t>
            </a:r>
            <a:r>
              <a:rPr sz="3600" b="1">
                <a:solidFill>
                  <a:srgbClr val="000000"/>
                </a:solidFill>
                <a:latin typeface="BBFAPP+Arial-BoldMT"/>
                <a:cs typeface="BBFAPP+Arial-BoldMT"/>
              </a:rPr>
              <a:t>iOS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45040" y="1254422"/>
            <a:ext cx="2210150" cy="23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BBFAPP+Arial-BoldMT"/>
                <a:cs typeface="BBFAPP+Arial-BoldMT"/>
              </a:rPr>
              <a:t>System</a:t>
            </a:r>
            <a:r>
              <a:rPr sz="2400" b="1" spc="50">
                <a:solidFill>
                  <a:srgbClr val="FF0000"/>
                </a:solidFill>
                <a:latin typeface="BBFAPP+Arial-BoldMT"/>
                <a:cs typeface="BBFAPP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BBFAPP+Arial-BoldMT"/>
                <a:cs typeface="BBFAPP+Arial-BoldMT"/>
              </a:rPr>
              <a:t>1.0</a:t>
            </a:r>
          </a:p>
          <a:p>
            <a:pPr marL="381000" marR="0">
              <a:lnSpc>
                <a:spcPts val="2681"/>
              </a:lnSpc>
              <a:spcBef>
                <a:spcPts val="9393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BBFAPP+Arial-BoldMT"/>
                <a:cs typeface="BBFAPP+Arial-BoldMT"/>
              </a:rPr>
              <a:t>Mac OS</a:t>
            </a:r>
            <a:r>
              <a:rPr sz="2400" b="1" spc="-17">
                <a:solidFill>
                  <a:srgbClr val="FF0000"/>
                </a:solidFill>
                <a:latin typeface="BBFAPP+Arial-BoldMT"/>
                <a:cs typeface="BBFAPP+Arial-BoldMT"/>
              </a:rPr>
              <a:t> </a:t>
            </a:r>
            <a:r>
              <a:rPr sz="2400" b="1">
                <a:solidFill>
                  <a:srgbClr val="FF0000"/>
                </a:solidFill>
                <a:latin typeface="BBFAPP+Arial-BoldMT"/>
                <a:cs typeface="BBFAPP+Arial-BoldMT"/>
              </a:rPr>
              <a:t>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3215" y="1332528"/>
            <a:ext cx="9101252" cy="148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ITDIMG+Wingdings-Regular"/>
                <a:cs typeface="ITDIM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1984</a:t>
            </a:r>
            <a:r>
              <a:rPr sz="2800" spc="14">
                <a:solidFill>
                  <a:srgbClr val="000000"/>
                </a:solidFill>
                <a:latin typeface="SimSun"/>
                <a:cs typeface="SimSun"/>
              </a:rPr>
              <a:t>年，苹果推出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PC(</a:t>
            </a:r>
            <a:r>
              <a:rPr sz="2800" spc="15">
                <a:solidFill>
                  <a:srgbClr val="000000"/>
                </a:solidFill>
                <a:latin typeface="SimSun"/>
                <a:cs typeface="SimSun"/>
              </a:rPr>
              <a:t>麦金塔机，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Macintosh)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</a:t>
            </a:r>
          </a:p>
          <a:p>
            <a:pPr marL="342900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简称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Mac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机，其处理器使用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IBM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、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Intel</a:t>
            </a:r>
            <a:r>
              <a:rPr sz="2800" spc="20">
                <a:solidFill>
                  <a:srgbClr val="000000"/>
                </a:solidFill>
                <a:latin typeface="SimSun"/>
                <a:cs typeface="SimSun"/>
              </a:rPr>
              <a:t>或</a:t>
            </a:r>
            <a:r>
              <a:rPr sz="2800" b="1">
                <a:solidFill>
                  <a:srgbClr val="000000"/>
                </a:solidFill>
                <a:latin typeface="BBFAPP+Arial-BoldMT"/>
                <a:cs typeface="BBFAPP+Arial-BoldMT"/>
              </a:rPr>
              <a:t>AMD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6115" y="2458299"/>
            <a:ext cx="4918236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等，核心在于屏幕、能耗等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2040" y="2989115"/>
            <a:ext cx="78175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与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Mac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机一起发布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System</a:t>
            </a:r>
            <a:r>
              <a:rPr sz="2400" b="1" spc="62">
                <a:solidFill>
                  <a:srgbClr val="000000"/>
                </a:solidFill>
                <a:latin typeface="BBFAPP+Arial-BoldMT"/>
                <a:cs typeface="BBFAPP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X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系统，一上来就是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GUI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2040" y="3582840"/>
            <a:ext cx="523191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在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System</a:t>
            </a:r>
            <a:r>
              <a:rPr sz="2400" b="1" spc="50">
                <a:solidFill>
                  <a:srgbClr val="000000"/>
                </a:solidFill>
                <a:latin typeface="BBFAPP+Arial-BoldMT"/>
                <a:cs typeface="BBFAPP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7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以后改名为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Mac OS</a:t>
            </a:r>
            <a:r>
              <a:rPr sz="2400" b="1" spc="-17">
                <a:solidFill>
                  <a:srgbClr val="000000"/>
                </a:solidFill>
                <a:latin typeface="BBFAPP+Arial-BoldMT"/>
                <a:cs typeface="BBFAPP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2040" y="4192440"/>
            <a:ext cx="760102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2007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年发布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iOS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，核心仍然是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Mac</a:t>
            </a:r>
            <a:r>
              <a:rPr sz="2400" b="1" spc="13">
                <a:solidFill>
                  <a:srgbClr val="000000"/>
                </a:solidFill>
                <a:latin typeface="BBFAPP+Arial-BoldMT"/>
                <a:cs typeface="BBFAPP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BBFAPP+Arial-BoldMT"/>
                <a:cs typeface="BBFAPP+Arial-BoldMT"/>
              </a:rPr>
              <a:t>OS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，专为移动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82040" y="4718494"/>
            <a:ext cx="259994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设备，如手势等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2040" y="5275115"/>
            <a:ext cx="670019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BBFAPP+Arial-BoldMT"/>
                <a:cs typeface="BBFAPP+Arial-BoldMT"/>
              </a:rPr>
              <a:t>Mac OS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核心是</a:t>
            </a:r>
            <a:r>
              <a:rPr sz="2400" b="1">
                <a:solidFill>
                  <a:srgbClr val="FF0000"/>
                </a:solidFill>
                <a:latin typeface="BBFAPP+Arial-BoldMT"/>
                <a:cs typeface="BBFAPP+Arial-BoldMT"/>
              </a:rPr>
              <a:t>UNIX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，专注于界面、文件、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2040" y="5801169"/>
            <a:ext cx="3873246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媒体等和用户有关的内容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35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PBRAO+TimesNewRomanPS-BoldMT"/>
                <a:cs typeface="RPBRAO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RPBRAO+TimesNewRomanPS-BoldMT"/>
                <a:cs typeface="RPBRA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RPBRAO+TimesNewRomanPS-BoldMT"/>
                <a:cs typeface="RPBRAO+TimesNewRomanPS-BoldMT"/>
              </a:rPr>
              <a:t>System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63495" y="6581798"/>
            <a:ext cx="768561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BFAPP+Arial-BoldMT"/>
                <a:cs typeface="BBFAPP+Arial-BoldMT"/>
              </a:rPr>
              <a:t>- </a:t>
            </a:r>
            <a:r>
              <a:rPr sz="1600" b="1" spc="-85">
                <a:solidFill>
                  <a:srgbClr val="000000"/>
                </a:solidFill>
                <a:latin typeface="BBFAPP+Arial-BoldMT"/>
                <a:cs typeface="BBFAPP+Arial-BoldMT"/>
              </a:rPr>
              <a:t>11</a:t>
            </a:r>
            <a:r>
              <a:rPr sz="1600" b="1" spc="82">
                <a:solidFill>
                  <a:srgbClr val="000000"/>
                </a:solidFill>
                <a:latin typeface="BBFAPP+Arial-BoldMT"/>
                <a:cs typeface="BBFAPP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BBFAPP+Arial-BoldMT"/>
                <a:cs typeface="BBFAPP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676633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762" y="2106168"/>
            <a:ext cx="532891" cy="17871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62" y="4267962"/>
            <a:ext cx="532891" cy="9207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5247759"/>
            <a:ext cx="7540374" cy="123994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87412" y="1260347"/>
            <a:ext cx="4329938" cy="275869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8640" y="28259"/>
            <a:ext cx="8650739" cy="1719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3300"/>
                </a:solidFill>
                <a:latin typeface="JFVGFS+Arial-BoldMT"/>
                <a:cs typeface="JFVGFS+Arial-BoldMT"/>
              </a:rPr>
              <a:t>CP/M</a:t>
            </a:r>
            <a:r>
              <a:rPr sz="3200" spc="22">
                <a:solidFill>
                  <a:srgbClr val="FF3300"/>
                </a:solidFill>
                <a:latin typeface="PSLBTO+Wingdings-Regular"/>
                <a:cs typeface="PSLBTO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JFVGFS+Arial-BoldMT"/>
                <a:cs typeface="JFVGFS+Arial-BoldMT"/>
              </a:rPr>
              <a:t>QDOS</a:t>
            </a:r>
            <a:r>
              <a:rPr sz="3200" spc="22">
                <a:solidFill>
                  <a:srgbClr val="FF3300"/>
                </a:solidFill>
                <a:latin typeface="PSLBTO+Wingdings-Regular"/>
                <a:cs typeface="PSLBTO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JFVGFS+Arial-BoldMT"/>
                <a:cs typeface="JFVGFS+Arial-BoldMT"/>
              </a:rPr>
              <a:t>MS-DOS</a:t>
            </a:r>
            <a:r>
              <a:rPr sz="3200" spc="10">
                <a:solidFill>
                  <a:srgbClr val="FF3300"/>
                </a:solidFill>
                <a:latin typeface="PSLBTO+Wingdings-Regular"/>
                <a:cs typeface="PSLBTO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JFVGFS+Arial-BoldMT"/>
                <a:cs typeface="JFVGFS+Arial-BoldMT"/>
              </a:rPr>
              <a:t>Windows</a:t>
            </a:r>
          </a:p>
          <a:p>
            <a:pPr marL="0" marR="0">
              <a:lnSpc>
                <a:spcPts val="4021"/>
              </a:lnSpc>
              <a:spcBef>
                <a:spcPts val="178"/>
              </a:spcBef>
              <a:spcAft>
                <a:spcPct val="0"/>
              </a:spcAft>
            </a:pPr>
            <a:r>
              <a:rPr sz="3600" b="1">
                <a:solidFill>
                  <a:srgbClr val="FF3200"/>
                </a:solidFill>
                <a:latin typeface="JFVGFS+Arial-BoldMT"/>
                <a:cs typeface="JFVGFS+Arial-BoldMT"/>
              </a:rPr>
              <a:t>Unix</a:t>
            </a:r>
            <a:r>
              <a:rPr sz="3200" spc="22">
                <a:solidFill>
                  <a:srgbClr val="FF3200"/>
                </a:solidFill>
                <a:latin typeface="PSLBTO+Wingdings-Regular"/>
                <a:cs typeface="PSLBTO+Wingdings-Regular"/>
              </a:rPr>
              <a:t></a:t>
            </a:r>
            <a:r>
              <a:rPr sz="3600" b="1">
                <a:solidFill>
                  <a:srgbClr val="FF3200"/>
                </a:solidFill>
                <a:latin typeface="JFVGFS+Arial-BoldMT"/>
                <a:cs typeface="JFVGFS+Arial-BoldMT"/>
              </a:rPr>
              <a:t>System</a:t>
            </a:r>
            <a:r>
              <a:rPr sz="3200" spc="10">
                <a:solidFill>
                  <a:srgbClr val="FF3200"/>
                </a:solidFill>
                <a:latin typeface="PSLBTO+Wingdings-Regular"/>
                <a:cs typeface="PSLBTO+Wingdings-Regular"/>
              </a:rPr>
              <a:t></a:t>
            </a:r>
            <a:r>
              <a:rPr sz="3600" b="1">
                <a:solidFill>
                  <a:srgbClr val="FF3200"/>
                </a:solidFill>
                <a:latin typeface="JFVGFS+Arial-BoldMT"/>
                <a:cs typeface="JFVGFS+Arial-BoldMT"/>
              </a:rPr>
              <a:t>Mac</a:t>
            </a:r>
            <a:r>
              <a:rPr sz="3600" b="1" spc="-34">
                <a:solidFill>
                  <a:srgbClr val="FF3200"/>
                </a:solidFill>
                <a:latin typeface="JFVGFS+Arial-BoldMT"/>
                <a:cs typeface="JFVGFS+Arial-BoldMT"/>
              </a:rPr>
              <a:t> </a:t>
            </a:r>
            <a:r>
              <a:rPr sz="3600" b="1">
                <a:solidFill>
                  <a:srgbClr val="FF3200"/>
                </a:solidFill>
                <a:latin typeface="JFVGFS+Arial-BoldMT"/>
                <a:cs typeface="JFVGFS+Arial-BoldMT"/>
              </a:rPr>
              <a:t>OS</a:t>
            </a:r>
            <a:r>
              <a:rPr sz="3200" spc="22">
                <a:solidFill>
                  <a:srgbClr val="FF3200"/>
                </a:solidFill>
                <a:latin typeface="PSLBTO+Wingdings-Regular"/>
                <a:cs typeface="PSLBTO+Wingdings-Regular"/>
              </a:rPr>
              <a:t></a:t>
            </a:r>
            <a:r>
              <a:rPr sz="3600" b="1">
                <a:solidFill>
                  <a:srgbClr val="FF3200"/>
                </a:solidFill>
                <a:latin typeface="JFVGFS+Arial-BoldMT"/>
                <a:cs typeface="JFVGFS+Arial-BoldMT"/>
              </a:rPr>
              <a:t>iOS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9014" y="1348827"/>
            <a:ext cx="6954758" cy="902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SLBTO+Wingdings-Regular"/>
                <a:cs typeface="PSLBTO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总结历史：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历史又要开始让人明智了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7840" y="2060130"/>
            <a:ext cx="5634609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仍然是程序执行、多进程、程序执行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67840" y="2572194"/>
            <a:ext cx="457779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带动其他设备使用的基本结构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3840" y="2612326"/>
            <a:ext cx="1374648" cy="1479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核心思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想、技</a:t>
            </a:r>
          </a:p>
          <a:p>
            <a:pPr marL="0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>
                <a:solidFill>
                  <a:srgbClr val="FF3200"/>
                </a:solidFill>
                <a:latin typeface="SimSun"/>
                <a:cs typeface="SimSun"/>
              </a:rPr>
              <a:t>术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7840" y="3139630"/>
            <a:ext cx="5282336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但用户的使用感觉倍加重视了：各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种文件、编程环境、图形界面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67840" y="4268640"/>
            <a:ext cx="7395972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如何通过文件存储代码、执行代码、操作屏幕</a:t>
            </a:r>
            <a:r>
              <a:rPr sz="2400" b="1">
                <a:solidFill>
                  <a:srgbClr val="000000"/>
                </a:solidFill>
                <a:latin typeface="JFVGFS+Arial-BoldMT"/>
                <a:cs typeface="JFVGFS+Arial-BoldMT"/>
              </a:rPr>
              <a:t>…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如何让文件和操作变成图标、点击或触碰</a:t>
            </a:r>
            <a:r>
              <a:rPr sz="2400" b="1">
                <a:solidFill>
                  <a:srgbClr val="000000"/>
                </a:solidFill>
                <a:latin typeface="JFVGFS+Arial-BoldMT"/>
                <a:cs typeface="JFVGFS+Arial-BoldMT"/>
              </a:rPr>
              <a:t>…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3840" y="4441126"/>
            <a:ext cx="1374648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软件实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>
                <a:solidFill>
                  <a:srgbClr val="FF3200"/>
                </a:solidFill>
                <a:latin typeface="SimSun"/>
                <a:cs typeface="SimSun"/>
              </a:rPr>
              <a:t>现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9543" y="5632620"/>
            <a:ext cx="7120814" cy="1163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99"/>
                </a:solidFill>
                <a:latin typeface="SimSun"/>
                <a:cs typeface="SimSun"/>
              </a:rPr>
              <a:t>任务：</a:t>
            </a:r>
            <a:r>
              <a:rPr sz="2400" b="1">
                <a:solidFill>
                  <a:srgbClr val="000099"/>
                </a:solidFill>
                <a:latin typeface="JFVGFS+Arial-BoldMT"/>
                <a:cs typeface="JFVGFS+Arial-BoldMT"/>
              </a:rPr>
              <a:t>(1)</a:t>
            </a:r>
            <a:r>
              <a:rPr sz="2400" spc="12">
                <a:solidFill>
                  <a:srgbClr val="000099"/>
                </a:solidFill>
                <a:latin typeface="SimSun"/>
                <a:cs typeface="SimSun"/>
              </a:rPr>
              <a:t>掌握、实现操作系统的多进程图谱；</a:t>
            </a:r>
          </a:p>
          <a:p>
            <a:pPr marL="306324" marR="0">
              <a:lnSpc>
                <a:spcPts val="2681"/>
              </a:lnSpc>
              <a:spcBef>
                <a:spcPts val="198"/>
              </a:spcBef>
              <a:spcAft>
                <a:spcPct val="0"/>
              </a:spcAft>
            </a:pPr>
            <a:r>
              <a:rPr sz="2400" b="1">
                <a:solidFill>
                  <a:srgbClr val="000099"/>
                </a:solidFill>
                <a:latin typeface="JFVGFS+Arial-BoldMT"/>
                <a:cs typeface="JFVGFS+Arial-BoldMT"/>
              </a:rPr>
              <a:t>(2)</a:t>
            </a:r>
            <a:r>
              <a:rPr sz="2400" spc="12">
                <a:solidFill>
                  <a:srgbClr val="000099"/>
                </a:solidFill>
                <a:latin typeface="SimSun"/>
                <a:cs typeface="SimSun"/>
              </a:rPr>
              <a:t>掌握、实现操作系统的文件操作视图。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590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QCABS+TimesNewRomanPS-BoldMT"/>
                <a:cs typeface="NQCABS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NQCABS+TimesNewRomanPS-BoldMT"/>
                <a:cs typeface="NQCABS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NQCABS+TimesNewRomanPS-BoldMT"/>
                <a:cs typeface="NQCABS+TimesNewRomanPS-BoldMT"/>
              </a:rPr>
              <a:t>System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857367" y="6581798"/>
            <a:ext cx="780925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FVGFS+Arial-BoldMT"/>
                <a:cs typeface="JFVGFS+Arial-BoldMT"/>
              </a:rPr>
              <a:t>- 12</a:t>
            </a:r>
            <a:r>
              <a:rPr sz="1600" b="1" spc="14">
                <a:solidFill>
                  <a:srgbClr val="000000"/>
                </a:solidFill>
                <a:latin typeface="JFVGFS+Arial-BoldMT"/>
                <a:cs typeface="JFVGFS+Arial-BoldMT"/>
              </a:rPr>
              <a:t> </a:t>
            </a:r>
            <a:r>
              <a:rPr sz="1600" b="1">
                <a:solidFill>
                  <a:srgbClr val="000000"/>
                </a:solidFill>
                <a:latin typeface="JFVGFS+Arial-BoldMT"/>
                <a:cs typeface="JFVGFS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17511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6735" y="2659380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6735" y="3243071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408" y="5029200"/>
            <a:ext cx="3418586" cy="768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408" y="3581397"/>
            <a:ext cx="6099301" cy="252095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1315" y="1912619"/>
            <a:ext cx="2915665" cy="193878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6735" y="6227063"/>
            <a:ext cx="195325" cy="199897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6792" y="5181600"/>
            <a:ext cx="1150874" cy="76835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740" y="425291"/>
            <a:ext cx="8875868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</a:pP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培根：读史使人明智</a:t>
            </a:r>
            <a:r>
              <a:rPr sz="3600" spc="2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spc="11">
                <a:solidFill>
                  <a:srgbClr val="000000"/>
                </a:solidFill>
                <a:latin typeface="SimSun"/>
                <a:cs typeface="SimSun"/>
              </a:rPr>
              <a:t>操作系统的简史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3914" y="1332528"/>
            <a:ext cx="11541823" cy="9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EVUWNM+Wingdings-Regular"/>
                <a:cs typeface="EVUWN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NOCHHM+Arial-BoldMT"/>
                <a:cs typeface="NOCHHM+Arial-BoldMT"/>
              </a:rPr>
              <a:t>(1955-1965)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计算机非常昂贵，上古神机</a:t>
            </a:r>
            <a:r>
              <a:rPr sz="2800" b="1">
                <a:solidFill>
                  <a:srgbClr val="000000"/>
                </a:solidFill>
                <a:latin typeface="NOCHHM+Arial-BoldMT"/>
                <a:cs typeface="NOCHHM+Arial-BoldMT"/>
              </a:rPr>
              <a:t>IBM7094</a:t>
            </a:r>
            <a:r>
              <a:rPr sz="2800" spc="11">
                <a:solidFill>
                  <a:srgbClr val="000000"/>
                </a:solidFill>
                <a:latin typeface="SimSun"/>
                <a:cs typeface="SimSun"/>
              </a:rPr>
              <a:t>，造价在</a:t>
            </a:r>
            <a:r>
              <a:rPr sz="2800" b="1">
                <a:solidFill>
                  <a:srgbClr val="000000"/>
                </a:solidFill>
                <a:latin typeface="NOCHHM+Arial-BoldMT"/>
                <a:cs typeface="NOCHHM+Arial-BoldMT"/>
              </a:rPr>
              <a:t>250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6815" y="1903563"/>
            <a:ext cx="2314541" cy="888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万美元以上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02740" y="2612580"/>
            <a:ext cx="493006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计算机使用原则：只专注于计算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02740" y="3189140"/>
            <a:ext cx="497528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批处理操作系统</a:t>
            </a:r>
            <a:r>
              <a:rPr sz="2400" b="1">
                <a:solidFill>
                  <a:srgbClr val="000000"/>
                </a:solidFill>
                <a:latin typeface="NOCHHM+Arial-BoldMT"/>
                <a:cs typeface="NOCHHM+Arial-BoldMT"/>
              </a:rPr>
              <a:t>(Batch system)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85469" y="3723763"/>
            <a:ext cx="2906268" cy="1114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一个作业完成，自</a:t>
            </a:r>
          </a:p>
          <a:p>
            <a:pPr marL="0" marR="0">
              <a:lnSpc>
                <a:spcPts val="2400"/>
              </a:lnSpc>
              <a:spcBef>
                <a:spcPts val="371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动读入下一个作业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40739" y="4503610"/>
            <a:ext cx="4948904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79623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监控系统</a:t>
            </a:r>
          </a:p>
          <a:p>
            <a:pPr marL="0" marR="0">
              <a:lnSpc>
                <a:spcPts val="6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输入磁带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239827" y="4790948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输出磁带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01879" y="5226663"/>
            <a:ext cx="251764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NOCHHM+Arial-BoldMT"/>
                <a:cs typeface="NOCHHM+Arial-BoldMT"/>
              </a:rPr>
              <a:t>JOB1</a:t>
            </a:r>
            <a:r>
              <a:rPr sz="2000" b="1" spc="798">
                <a:solidFill>
                  <a:srgbClr val="000000"/>
                </a:solidFill>
                <a:latin typeface="NOCHHM+Arial-BoldMT"/>
                <a:cs typeface="NOCHH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NOCHHM+Arial-BoldMT"/>
                <a:cs typeface="NOCHHM+Arial-BoldMT"/>
              </a:rPr>
              <a:t>JOB2</a:t>
            </a:r>
            <a:r>
              <a:rPr sz="2000" b="1" spc="2418">
                <a:solidFill>
                  <a:srgbClr val="000000"/>
                </a:solidFill>
                <a:latin typeface="NOCHHM+Arial-BoldMT"/>
                <a:cs typeface="NOCHHM+Arial-BoldMT"/>
              </a:rPr>
              <a:t> </a:t>
            </a:r>
            <a:r>
              <a:rPr sz="2000" b="1">
                <a:solidFill>
                  <a:srgbClr val="000000"/>
                </a:solidFill>
                <a:latin typeface="NOCHHM+Arial-BoldMT"/>
                <a:cs typeface="NOCHHM+Arial-BoldMT"/>
              </a:rPr>
              <a:t>…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81450" y="5379063"/>
            <a:ext cx="635508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NOCHHM+Arial-BoldMT"/>
                <a:cs typeface="NOCHHM+Arial-BoldMT"/>
              </a:rPr>
              <a:t>…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915790" y="5400972"/>
            <a:ext cx="1693961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NOCHHM+Arial-BoldMT"/>
                <a:cs typeface="NOCHHM+Arial-BoldMT"/>
              </a:rPr>
              <a:t>IBM7094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02740" y="6173640"/>
            <a:ext cx="421850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典型代表：</a:t>
            </a:r>
            <a:r>
              <a:rPr sz="2400" b="1">
                <a:solidFill>
                  <a:srgbClr val="000000"/>
                </a:solidFill>
                <a:latin typeface="NOCHHM+Arial-BoldMT"/>
                <a:cs typeface="NOCHHM+Arial-BoldMT"/>
              </a:rPr>
              <a:t>IBSYS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监控系统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SUNJOA+TimesNewRomanPS-BoldMT"/>
                <a:cs typeface="SUNJOA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SUNJOA+TimesNewRomanPS-BoldMT"/>
                <a:cs typeface="SUNJOA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SUNJOA+TimesNewRomanPS-BoldMT"/>
                <a:cs typeface="SUNJOA+TimesNewRomanPS-BoldMT"/>
              </a:rPr>
              <a:t>System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NOCHHM+Arial-BoldMT"/>
                <a:cs typeface="NOCHHM+Arial-BoldMT"/>
              </a:rPr>
              <a:t>- 2 -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527" y="2272283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527" y="2904744"/>
            <a:ext cx="195326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66048" y="1905000"/>
            <a:ext cx="1987550" cy="2292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5527" y="4855464"/>
            <a:ext cx="195326" cy="19989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5527" y="3788664"/>
            <a:ext cx="195326" cy="19989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2976" y="2200653"/>
            <a:ext cx="3060700" cy="143357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10300" y="4242816"/>
            <a:ext cx="1568450" cy="219329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0040" y="404306"/>
            <a:ext cx="7284510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MEIHNF+Arial-BoldMT"/>
                <a:cs typeface="MEIHNF+Arial-BoldMT"/>
              </a:rPr>
              <a:t>IBSYS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3600" b="1">
                <a:solidFill>
                  <a:srgbClr val="000000"/>
                </a:solidFill>
                <a:latin typeface="MEIHNF+Arial-BoldMT"/>
                <a:cs typeface="MEIHNF+Arial-BoldMT"/>
              </a:rPr>
              <a:t>OS/360(1965-1980)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3215" y="1332528"/>
            <a:ext cx="12298099" cy="9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MVMJTN+Wingdings-Regular"/>
                <a:cs typeface="MVMJTN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计算机开始进入多个行业：科学计算</a:t>
            </a:r>
            <a:r>
              <a:rPr sz="2800" b="1">
                <a:solidFill>
                  <a:srgbClr val="000000"/>
                </a:solidFill>
                <a:latin typeface="MEIHNF+Arial-BoldMT"/>
                <a:cs typeface="MEIHNF+Arial-BoldMT"/>
              </a:rPr>
              <a:t>(IBM</a:t>
            </a:r>
            <a:r>
              <a:rPr sz="2800" b="1" spc="57">
                <a:solidFill>
                  <a:srgbClr val="000000"/>
                </a:solidFill>
                <a:latin typeface="MEIHNF+Arial-BoldMT"/>
                <a:cs typeface="MEIHNF+Arial-BoldMT"/>
              </a:rPr>
              <a:t> </a:t>
            </a:r>
            <a:r>
              <a:rPr sz="2800" b="1">
                <a:solidFill>
                  <a:srgbClr val="000000"/>
                </a:solidFill>
                <a:latin typeface="MEIHNF+Arial-BoldMT"/>
                <a:cs typeface="MEIHNF+Arial-BoldMT"/>
              </a:rPr>
              <a:t>7094)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，银行</a:t>
            </a:r>
            <a:r>
              <a:rPr sz="2800" b="1">
                <a:solidFill>
                  <a:srgbClr val="000000"/>
                </a:solidFill>
                <a:latin typeface="MEIHNF+Arial-BoldMT"/>
                <a:cs typeface="MEIHNF+Arial-BoldMT"/>
              </a:rPr>
              <a:t>(IBM</a:t>
            </a:r>
            <a:r>
              <a:rPr sz="2800" b="1" spc="34">
                <a:solidFill>
                  <a:srgbClr val="000000"/>
                </a:solidFill>
                <a:latin typeface="MEIHNF+Arial-BoldMT"/>
                <a:cs typeface="MEIHNF+Arial-BoldMT"/>
              </a:rPr>
              <a:t> </a:t>
            </a:r>
            <a:r>
              <a:rPr sz="2800" b="1">
                <a:solidFill>
                  <a:srgbClr val="000000"/>
                </a:solidFill>
                <a:latin typeface="MEIHNF+Arial-BoldMT"/>
                <a:cs typeface="MEIHNF+Arial-BoldMT"/>
              </a:rPr>
              <a:t>1401)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2040" y="2141410"/>
            <a:ext cx="10809160" cy="845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75498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  <a:p>
            <a:pPr marL="0" marR="0">
              <a:lnSpc>
                <a:spcPts val="66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需要让一台计算机干多种事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68169" y="2351318"/>
            <a:ext cx="3212591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多进程结构和进程管</a:t>
            </a:r>
          </a:p>
          <a:p>
            <a:pPr marL="560832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理概念萌芽</a:t>
            </a:r>
            <a:r>
              <a:rPr sz="2400" b="1">
                <a:solidFill>
                  <a:srgbClr val="FF0000"/>
                </a:solidFill>
                <a:latin typeface="MEIHNF+Arial-BoldMT"/>
                <a:cs typeface="MEIHNF+Arial-BoldMT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2040" y="2851003"/>
            <a:ext cx="474183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多道程序</a:t>
            </a:r>
            <a:r>
              <a:rPr sz="2400" b="1">
                <a:solidFill>
                  <a:srgbClr val="000000"/>
                </a:solidFill>
                <a:latin typeface="MEIHNF+Arial-BoldMT"/>
                <a:cs typeface="MEIHNF+Arial-BoldMT"/>
              </a:rPr>
              <a:t>(multiprogramming)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537953" y="2864463"/>
            <a:ext cx="1046832" cy="1427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EIHNF+Arial-BoldMT"/>
                <a:cs typeface="MEIHNF+Arial-BoldMT"/>
              </a:rPr>
              <a:t>JOB1</a:t>
            </a:r>
          </a:p>
          <a:p>
            <a:pPr marL="0" marR="0">
              <a:lnSpc>
                <a:spcPts val="2238"/>
              </a:lnSpc>
              <a:spcBef>
                <a:spcPts val="37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MEIHNF+Arial-BoldMT"/>
                <a:cs typeface="MEIHNF+Arial-BoldMT"/>
              </a:rPr>
              <a:t>JOB2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82040" y="3735240"/>
            <a:ext cx="8118042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作业之间的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切换和调度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成为核心：因为既有</a:t>
            </a:r>
            <a:r>
              <a:rPr sz="2400" b="1">
                <a:solidFill>
                  <a:srgbClr val="000000"/>
                </a:solidFill>
                <a:latin typeface="MEIHNF+Arial-BoldMT"/>
                <a:cs typeface="MEIHNF+Arial-BoldMT"/>
              </a:rPr>
              <a:t>IO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任务，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又有计算任务，需要让</a:t>
            </a:r>
            <a:r>
              <a:rPr sz="2400" b="1">
                <a:solidFill>
                  <a:srgbClr val="000000"/>
                </a:solidFill>
                <a:latin typeface="MEIHNF+Arial-BoldMT"/>
                <a:cs typeface="MEIHNF+Arial-BoldMT"/>
              </a:rPr>
              <a:t>CPU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忙碌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82040" y="4802040"/>
            <a:ext cx="579760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典型代表：</a:t>
            </a:r>
            <a:r>
              <a:rPr sz="2400" b="1">
                <a:solidFill>
                  <a:srgbClr val="000000"/>
                </a:solidFill>
                <a:latin typeface="MEIHNF+Arial-BoldMT"/>
                <a:cs typeface="MEIHNF+Arial-BoldMT"/>
              </a:rPr>
              <a:t>IBM OS/360(360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表示全方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位服务</a:t>
            </a:r>
            <a:r>
              <a:rPr sz="2400" b="1">
                <a:solidFill>
                  <a:srgbClr val="000000"/>
                </a:solidFill>
                <a:latin typeface="MEIHNF+Arial-BoldMT"/>
                <a:cs typeface="MEIHNF+Arial-BoldMT"/>
              </a:rPr>
              <a:t>) 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，开发周期</a:t>
            </a:r>
            <a:r>
              <a:rPr sz="2400" b="1">
                <a:solidFill>
                  <a:srgbClr val="FF0000"/>
                </a:solidFill>
                <a:latin typeface="MEIHNF+Arial-BoldMT"/>
                <a:cs typeface="MEIHNF+Arial-BoldMT"/>
              </a:rPr>
              <a:t>5000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个人年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MHVRJ+TimesNewRomanPS-BoldMT"/>
                <a:cs typeface="MMHVRJ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MMHVRJ+TimesNewRomanPS-BoldMT"/>
                <a:cs typeface="MMHVRJ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MHVRJ+TimesNewRomanPS-BoldMT"/>
                <a:cs typeface="MMHVRJ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EIHNF+Arial-BoldMT"/>
                <a:cs typeface="MEIHNF+Arial-BoldMT"/>
              </a:rPr>
              <a:t>- 3 -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9327" y="219608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327" y="2874264"/>
            <a:ext cx="195325" cy="19989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9327" y="360121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27" y="482041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30056" y="1905000"/>
            <a:ext cx="1758950" cy="22161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96100" y="1371600"/>
            <a:ext cx="4045715" cy="507743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840" y="404306"/>
            <a:ext cx="804268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EOJVUD+Arial-BoldMT"/>
                <a:cs typeface="EOJVUD+Arial-BoldMT"/>
              </a:rPr>
              <a:t>OS/360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3600" b="1">
                <a:solidFill>
                  <a:srgbClr val="000000"/>
                </a:solidFill>
                <a:latin typeface="EOJVUD+Arial-BoldMT"/>
                <a:cs typeface="EOJVUD+Arial-BoldMT"/>
              </a:rPr>
              <a:t>MULTICS(1965-1980)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7015" y="1348827"/>
            <a:ext cx="6954162" cy="902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GAKAMF+Wingdings-Regular"/>
                <a:cs typeface="GAKAMF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计算机进入多个行业，使用人数增加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092436" y="1379410"/>
            <a:ext cx="1935227" cy="144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6903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时间</a:t>
            </a:r>
          </a:p>
          <a:p>
            <a:pPr marL="0" marR="0">
              <a:lnSpc>
                <a:spcPts val="2400"/>
              </a:lnSpc>
              <a:spcBef>
                <a:spcPts val="30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05839" y="2149030"/>
            <a:ext cx="704369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如果每个人启动一个作业，作业之间快速切换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72854" y="2645388"/>
            <a:ext cx="1046832" cy="17321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OJVUD+Arial-BoldMT"/>
                <a:cs typeface="EOJVUD+Arial-BoldMT"/>
              </a:rPr>
              <a:t>JOB1</a:t>
            </a:r>
          </a:p>
          <a:p>
            <a:pPr marL="0" marR="0">
              <a:lnSpc>
                <a:spcPts val="2238"/>
              </a:lnSpc>
              <a:spcBef>
                <a:spcPts val="19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OJVUD+Arial-BoldMT"/>
                <a:cs typeface="EOJVUD+Arial-BoldMT"/>
              </a:rPr>
              <a:t>JOB2</a:t>
            </a:r>
          </a:p>
          <a:p>
            <a:pPr marL="0" marR="0">
              <a:lnSpc>
                <a:spcPts val="2238"/>
              </a:lnSpc>
              <a:spcBef>
                <a:spcPts val="1961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EOJVUD+Arial-BoldMT"/>
                <a:cs typeface="EOJVUD+Arial-BoldMT"/>
              </a:rPr>
              <a:t>JOB3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05839" y="2820840"/>
            <a:ext cx="363068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分时系统</a:t>
            </a:r>
            <a:r>
              <a:rPr sz="2400" b="1">
                <a:solidFill>
                  <a:srgbClr val="000000"/>
                </a:solidFill>
                <a:latin typeface="EOJVUD+Arial-BoldMT"/>
                <a:cs typeface="EOJVUD+Arial-BoldMT"/>
              </a:rPr>
              <a:t>(timesharing)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05839" y="3546328"/>
            <a:ext cx="564892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代表：</a:t>
            </a:r>
            <a:r>
              <a:rPr sz="2400" b="1">
                <a:solidFill>
                  <a:srgbClr val="000000"/>
                </a:solidFill>
                <a:latin typeface="EOJVUD+Arial-BoldMT"/>
                <a:cs typeface="EOJVUD+Arial-BoldMT"/>
              </a:rPr>
              <a:t>MIT</a:t>
            </a:r>
            <a:r>
              <a:rPr sz="2400" b="1" spc="-26">
                <a:solidFill>
                  <a:srgbClr val="000000"/>
                </a:solidFill>
                <a:latin typeface="EOJVUD+Arial-BoldMT"/>
                <a:cs typeface="EOJVUD+Arial-BoldMT"/>
              </a:rPr>
              <a:t> MULTICS</a:t>
            </a:r>
            <a:r>
              <a:rPr sz="2400" b="1" spc="27">
                <a:solidFill>
                  <a:srgbClr val="000000"/>
                </a:solidFill>
                <a:latin typeface="EOJVUD+Arial-BoldMT"/>
                <a:cs typeface="EOJVUD+Arial-BoldMT"/>
              </a:rPr>
              <a:t> </a:t>
            </a:r>
            <a:r>
              <a:rPr sz="2400" b="1" spc="-19">
                <a:solidFill>
                  <a:srgbClr val="000000"/>
                </a:solidFill>
                <a:latin typeface="EOJVUD+Arial-BoldMT"/>
                <a:cs typeface="EOJVUD+Arial-BoldMT"/>
              </a:rPr>
              <a:t>(MULTiplexed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05839" y="4058392"/>
            <a:ext cx="5858243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EOJVUD+Arial-BoldMT"/>
                <a:cs typeface="EOJVUD+Arial-BoldMT"/>
              </a:rPr>
              <a:t>Information</a:t>
            </a:r>
            <a:r>
              <a:rPr sz="2400" b="1" spc="-34">
                <a:solidFill>
                  <a:srgbClr val="000000"/>
                </a:solidFill>
                <a:latin typeface="EOJVUD+Arial-BoldMT"/>
                <a:cs typeface="EOJVU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EOJVUD+Arial-BoldMT"/>
                <a:cs typeface="EOJVUD+Arial-BoldMT"/>
              </a:rPr>
              <a:t>and Computer Service)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5839" y="4779518"/>
            <a:ext cx="7395972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核心仍然是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任务切换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，但是资源复用的思想对操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作系统影响很大，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虚拟内存就是一种复用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BIERQW+TimesNewRomanPS-BoldMT"/>
                <a:cs typeface="BIERQW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BIERQW+TimesNewRomanPS-BoldMT"/>
                <a:cs typeface="BIERQW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BIERQW+TimesNewRomanPS-BoldMT"/>
                <a:cs typeface="BIERQW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EOJVUD+Arial-BoldMT"/>
                <a:cs typeface="EOJVUD+Arial-BoldMT"/>
              </a:rPr>
              <a:t>- 4 -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215341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927" y="2848356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13932" y="2036063"/>
            <a:ext cx="2424938" cy="189306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66276" y="1979676"/>
            <a:ext cx="2708402" cy="17589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927" y="509168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40" y="404306"/>
            <a:ext cx="7516554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WWGVHL+Arial-BoldMT"/>
                <a:cs typeface="WWGVHL+Arial-BoldMT"/>
              </a:rPr>
              <a:t>MULTICS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3600" b="1">
                <a:solidFill>
                  <a:srgbClr val="000000"/>
                </a:solidFill>
                <a:latin typeface="WWGVHL+Arial-BoldMT"/>
                <a:cs typeface="WWGVHL+Arial-BoldMT"/>
              </a:rPr>
              <a:t>UNIX(1980-1990)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5615" y="1332528"/>
            <a:ext cx="12384082" cy="9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SLCDNI+Wingdings-Regular"/>
                <a:cs typeface="SLCDNI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小型化计算机出现，</a:t>
            </a:r>
            <a:r>
              <a:rPr sz="2800" b="1">
                <a:solidFill>
                  <a:srgbClr val="000000"/>
                </a:solidFill>
                <a:latin typeface="WWGVHL+Arial-BoldMT"/>
                <a:cs typeface="WWGVHL+Arial-BoldMT"/>
              </a:rPr>
              <a:t>PDP-1</a:t>
            </a:r>
            <a:r>
              <a:rPr sz="2800" spc="14">
                <a:solidFill>
                  <a:srgbClr val="000000"/>
                </a:solidFill>
                <a:latin typeface="SimSun"/>
                <a:cs typeface="SimSun"/>
              </a:rPr>
              <a:t>每台售价</a:t>
            </a:r>
            <a:r>
              <a:rPr sz="2800" b="1">
                <a:solidFill>
                  <a:srgbClr val="000000"/>
                </a:solidFill>
                <a:latin typeface="WWGVHL+Arial-BoldMT"/>
                <a:cs typeface="WWGVHL+Arial-BoldMT"/>
              </a:rPr>
              <a:t>120,000</a:t>
            </a:r>
            <a:r>
              <a:rPr sz="2800" spc="10">
                <a:solidFill>
                  <a:srgbClr val="000000"/>
                </a:solidFill>
                <a:latin typeface="SimSun"/>
                <a:cs typeface="SimSun"/>
              </a:rPr>
              <a:t>美元，不足</a:t>
            </a:r>
            <a:r>
              <a:rPr sz="2800" b="1">
                <a:solidFill>
                  <a:srgbClr val="000000"/>
                </a:solidFill>
                <a:latin typeface="WWGVHL+Arial-BoldMT"/>
                <a:cs typeface="WWGVHL+Arial-BoldMT"/>
              </a:rPr>
              <a:t>7094</a:t>
            </a:r>
            <a:r>
              <a:rPr sz="2800" spc="20">
                <a:solidFill>
                  <a:srgbClr val="000000"/>
                </a:solidFill>
                <a:latin typeface="SimSun"/>
                <a:cs typeface="SimSun"/>
              </a:rPr>
              <a:t>的</a:t>
            </a:r>
            <a:r>
              <a:rPr sz="2800" b="1" spc="14">
                <a:solidFill>
                  <a:srgbClr val="000000"/>
                </a:solidFill>
                <a:latin typeface="WWGVHL+Arial-BoldMT"/>
                <a:cs typeface="WWGVHL+Arial-BoldMT"/>
              </a:rPr>
              <a:t>5%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4440" y="2106168"/>
            <a:ext cx="493006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越来越多的个人可以使用计算机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4440" y="2793853"/>
            <a:ext cx="42573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1969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年：贝尔实验室的</a:t>
            </a: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Ken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4440" y="3305917"/>
            <a:ext cx="55329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Thompson</a:t>
            </a:r>
            <a:r>
              <a:rPr sz="2400">
                <a:solidFill>
                  <a:srgbClr val="FF0000"/>
                </a:solidFill>
                <a:latin typeface="SimSun"/>
                <a:cs typeface="SimSun"/>
              </a:rPr>
              <a:t>、</a:t>
            </a:r>
            <a:r>
              <a:rPr sz="2400" spc="7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Dennis Ritchi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等在一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218166" y="3402437"/>
            <a:ext cx="2404516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Dennis Ritchi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57490" y="3481685"/>
            <a:ext cx="267335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Ken Thompson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34440" y="3817981"/>
            <a:ext cx="5608320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台没人使用的</a:t>
            </a: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PDP-7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上开发一个简化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 spc="-26">
                <a:solidFill>
                  <a:srgbClr val="FF0000"/>
                </a:solidFill>
                <a:latin typeface="WWGVHL+Arial-BoldMT"/>
                <a:cs typeface="WWGVHL+Arial-BoldMT"/>
              </a:rPr>
              <a:t>MULTICS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，就是后来的</a:t>
            </a:r>
            <a:r>
              <a:rPr sz="2400" b="1">
                <a:solidFill>
                  <a:srgbClr val="FF0000"/>
                </a:solidFill>
                <a:latin typeface="WWGVHL+Arial-BoldMT"/>
                <a:cs typeface="WWGVHL+Arial-BoldMT"/>
              </a:rPr>
              <a:t>UNIX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34490" y="5030640"/>
            <a:ext cx="5199266" cy="797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WWGVHL+Arial-BoldMT"/>
                <a:cs typeface="WWGVHL+Arial-BoldMT"/>
              </a:rPr>
              <a:t>UNIX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是一个简化的</a:t>
            </a:r>
            <a:r>
              <a:rPr sz="2400" b="1" spc="-26">
                <a:solidFill>
                  <a:srgbClr val="000000"/>
                </a:solidFill>
                <a:latin typeface="WWGVHL+Arial-BoldMT"/>
                <a:cs typeface="WWGVHL+Arial-BoldMT"/>
              </a:rPr>
              <a:t>MULTICS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，核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34440" y="5556694"/>
            <a:ext cx="4930064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心概念差不多，但更灵活和成功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MRKTVQ+TimesNewRomanPS-BoldMT"/>
                <a:cs typeface="MRKTVQ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MRKTVQ+TimesNewRomanPS-BoldMT"/>
                <a:cs typeface="MRKTVQ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MRKTVQ+TimesNewRomanPS-BoldMT"/>
                <a:cs typeface="MRKTVQ+TimesNewRomanPS-BoldMT"/>
              </a:rPr>
              <a:t>System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WWGVHL+Arial-BoldMT"/>
                <a:cs typeface="WWGVHL+Arial-BoldMT"/>
              </a:rPr>
              <a:t>- 5 -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727" y="211988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267919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1727" y="375361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7691" y="1211580"/>
            <a:ext cx="1761997" cy="26733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727" y="4896612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18148" y="1866899"/>
            <a:ext cx="2743454" cy="206374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6240" y="404306"/>
            <a:ext cx="6579439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RVNROD+Arial-BoldMT"/>
                <a:cs typeface="RVNROD+Arial-BoldMT"/>
              </a:rPr>
              <a:t>UNIX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3600" b="1">
                <a:solidFill>
                  <a:srgbClr val="000000"/>
                </a:solidFill>
                <a:latin typeface="RVNROD+Arial-BoldMT"/>
                <a:cs typeface="RVNROD+Arial-BoldMT"/>
              </a:rPr>
              <a:t>Linux(1990-2000)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9415" y="1332528"/>
            <a:ext cx="8818009" cy="9279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CVNKTG+Wingdings-Regular"/>
                <a:cs typeface="CVNKTG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RVNROD+Arial-BoldMT"/>
                <a:cs typeface="RVNROD+Arial-BoldMT"/>
              </a:rPr>
              <a:t>1981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</a:t>
            </a:r>
            <a:r>
              <a:rPr sz="2800" b="1">
                <a:solidFill>
                  <a:srgbClr val="000000"/>
                </a:solidFill>
                <a:latin typeface="RVNROD+Arial-BoldMT"/>
                <a:cs typeface="RVNROD+Arial-BoldMT"/>
              </a:rPr>
              <a:t>IBM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推出</a:t>
            </a:r>
            <a:r>
              <a:rPr sz="2800" b="1">
                <a:solidFill>
                  <a:srgbClr val="000000"/>
                </a:solidFill>
                <a:latin typeface="RVNROD+Arial-BoldMT"/>
                <a:cs typeface="RVNROD+Arial-BoldMT"/>
              </a:rPr>
              <a:t>IBM</a:t>
            </a:r>
            <a:r>
              <a:rPr sz="2800" b="1" spc="46">
                <a:solidFill>
                  <a:srgbClr val="000000"/>
                </a:solidFill>
                <a:latin typeface="RVNROD+Arial-BoldMT"/>
                <a:cs typeface="RVNROD+Arial-BoldMT"/>
              </a:rPr>
              <a:t> </a:t>
            </a:r>
            <a:r>
              <a:rPr sz="2800" b="1">
                <a:solidFill>
                  <a:srgbClr val="000000"/>
                </a:solidFill>
                <a:latin typeface="RVNROD+Arial-BoldMT"/>
                <a:cs typeface="RVNROD+Arial-BoldMT"/>
              </a:rPr>
              <a:t>PC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；个人计算机开始普及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40" y="2058840"/>
            <a:ext cx="50639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很多人可以用计算机并接触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UNIX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240" y="2625578"/>
            <a:ext cx="5508421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1987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Andrew</a:t>
            </a:r>
            <a:r>
              <a:rPr sz="2400" b="1" spc="24">
                <a:solidFill>
                  <a:srgbClr val="000000"/>
                </a:solidFill>
                <a:latin typeface="RVNROD+Arial-BoldMT"/>
                <a:cs typeface="RVNROD+Arial-BoldMT"/>
              </a:rPr>
              <a:t> </a:t>
            </a:r>
            <a:r>
              <a:rPr sz="2400" b="1" spc="-22">
                <a:solidFill>
                  <a:srgbClr val="000000"/>
                </a:solidFill>
                <a:latin typeface="RVNROD+Arial-BoldMT"/>
                <a:cs typeface="RVNROD+Arial-BoldMT"/>
              </a:rPr>
              <a:t>Tanenbaum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发布了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MINIX(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非常类似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UNIX)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用于教学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8240" y="3692378"/>
            <a:ext cx="5899251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Linus</a:t>
            </a:r>
            <a:r>
              <a:rPr sz="2400" b="1" spc="-21">
                <a:solidFill>
                  <a:srgbClr val="000000"/>
                </a:solidFill>
                <a:latin typeface="RVNROD+Arial-BoldMT"/>
                <a:cs typeface="RVNROD+Arial-BoldMT"/>
              </a:rPr>
              <a:t> </a:t>
            </a:r>
            <a:r>
              <a:rPr sz="2400" b="1" spc="-23">
                <a:solidFill>
                  <a:srgbClr val="000000"/>
                </a:solidFill>
                <a:latin typeface="RVNROD+Arial-BoldMT"/>
                <a:cs typeface="RVNROD+Arial-BoldMT"/>
              </a:rPr>
              <a:t>Torvalds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在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386sx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兼容微机上学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习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minix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，作出小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Linux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于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1991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年发布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58240" y="4835378"/>
            <a:ext cx="5834405" cy="1821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1994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年，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Linux 1.0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发布并采用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GPL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协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议，</a:t>
            </a:r>
            <a:r>
              <a:rPr sz="2400" b="1">
                <a:solidFill>
                  <a:srgbClr val="000000"/>
                </a:solidFill>
                <a:latin typeface="RVNROD+Arial-BoldMT"/>
                <a:cs typeface="RVNROD+Arial-BoldMT"/>
              </a:rPr>
              <a:t>1998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年以后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互联网世界里展开了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一场历史性的</a:t>
            </a:r>
            <a:r>
              <a:rPr sz="2400" b="1">
                <a:solidFill>
                  <a:srgbClr val="FF0000"/>
                </a:solidFill>
                <a:latin typeface="RVNROD+Arial-BoldMT"/>
                <a:cs typeface="RVNROD+Arial-BoldMT"/>
              </a:rPr>
              <a:t>Linux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产业化运动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HNTULE+TimesNewRomanPS-BoldMT"/>
                <a:cs typeface="HNTULE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HNTULE+TimesNewRomanPS-BoldMT"/>
                <a:cs typeface="HNTULE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HNTULE+TimesNewRomanPS-BoldMT"/>
                <a:cs typeface="HNTULE+TimesNewRomanPS-BoldMT"/>
              </a:rPr>
              <a:t>System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RVNROD+Arial-BoldMT"/>
                <a:cs typeface="RVNROD+Arial-BoldMT"/>
              </a:rPr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0756565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0706353" cy="1905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7562" y="2106168"/>
            <a:ext cx="532891" cy="24729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00" y="1219200"/>
            <a:ext cx="1758951" cy="19875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7562" y="4953762"/>
            <a:ext cx="532891" cy="92075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40368" y="1219197"/>
            <a:ext cx="2603500" cy="9207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953762"/>
            <a:ext cx="7540255" cy="1818947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0368" y="2264660"/>
            <a:ext cx="2603500" cy="1384045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3740" y="374334"/>
            <a:ext cx="10073849" cy="1186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b="1">
                <a:solidFill>
                  <a:srgbClr val="FF3300"/>
                </a:solidFill>
                <a:latin typeface="QIRFLC+Arial-BoldMT"/>
                <a:cs typeface="QIRFLC+Arial-BoldMT"/>
              </a:rPr>
              <a:t>IBSYS</a:t>
            </a:r>
            <a:r>
              <a:rPr sz="3200" spc="22">
                <a:solidFill>
                  <a:srgbClr val="FF3300"/>
                </a:solidFill>
                <a:latin typeface="PEDTBM+Wingdings-Regular"/>
                <a:cs typeface="PEDTBM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QIRFLC+Arial-BoldMT"/>
                <a:cs typeface="QIRFLC+Arial-BoldMT"/>
              </a:rPr>
              <a:t>OS/360</a:t>
            </a:r>
            <a:r>
              <a:rPr sz="3200" spc="22">
                <a:solidFill>
                  <a:srgbClr val="FF3300"/>
                </a:solidFill>
                <a:latin typeface="PEDTBM+Wingdings-Regular"/>
                <a:cs typeface="PEDTBM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QIRFLC+Arial-BoldMT"/>
                <a:cs typeface="QIRFLC+Arial-BoldMT"/>
              </a:rPr>
              <a:t>MULTICS</a:t>
            </a:r>
            <a:r>
              <a:rPr sz="3200" spc="10">
                <a:solidFill>
                  <a:srgbClr val="FF3300"/>
                </a:solidFill>
                <a:latin typeface="PEDTBM+Wingdings-Regular"/>
                <a:cs typeface="PEDTBM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QIRFLC+Arial-BoldMT"/>
                <a:cs typeface="QIRFLC+Arial-BoldMT"/>
              </a:rPr>
              <a:t>Unix</a:t>
            </a:r>
            <a:r>
              <a:rPr sz="3200" spc="10">
                <a:solidFill>
                  <a:srgbClr val="FF3300"/>
                </a:solidFill>
                <a:latin typeface="PEDTBM+Wingdings-Regular"/>
                <a:cs typeface="PEDTBM+Wingdings-Regular"/>
              </a:rPr>
              <a:t></a:t>
            </a:r>
            <a:r>
              <a:rPr sz="3600" b="1">
                <a:solidFill>
                  <a:srgbClr val="FF3300"/>
                </a:solidFill>
                <a:latin typeface="QIRFLC+Arial-BoldMT"/>
                <a:cs typeface="QIRFLC+Arial-BoldMT"/>
              </a:rPr>
              <a:t>Linux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2814" y="1348827"/>
            <a:ext cx="6544769" cy="902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96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PEDTBM+Wingdings-Regular"/>
                <a:cs typeface="PEDTBM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总结历史：</a:t>
            </a:r>
            <a:r>
              <a:rPr sz="2800">
                <a:solidFill>
                  <a:srgbClr val="FF0000"/>
                </a:solidFill>
                <a:latin typeface="SimSun"/>
                <a:cs typeface="SimSun"/>
              </a:rPr>
              <a:t>历史要开始让人明智了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12421" y="1361563"/>
            <a:ext cx="2702968" cy="113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6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多进程结构是操</a:t>
            </a:r>
          </a:p>
          <a:p>
            <a:pPr marL="0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作系统基本图谱</a:t>
            </a:r>
            <a:r>
              <a:rPr sz="2400" b="1">
                <a:solidFill>
                  <a:srgbClr val="FF0000"/>
                </a:solidFill>
                <a:latin typeface="QIRFLC+Arial-BoldMT"/>
                <a:cs typeface="QIRFLC+Arial-BoldMT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98329" y="1404810"/>
            <a:ext cx="1680971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操作系统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91640" y="2046140"/>
            <a:ext cx="539976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用户通过执行程序来使用计算机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(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吻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78744" y="2032613"/>
            <a:ext cx="10468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IRFLC+Arial-BoldMT"/>
                <a:cs typeface="QIRFLC+Arial-BoldMT"/>
              </a:rPr>
              <a:t>JOB1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63602" y="2430277"/>
            <a:ext cx="2599943" cy="1501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对于操作系统，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实现概念远比理</a:t>
            </a:r>
          </a:p>
          <a:p>
            <a:pPr marL="256032" marR="0">
              <a:lnSpc>
                <a:spcPts val="2681"/>
              </a:lnSpc>
              <a:spcBef>
                <a:spcPts val="9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解概念重要</a:t>
            </a:r>
            <a:r>
              <a:rPr sz="2400" b="1">
                <a:solidFill>
                  <a:srgbClr val="FF0000"/>
                </a:solidFill>
                <a:latin typeface="QIRFLC+Arial-BoldMT"/>
                <a:cs typeface="QIRFLC+Arial-BoldMT"/>
              </a:rPr>
              <a:t>!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1640" y="2558204"/>
            <a:ext cx="300929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合冯诺依曼的思想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67640" y="2612326"/>
            <a:ext cx="1374648" cy="1479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核心思</a:t>
            </a:r>
          </a:p>
          <a:p>
            <a:pPr marL="0" marR="0">
              <a:lnSpc>
                <a:spcPts val="2400"/>
              </a:lnSpc>
              <a:spcBef>
                <a:spcPts val="479"/>
              </a:spcBef>
              <a:spcAft>
                <a:spcPct val="0"/>
              </a:spcAft>
            </a:pP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想、技</a:t>
            </a:r>
          </a:p>
          <a:p>
            <a:pPr marL="0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>
                <a:solidFill>
                  <a:srgbClr val="FF3200"/>
                </a:solidFill>
                <a:latin typeface="SimSun"/>
                <a:cs typeface="SimSun"/>
              </a:rPr>
              <a:t>术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78744" y="2693013"/>
            <a:ext cx="1046831" cy="665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 b="1">
                <a:solidFill>
                  <a:srgbClr val="000000"/>
                </a:solidFill>
                <a:latin typeface="QIRFLC+Arial-BoldMT"/>
                <a:cs typeface="QIRFLC+Arial-BoldMT"/>
              </a:rPr>
              <a:t>JOB2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91640" y="3139630"/>
            <a:ext cx="5282336" cy="1274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作为管理者，操作系统要让多个程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序合理推进，就是</a:t>
            </a: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进程管理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1640" y="4268640"/>
            <a:ext cx="5869458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多进程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(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用户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推进时需要内存复用等等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1640" y="4954440"/>
            <a:ext cx="6597485" cy="1407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对于操作系统，实现很重要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OS/360</a:t>
            </a:r>
            <a:r>
              <a:rPr sz="2400" spc="13">
                <a:solidFill>
                  <a:srgbClr val="000000"/>
                </a:solidFill>
                <a:latin typeface="PEDTBM+Wingdings-Regular"/>
                <a:cs typeface="PEDTBM+Wingdings-Regular"/>
              </a:rPr>
              <a:t>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UNIX</a:t>
            </a:r>
          </a:p>
          <a:p>
            <a:pPr marL="0" marR="0">
              <a:lnSpc>
                <a:spcPts val="2681"/>
              </a:lnSpc>
              <a:spcBef>
                <a:spcPts val="2118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需要真正的群体智慧</a:t>
            </a:r>
            <a:r>
              <a:rPr sz="2400" spc="7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UNIX</a:t>
            </a:r>
            <a:r>
              <a:rPr sz="2400" spc="13">
                <a:solidFill>
                  <a:srgbClr val="000000"/>
                </a:solidFill>
                <a:latin typeface="PEDTBM+Wingdings-Regular"/>
                <a:cs typeface="PEDTBM+Wingdings-Regular"/>
              </a:rPr>
              <a:t></a:t>
            </a:r>
            <a:r>
              <a:rPr sz="2400" b="1">
                <a:solidFill>
                  <a:srgbClr val="000000"/>
                </a:solidFill>
                <a:latin typeface="QIRFLC+Arial-BoldMT"/>
                <a:cs typeface="QIRFLC+Arial-BoldMT"/>
              </a:rPr>
              <a:t>Linux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7640" y="5126926"/>
            <a:ext cx="1374648" cy="111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3200"/>
                </a:solidFill>
                <a:latin typeface="SimSun"/>
                <a:cs typeface="SimSun"/>
              </a:rPr>
              <a:t>软件实</a:t>
            </a:r>
          </a:p>
          <a:p>
            <a:pPr marL="0" marR="0">
              <a:lnSpc>
                <a:spcPts val="2400"/>
              </a:lnSpc>
              <a:spcBef>
                <a:spcPts val="372"/>
              </a:spcBef>
              <a:spcAft>
                <a:spcPct val="0"/>
              </a:spcAft>
            </a:pPr>
            <a:r>
              <a:rPr sz="2400">
                <a:solidFill>
                  <a:srgbClr val="FF3200"/>
                </a:solidFill>
                <a:latin typeface="SimSun"/>
                <a:cs typeface="SimSun"/>
              </a:rPr>
              <a:t>现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76610" y="6146970"/>
            <a:ext cx="6809905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99"/>
                </a:solidFill>
                <a:latin typeface="SimSun"/>
                <a:cs typeface="SimSun"/>
              </a:rPr>
              <a:t>任务：掌握操作系统的多进程图谱并实现它</a:t>
            </a:r>
            <a:r>
              <a:rPr sz="2400" b="1">
                <a:solidFill>
                  <a:srgbClr val="000099"/>
                </a:solidFill>
                <a:latin typeface="QIRFLC+Arial-BoldMT"/>
                <a:cs typeface="QIRFLC+Arial-BoldMT"/>
              </a:rPr>
              <a:t>!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JSGTM+TimesNewRomanPS-BoldMT"/>
                <a:cs typeface="OJSGTM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OJSGTM+TimesNewRomanPS-BoldMT"/>
                <a:cs typeface="OJSGT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JSGTM+TimesNewRomanPS-BoldMT"/>
                <a:cs typeface="OJSGTM+TimesNewRomanPS-BoldMT"/>
              </a:rPr>
              <a:t>System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QIRFLC+Arial-BoldMT"/>
                <a:cs typeface="QIRFLC+Arial-BoldMT"/>
              </a:rPr>
              <a:t>-</a:t>
            </a:r>
            <a:r>
              <a:rPr sz="1600" b="1" spc="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QIRFLC+Arial-BoldMT"/>
                <a:cs typeface="QIRFLC+Arial-BoldMT"/>
              </a:rPr>
              <a:t>7</a:t>
            </a:r>
            <a:r>
              <a:rPr sz="1600" b="1" spc="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b="1">
                <a:solidFill>
                  <a:srgbClr val="000000"/>
                </a:solidFill>
                <a:latin typeface="QIRFLC+Arial-BoldMT"/>
                <a:cs typeface="QIRFLC+Arial-BoldM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493128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1067562"/>
            <a:ext cx="11921744" cy="350164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927" y="478688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6240" y="404306"/>
            <a:ext cx="6617988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历史是多线条的：</a:t>
            </a:r>
            <a:r>
              <a:rPr sz="3600" b="1">
                <a:solidFill>
                  <a:srgbClr val="000000"/>
                </a:solidFill>
                <a:latin typeface="TCNOCD+Arial-BoldMT"/>
                <a:cs typeface="TCNOCD+Arial-BoldMT"/>
              </a:rPr>
              <a:t>PC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与</a:t>
            </a:r>
            <a:r>
              <a:rPr sz="3600" b="1">
                <a:solidFill>
                  <a:srgbClr val="000000"/>
                </a:solidFill>
                <a:latin typeface="TCNOCD+Arial-BoldMT"/>
                <a:cs typeface="TCNOCD+Arial-BoldMT"/>
              </a:rPr>
              <a:t>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615" y="1332528"/>
            <a:ext cx="8273906" cy="2051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OINDFV+Wingdings-Regular"/>
                <a:cs typeface="OINDFV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TCNOCD+Arial-BoldMT"/>
                <a:cs typeface="TCNOCD+Arial-BoldMT"/>
              </a:rPr>
              <a:t>PC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机的诞生一定会导致百花齐放。</a:t>
            </a:r>
            <a:r>
              <a:rPr sz="2800" b="1">
                <a:solidFill>
                  <a:srgbClr val="000000"/>
                </a:solidFill>
                <a:latin typeface="TCNOCD+Arial-BoldMT"/>
                <a:cs typeface="TCNOCD+Arial-BoldMT"/>
              </a:rPr>
              <a:t>IBM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推出</a:t>
            </a:r>
          </a:p>
          <a:p>
            <a:pPr marL="342899" marR="0">
              <a:lnSpc>
                <a:spcPts val="3123"/>
              </a:lnSpc>
              <a:spcBef>
                <a:spcPts val="1294"/>
              </a:spcBef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CNOCD+Arial-BoldMT"/>
                <a:cs typeface="TCNOCD+Arial-BoldMT"/>
              </a:rPr>
              <a:t>PC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，自然要给这个机器配一个操作系统</a:t>
            </a:r>
          </a:p>
          <a:p>
            <a:pPr marL="758824" marR="0">
              <a:lnSpc>
                <a:spcPts val="2681"/>
              </a:lnSpc>
              <a:spcBef>
                <a:spcPts val="2023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1975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Digital</a:t>
            </a:r>
            <a:r>
              <a:rPr sz="2400" b="1" spc="10">
                <a:solidFill>
                  <a:srgbClr val="000000"/>
                </a:solidFill>
                <a:latin typeface="TCNOCD+Arial-BoldMT"/>
                <a:cs typeface="TCNOC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Research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为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Altair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89252" y="1671809"/>
            <a:ext cx="24256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CNOCD+Arial-BoldMT"/>
                <a:cs typeface="TCNOCD+Arial-BoldMT"/>
              </a:rPr>
              <a:t>8080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芯片</a:t>
            </a:r>
            <a:r>
              <a:rPr sz="2400" b="1">
                <a:solidFill>
                  <a:srgbClr val="FF0000"/>
                </a:solidFill>
                <a:latin typeface="TCNOCD+Arial-BoldMT"/>
                <a:cs typeface="TCNOCD+Arial-BoldMT"/>
              </a:rPr>
              <a:t>(8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位</a:t>
            </a:r>
            <a:r>
              <a:rPr sz="2400" b="1">
                <a:solidFill>
                  <a:srgbClr val="FF0000"/>
                </a:solidFill>
                <a:latin typeface="TCNOCD+Arial-BoldMT"/>
                <a:cs typeface="TCNOCD+Arial-BoldMT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378580" y="2560911"/>
            <a:ext cx="1914494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CNOCD+Arial-BoldMT"/>
                <a:cs typeface="TCNOCD+Arial-BoldMT"/>
              </a:rPr>
              <a:t>Altair8800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9840" y="3013372"/>
            <a:ext cx="1219200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CNOCD+Arial-BoldMT"/>
                <a:cs typeface="TCNOCD+Arial-BoldMT"/>
              </a:rPr>
              <a:t>CP/M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34440" y="3048742"/>
            <a:ext cx="4749546" cy="1838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8800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开发了操作系统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CP/M</a:t>
            </a:r>
          </a:p>
          <a:p>
            <a:pPr marL="0" marR="0">
              <a:lnSpc>
                <a:spcPts val="2681"/>
              </a:lnSpc>
              <a:spcBef>
                <a:spcPts val="1649"/>
              </a:spcBef>
              <a:spcAft>
                <a:spcPct val="0"/>
              </a:spcAft>
            </a:pPr>
            <a:r>
              <a:rPr sz="2400" b="1">
                <a:solidFill>
                  <a:srgbClr val="FF0000"/>
                </a:solidFill>
                <a:latin typeface="TCNOCD+Arial-BoldMT"/>
                <a:cs typeface="TCNOCD+Arial-BoldMT"/>
              </a:rPr>
              <a:t>CP/M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：写命令让用户用，执行</a:t>
            </a:r>
          </a:p>
          <a:p>
            <a:pPr marL="0" marR="0">
              <a:lnSpc>
                <a:spcPts val="2400"/>
              </a:lnSpc>
              <a:spcBef>
                <a:spcPts val="1632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命令对应的程序，单任务执行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4338" y="4725739"/>
            <a:ext cx="6219396" cy="1309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1980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出现了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8086</a:t>
            </a:r>
            <a:r>
              <a:rPr sz="2400" b="1" spc="41">
                <a:solidFill>
                  <a:srgbClr val="000000"/>
                </a:solidFill>
                <a:latin typeface="TCNOCD+Arial-BoldMT"/>
                <a:cs typeface="TCNOC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16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位芯片，从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CP/M</a:t>
            </a:r>
            <a:r>
              <a:rPr sz="2400">
                <a:solidFill>
                  <a:srgbClr val="000000"/>
                </a:solidFill>
                <a:latin typeface="SimSun"/>
                <a:cs typeface="SimSun"/>
              </a:rPr>
              <a:t>基</a:t>
            </a:r>
          </a:p>
          <a:p>
            <a:pPr marL="101" marR="0">
              <a:lnSpc>
                <a:spcPts val="2681"/>
              </a:lnSpc>
              <a:spcBef>
                <a:spcPts val="1301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础上开发了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QDOS(Quick</a:t>
            </a:r>
            <a:r>
              <a:rPr sz="2400" b="1" spc="-23">
                <a:solidFill>
                  <a:srgbClr val="000000"/>
                </a:solidFill>
                <a:latin typeface="TCNOCD+Arial-BoldMT"/>
                <a:cs typeface="TCNOCD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CNOCD+Arial-BoldMT"/>
                <a:cs typeface="TCNOCD+Arial-BoldMT"/>
              </a:rPr>
              <a:t>and Dirty OS)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JKDILO+TimesNewRomanPS-BoldMT"/>
                <a:cs typeface="JKDILO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JKDILO+TimesNewRomanPS-BoldMT"/>
                <a:cs typeface="JKDILO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JKDILO+TimesNewRomanPS-BoldMT"/>
                <a:cs typeface="JKDILO+TimesNewRomanPS-BoldMT"/>
              </a:rPr>
              <a:t>System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CNOCD+Arial-BoldMT"/>
                <a:cs typeface="TCNOCD+Arial-BoldMT"/>
              </a:rPr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3390920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"/>
          <p:cNvSpPr/>
          <p:nvPr/>
        </p:nvSpPr>
        <p:spPr>
          <a:xfrm>
            <a:off x="11190732" y="5791200"/>
            <a:ext cx="1007617" cy="107315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2" y="92964"/>
            <a:ext cx="11857736" cy="198754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727" y="295808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727" y="3567683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200" y="2197608"/>
            <a:ext cx="1987550" cy="178638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900296"/>
            <a:ext cx="5721350" cy="601853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727" y="4710684"/>
            <a:ext cx="195325" cy="198373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440" y="404306"/>
            <a:ext cx="4777736" cy="1196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ct val="0"/>
              </a:spcBef>
              <a:spcAft>
                <a:spcPct val="0"/>
              </a:spcAft>
            </a:pP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从</a:t>
            </a:r>
            <a:r>
              <a:rPr sz="3600" b="1">
                <a:solidFill>
                  <a:srgbClr val="000000"/>
                </a:solidFill>
                <a:latin typeface="TEOAIA+Arial-BoldMT"/>
                <a:cs typeface="TEOAIA+Arial-BoldMT"/>
              </a:rPr>
              <a:t>QDOS</a:t>
            </a:r>
            <a:r>
              <a:rPr sz="3600" spc="12">
                <a:solidFill>
                  <a:srgbClr val="000000"/>
                </a:solidFill>
                <a:latin typeface="SimSun"/>
                <a:cs typeface="SimSun"/>
              </a:rPr>
              <a:t>到</a:t>
            </a:r>
            <a:r>
              <a:rPr sz="3600" b="1">
                <a:solidFill>
                  <a:srgbClr val="000000"/>
                </a:solidFill>
                <a:latin typeface="TEOAIA+Arial-BoldMT"/>
                <a:cs typeface="TEOAIA+Arial-BoldMT"/>
              </a:rPr>
              <a:t>MS-DOS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9415" y="1256328"/>
            <a:ext cx="5969355" cy="927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ct val="0"/>
              </a:spcBef>
              <a:spcAft>
                <a:spcPct val="0"/>
              </a:spcAft>
            </a:pPr>
            <a:r>
              <a:rPr sz="2500">
                <a:solidFill>
                  <a:srgbClr val="993300"/>
                </a:solidFill>
                <a:latin typeface="VPVUFQ+Wingdings-Regular"/>
                <a:cs typeface="VPVUFQ+Wingdings-Regular"/>
              </a:rPr>
              <a:t></a:t>
            </a:r>
            <a:r>
              <a:rPr sz="2500" spc="208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2800" b="1">
                <a:solidFill>
                  <a:srgbClr val="000000"/>
                </a:solidFill>
                <a:latin typeface="TEOAIA+Arial-BoldMT"/>
                <a:cs typeface="TEOAIA+Arial-BoldMT"/>
              </a:rPr>
              <a:t>Bill Gates</a:t>
            </a:r>
            <a:r>
              <a:rPr sz="2800">
                <a:solidFill>
                  <a:srgbClr val="000000"/>
                </a:solidFill>
                <a:latin typeface="SimSun"/>
                <a:cs typeface="SimSun"/>
              </a:rPr>
              <a:t>要进入历史舞台了</a:t>
            </a:r>
            <a:r>
              <a:rPr sz="2800" b="1">
                <a:solidFill>
                  <a:srgbClr val="000000"/>
                </a:solidFill>
                <a:latin typeface="TEOAIA+Arial-BoldMT"/>
                <a:cs typeface="TEOAIA+Arial-BoldMT"/>
              </a:rPr>
              <a:t>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40" y="1787378"/>
            <a:ext cx="8669818" cy="1309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1975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年，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22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岁的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Paul</a:t>
            </a:r>
            <a:r>
              <a:rPr sz="2400" b="1" spc="-46">
                <a:solidFill>
                  <a:srgbClr val="000000"/>
                </a:solidFill>
                <a:latin typeface="TEOAIA+Arial-BoldMT"/>
                <a:cs typeface="TEOAIA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Allen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和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20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岁的</a:t>
            </a:r>
            <a:r>
              <a:rPr sz="2400" spc="6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Bill</a:t>
            </a:r>
            <a:r>
              <a:rPr sz="2400" b="1" spc="-15">
                <a:solidFill>
                  <a:srgbClr val="000000"/>
                </a:solidFill>
                <a:latin typeface="TEOAIA+Arial-BoldMT"/>
                <a:cs typeface="TEOAIA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Gates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为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Altair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8800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开发了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BASIC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解释器，据此开创了微软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58240" y="2897040"/>
            <a:ext cx="5494402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1977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Bill Gates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开发</a:t>
            </a:r>
            <a:r>
              <a:rPr sz="2400" b="1" spc="-105">
                <a:solidFill>
                  <a:srgbClr val="000000"/>
                </a:solidFill>
                <a:latin typeface="TEOAIA+Arial-BoldMT"/>
                <a:cs typeface="TEOAIA+Arial-BoldMT"/>
              </a:rPr>
              <a:t>FAT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管理磁盘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240" y="3506640"/>
            <a:ext cx="8237219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QDOS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的成功在于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以</a:t>
            </a:r>
            <a:r>
              <a:rPr sz="2400" b="1">
                <a:solidFill>
                  <a:srgbClr val="FF0000"/>
                </a:solidFill>
                <a:latin typeface="TEOAIA+Arial-BoldMT"/>
                <a:cs typeface="TEOAIA+Arial-BoldMT"/>
              </a:rPr>
              <a:t>CP/M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为基础将</a:t>
            </a:r>
            <a:r>
              <a:rPr sz="2400" b="1">
                <a:solidFill>
                  <a:srgbClr val="FF0000"/>
                </a:solidFill>
                <a:latin typeface="TEOAIA+Arial-BoldMT"/>
                <a:cs typeface="TEOAIA+Arial-BoldMT"/>
              </a:rPr>
              <a:t>BASIC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和</a:t>
            </a:r>
            <a:r>
              <a:rPr sz="2400" b="1" spc="-105">
                <a:solidFill>
                  <a:srgbClr val="FF0000"/>
                </a:solidFill>
                <a:latin typeface="TEOAIA+Arial-BoldMT"/>
                <a:cs typeface="TEOAIA+Arial-BoldMT"/>
              </a:rPr>
              <a:t>FAT</a:t>
            </a: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包含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58240" y="4032694"/>
            <a:ext cx="1374648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FF0000"/>
                </a:solidFill>
                <a:latin typeface="SimSun"/>
                <a:cs typeface="SimSun"/>
              </a:rPr>
              <a:t>了进来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94444" y="4058458"/>
            <a:ext cx="6103607" cy="797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文件管理和编程环境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…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都是用户关心的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58240" y="4649640"/>
            <a:ext cx="6982357" cy="2333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1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1980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年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IBM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想和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Digital Research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协议授权使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用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CP/M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，但没有达成，转向和微软合作；</a:t>
            </a:r>
          </a:p>
          <a:p>
            <a:pPr marL="0" marR="0">
              <a:lnSpc>
                <a:spcPts val="2681"/>
              </a:lnSpc>
              <a:spcBef>
                <a:spcPts val="130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1981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微软买下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QDOS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，改名为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MS-DOS(Disk</a:t>
            </a:r>
          </a:p>
          <a:p>
            <a:pPr marL="0" marR="0">
              <a:lnSpc>
                <a:spcPts val="2681"/>
              </a:lnSpc>
              <a:spcBef>
                <a:spcPts val="1350"/>
              </a:spcBef>
              <a:spcAft>
                <a:spcPct val="0"/>
              </a:spcAft>
            </a:pP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OS)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，和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IBM</a:t>
            </a:r>
            <a:r>
              <a:rPr sz="2400" b="1" spc="-14">
                <a:solidFill>
                  <a:srgbClr val="000000"/>
                </a:solidFill>
                <a:latin typeface="TEOAIA+Arial-BoldMT"/>
                <a:cs typeface="TEOAIA+Arial-BoldMT"/>
              </a:rPr>
              <a:t> </a:t>
            </a:r>
            <a:r>
              <a:rPr sz="2400" b="1">
                <a:solidFill>
                  <a:srgbClr val="000000"/>
                </a:solidFill>
                <a:latin typeface="TEOAIA+Arial-BoldMT"/>
                <a:cs typeface="TEOAIA+Arial-BoldMT"/>
              </a:rPr>
              <a:t>PC</a:t>
            </a:r>
            <a:r>
              <a:rPr sz="2400" spc="12">
                <a:solidFill>
                  <a:srgbClr val="000000"/>
                </a:solidFill>
                <a:latin typeface="SimSun"/>
                <a:cs typeface="SimSun"/>
              </a:rPr>
              <a:t>打包一起出售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459" y="6583047"/>
            <a:ext cx="1869381" cy="529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7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OHOLAM+TimesNewRomanPS-BoldMT"/>
                <a:cs typeface="OHOLAM+TimesNewRomanPS-BoldMT"/>
              </a:rPr>
              <a:t>Operating</a:t>
            </a:r>
            <a:r>
              <a:rPr sz="1600" b="1" spc="38">
                <a:solidFill>
                  <a:srgbClr val="000000"/>
                </a:solidFill>
                <a:latin typeface="OHOLAM+TimesNewRomanPS-BoldMT"/>
                <a:cs typeface="OHOLAM+TimesNewRomanPS-BoldMT"/>
              </a:rPr>
              <a:t> </a:t>
            </a:r>
            <a:r>
              <a:rPr sz="1600" b="1">
                <a:solidFill>
                  <a:srgbClr val="000000"/>
                </a:solidFill>
                <a:latin typeface="OHOLAM+TimesNewRomanPS-BoldMT"/>
                <a:cs typeface="OHOLAM+TimesNewRomanPS-BoldMT"/>
              </a:rPr>
              <a:t>System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913786" y="6581798"/>
            <a:ext cx="668026" cy="53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83"/>
              </a:lnSpc>
              <a:spcBef>
                <a:spcPct val="0"/>
              </a:spcBef>
              <a:spcAft>
                <a:spcPct val="0"/>
              </a:spcAft>
            </a:pPr>
            <a:r>
              <a:rPr sz="1600" b="1">
                <a:solidFill>
                  <a:srgbClr val="000000"/>
                </a:solidFill>
                <a:latin typeface="TEOAIA+Arial-BoldMT"/>
                <a:cs typeface="TEOAIA+Arial-BoldMT"/>
              </a:rPr>
              <a:t>- 9 -</a:t>
            </a:r>
          </a:p>
        </p:txBody>
      </p:sp>
    </p:spTree>
    <p:extLst>
      <p:ext uri="{BB962C8B-B14F-4D97-AF65-F5344CB8AC3E}">
        <p14:creationId xmlns:p14="http://schemas.microsoft.com/office/powerpoint/2010/main" val="221479027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8.07.12"/>
  <p:tag name="AS_TITLE" val="Aspose.Slides for .NET 2.0"/>
  <p:tag name="AS_VERSION" val="18.7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673</Words>
  <Application>Microsoft Office PowerPoint</Application>
  <PresentationFormat>宽屏</PresentationFormat>
  <Paragraphs>176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12</vt:i4>
      </vt:variant>
    </vt:vector>
  </HeadingPairs>
  <TitlesOfParts>
    <vt:vector size="59" baseType="lpstr">
      <vt:lpstr>NOCHHM+Arial-BoldMT</vt:lpstr>
      <vt:lpstr>Times New Roman</vt:lpstr>
      <vt:lpstr>MEIHNF+Arial-BoldMT</vt:lpstr>
      <vt:lpstr>RPBRAO+TimesNewRomanPS-BoldMT</vt:lpstr>
      <vt:lpstr>HNTULE+TimesNewRomanPS-BoldMT</vt:lpstr>
      <vt:lpstr>Arial</vt:lpstr>
      <vt:lpstr>STHupo</vt:lpstr>
      <vt:lpstr>EOJVUD+Arial-BoldMT</vt:lpstr>
      <vt:lpstr>MRKTVQ+TimesNewRomanPS-BoldMT</vt:lpstr>
      <vt:lpstr>OJSGTM+TimesNewRomanPS-BoldMT</vt:lpstr>
      <vt:lpstr>VGFFHV+TimesNewRomanPS-BoldMT</vt:lpstr>
      <vt:lpstr>MVMJTN+Wingdings-Regular</vt:lpstr>
      <vt:lpstr>EVUWNM+Wingdings-Regular</vt:lpstr>
      <vt:lpstr>OHOLAM+TimesNewRomanPS-BoldMT</vt:lpstr>
      <vt:lpstr>SimSun</vt:lpstr>
      <vt:lpstr>WWGVHL+Arial-BoldMT</vt:lpstr>
      <vt:lpstr>VPVUFQ+Wingdings-Regular</vt:lpstr>
      <vt:lpstr>GAKAMF+Wingdings-Regular</vt:lpstr>
      <vt:lpstr>Calibri</vt:lpstr>
      <vt:lpstr>JKDILO+TimesNewRomanPS-BoldMT</vt:lpstr>
      <vt:lpstr>RVNROD+Arial-BoldMT</vt:lpstr>
      <vt:lpstr>NQCABS+TimesNewRomanPS-BoldMT</vt:lpstr>
      <vt:lpstr>BBFAPP+Arial-BoldMT</vt:lpstr>
      <vt:lpstr>VOVAPD+Wingdings-Regular</vt:lpstr>
      <vt:lpstr>SimHei</vt:lpstr>
      <vt:lpstr>TCNOCD+Arial-BoldMT</vt:lpstr>
      <vt:lpstr>SLCDNI+Wingdings-Regular</vt:lpstr>
      <vt:lpstr>JFVGFS+Arial-BoldMT</vt:lpstr>
      <vt:lpstr>COBKPM+Elephant-Regular</vt:lpstr>
      <vt:lpstr>QIRFLC+Arial-BoldMT</vt:lpstr>
      <vt:lpstr>PHLQGC+Arial-Black</vt:lpstr>
      <vt:lpstr>CVNKTG+Wingdings-Regular</vt:lpstr>
      <vt:lpstr>ITDIMG+Wingdings-Regular</vt:lpstr>
      <vt:lpstr>TEOAIA+Arial-BoldMT</vt:lpstr>
      <vt:lpstr>MMHVRJ+TimesNewRomanPS-BoldMT</vt:lpstr>
      <vt:lpstr>OINDFV+Wingdings-Regular</vt:lpstr>
      <vt:lpstr>SUNJOA+TimesNewRomanPS-BoldMT</vt:lpstr>
      <vt:lpstr>PSLBTO+Wingdings-Regular</vt:lpstr>
      <vt:lpstr>PEDTBM+Wingdings-Regular</vt:lpstr>
      <vt:lpstr>GSMHJG+Arial-BoldMT</vt:lpstr>
      <vt:lpstr>BIERQW+TimesNewRomanPS-BoldMT</vt:lpstr>
      <vt:lpstr>LQDRFT+TimesNewRomanPS-BoldMT</vt:lpstr>
      <vt:lpstr>Theme Office</vt:lpstr>
      <vt:lpstr>Theme Office</vt:lpstr>
      <vt:lpstr>Theme Office</vt:lpstr>
      <vt:lpstr>Theme Office</vt:lpstr>
      <vt:lpstr>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LEE</dc:creator>
  <cp:lastModifiedBy>Windows 用户</cp:lastModifiedBy>
  <cp:revision>2</cp:revision>
  <dcterms:modified xsi:type="dcterms:W3CDTF">2018-09-03T07:56:47Z</dcterms:modified>
</cp:coreProperties>
</file>