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12192000" cy="6858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BGBRLE+TimesNewRomanPS-BoldMT" charset="0"/>
      <p:regular r:id="rId16"/>
    </p:embeddedFont>
    <p:embeddedFont>
      <p:font typeface="DMHKSG+STHupo" charset="-122"/>
      <p:regular r:id="rId17"/>
    </p:embeddedFont>
    <p:embeddedFont>
      <p:font typeface="RLTDAF+Arial-Black" charset="0"/>
      <p:regular r:id="rId18"/>
    </p:embeddedFont>
    <p:embeddedFont>
      <p:font typeface="SimHei" pitchFamily="49" charset="-122"/>
      <p:regular r:id="rId19"/>
    </p:embeddedFont>
    <p:embeddedFont>
      <p:font typeface="RACSBL+Elephant-Regular" charset="0"/>
      <p:regular r:id="rId20"/>
    </p:embeddedFont>
    <p:embeddedFont>
      <p:font typeface="ATVGAA+Arial-BoldMT" charset="0"/>
      <p:regular r:id="rId21"/>
    </p:embeddedFont>
    <p:embeddedFont>
      <p:font typeface="KRJCUC+Wingdings-Regular" charset="2"/>
      <p:regular r:id="rId22"/>
    </p:embeddedFont>
    <p:embeddedFont>
      <p:font typeface="COKJBQ+Arial-BoldItalicMT" charset="0"/>
      <p:regular r:id="rId23"/>
    </p:embeddedFont>
    <p:embeddedFont>
      <p:font typeface="Tahoma" pitchFamily="34" charset="0"/>
      <p:regular r:id="rId24"/>
      <p:bold r:id="rId25"/>
    </p:embeddedFont>
    <p:embeddedFont>
      <p:font typeface="OFUMHQ+SymbolMT" charset="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8.jpeg"/><Relationship Id="rId7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68923" y="1270696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0033CC"/>
                </a:solidFill>
                <a:latin typeface="BGBRLE+TimesNewRomanPS-BoldMT"/>
                <a:cs typeface="BGBRLE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7739" y="1381582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4" dirty="0">
                <a:solidFill>
                  <a:srgbClr val="0033CC"/>
                </a:solidFill>
                <a:latin typeface="DMHKSG+STHupo"/>
                <a:cs typeface="DMHKSG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79470" y="2279012"/>
            <a:ext cx="7498080" cy="3003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0000"/>
                </a:solidFill>
                <a:latin typeface="RLTDAF+Arial-Black"/>
                <a:cs typeface="RLTDAF+Arial-Black"/>
              </a:rPr>
              <a:t>L8.</a:t>
            </a:r>
            <a:r>
              <a:rPr sz="6000" spc="15" dirty="0">
                <a:solidFill>
                  <a:srgbClr val="FF0000"/>
                </a:solidFill>
                <a:latin typeface="RLTDAF+Arial-Black"/>
                <a:cs typeface="RLTDAF+Arial-Black"/>
              </a:rPr>
              <a:t> </a:t>
            </a:r>
            <a:r>
              <a:rPr sz="6000" dirty="0">
                <a:solidFill>
                  <a:srgbClr val="FF0000"/>
                </a:solidFill>
                <a:latin typeface="RLTDAF+Arial-Black"/>
                <a:cs typeface="RLTDAF+Arial-Black"/>
              </a:rPr>
              <a:t>CPU</a:t>
            </a:r>
            <a:r>
              <a:rPr sz="6000" spc="11" dirty="0">
                <a:solidFill>
                  <a:srgbClr val="FF0000"/>
                </a:solidFill>
                <a:latin typeface="SimHei"/>
                <a:cs typeface="SimHei"/>
              </a:rPr>
              <a:t>管理的直</a:t>
            </a:r>
          </a:p>
          <a:p>
            <a:pPr marL="2029968" marR="0">
              <a:lnSpc>
                <a:spcPts val="6000"/>
              </a:lnSpc>
              <a:spcBef>
                <a:spcPts val="1200"/>
              </a:spcBef>
              <a:spcAft>
                <a:spcPts val="0"/>
              </a:spcAft>
            </a:pPr>
            <a:r>
              <a:rPr sz="6000" spc="23" dirty="0">
                <a:solidFill>
                  <a:srgbClr val="FF0000"/>
                </a:solidFill>
                <a:latin typeface="SimHei"/>
                <a:cs typeface="SimHei"/>
              </a:rPr>
              <a:t>观想法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92240" y="4310943"/>
            <a:ext cx="2328119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RACSBL+Elephant-Regular"/>
                <a:cs typeface="RACSBL+Elephant-Regular"/>
              </a:rPr>
              <a:t>CPU?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76439" y="0"/>
            <a:ext cx="987976" cy="1014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7091" y="2756916"/>
            <a:ext cx="202691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7091" y="2141219"/>
            <a:ext cx="202691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8957" y="1501142"/>
            <a:ext cx="4106024" cy="1044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7091" y="4198620"/>
            <a:ext cx="202691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7091" y="5341619"/>
            <a:ext cx="202691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7091" y="4764023"/>
            <a:ext cx="202691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7091" y="5875019"/>
            <a:ext cx="202691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2449" y="2577086"/>
            <a:ext cx="3907396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9440" y="425291"/>
            <a:ext cx="435300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引入“进程”概念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1408728"/>
            <a:ext cx="5861729" cy="148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200"/>
                </a:solidFill>
                <a:latin typeface="KRJCUC+Wingdings-Regular"/>
                <a:cs typeface="KRJCUC+Wingdings-Regular"/>
              </a:rPr>
              <a:t></a:t>
            </a:r>
            <a:r>
              <a:rPr sz="2500" spc="208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运行的程序和静态程序不一样</a:t>
            </a:r>
            <a:r>
              <a:rPr sz="2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!</a:t>
            </a:r>
          </a:p>
          <a:p>
            <a:pPr marL="838200" marR="0">
              <a:lnSpc>
                <a:spcPts val="2681"/>
              </a:lnSpc>
              <a:spcBef>
                <a:spcPts val="2079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需要描述这些不一样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54456" y="1644138"/>
            <a:ext cx="2906268" cy="111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这些不一样就成了</a:t>
            </a:r>
          </a:p>
          <a:p>
            <a:pPr marL="153924" marR="0">
              <a:lnSpc>
                <a:spcPts val="2400"/>
              </a:lnSpc>
              <a:spcBef>
                <a:spcPts val="372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进程概念的外延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86839" y="2674790"/>
            <a:ext cx="554347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程序</a:t>
            </a:r>
            <a:r>
              <a:rPr sz="24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+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所有这些不一样</a:t>
            </a:r>
            <a:r>
              <a:rPr sz="2400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KRJCUC+Wingdings-Regular"/>
                <a:cs typeface="KRJCUC+Wingdings-Regular"/>
              </a:rPr>
              <a:t></a:t>
            </a:r>
            <a:r>
              <a:rPr sz="2400" spc="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一个概念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981920" y="2718877"/>
            <a:ext cx="2906268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E3200"/>
                </a:solidFill>
                <a:latin typeface="SimSun"/>
                <a:cs typeface="SimSun"/>
              </a:rPr>
              <a:t>所有的不一样都表</a:t>
            </a:r>
          </a:p>
          <a:p>
            <a:pPr marL="292607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spc="11" dirty="0">
                <a:solidFill>
                  <a:srgbClr val="FE3200"/>
                </a:solidFill>
                <a:latin typeface="SimSun"/>
                <a:cs typeface="SimSun"/>
              </a:rPr>
              <a:t>现在</a:t>
            </a:r>
            <a:r>
              <a:rPr sz="2400" b="1" dirty="0">
                <a:solidFill>
                  <a:srgbClr val="FE3200"/>
                </a:solidFill>
                <a:latin typeface="ATVGAA+Arial-BoldMT"/>
                <a:cs typeface="ATVGAA+Arial-BoldMT"/>
              </a:rPr>
              <a:t>PCB</a:t>
            </a:r>
            <a:r>
              <a:rPr sz="2400" spc="11" dirty="0">
                <a:solidFill>
                  <a:srgbClr val="FE3200"/>
                </a:solidFill>
                <a:latin typeface="SimSun"/>
                <a:cs typeface="SimSun"/>
              </a:rPr>
              <a:t>中</a:t>
            </a:r>
            <a:r>
              <a:rPr sz="2400" b="1" dirty="0">
                <a:solidFill>
                  <a:srgbClr val="FE3200"/>
                </a:solidFill>
                <a:latin typeface="ATVGAA+Arial-BoldMT"/>
                <a:cs typeface="ATVGAA+Arial-BoldMT"/>
              </a:rPr>
              <a:t>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8640" y="3357014"/>
            <a:ext cx="5722559" cy="90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200"/>
                </a:solidFill>
                <a:latin typeface="KRJCUC+Wingdings-Regular"/>
                <a:cs typeface="KRJCUC+Wingdings-Regular"/>
              </a:rPr>
              <a:t></a:t>
            </a:r>
            <a:r>
              <a:rPr sz="2500" spc="208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进程是进行（执行）中的程序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86839" y="4098480"/>
            <a:ext cx="493006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进程有开始、有结束，程序没有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86839" y="4663630"/>
            <a:ext cx="563460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进程会走走停停，走停对程序无意义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86839" y="5265590"/>
            <a:ext cx="521749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进程需要记录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ax,bx,…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，程序不用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86839" y="5798990"/>
            <a:ext cx="16764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…………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- 9 -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4479"/>
            <a:ext cx="10700002" cy="120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0479" y="1470659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595" y="2642615"/>
            <a:ext cx="6096000" cy="2058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1286255"/>
            <a:ext cx="3877055" cy="3371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048255"/>
            <a:ext cx="2362200" cy="466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527" y="4876800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6527" y="5494019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440" y="404306"/>
            <a:ext cx="644062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管理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，先要使用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8015" y="1408728"/>
            <a:ext cx="8146086" cy="882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KRJCUC+Wingdings-Regular"/>
                <a:cs typeface="KRJCUC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的工作原理</a:t>
            </a:r>
            <a:r>
              <a:rPr sz="2800" spc="42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CPU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上电以后发生了什么</a:t>
            </a: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74983" y="1422570"/>
            <a:ext cx="2904743" cy="77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自动的取指</a:t>
            </a:r>
            <a:r>
              <a:rPr sz="2400" b="1" i="1" dirty="0">
                <a:solidFill>
                  <a:srgbClr val="FF0000"/>
                </a:solidFill>
                <a:latin typeface="COKJBQ+Arial-BoldItalicMT"/>
                <a:cs typeface="COKJBQ+Arial-BoldItalicMT"/>
              </a:rPr>
              <a:t>—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执行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52716" y="2015746"/>
            <a:ext cx="2676690" cy="114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50: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ax, [100]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51: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bx,</a:t>
            </a:r>
            <a:r>
              <a:rPr sz="2000" b="1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[101]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2039" y="2114847"/>
            <a:ext cx="3277261" cy="1378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mov ax, [100]</a:t>
            </a:r>
            <a:r>
              <a:rPr sz="2400" b="1" spc="3934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IR</a:t>
            </a:r>
          </a:p>
          <a:p>
            <a:pPr marL="2133600" marR="0">
              <a:lnSpc>
                <a:spcPts val="2681"/>
              </a:lnSpc>
              <a:spcBef>
                <a:spcPts val="1893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ax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91714" y="2724524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39284" y="2826014"/>
            <a:ext cx="170265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即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PC=50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52716" y="2929939"/>
            <a:ext cx="2193224" cy="114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52: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add ax, bx</a:t>
            </a:r>
          </a:p>
          <a:p>
            <a:pPr marL="74571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34639" y="3489495"/>
            <a:ext cx="324647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发出一个地址：如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50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57298" y="3844132"/>
            <a:ext cx="119535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100: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628390" y="4191297"/>
            <a:ext cx="23875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mov ax, [100]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252716" y="4301228"/>
            <a:ext cx="119535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101: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463039" y="4794103"/>
            <a:ext cx="2510284" cy="1415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CPU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怎么工作</a:t>
            </a: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2131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CPU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怎么管理</a:t>
            </a: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876044"/>
            <a:ext cx="6824471" cy="4448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727" y="1385316"/>
            <a:ext cx="188975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04306"/>
            <a:ext cx="532878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管理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的最直观方法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39" y="1303190"/>
            <a:ext cx="31251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设好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PC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初值就完事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2440" y="1943397"/>
            <a:ext cx="8806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PC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5316" y="1996696"/>
            <a:ext cx="2676687" cy="205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50: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ax, [100]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51: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bx,</a:t>
            </a:r>
            <a:r>
              <a:rPr sz="2000" b="1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[101]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52: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add ax, bx</a:t>
            </a:r>
          </a:p>
          <a:p>
            <a:pPr marL="74571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2040" y="2005311"/>
            <a:ext cx="3277260" cy="125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mov ax, [100]</a:t>
            </a:r>
            <a:r>
              <a:rPr sz="2400" b="1" spc="3934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IR</a:t>
            </a:r>
          </a:p>
          <a:p>
            <a:pPr marL="0" marR="0">
              <a:lnSpc>
                <a:spcPts val="2681"/>
              </a:lnSpc>
              <a:spcBef>
                <a:spcPts val="906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mov bx,</a:t>
            </a:r>
            <a:r>
              <a:rPr sz="2400" b="1" spc="-10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[101]</a:t>
            </a:r>
            <a:r>
              <a:rPr sz="2400" b="1" spc="3815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IR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2440" y="2400597"/>
            <a:ext cx="880616" cy="125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PC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PC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92040" y="2924472"/>
            <a:ext cx="194649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add ax,</a:t>
            </a:r>
            <a:r>
              <a:rPr sz="2400" b="1" spc="12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bx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06640" y="2924472"/>
            <a:ext cx="7626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IR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59015" y="4257972"/>
            <a:ext cx="812899" cy="1426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ax</a:t>
            </a:r>
          </a:p>
          <a:p>
            <a:pPr marL="0" marR="0">
              <a:lnSpc>
                <a:spcPts val="2681"/>
              </a:lnSpc>
              <a:spcBef>
                <a:spcPts val="2218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bx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85316" y="4282433"/>
            <a:ext cx="1199935" cy="114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1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100: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0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101: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35089" y="4277098"/>
            <a:ext cx="796230" cy="143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1297" dirty="0">
                <a:solidFill>
                  <a:srgbClr val="000000"/>
                </a:solidFill>
                <a:latin typeface="ATVGAA+Arial-BoldMT"/>
                <a:cs typeface="ATVGAA+Arial-BoldMT"/>
              </a:rPr>
              <a:t>10</a:t>
            </a:r>
          </a:p>
          <a:p>
            <a:pPr marL="0" marR="0">
              <a:lnSpc>
                <a:spcPts val="2681"/>
              </a:lnSpc>
              <a:spcBef>
                <a:spcPts val="2218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11965" y="5452377"/>
            <a:ext cx="4398033" cy="116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把程序读到内存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50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处，设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PC</a:t>
            </a:r>
          </a:p>
          <a:p>
            <a:pPr marL="5257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= 50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开始干活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447800"/>
            <a:ext cx="3505200" cy="434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2987040"/>
            <a:ext cx="3810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0" y="2133600"/>
            <a:ext cx="28194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3436620"/>
            <a:ext cx="2819400" cy="601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04306"/>
            <a:ext cx="799658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看看这样做有没有问题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?</a:t>
            </a:r>
            <a:r>
              <a:rPr sz="3600" b="1" spc="1001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提出问题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2786" y="1360656"/>
            <a:ext cx="265024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fprintf</a:t>
            </a:r>
            <a:r>
              <a:rPr sz="2000" spc="14" dirty="0">
                <a:solidFill>
                  <a:srgbClr val="000000"/>
                </a:solidFill>
                <a:latin typeface="SimSun"/>
                <a:cs typeface="SimSun"/>
              </a:rPr>
              <a:t>用一条其他计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7240" y="1568084"/>
            <a:ext cx="3616265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int main(int</a:t>
            </a:r>
            <a:r>
              <a:rPr sz="18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argc,</a:t>
            </a:r>
            <a:r>
              <a:rPr sz="1800" spc="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char* argv[])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26562" y="1677138"/>
            <a:ext cx="165964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算语句代替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7240" y="1979564"/>
            <a:ext cx="452735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79618" y="2229147"/>
            <a:ext cx="1812749" cy="2104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0.015/10</a:t>
            </a:r>
            <a:r>
              <a:rPr sz="2400" b="1" baseline="30000" dirty="0">
                <a:solidFill>
                  <a:srgbClr val="FF0000"/>
                </a:solidFill>
                <a:latin typeface="ATVGAA+Arial-BoldMT"/>
                <a:cs typeface="ATVGAA+Arial-BoldMT"/>
              </a:rPr>
              <a:t>7</a:t>
            </a:r>
          </a:p>
          <a:p>
            <a:pPr marL="57150" marR="0">
              <a:lnSpc>
                <a:spcPts val="2681"/>
              </a:lnSpc>
              <a:spcBef>
                <a:spcPts val="7606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0.859/10</a:t>
            </a:r>
            <a:r>
              <a:rPr sz="2400" b="1" baseline="30000" dirty="0">
                <a:solidFill>
                  <a:srgbClr val="FF0000"/>
                </a:solidFill>
                <a:latin typeface="ATVGAA+Arial-BoldMT"/>
                <a:cs typeface="ATVGAA+Arial-BoldMT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33855" y="2391044"/>
            <a:ext cx="2760218" cy="1030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int</a:t>
            </a:r>
            <a:r>
              <a:rPr sz="1800" spc="5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i , </a:t>
            </a:r>
            <a:r>
              <a:rPr sz="1800" spc="-15" dirty="0">
                <a:solidFill>
                  <a:srgbClr val="000000"/>
                </a:solidFill>
                <a:latin typeface="Tahoma"/>
                <a:cs typeface="Tahoma"/>
              </a:rPr>
              <a:t>to,</a:t>
            </a:r>
            <a:r>
              <a:rPr sz="1800" spc="2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ahoma"/>
                <a:cs typeface="Tahoma"/>
              </a:rPr>
              <a:t>*fp,</a:t>
            </a:r>
            <a:r>
              <a:rPr sz="1800" spc="18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sum</a:t>
            </a:r>
            <a:r>
              <a:rPr sz="18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= 0;</a:t>
            </a:r>
          </a:p>
          <a:p>
            <a:pPr marL="0" marR="0">
              <a:lnSpc>
                <a:spcPts val="2172"/>
              </a:lnSpc>
              <a:spcBef>
                <a:spcPts val="1017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to =</a:t>
            </a:r>
            <a:r>
              <a:rPr sz="180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atoi(argv[1]);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18909" y="3044994"/>
            <a:ext cx="137256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有</a:t>
            </a: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fprintf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3855" y="3214004"/>
            <a:ext cx="2415116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for(i=1;</a:t>
            </a:r>
            <a:r>
              <a:rPr sz="1800" spc="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i&lt;=to;</a:t>
            </a:r>
            <a:r>
              <a:rPr sz="180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i++)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33855" y="3625484"/>
            <a:ext cx="452735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{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92072" y="4036964"/>
            <a:ext cx="1935902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sum</a:t>
            </a:r>
            <a:r>
              <a:rPr sz="18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= sum</a:t>
            </a:r>
            <a:r>
              <a:rPr sz="18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+ i;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92072" y="4448443"/>
            <a:ext cx="2549921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fprintf(fp,“%d”,</a:t>
            </a:r>
            <a:r>
              <a:rPr sz="1800" spc="73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sum);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94425" y="4755472"/>
            <a:ext cx="2867781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10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5.7</a:t>
            </a:r>
            <a:r>
              <a:rPr sz="3600" spc="15" dirty="0">
                <a:solidFill>
                  <a:srgbClr val="FF0000"/>
                </a:solidFill>
                <a:latin typeface="OFUMHQ+SymbolMT"/>
                <a:cs typeface="OFUMHQ+SymbolMT"/>
              </a:rPr>
              <a:t>×</a:t>
            </a:r>
            <a:r>
              <a:rPr sz="36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10</a:t>
            </a:r>
            <a:r>
              <a:rPr sz="3600" b="1" baseline="30000" dirty="0">
                <a:solidFill>
                  <a:srgbClr val="FF0000"/>
                </a:solidFill>
                <a:latin typeface="ATVGAA+Arial-BoldMT"/>
                <a:cs typeface="ATVGAA+Arial-BoldMT"/>
              </a:rPr>
              <a:t>5</a:t>
            </a:r>
            <a:r>
              <a:rPr sz="3600" b="1" spc="-34" baseline="30000" dirty="0">
                <a:solidFill>
                  <a:srgbClr val="FF0000"/>
                </a:solidFill>
                <a:latin typeface="ATVGAA+Arial-BoldMT"/>
                <a:cs typeface="ATVGAA+Arial-BoldMT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: 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05636" y="4859923"/>
            <a:ext cx="452735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7468" y="5271403"/>
            <a:ext cx="452735" cy="618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69326"/>
            <a:ext cx="10700002" cy="101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9412" y="5248655"/>
            <a:ext cx="2172208" cy="41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3920" y="5280659"/>
            <a:ext cx="998727" cy="390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4947" y="5291327"/>
            <a:ext cx="991363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4667" y="6041135"/>
            <a:ext cx="3159760" cy="409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2328" y="6024371"/>
            <a:ext cx="1908555" cy="3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8783" y="6025895"/>
            <a:ext cx="1270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1143000"/>
            <a:ext cx="3733802" cy="35600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4464" y="1752600"/>
            <a:ext cx="1798320" cy="2362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1828800"/>
            <a:ext cx="76200" cy="1295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9440" y="404306"/>
            <a:ext cx="279997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怎么解决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9516" y="1263271"/>
            <a:ext cx="2676687" cy="251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50: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ax, [100]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51: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bx,</a:t>
            </a:r>
            <a:r>
              <a:rPr sz="2000" b="1" spc="-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[101]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52: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add ax, bx</a:t>
            </a:r>
          </a:p>
          <a:p>
            <a:pPr marL="0" marR="0">
              <a:lnSpc>
                <a:spcPts val="2418"/>
              </a:lnSpc>
              <a:spcBef>
                <a:spcPts val="1192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53: </a:t>
            </a:r>
            <a:r>
              <a:rPr sz="2000" spc="15" dirty="0">
                <a:solidFill>
                  <a:srgbClr val="FE3200"/>
                </a:solidFill>
                <a:latin typeface="SimSun"/>
                <a:cs typeface="SimSun"/>
              </a:rPr>
              <a:t>启动磁盘读写</a:t>
            </a:r>
          </a:p>
          <a:p>
            <a:pPr marL="0" marR="0">
              <a:lnSpc>
                <a:spcPts val="2418"/>
              </a:lnSpc>
              <a:spcBef>
                <a:spcPts val="1171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54: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xxxx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85715" y="1796671"/>
            <a:ext cx="1722891" cy="1602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200:</a:t>
            </a:r>
            <a:r>
              <a:rPr sz="2000" b="1" spc="59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xxxx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201:</a:t>
            </a:r>
            <a:r>
              <a:rPr sz="2000" b="1" spc="59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xxxx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202:</a:t>
            </a:r>
            <a:r>
              <a:rPr sz="2000" b="1" spc="59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xxxx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33847" y="3188508"/>
            <a:ext cx="18686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该怎么办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99516" y="3823527"/>
            <a:ext cx="1199935" cy="114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1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100: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0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101: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10890" y="4534939"/>
            <a:ext cx="4082603" cy="90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KRJCUC+Wingdings-Regular"/>
                <a:cs typeface="KRJCUC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现在变成了这个样子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7028" y="5325213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F0C19"/>
                </a:solidFill>
                <a:latin typeface="SimSun"/>
                <a:cs typeface="SimSun"/>
              </a:rPr>
              <a:t>某程序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885439" y="5342106"/>
            <a:ext cx="2087289" cy="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F0B18"/>
                </a:solidFill>
                <a:latin typeface="ATVGAA+Arial-BoldMT"/>
                <a:cs typeface="ATVGAA+Arial-BoldMT"/>
              </a:rPr>
              <a:t>(</a:t>
            </a:r>
            <a:r>
              <a:rPr sz="2000" spc="15" dirty="0">
                <a:solidFill>
                  <a:srgbClr val="0F0B18"/>
                </a:solidFill>
                <a:latin typeface="SimSun"/>
                <a:cs typeface="SimSun"/>
              </a:rPr>
              <a:t>等待文件输出</a:t>
            </a:r>
            <a:r>
              <a:rPr sz="2000" b="1" dirty="0">
                <a:solidFill>
                  <a:srgbClr val="0F0B18"/>
                </a:solidFill>
                <a:latin typeface="ATVGAA+Arial-BoldMT"/>
                <a:cs typeface="ATVGAA+Arial-BoldMT"/>
              </a:rPr>
              <a:t>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76277" y="5353218"/>
            <a:ext cx="208728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F0B18"/>
                </a:solidFill>
                <a:latin typeface="ATVGAA+Arial-BoldMT"/>
                <a:cs typeface="ATVGAA+Arial-BoldMT"/>
              </a:rPr>
              <a:t>(</a:t>
            </a:r>
            <a:r>
              <a:rPr sz="2000" spc="15" dirty="0">
                <a:solidFill>
                  <a:srgbClr val="0F0B18"/>
                </a:solidFill>
                <a:latin typeface="SimSun"/>
                <a:cs typeface="SimSun"/>
              </a:rPr>
              <a:t>等待文件输出</a:t>
            </a:r>
            <a:r>
              <a:rPr sz="2000" b="1" dirty="0">
                <a:solidFill>
                  <a:srgbClr val="0F0B18"/>
                </a:solidFill>
                <a:latin typeface="ATVGAA+Arial-BoldMT"/>
                <a:cs typeface="ATVGAA+Arial-BoldMT"/>
              </a:rPr>
              <a:t>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45508" y="6118963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F0B18"/>
                </a:solidFill>
                <a:latin typeface="SimSun"/>
                <a:cs typeface="SimSun"/>
              </a:rPr>
              <a:t>其他程序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58702" y="6104106"/>
            <a:ext cx="106316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F0B18"/>
                </a:solidFill>
                <a:latin typeface="ATVGAA+Arial-BoldMT"/>
                <a:cs typeface="ATVGAA+Arial-BoldMT"/>
              </a:rPr>
              <a:t>(</a:t>
            </a:r>
            <a:r>
              <a:rPr sz="2000" spc="15" dirty="0">
                <a:solidFill>
                  <a:srgbClr val="0F0B18"/>
                </a:solidFill>
                <a:latin typeface="SimSun"/>
                <a:cs typeface="SimSun"/>
              </a:rPr>
              <a:t>等待</a:t>
            </a:r>
            <a:r>
              <a:rPr sz="2000" b="1" dirty="0">
                <a:solidFill>
                  <a:srgbClr val="0F0B18"/>
                </a:solidFill>
                <a:latin typeface="ATVGAA+Arial-BoldMT"/>
                <a:cs typeface="ATVGAA+Arial-BoldMT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744778" y="6088231"/>
            <a:ext cx="106316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F0B18"/>
                </a:solidFill>
                <a:latin typeface="ATVGAA+Arial-BoldMT"/>
                <a:cs typeface="ATVGAA+Arial-BoldMT"/>
              </a:rPr>
              <a:t>(</a:t>
            </a:r>
            <a:r>
              <a:rPr sz="2000" spc="15" dirty="0">
                <a:solidFill>
                  <a:srgbClr val="0F0B18"/>
                </a:solidFill>
                <a:latin typeface="SimSun"/>
                <a:cs typeface="SimSun"/>
              </a:rPr>
              <a:t>等待</a:t>
            </a:r>
            <a:r>
              <a:rPr sz="2000" b="1" dirty="0">
                <a:solidFill>
                  <a:srgbClr val="0F0B18"/>
                </a:solidFill>
                <a:latin typeface="ATVGAA+Arial-BoldMT"/>
                <a:cs typeface="ATVGAA+Arial-BoldMT"/>
              </a:rPr>
              <a:t>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9517" t="14648" r="15263" b="6250"/>
          <a:stretch>
            <a:fillRect/>
          </a:stretch>
        </p:blipFill>
        <p:spPr bwMode="auto">
          <a:xfrm>
            <a:off x="523836" y="357166"/>
            <a:ext cx="9787006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881026" y="2428868"/>
            <a:ext cx="4357718" cy="7143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5227" y="3276600"/>
            <a:ext cx="6725411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4250" y="4565650"/>
            <a:ext cx="6507164" cy="1789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4277" y="2209800"/>
            <a:ext cx="6713219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6845" y="1376171"/>
            <a:ext cx="6790943" cy="400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1827" y="1524000"/>
            <a:ext cx="228600" cy="1143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8027" y="3200400"/>
            <a:ext cx="228600" cy="1143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440" y="404306"/>
            <a:ext cx="756054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多道程序、交替执行，好东西啊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62237" y="1406208"/>
            <a:ext cx="8255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16769" y="1388834"/>
            <a:ext cx="1649159" cy="604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DEV1</a:t>
            </a:r>
            <a:r>
              <a:rPr sz="1800" b="1" spc="1293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50953" y="1388834"/>
            <a:ext cx="94007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88035" y="1395235"/>
            <a:ext cx="8255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92617" y="1472292"/>
            <a:ext cx="789836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58549" y="1719972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20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40258" y="1719972"/>
            <a:ext cx="498377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30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83448" y="1719972"/>
            <a:ext cx="498440" cy="13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40</a:t>
            </a:r>
          </a:p>
          <a:p>
            <a:pPr marL="63" marR="0">
              <a:lnSpc>
                <a:spcPts val="1675"/>
              </a:lnSpc>
              <a:spcBef>
                <a:spcPts val="4637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80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576637" y="1742261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431029" y="1742261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5277" y="1836610"/>
            <a:ext cx="1987295" cy="237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单道程序：</a:t>
            </a:r>
          </a:p>
          <a:p>
            <a:pPr marL="0" marR="0">
              <a:lnSpc>
                <a:spcPts val="2400"/>
              </a:lnSpc>
              <a:spcBef>
                <a:spcPts val="10325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多道程序：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86151" y="2211032"/>
            <a:ext cx="100358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 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00500" y="2215833"/>
            <a:ext cx="8255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189220" y="2199958"/>
            <a:ext cx="2641209" cy="614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DEV2</a:t>
            </a:r>
            <a:r>
              <a:rPr sz="1800" b="1" spc="1431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  <a:r>
              <a:rPr sz="1800" b="1" spc="2464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62530" y="2347006"/>
            <a:ext cx="789836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B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281237" y="2528073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40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549650" y="2528073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50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116512" y="2528073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60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951855" y="2517024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65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641274" y="2528073"/>
            <a:ext cx="498377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70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976373" y="3157062"/>
            <a:ext cx="761981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sz="27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A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512155" y="3322320"/>
            <a:ext cx="8255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617893" y="3322320"/>
            <a:ext cx="94007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232495" y="3322320"/>
            <a:ext cx="8255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146894" y="3322320"/>
            <a:ext cx="94007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429569" y="3322320"/>
            <a:ext cx="8255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16312" y="3747273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354512" y="3747273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15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192712" y="3747273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20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878512" y="3747273"/>
            <a:ext cx="498376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25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564312" y="3747273"/>
            <a:ext cx="498377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30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173912" y="3747273"/>
            <a:ext cx="498377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35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783512" y="3747273"/>
            <a:ext cx="498377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40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8469312" y="3747273"/>
            <a:ext cx="498377" cy="49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45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76373" y="3977958"/>
            <a:ext cx="1631667" cy="91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sz="27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B</a:t>
            </a:r>
            <a:r>
              <a:rPr sz="2700" b="1" spc="1400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2700" b="1" baseline="33877" dirty="0">
                <a:solidFill>
                  <a:srgbClr val="000000"/>
                </a:solidFill>
                <a:latin typeface="ATVGAA+Arial-BoldMT"/>
                <a:cs typeface="ATVGAA+Arial-BoldMT"/>
              </a:rPr>
              <a:t>DEV1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051262" y="3977958"/>
            <a:ext cx="8255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156072" y="3977958"/>
            <a:ext cx="15995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DEV2</a:t>
            </a:r>
            <a:r>
              <a:rPr sz="1800" b="1" spc="902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465847" y="3977958"/>
            <a:ext cx="94007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DEV2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721893" y="4648954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单道程序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885624" y="4648954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多道程序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417955" y="5033653"/>
            <a:ext cx="168555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利用率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3412490" y="5030606"/>
            <a:ext cx="2029709" cy="158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783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40/80=50%</a:t>
            </a:r>
          </a:p>
          <a:p>
            <a:pPr marL="0" marR="0">
              <a:lnSpc>
                <a:spcPts val="2238"/>
              </a:lnSpc>
              <a:spcBef>
                <a:spcPts val="1362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15/80=18.75%</a:t>
            </a:r>
          </a:p>
          <a:p>
            <a:pPr marL="0" marR="0">
              <a:lnSpc>
                <a:spcPts val="2238"/>
              </a:lnSpc>
              <a:spcBef>
                <a:spcPts val="1424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25/80=31.25%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751574" y="5030606"/>
            <a:ext cx="167725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40/45=89%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355301" y="5491010"/>
            <a:ext cx="1812211" cy="1124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DEV1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利用率</a:t>
            </a:r>
          </a:p>
          <a:p>
            <a:pPr marL="0" marR="0">
              <a:lnSpc>
                <a:spcPts val="2238"/>
              </a:lnSpc>
              <a:spcBef>
                <a:spcPts val="1424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DEV2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利用率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751418" y="5487969"/>
            <a:ext cx="1677250" cy="1124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15/45=33%</a:t>
            </a:r>
          </a:p>
          <a:p>
            <a:pPr marL="0" marR="0">
              <a:lnSpc>
                <a:spcPts val="2238"/>
              </a:lnSpc>
              <a:spcBef>
                <a:spcPts val="1424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25/45=56%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Systems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- 6 -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90602"/>
            <a:ext cx="10700002" cy="3505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5107" y="5576315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04306"/>
            <a:ext cx="565257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一个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面对多个程序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44268" y="1132963"/>
            <a:ext cx="3873246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需要切到另一个程序时，</a:t>
            </a:r>
          </a:p>
          <a:p>
            <a:pPr marL="534923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OS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修改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PC=200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68352" y="1970256"/>
            <a:ext cx="10346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程序</a:t>
            </a: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30965" y="1986131"/>
            <a:ext cx="10346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程序</a:t>
            </a: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58840" y="2352972"/>
            <a:ext cx="8806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PC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82239" y="2482471"/>
            <a:ext cx="2246668" cy="205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50:</a:t>
            </a:r>
            <a:r>
              <a:rPr sz="2000" b="1" spc="596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ax, 1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51:</a:t>
            </a:r>
            <a:r>
              <a:rPr sz="2000" b="1" spc="415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</a:t>
            </a:r>
            <a:r>
              <a:rPr sz="2000" b="1" spc="17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bx,</a:t>
            </a:r>
            <a:r>
              <a:rPr sz="2000" b="1" spc="-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52:</a:t>
            </a:r>
            <a:r>
              <a:rPr sz="2000" b="1" spc="415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add</a:t>
            </a:r>
            <a:r>
              <a:rPr sz="2000" b="1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ax, bx</a:t>
            </a:r>
          </a:p>
          <a:p>
            <a:pPr marL="149396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44852" y="2498346"/>
            <a:ext cx="2522105" cy="205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200:</a:t>
            </a:r>
            <a:r>
              <a:rPr sz="2000" b="1" spc="594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ax,</a:t>
            </a:r>
            <a:r>
              <a:rPr sz="2000" b="1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10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201:</a:t>
            </a:r>
            <a:r>
              <a:rPr sz="2000" b="1" spc="594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bx, 10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202: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add ax,</a:t>
            </a:r>
            <a:r>
              <a:rPr sz="2000" b="1" spc="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bx</a:t>
            </a:r>
          </a:p>
          <a:p>
            <a:pPr marL="149396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15439" y="3410247"/>
            <a:ext cx="8806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PC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3439" y="4864716"/>
            <a:ext cx="7408121" cy="92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200"/>
                </a:solidFill>
                <a:latin typeface="KRJCUC+Wingdings-Regular"/>
                <a:cs typeface="KRJCUC+Wingdings-Regular"/>
              </a:rPr>
              <a:t></a:t>
            </a:r>
            <a:r>
              <a:rPr sz="2500" spc="208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一个</a:t>
            </a:r>
            <a:r>
              <a:rPr sz="28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CPU</a:t>
            </a:r>
            <a:r>
              <a:rPr sz="2800" spc="10" dirty="0">
                <a:solidFill>
                  <a:srgbClr val="000000"/>
                </a:solidFill>
                <a:latin typeface="SimSun"/>
                <a:cs typeface="SimSun"/>
              </a:rPr>
              <a:t>上交替的执行多个程序：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并发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31302" y="5494190"/>
            <a:ext cx="18686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怎么做到</a:t>
            </a: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- 7 -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9970"/>
            <a:ext cx="11370579" cy="1293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391" y="4226051"/>
            <a:ext cx="5398008" cy="2098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1524000"/>
            <a:ext cx="5257798" cy="2590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1524000"/>
            <a:ext cx="7848600" cy="2590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9659" y="1684019"/>
            <a:ext cx="179831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04306"/>
            <a:ext cx="579979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修改寄存器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PC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就行了吗</a:t>
            </a:r>
            <a:r>
              <a:rPr sz="3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25352" y="12082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程序</a:t>
            </a: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87965" y="1224131"/>
            <a:ext cx="10346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程序</a:t>
            </a: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07902" y="1590972"/>
            <a:ext cx="8806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PC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06840" y="1615630"/>
            <a:ext cx="290626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E3200"/>
                </a:solidFill>
                <a:latin typeface="SimSun"/>
                <a:cs typeface="SimSun"/>
              </a:rPr>
              <a:t>运行的程序和静态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39239" y="1720471"/>
            <a:ext cx="219048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50:</a:t>
            </a:r>
            <a:r>
              <a:rPr sz="2000" b="1" spc="596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ax, 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01851" y="1736346"/>
            <a:ext cx="2522105" cy="205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200:</a:t>
            </a:r>
            <a:r>
              <a:rPr sz="2000" b="1" spc="594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ax,</a:t>
            </a:r>
            <a:r>
              <a:rPr sz="2000" b="1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10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201:</a:t>
            </a:r>
            <a:r>
              <a:rPr sz="2000" b="1" spc="594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 bx, 10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202: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add ax,</a:t>
            </a:r>
            <a:r>
              <a:rPr sz="2000" b="1" spc="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bx</a:t>
            </a:r>
          </a:p>
          <a:p>
            <a:pPr marL="149396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06840" y="2113704"/>
            <a:ext cx="259994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E3200"/>
                </a:solidFill>
                <a:latin typeface="SimSun"/>
                <a:cs typeface="SimSun"/>
              </a:rPr>
              <a:t>程序不一样了</a:t>
            </a:r>
            <a:r>
              <a:rPr sz="2400" b="1" dirty="0">
                <a:solidFill>
                  <a:srgbClr val="FE3200"/>
                </a:solidFill>
                <a:latin typeface="ATVGAA+Arial-BoldMT"/>
                <a:cs typeface="ATVGAA+Arial-BoldMT"/>
              </a:rPr>
              <a:t>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39239" y="2177568"/>
            <a:ext cx="2176482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51:</a:t>
            </a:r>
            <a:r>
              <a:rPr sz="2000" b="1" spc="415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mov</a:t>
            </a:r>
            <a:r>
              <a:rPr sz="2000" b="1" spc="17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bx,</a:t>
            </a:r>
            <a:r>
              <a:rPr sz="2000" b="1" spc="-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4840" y="2572047"/>
            <a:ext cx="8806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PC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39239" y="2634664"/>
            <a:ext cx="2246668" cy="114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E3200"/>
                </a:solidFill>
                <a:latin typeface="Tahoma"/>
                <a:cs typeface="Tahoma"/>
              </a:rPr>
              <a:t>52:</a:t>
            </a:r>
            <a:r>
              <a:rPr sz="2000" b="1" spc="415" dirty="0">
                <a:solidFill>
                  <a:srgbClr val="FE32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add</a:t>
            </a:r>
            <a:r>
              <a:rPr sz="2000" b="1" spc="1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ax, bx</a:t>
            </a:r>
          </a:p>
          <a:p>
            <a:pPr marL="149396" marR="0">
              <a:lnSpc>
                <a:spcPts val="2418"/>
              </a:lnSpc>
              <a:spcBef>
                <a:spcPts val="118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511040" y="313201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切回去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952940" y="3677458"/>
            <a:ext cx="156235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怎么办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29639" y="4303057"/>
            <a:ext cx="154533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程序</a:t>
            </a:r>
            <a:r>
              <a:rPr sz="20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信息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87039" y="4344840"/>
            <a:ext cx="461459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要记录返回地址，要记录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ax…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85684" y="4745885"/>
            <a:ext cx="1598727" cy="1939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2</a:t>
            </a:r>
            <a:r>
              <a:rPr sz="2400" b="1" spc="3338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ax</a:t>
            </a:r>
          </a:p>
          <a:p>
            <a:pPr marL="85375" marR="0">
              <a:lnSpc>
                <a:spcPts val="2681"/>
              </a:lnSpc>
              <a:spcBef>
                <a:spcPts val="1927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1</a:t>
            </a:r>
            <a:r>
              <a:rPr sz="2400" b="1" spc="2986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bx</a:t>
            </a:r>
          </a:p>
          <a:p>
            <a:pPr marL="0" marR="0">
              <a:lnSpc>
                <a:spcPts val="2681"/>
              </a:lnSpc>
              <a:spcBef>
                <a:spcPts val="170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53</a:t>
            </a:r>
            <a:r>
              <a:rPr sz="2400" b="1" spc="2328" dirty="0">
                <a:solidFill>
                  <a:srgbClr val="000000"/>
                </a:solidFill>
                <a:latin typeface="ATVGAA+Arial-BoldMT"/>
                <a:cs typeface="ATVGAA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TVGAA+Arial-BoldMT"/>
                <a:cs typeface="ATVGAA+Arial-BoldMT"/>
              </a:rPr>
              <a:t>PC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039745" y="4942963"/>
            <a:ext cx="3520973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每个程序有了一个存放</a:t>
            </a:r>
          </a:p>
          <a:p>
            <a:pPr marL="352042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信息的结构</a:t>
            </a:r>
            <a:r>
              <a:rPr sz="24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: PCB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BGBRLE+TimesNewRomanPS-BoldMT"/>
                <a:cs typeface="BGBRLE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ATVGAA+Arial-BoldMT"/>
                <a:cs typeface="ATVGAA+Arial-BoldMT"/>
              </a:rPr>
              <a:t>- 8 -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564</Words>
  <Application>Microsoft Office PowerPoint</Application>
  <PresentationFormat>自定义</PresentationFormat>
  <Paragraphs>201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Calibri</vt:lpstr>
      <vt:lpstr>BGBRLE+TimesNewRomanPS-BoldMT</vt:lpstr>
      <vt:lpstr>DMHKSG+STHupo</vt:lpstr>
      <vt:lpstr>RLTDAF+Arial-Black</vt:lpstr>
      <vt:lpstr>SimHei</vt:lpstr>
      <vt:lpstr>RACSBL+Elephant-Regular</vt:lpstr>
      <vt:lpstr>ATVGAA+Arial-BoldMT</vt:lpstr>
      <vt:lpstr>KRJCUC+Wingdings-Regular</vt:lpstr>
      <vt:lpstr>Times New Roman</vt:lpstr>
      <vt:lpstr>COKJBQ+Arial-BoldItalicMT</vt:lpstr>
      <vt:lpstr>Tahoma</vt:lpstr>
      <vt:lpstr>OFUMHQ+SymbolMT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user</cp:lastModifiedBy>
  <cp:revision>4</cp:revision>
  <dcterms:modified xsi:type="dcterms:W3CDTF">2018-09-30T05:07:02Z</dcterms:modified>
</cp:coreProperties>
</file>