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</p:sldMasterIdLst>
  <p:sldIdLst>
    <p:sldId id="259" r:id="rId18"/>
    <p:sldId id="262" r:id="rId19"/>
    <p:sldId id="265" r:id="rId20"/>
    <p:sldId id="268" r:id="rId21"/>
    <p:sldId id="271" r:id="rId22"/>
    <p:sldId id="274" r:id="rId23"/>
    <p:sldId id="277" r:id="rId24"/>
    <p:sldId id="280" r:id="rId25"/>
    <p:sldId id="283" r:id="rId26"/>
    <p:sldId id="286" r:id="rId27"/>
    <p:sldId id="289" r:id="rId28"/>
    <p:sldId id="292" r:id="rId29"/>
    <p:sldId id="295" r:id="rId30"/>
    <p:sldId id="298" r:id="rId31"/>
    <p:sldId id="301" r:id="rId32"/>
    <p:sldId id="304" r:id="rId33"/>
  </p:sldIdLst>
  <p:sldSz cx="12192000" cy="6858000"/>
  <p:notesSz cx="6858000" cy="9144000"/>
  <p:custDataLst>
    <p:tags r:id="rId3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45BE78-ECB9-40D4-A57E-80D324DB429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54C5F3-B90E-4E1A-A736-EA4AAC3FFC73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D1F072-6C2D-4E3F-AC32-B6B4B062D8E8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BEF9C3-EBF4-4822-B039-DC1C80877CA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B99C32-29F7-43B2-AE94-4943CDE65C5E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C89FD0-CB19-4C1F-A7AC-69DCDD81C9F6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CB4BA20-8D13-4D4F-9A42-19AF32A41AA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FD57DB6-9097-488F-8445-938A9FBFF3C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890E062-BE92-4721-9EE2-91E552FE01B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C70C18-7437-48A9-8D36-951B4C3BA7E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DF9306-2039-4B26-AC2E-3048FA6AF7FA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5.jpeg"/><Relationship Id="rId7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5.jpeg"/><Relationship Id="rId9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41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EFIRAT+TimesNewRomanPS-BoldMT"/>
                <a:cs typeface="EFIRAT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5839" y="1483182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QNEVJR+STHupo"/>
                <a:cs typeface="QNEVJR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86961" y="2736212"/>
            <a:ext cx="6483096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QNPKQS+Arial-Black"/>
                <a:cs typeface="QNPKQS+Arial-Black"/>
              </a:rPr>
              <a:t>L9.</a:t>
            </a:r>
            <a:r>
              <a:rPr sz="6000" spc="15">
                <a:solidFill>
                  <a:srgbClr val="FF0000"/>
                </a:solidFill>
                <a:latin typeface="QNPKQS+Arial-Black"/>
                <a:cs typeface="QNPKQS+Arial-Black"/>
              </a:rPr>
              <a:t> 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多进程图像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98648" y="4053768"/>
            <a:ext cx="6111041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dirty="0">
                <a:solidFill>
                  <a:srgbClr val="000000"/>
                </a:solidFill>
                <a:latin typeface="PJTCJO+Elephant-Regular"/>
                <a:cs typeface="PJTCJO+Elephant-Regular"/>
              </a:rPr>
              <a:t>Multiple</a:t>
            </a:r>
            <a:r>
              <a:rPr sz="4000" spc="-28" dirty="0">
                <a:solidFill>
                  <a:srgbClr val="000000"/>
                </a:solidFill>
                <a:latin typeface="PJTCJO+Elephant-Regular"/>
                <a:cs typeface="PJTCJO+Elephant-Regular"/>
              </a:rPr>
              <a:t> </a:t>
            </a:r>
            <a:r>
              <a:rPr sz="4000" spc="-14" dirty="0">
                <a:solidFill>
                  <a:srgbClr val="000000"/>
                </a:solidFill>
                <a:latin typeface="PJTCJO+Elephant-Regular"/>
                <a:cs typeface="PJTCJO+Elephant-Regular"/>
              </a:rPr>
              <a:t>Processes…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0" y="1828800"/>
            <a:ext cx="4344159" cy="2057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2165603"/>
            <a:ext cx="2061971" cy="190347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840" y="404306"/>
            <a:ext cx="465932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进程执行时的</a:t>
            </a:r>
            <a:r>
              <a:rPr sz="3600" b="1">
                <a:solidFill>
                  <a:srgbClr val="000000"/>
                </a:solidFill>
                <a:latin typeface="TOKOWN+Arial-BoldMT"/>
                <a:cs typeface="TOKOWN+Arial-BoldMT"/>
              </a:rPr>
              <a:t>100…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9327" y="14556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5913" y="1513056"/>
            <a:ext cx="154533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TOKOWN+Arial-BoldMT"/>
                <a:cs typeface="TOKOWN+Arial-BoldMT"/>
              </a:rPr>
              <a:t>1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代码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87440" y="1753338"/>
            <a:ext cx="2406912" cy="1203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0330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  <a:p>
            <a:pPr marL="0" marR="0">
              <a:lnSpc>
                <a:spcPts val="2418"/>
              </a:lnSpc>
              <a:spcBef>
                <a:spcPts val="1757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OKOWN+Arial-BoldMT"/>
                <a:cs typeface="TOKOWN+Arial-BoldMT"/>
              </a:rPr>
              <a:t>780</a:t>
            </a:r>
            <a:r>
              <a:rPr sz="2000" b="1" spc="95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780:</a:t>
            </a:r>
            <a:r>
              <a:rPr sz="2000" b="1" spc="59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93392" y="2024092"/>
            <a:ext cx="2430765" cy="1602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ax, 10100b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  <a:p>
            <a:pPr marL="149396" marR="0">
              <a:lnSpc>
                <a:spcPts val="2418"/>
              </a:lnSpc>
              <a:spcBef>
                <a:spcPts val="11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97040" y="2726782"/>
            <a:ext cx="2054100" cy="688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的数据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46375" y="3182452"/>
            <a:ext cx="890016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14" y="4331316"/>
            <a:ext cx="7823248" cy="2220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QQWUVI+Wingdings-Regular"/>
                <a:cs typeface="QQWUVI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800" b="1">
                <a:solidFill>
                  <a:srgbClr val="000000"/>
                </a:solidFill>
                <a:latin typeface="TOKOWN+Arial-BoldMT"/>
                <a:cs typeface="TOKOWN+Arial-BoldMT"/>
              </a:rPr>
              <a:t>1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的映射表将访问限制在进程</a:t>
            </a:r>
            <a:r>
              <a:rPr sz="2800" b="1">
                <a:solidFill>
                  <a:srgbClr val="000000"/>
                </a:solidFill>
                <a:latin typeface="TOKOWN+Arial-BoldMT"/>
                <a:cs typeface="TOKOWN+Arial-BoldMT"/>
              </a:rPr>
              <a:t>1</a:t>
            </a:r>
            <a:r>
              <a:rPr sz="2800" spc="12">
                <a:solidFill>
                  <a:srgbClr val="000000"/>
                </a:solidFill>
                <a:latin typeface="SimSun"/>
                <a:cs typeface="SimSun"/>
              </a:rPr>
              <a:t>范围内</a:t>
            </a:r>
          </a:p>
          <a:p>
            <a:pPr marL="0" marR="0">
              <a:lnSpc>
                <a:spcPts val="3123"/>
              </a:lnSpc>
              <a:spcBef>
                <a:spcPts val="2063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QQWUVI+Wingdings-Regular"/>
                <a:cs typeface="QQWUVI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800" b="1">
                <a:solidFill>
                  <a:srgbClr val="000000"/>
                </a:solidFill>
                <a:latin typeface="TOKOWN+Arial-BoldMT"/>
                <a:cs typeface="TOKOWN+Arial-BoldMT"/>
              </a:rPr>
              <a:t>1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根本访问不到其他进程的内容</a:t>
            </a:r>
          </a:p>
          <a:p>
            <a:pPr marL="0" marR="0">
              <a:lnSpc>
                <a:spcPts val="3123"/>
              </a:lnSpc>
              <a:spcBef>
                <a:spcPts val="1888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QQWUVI+Wingdings-Regular"/>
                <a:cs typeface="QQWUV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内存管理</a:t>
            </a:r>
            <a:r>
              <a:rPr sz="2800" b="1">
                <a:solidFill>
                  <a:srgbClr val="FF0000"/>
                </a:solidFill>
                <a:latin typeface="TOKOWN+Arial-BoldMT"/>
                <a:cs typeface="TOKOWN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STRBK+TimesNewRomanPS-BoldMT"/>
                <a:cs typeface="CSTRB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CSTRBK+TimesNewRomanPS-BoldMT"/>
                <a:cs typeface="CSTRB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CSTRBK+TimesNewRomanPS-BoldMT"/>
                <a:cs typeface="CSTRBK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OKOWN+Arial-BoldMT"/>
                <a:cs typeface="TOKOWN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OKOWN+Arial-BoldMT"/>
                <a:cs typeface="TOKOWN+Arial-BoldMT"/>
              </a:rPr>
              <a:t>10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OKOWN+Arial-BoldMT"/>
                <a:cs typeface="TOKOWN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305564"/>
            <a:ext cx="10979150" cy="5958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进程带动内存的使用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4558" y="446698"/>
            <a:ext cx="4930063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为什么说进程管理连带内存管理</a:t>
            </a:r>
          </a:p>
          <a:p>
            <a:pPr marL="918973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形成多进程图像？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44277" y="1128154"/>
            <a:ext cx="64740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BCFBKR+Arial-BoldMT"/>
                <a:cs typeface="BCFBKR+Arial-BoldMT"/>
              </a:rPr>
              <a:t>ffff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277" y="1277303"/>
            <a:ext cx="952909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BCFBKR+Arial-BoldMT"/>
                <a:cs typeface="BCFBKR+Arial-BoldMT"/>
              </a:rPr>
              <a:t>Stack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52577" y="1312013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1452" y="1338434"/>
            <a:ext cx="215645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FF0000"/>
                </a:solidFill>
                <a:latin typeface="BCFBKR+Arial-BoldMT"/>
                <a:cs typeface="BCFBKR+Arial-BoldMT"/>
              </a:rPr>
              <a:t>1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映射表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58877" y="1826834"/>
            <a:ext cx="12699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780:</a:t>
            </a:r>
            <a:r>
              <a:rPr sz="2000" b="1" spc="59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49277" y="1983083"/>
            <a:ext cx="80606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BCFBKR+Arial-BoldMT"/>
                <a:cs typeface="BCFBKR+Arial-BoldMT"/>
              </a:rPr>
              <a:t>780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6277" y="2100263"/>
            <a:ext cx="915349" cy="1695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BCFBKR+Arial-BoldMT"/>
                <a:cs typeface="BCFBKR+Arial-BoldMT"/>
              </a:rPr>
              <a:t>Heap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BCFBKR+Arial-BoldMT"/>
                <a:cs typeface="BCFBKR+Arial-BoldMT"/>
              </a:rPr>
              <a:t>Data</a:t>
            </a:r>
          </a:p>
          <a:p>
            <a:pPr marL="0" marR="0">
              <a:lnSpc>
                <a:spcPts val="2010"/>
              </a:lnSpc>
              <a:spcBef>
                <a:spcPts val="2359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BCFBKR+Arial-BoldMT"/>
                <a:cs typeface="BCFBKR+Arial-BoldMT"/>
              </a:rPr>
              <a:t>Code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58877" y="2285457"/>
            <a:ext cx="2054100" cy="688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的数据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82305" y="2558671"/>
            <a:ext cx="12699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000" b="1" spc="59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08213" y="2741127"/>
            <a:ext cx="890016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82305" y="3092071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44277" y="3490278"/>
            <a:ext cx="851445" cy="84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BCFBKR+Arial-BoldMT"/>
                <a:cs typeface="BCFBKR+Arial-BoldMT"/>
              </a:rPr>
              <a:t>0000</a:t>
            </a:r>
          </a:p>
          <a:p>
            <a:pPr marL="0" marR="0">
              <a:lnSpc>
                <a:spcPts val="192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BCFBKR+Arial-BoldMT"/>
                <a:cs typeface="BCFBKR+Arial-BoldMT"/>
              </a:rPr>
              <a:t>ffff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6277" y="3570456"/>
            <a:ext cx="1017147" cy="930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588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BCFBKR+Arial-BoldMT"/>
                <a:cs typeface="BCFBKR+Arial-BoldMT"/>
              </a:rPr>
              <a:t>1</a:t>
            </a:r>
          </a:p>
          <a:p>
            <a:pPr marL="0" marR="0">
              <a:lnSpc>
                <a:spcPts val="2010"/>
              </a:lnSpc>
              <a:spcBef>
                <a:spcPts val="273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BCFBKR+Arial-BoldMT"/>
                <a:cs typeface="BCFBKR+Arial-BoldMT"/>
              </a:rPr>
              <a:t>Stack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58877" y="3717547"/>
            <a:ext cx="2054100" cy="16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1260:</a:t>
            </a:r>
            <a:r>
              <a:rPr sz="2000" b="1" spc="59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0</a:t>
            </a:r>
          </a:p>
          <a:p>
            <a:pPr marL="0" marR="0">
              <a:lnSpc>
                <a:spcPts val="2418"/>
              </a:lnSpc>
              <a:spcBef>
                <a:spcPts val="119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的数据</a:t>
            </a: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)</a:t>
            </a:r>
          </a:p>
          <a:p>
            <a:pPr marL="149335" marR="0">
              <a:lnSpc>
                <a:spcPts val="2418"/>
              </a:lnSpc>
              <a:spcBef>
                <a:spcPts val="116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53852" y="3743495"/>
            <a:ext cx="215645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400" spc="73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映射表</a:t>
            </a:r>
          </a:p>
          <a:p>
            <a:pPr marL="612647" marR="0">
              <a:lnSpc>
                <a:spcPts val="2681"/>
              </a:lnSpc>
              <a:spcBef>
                <a:spcPts val="5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BCFBKR+Arial-BoldMT"/>
                <a:cs typeface="BCFBKR+Arial-BoldMT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87365" y="4040483"/>
            <a:ext cx="9478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BCFBKR+Arial-BoldMT"/>
                <a:cs typeface="BCFBKR+Arial-BoldMT"/>
              </a:rPr>
              <a:t>1260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6277" y="4706938"/>
            <a:ext cx="915349" cy="169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BCFBKR+Arial-BoldMT"/>
                <a:cs typeface="BCFBKR+Arial-BoldMT"/>
              </a:rPr>
              <a:t>Heap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BCFBKR+Arial-BoldMT"/>
                <a:cs typeface="BCFBKR+Arial-BoldMT"/>
              </a:rPr>
              <a:t>Data</a:t>
            </a:r>
          </a:p>
          <a:p>
            <a:pPr marL="0" marR="0">
              <a:lnSpc>
                <a:spcPts val="2010"/>
              </a:lnSpc>
              <a:spcBef>
                <a:spcPts val="2359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BCFBKR+Arial-BoldMT"/>
                <a:cs typeface="BCFBKR+Arial-BoldMT"/>
              </a:rPr>
              <a:t>Code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82305" y="5165346"/>
            <a:ext cx="126992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100:</a:t>
            </a:r>
            <a:r>
              <a:rPr sz="2000" b="1" spc="59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82305" y="5698746"/>
            <a:ext cx="217998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744277" y="6096953"/>
            <a:ext cx="8514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BCFBKR+Arial-BoldMT"/>
                <a:cs typeface="BCFBKR+Arial-BoldMT"/>
              </a:rPr>
              <a:t>0000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97866" y="6177131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BCFBKR+Arial-BoldMT"/>
                <a:cs typeface="BCFBKR+Arial-BoldMT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SANEO+TimesNewRomanPS-BoldMT"/>
                <a:cs typeface="LSANEO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SANEO+TimesNewRomanPS-BoldMT"/>
                <a:cs typeface="LSANE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SANEO+TimesNewRomanPS-BoldMT"/>
                <a:cs typeface="LSANEO+TimesNewRomanPS-BoldMT"/>
              </a:rPr>
              <a:t>Systems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CFBKR+Arial-BoldMT"/>
                <a:cs typeface="BCFBKR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85">
                <a:solidFill>
                  <a:srgbClr val="000000"/>
                </a:solidFill>
                <a:latin typeface="BCFBKR+Arial-BoldMT"/>
                <a:cs typeface="BCFBKR+Arial-BoldMT"/>
              </a:rPr>
              <a:t>11</a:t>
            </a:r>
            <a:r>
              <a:rPr sz="1600" b="1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BCFBKR+Arial-BoldMT"/>
                <a:cs typeface="BCFBKR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707" y="223570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327" y="29154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27" y="36012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27" y="42870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0" y="1981200"/>
            <a:ext cx="1143000" cy="40690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4961" y="1829561"/>
            <a:ext cx="1079500" cy="40386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00" y="5410200"/>
            <a:ext cx="1143000" cy="40690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5161" y="3734561"/>
            <a:ext cx="2102958" cy="7063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5161" y="4555580"/>
            <a:ext cx="2091656" cy="70298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4305" y="2439161"/>
            <a:ext cx="2126986" cy="6858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440" y="425291"/>
            <a:ext cx="738142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多进程图像：多进程如何合作？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81070" y="1379410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待打印文件队列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40" y="1425027"/>
            <a:ext cx="4300515" cy="152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MENRLJ+Wingdings-Regular"/>
                <a:cs typeface="MENRLJ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想一想打印工作过程</a:t>
            </a:r>
          </a:p>
          <a:p>
            <a:pPr marL="677862" marR="0">
              <a:lnSpc>
                <a:spcPts val="2400"/>
              </a:lnSpc>
              <a:spcBef>
                <a:spcPts val="301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应用程序提交打印任务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74162" y="2043408"/>
            <a:ext cx="12053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TCRFA+Arial-BoldMT"/>
                <a:cs typeface="JTCRFA+Arial-BoldMT"/>
              </a:rPr>
              <a:t>out</a:t>
            </a:r>
            <a:r>
              <a:rPr sz="2000" b="1" spc="-11">
                <a:solidFill>
                  <a:srgbClr val="FF0000"/>
                </a:solidFill>
                <a:latin typeface="JTCRFA+Arial-BoldMT"/>
                <a:cs typeface="JTCRFA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TCRFA+Arial-BoldMT"/>
                <a:cs typeface="JTCRFA+Arial-BoldMT"/>
              </a:rPr>
              <a:t>= 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58702" y="2627185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打印进程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5839" y="2834830"/>
            <a:ext cx="4225518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打印任务被放进打印队列</a:t>
            </a:r>
          </a:p>
          <a:p>
            <a:pPr marL="0" marR="0">
              <a:lnSpc>
                <a:spcPts val="2400"/>
              </a:lnSpc>
              <a:spcBef>
                <a:spcPts val="30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打印进程从队列中取出任务</a:t>
            </a:r>
          </a:p>
          <a:p>
            <a:pPr marL="0" marR="0">
              <a:lnSpc>
                <a:spcPts val="2400"/>
              </a:lnSpc>
              <a:spcBef>
                <a:spcPts val="30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打印进程控制打印机打印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78122" y="3024483"/>
            <a:ext cx="1576625" cy="1185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5239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TCRFA+Arial-BoldMT"/>
                <a:cs typeface="JTCRFA+Arial-BoldMT"/>
              </a:rPr>
              <a:t>m.doc</a:t>
            </a:r>
            <a:r>
              <a:rPr sz="2000" b="1" spc="1418">
                <a:solidFill>
                  <a:srgbClr val="000000"/>
                </a:solidFill>
                <a:latin typeface="JTCRFA+Arial-BoldMT"/>
                <a:cs typeface="JTCRFA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TCRFA+Arial-BoldMT"/>
                <a:cs typeface="JTCRFA+Arial-BoldMT"/>
              </a:rPr>
              <a:t>4</a:t>
            </a:r>
          </a:p>
          <a:p>
            <a:pPr marL="0" marR="0">
              <a:lnSpc>
                <a:spcPts val="2681"/>
              </a:lnSpc>
              <a:spcBef>
                <a:spcPts val="79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TCRFA+Arial-BoldMT"/>
                <a:cs typeface="JTCRFA+Arial-BoldMT"/>
              </a:rPr>
              <a:t>prog.c</a:t>
            </a:r>
            <a:r>
              <a:rPr sz="2000" b="1" spc="1310">
                <a:solidFill>
                  <a:srgbClr val="000000"/>
                </a:solidFill>
                <a:latin typeface="JTCRFA+Arial-BoldMT"/>
                <a:cs typeface="JTCRFA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JTCRFA+Arial-BoldMT"/>
                <a:cs typeface="JTCRFA+Arial-BoldMT"/>
              </a:rPr>
              <a:t>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092440" y="3876668"/>
            <a:ext cx="626715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TCRFA+Arial-BoldMT"/>
                <a:cs typeface="JTCRFA+Arial-BoldMT"/>
              </a:rPr>
              <a:t>6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JTCRFA+Arial-BoldMT"/>
                <a:cs typeface="JTCRFA+Arial-BoldMT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20640" y="3908595"/>
            <a:ext cx="1239363" cy="1645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JTCRFA+Arial-BoldMT"/>
                <a:cs typeface="JTCRFA+Arial-BoldMT"/>
              </a:rPr>
              <a:t>1</a:t>
            </a:r>
          </a:p>
          <a:p>
            <a:pPr marL="0" marR="0">
              <a:lnSpc>
                <a:spcPts val="2681"/>
              </a:lnSpc>
              <a:spcBef>
                <a:spcPts val="399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b="1">
                <a:solidFill>
                  <a:srgbClr val="000000"/>
                </a:solidFill>
                <a:latin typeface="JTCRFA+Arial-BoldMT"/>
                <a:cs typeface="JTCRFA+Arial-Bold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39082" y="3903958"/>
            <a:ext cx="104535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0">
                <a:solidFill>
                  <a:srgbClr val="000000"/>
                </a:solidFill>
                <a:latin typeface="JTCRFA+Arial-BoldMT"/>
                <a:cs typeface="JTCRFA+Arial-BoldMT"/>
              </a:rPr>
              <a:t>w.pdf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59475" y="5472408"/>
            <a:ext cx="103436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TCRFA+Arial-BoldMT"/>
                <a:cs typeface="JTCRFA+Arial-BoldMT"/>
              </a:rPr>
              <a:t>in =</a:t>
            </a:r>
            <a:r>
              <a:rPr sz="2000" b="1" spc="-20">
                <a:solidFill>
                  <a:srgbClr val="FF0000"/>
                </a:solidFill>
                <a:latin typeface="JTCRFA+Arial-BoldMT"/>
                <a:cs typeface="JTCRFA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JTCRFA+Arial-BoldMT"/>
                <a:cs typeface="JTCRFA+Arial-BoldMT"/>
              </a:rPr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PLUJP+TimesNewRomanPS-BoldMT"/>
                <a:cs typeface="IPLUJP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IPLUJP+TimesNewRomanPS-BoldMT"/>
                <a:cs typeface="IPLUJP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PLUJP+TimesNewRomanPS-BoldMT"/>
                <a:cs typeface="IPLUJP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TCRFA+Arial-BoldMT"/>
                <a:cs typeface="JTCRFA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JTCRFA+Arial-BoldMT"/>
                <a:cs typeface="JTCRFA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JTCRFA+Arial-BoldMT"/>
                <a:cs typeface="JTCRFA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34200" y="1705355"/>
            <a:ext cx="3810000" cy="1600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691" y="1295400"/>
            <a:ext cx="4343399" cy="2438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3691" y="3886200"/>
            <a:ext cx="4343399" cy="2438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358541"/>
            <a:ext cx="8201466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从纸上到实际：生产者</a:t>
            </a:r>
            <a:r>
              <a:rPr sz="3600" spc="15">
                <a:solidFill>
                  <a:srgbClr val="000000"/>
                </a:solidFill>
                <a:latin typeface="QBSFBV+SymbolMT"/>
                <a:cs typeface="QBSFBV+SymbolMT"/>
              </a:rPr>
              <a:t>−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消费者实例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16440" y="13794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共享数据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2440" y="1400049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生产者进程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5640" y="1491871"/>
            <a:ext cx="213813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000" b="1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(true) 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01840" y="1764921"/>
            <a:ext cx="3715839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#define</a:t>
            </a:r>
            <a:r>
              <a:rPr sz="2000" b="1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BUFFER_SIZE</a:t>
            </a:r>
            <a:r>
              <a:rPr sz="2000" b="1" spc="-4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607" y="1796771"/>
            <a:ext cx="4774001" cy="1907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while(counter==</a:t>
            </a:r>
            <a:r>
              <a:rPr sz="2000" b="1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BUFFER_SIZE)</a:t>
            </a:r>
          </a:p>
          <a:p>
            <a:pPr marL="373363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buffer[in]</a:t>
            </a:r>
            <a:r>
              <a:rPr sz="2000" b="1" spc="-3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= item;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in = (in + 1) % BUFFER_SIZE;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counter++;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01840" y="2130649"/>
            <a:ext cx="4064296" cy="141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typedef struct</a:t>
            </a:r>
            <a:r>
              <a:rPr sz="2000" b="1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{</a:t>
            </a:r>
            <a:r>
              <a:rPr sz="2000" b="1" spc="588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. . . } item;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item buffer[BUFFER_SIZE];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2000" b="1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in = out</a:t>
            </a:r>
            <a:r>
              <a:rPr sz="2000" b="1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= counter</a:t>
            </a:r>
            <a:r>
              <a:rPr sz="2000" b="1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= 0;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5640" y="3321275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5640" y="4082672"/>
            <a:ext cx="3108921" cy="129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000" b="1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(true) {</a:t>
            </a:r>
          </a:p>
          <a:p>
            <a:pPr marL="149396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while(counter==</a:t>
            </a:r>
            <a:r>
              <a:rPr sz="2000" b="1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0)</a:t>
            </a:r>
          </a:p>
          <a:p>
            <a:pPr marL="522759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37990" y="4132135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消费者进程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5036" y="4997373"/>
            <a:ext cx="4899615" cy="129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item = buffer[out];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out</a:t>
            </a:r>
            <a:r>
              <a:rPr sz="2000" b="1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= (out + 1) % BUFFER_SIZE;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counter--;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5640" y="5912075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RVMJL+TimesNewRomanPS-BoldMT"/>
                <a:cs typeface="NRVMJL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RVMJL+TimesNewRomanPS-BoldMT"/>
                <a:cs typeface="NRVMJL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RVMJL+TimesNewRomanPS-BoldMT"/>
                <a:cs typeface="NRVMJL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EEKCB+Arial-BoldMT"/>
                <a:cs typeface="AEEKCB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AEEKCB+Arial-BoldMT"/>
                <a:cs typeface="AEEKCB+Arial-BoldMT"/>
              </a:rPr>
              <a:t>13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AEEKCB+Arial-BoldMT"/>
                <a:cs typeface="AEEKCB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75359"/>
            <a:ext cx="11048238" cy="2362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1448" y="3352800"/>
            <a:ext cx="2950463" cy="1066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2220" y="5029200"/>
            <a:ext cx="2950464" cy="10668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429000"/>
            <a:ext cx="1975104" cy="609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772940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两个合作的进程都要修改</a:t>
            </a:r>
            <a:r>
              <a:rPr sz="3600" b="1">
                <a:solidFill>
                  <a:srgbClr val="000000"/>
                </a:solidFill>
                <a:latin typeface="BTEWNE+Arial-BoldMT"/>
                <a:cs typeface="BTEWNE+Arial-BoldMT"/>
              </a:rPr>
              <a:t>counter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40040" y="601535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一个可能的执行序列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16240" y="1018796"/>
            <a:ext cx="269130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7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= counter;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3439" y="137941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共享数据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15639" y="13794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生产者进程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54040" y="13794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消费者进程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16240" y="1384524"/>
            <a:ext cx="3417825" cy="178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= 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+ 1;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counter;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C.register</a:t>
            </a:r>
            <a:r>
              <a:rPr sz="2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  <a:p>
            <a:pPr marL="254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P.register;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5839" y="1872871"/>
            <a:ext cx="201023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2000" spc="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counter=0;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91840" y="1872871"/>
            <a:ext cx="169156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counter++;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30240" y="1872871"/>
            <a:ext cx="1506153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counter--;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16494" y="2847436"/>
            <a:ext cx="2739911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C.register;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5261" y="297961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初始情况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33383" y="2984670"/>
            <a:ext cx="15794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400" b="1">
                <a:solidFill>
                  <a:srgbClr val="000066"/>
                </a:solidFill>
                <a:latin typeface="BTEWNE+Arial-BoldMT"/>
                <a:cs typeface="BTEWNE+Arial-BoldMT"/>
              </a:rPr>
              <a:t>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533383" y="3380997"/>
            <a:ext cx="3000748" cy="129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counter;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register + 1;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register;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4283" y="3549272"/>
            <a:ext cx="180128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5;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53639" y="4661070"/>
            <a:ext cx="15962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66"/>
                </a:solidFill>
                <a:latin typeface="SimSun"/>
                <a:cs typeface="SimSun"/>
              </a:rPr>
              <a:t>消费者</a:t>
            </a:r>
            <a:r>
              <a:rPr sz="2400" b="1">
                <a:solidFill>
                  <a:srgbClr val="000066"/>
                </a:solidFill>
                <a:latin typeface="BTEWNE+Arial-BoldMT"/>
                <a:cs typeface="BTEWNE+Arial-BoldMT"/>
              </a:rPr>
              <a:t>C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13127" y="5073271"/>
            <a:ext cx="2895670" cy="129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4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counter;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register</a:t>
            </a:r>
            <a:r>
              <a:rPr sz="2000" spc="-1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register</a:t>
            </a:r>
            <a:r>
              <a:rPr sz="2000" spc="-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register;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AIVTL+TimesNewRomanPS-BoldMT"/>
                <a:cs typeface="BAIVTL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BAIVTL+TimesNewRomanPS-BoldMT"/>
                <a:cs typeface="BAIVTL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BAIVTL+TimesNewRomanPS-BoldMT"/>
                <a:cs typeface="BAIVTL+TimesNewRomanPS-BoldMT"/>
              </a:rPr>
              <a:t>Systems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TEWNE+Arial-BoldMT"/>
                <a:cs typeface="BTEWNE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BTEWNE+Arial-BoldMT"/>
                <a:cs typeface="BTEWNE+Arial-BoldMT"/>
              </a:rPr>
              <a:t>14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BTEWNE+Arial-BoldMT"/>
                <a:cs typeface="BTEWN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172" y="2895600"/>
            <a:ext cx="3323843" cy="2362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1418844"/>
            <a:ext cx="2438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2866644"/>
            <a:ext cx="2438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0" y="3933444"/>
            <a:ext cx="2438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4771644"/>
            <a:ext cx="2438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9600" y="6324600"/>
            <a:ext cx="2438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04306"/>
            <a:ext cx="826333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核心在于进程同步</a:t>
            </a:r>
            <a:r>
              <a:rPr sz="3600" b="1">
                <a:solidFill>
                  <a:srgbClr val="000000"/>
                </a:solidFill>
                <a:latin typeface="HWEHWB+Arial-BoldMT"/>
                <a:cs typeface="HWEHWB+Arial-BoldMT"/>
              </a:rPr>
              <a:t>(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合理的推进顺序</a:t>
            </a:r>
            <a:r>
              <a:rPr sz="3600" b="1">
                <a:solidFill>
                  <a:srgbClr val="000000"/>
                </a:solidFill>
                <a:latin typeface="HWEHWB+Arial-BoldMT"/>
                <a:cs typeface="HWEHWB+Arial-Bold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53840" y="1103481"/>
            <a:ext cx="13188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000" b="1">
                <a:solidFill>
                  <a:srgbClr val="000066"/>
                </a:solidFill>
                <a:latin typeface="HWEHWB+Arial-BoldMT"/>
                <a:cs typeface="HWEHWB+Arial-BoldMT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0040" y="1283316"/>
            <a:ext cx="3956168" cy="9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DKOWB+Wingdings-Regular"/>
                <a:cs typeface="PDKOWB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写</a:t>
            </a:r>
            <a:r>
              <a:rPr sz="2800" b="1">
                <a:solidFill>
                  <a:srgbClr val="000000"/>
                </a:solidFill>
                <a:latin typeface="HWEHWB+Arial-BoldMT"/>
                <a:cs typeface="HWEHWB+Arial-BoldMT"/>
              </a:rPr>
              <a:t>counter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时阻断其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3440" y="1555599"/>
            <a:ext cx="221437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给</a:t>
            </a:r>
            <a:r>
              <a:rPr sz="2000" b="1">
                <a:solidFill>
                  <a:srgbClr val="FF0000"/>
                </a:solidFill>
                <a:latin typeface="HAWWIL+CourierNewPS-BoldMT"/>
                <a:cs typeface="HAWWIL+CourierNewPS-BoldMT"/>
              </a:rPr>
              <a:t>counter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上锁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940" y="1838052"/>
            <a:ext cx="3619014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他进程访问</a:t>
            </a:r>
            <a:r>
              <a:rPr sz="2800" b="1">
                <a:solidFill>
                  <a:srgbClr val="000000"/>
                </a:solidFill>
                <a:latin typeface="HWEHWB+Arial-BoldMT"/>
                <a:cs typeface="HWEHWB+Arial-BoldMT"/>
              </a:rPr>
              <a:t>counter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39729" y="1920397"/>
            <a:ext cx="3415776" cy="993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7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= counter;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= 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+ 1;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4840" y="2522410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一个可能的执行序列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53840" y="2535406"/>
            <a:ext cx="13328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消费者</a:t>
            </a:r>
            <a:r>
              <a:rPr sz="2000" b="1">
                <a:solidFill>
                  <a:srgbClr val="000066"/>
                </a:solidFill>
                <a:latin typeface="HWEHWB+Arial-BoldMT"/>
                <a:cs typeface="HWEHWB+Arial-BoldMT"/>
              </a:rPr>
              <a:t>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5904" y="2939671"/>
            <a:ext cx="269130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7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= counter;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663440" y="3003399"/>
            <a:ext cx="2214371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检查</a:t>
            </a:r>
            <a:r>
              <a:rPr sz="2000" b="1">
                <a:solidFill>
                  <a:srgbClr val="FF0000"/>
                </a:solidFill>
                <a:latin typeface="HAWWIL+CourierNewPS-BoldMT"/>
                <a:cs typeface="HAWWIL+CourierNewPS-BoldMT"/>
              </a:rPr>
              <a:t>counter</a:t>
            </a:r>
            <a:r>
              <a:rPr sz="2000">
                <a:solidFill>
                  <a:srgbClr val="FF0000"/>
                </a:solidFill>
                <a:latin typeface="SimSun"/>
                <a:cs typeface="SimSun"/>
              </a:rPr>
              <a:t>锁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5904" y="3305399"/>
            <a:ext cx="3417824" cy="178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= 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P.register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 + 1;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counter;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C.register</a:t>
            </a:r>
            <a:r>
              <a:rPr sz="2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  <a:p>
            <a:pPr marL="254" marR="0">
              <a:lnSpc>
                <a:spcPts val="2418"/>
              </a:lnSpc>
              <a:spcBef>
                <a:spcPts val="46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P.register;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53840" y="3465681"/>
            <a:ext cx="131885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  <a:r>
              <a:rPr sz="2000" b="1">
                <a:solidFill>
                  <a:srgbClr val="000066"/>
                </a:solidFill>
                <a:latin typeface="HWEHWB+Arial-BoldMT"/>
                <a:cs typeface="HWEHWB+Arial-BoldMT"/>
              </a:rPr>
              <a:t>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39729" y="3609630"/>
            <a:ext cx="269282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P.register;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663440" y="4070199"/>
            <a:ext cx="221437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给</a:t>
            </a:r>
            <a:r>
              <a:rPr sz="2000" b="1">
                <a:solidFill>
                  <a:srgbClr val="FF0000"/>
                </a:solidFill>
                <a:latin typeface="HAWWIL+CourierNewPS-BoldMT"/>
                <a:cs typeface="HAWWIL+CourierNewPS-BoldMT"/>
              </a:rPr>
              <a:t>counter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开锁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053840" y="4456281"/>
            <a:ext cx="13328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66"/>
                </a:solidFill>
                <a:latin typeface="SimSun"/>
                <a:cs typeface="SimSun"/>
              </a:rPr>
              <a:t>消费者</a:t>
            </a:r>
            <a:r>
              <a:rPr sz="2000" b="1">
                <a:solidFill>
                  <a:srgbClr val="000066"/>
                </a:solidFill>
                <a:latin typeface="HWEHWB+Arial-BoldMT"/>
                <a:cs typeface="HWEHWB+Arial-BoldMT"/>
              </a:rPr>
              <a:t>C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06158" y="4768312"/>
            <a:ext cx="2739911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C.register;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663440" y="4908399"/>
            <a:ext cx="221437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给</a:t>
            </a:r>
            <a:r>
              <a:rPr sz="2000" b="1">
                <a:solidFill>
                  <a:srgbClr val="FF0000"/>
                </a:solidFill>
                <a:latin typeface="HAWWIL+CourierNewPS-BoldMT"/>
                <a:cs typeface="HAWWIL+CourierNewPS-BoldMT"/>
              </a:rPr>
              <a:t>counter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上锁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739729" y="5333516"/>
            <a:ext cx="3417824" cy="129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C.register</a:t>
            </a:r>
            <a:r>
              <a:rPr sz="2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counter;</a:t>
            </a:r>
          </a:p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C.register</a:t>
            </a:r>
            <a:r>
              <a:rPr sz="2000" spc="-23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C.register</a:t>
            </a:r>
            <a:r>
              <a:rPr sz="2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- 1;</a:t>
            </a:r>
          </a:p>
          <a:p>
            <a:pPr marL="253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counter</a:t>
            </a:r>
            <a:r>
              <a:rPr sz="2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00"/>
                </a:solidFill>
                <a:latin typeface="Tahoma"/>
                <a:cs typeface="Tahoma"/>
              </a:rPr>
              <a:t>= C.register;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663440" y="6460974"/>
            <a:ext cx="2214374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给</a:t>
            </a:r>
            <a:r>
              <a:rPr sz="2000" b="1">
                <a:solidFill>
                  <a:srgbClr val="FF0000"/>
                </a:solidFill>
                <a:latin typeface="HAWWIL+CourierNewPS-BoldMT"/>
                <a:cs typeface="HAWWIL+CourierNewPS-BoldMT"/>
              </a:rPr>
              <a:t>counter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开锁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PKGEI+TimesNewRomanPS-BoldMT"/>
                <a:cs typeface="RPKGE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RPKGEI+TimesNewRomanPS-BoldMT"/>
                <a:cs typeface="RPKGE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PKGEI+TimesNewRomanPS-BoldMT"/>
                <a:cs typeface="RPKGEI+TimesNewRomanPS-BoldMT"/>
              </a:rPr>
              <a:t>Systems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0"/>
            <a:ext cx="10946040" cy="26925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4900" y="3113531"/>
            <a:ext cx="17373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4900" y="3646932"/>
            <a:ext cx="17373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900" y="4789932"/>
            <a:ext cx="17373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7947" y="5385815"/>
            <a:ext cx="17373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7947" y="4195571"/>
            <a:ext cx="17373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88986" y="203496"/>
            <a:ext cx="1034615" cy="1425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054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UVOND+Arial-BoldMT"/>
                <a:cs typeface="EUVOND+Arial-BoldMT"/>
              </a:rPr>
              <a:t>PID:1</a:t>
            </a:r>
          </a:p>
          <a:p>
            <a:pPr marL="3054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UVOND+Arial-BoldMT"/>
                <a:cs typeface="EUVOND+Arial-BoldMT"/>
              </a:rPr>
              <a:t>PID:2</a:t>
            </a:r>
          </a:p>
          <a:p>
            <a:pPr marL="0" marR="0">
              <a:lnSpc>
                <a:spcPts val="2238"/>
              </a:lnSpc>
              <a:spcBef>
                <a:spcPts val="79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EUVOND+Arial-BoldMT"/>
                <a:cs typeface="EUVOND+Arial-BoldMT"/>
              </a:rPr>
              <a:t>PID:3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6483" y="1432246"/>
            <a:ext cx="2671053" cy="1296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如何形成多进</a:t>
            </a:r>
          </a:p>
          <a:p>
            <a:pPr marL="356616" marR="0">
              <a:lnSpc>
                <a:spcPts val="2795"/>
              </a:lnSpc>
              <a:spcBef>
                <a:spcPts val="42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程图像？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77592" y="1440150"/>
            <a:ext cx="10603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UVOND+Arial-BoldMT"/>
                <a:cs typeface="EUVOND+Arial-BoldMT"/>
              </a:rPr>
              <a:t>PCB1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53840" y="1861441"/>
            <a:ext cx="2466136" cy="87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SimSun"/>
                <a:cs typeface="SimSun"/>
              </a:rPr>
              <a:t>算出</a:t>
            </a:r>
            <a:r>
              <a:rPr sz="1800" b="1">
                <a:solidFill>
                  <a:srgbClr val="000000"/>
                </a:solidFill>
                <a:latin typeface="EUVOND+Arial-BoldMT"/>
                <a:cs typeface="EUVOND+Arial-BoldMT"/>
              </a:rPr>
              <a:t>ax=1</a:t>
            </a: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，启动磁盘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SimSun"/>
                <a:cs typeface="SimSun"/>
              </a:rPr>
              <a:t>写，正在等待完成</a:t>
            </a:r>
            <a:r>
              <a:rPr sz="1800" b="1">
                <a:solidFill>
                  <a:srgbClr val="000000"/>
                </a:solidFill>
                <a:latin typeface="EUVOND+Arial-BoldMT"/>
                <a:cs typeface="EUVOND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16040" y="1978322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UVOND+Arial-BoldMT"/>
                <a:cs typeface="EUVOND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3664" y="3049440"/>
            <a:ext cx="6721221" cy="1880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读写</a:t>
            </a:r>
            <a:r>
              <a:rPr sz="2400" b="1">
                <a:solidFill>
                  <a:srgbClr val="000000"/>
                </a:solidFill>
                <a:latin typeface="EUVOND+Arial-BoldMT"/>
                <a:cs typeface="EUVOND+Arial-BoldMT"/>
              </a:rPr>
              <a:t>PCB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OS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中最重要的结构，贯穿始终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要操作寄存器完成切换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L10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400" b="1" spc="-41">
                <a:solidFill>
                  <a:srgbClr val="FF0000"/>
                </a:solidFill>
                <a:latin typeface="EUVOND+Arial-BoldMT"/>
                <a:cs typeface="EUVOND+Arial-BoldMT"/>
              </a:rPr>
              <a:t>L11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L12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）</a:t>
            </a:r>
          </a:p>
          <a:p>
            <a:pPr marL="3175" marR="0">
              <a:lnSpc>
                <a:spcPts val="2681"/>
              </a:lnSpc>
              <a:spcBef>
                <a:spcPts val="164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要写调度程序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L13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L14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）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3664" y="4725840"/>
            <a:ext cx="5431307" cy="1394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要有进程同步与合作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L16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L17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）</a:t>
            </a:r>
          </a:p>
          <a:p>
            <a:pPr marL="3175" marR="0">
              <a:lnSpc>
                <a:spcPts val="2681"/>
              </a:lnSpc>
              <a:spcBef>
                <a:spcPts val="20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要有地址映射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2400" b="1">
                <a:solidFill>
                  <a:srgbClr val="FF0000"/>
                </a:solidFill>
                <a:latin typeface="EUVOND+Arial-BoldMT"/>
                <a:cs typeface="EUVOND+Arial-BoldMT"/>
              </a:rPr>
              <a:t>L20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）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TKLAK+TimesNewRomanPS-BoldMT"/>
                <a:cs typeface="UTKLA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UTKLAK+TimesNewRomanPS-BoldMT"/>
                <a:cs typeface="UTKLA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UTKLAK+TimesNewRomanPS-BoldMT"/>
                <a:cs typeface="UTKLAK+TimesNewRomanPS-BoldMT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UVOND+Arial-BoldMT"/>
                <a:cs typeface="EUVOND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UVOND+Arial-BoldMT"/>
                <a:cs typeface="EUVOND+Arial-BoldMT"/>
              </a:rPr>
              <a:t>16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EUVOND+Arial-BoldMT"/>
                <a:cs typeface="EUVOND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297752"/>
            <a:ext cx="11538429" cy="31480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0891" y="4451603"/>
            <a:ext cx="202691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891" y="5539739"/>
            <a:ext cx="202691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585683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多个进程使用</a:t>
            </a:r>
            <a:r>
              <a:rPr sz="3600" b="1">
                <a:solidFill>
                  <a:srgbClr val="000000"/>
                </a:solidFill>
                <a:latin typeface="IWWMHF+Arial-BoldMT"/>
                <a:cs typeface="IWWMHF+Arial-BoldMT"/>
              </a:rPr>
              <a:t>CPU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的图像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30598" y="884533"/>
            <a:ext cx="1034615" cy="1425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054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WWMHF+Arial-BoldMT"/>
                <a:cs typeface="IWWMHF+Arial-BoldMT"/>
              </a:rPr>
              <a:t>PID:1</a:t>
            </a:r>
          </a:p>
          <a:p>
            <a:pPr marL="3054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WWMHF+Arial-BoldMT"/>
                <a:cs typeface="IWWMHF+Arial-BoldMT"/>
              </a:rPr>
              <a:t>PID:2</a:t>
            </a:r>
          </a:p>
          <a:p>
            <a:pPr marL="0" marR="0">
              <a:lnSpc>
                <a:spcPts val="2238"/>
              </a:lnSpc>
              <a:spcBef>
                <a:spcPts val="79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WWMHF+Arial-BoldMT"/>
                <a:cs typeface="IWWMHF+Arial-BoldMT"/>
              </a:rPr>
              <a:t>PID:3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5615" y="1408728"/>
            <a:ext cx="3583610" cy="1461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VRMIG+Wingdings-Regular"/>
                <a:cs typeface="PVRMI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如何使用</a:t>
            </a:r>
            <a:r>
              <a:rPr sz="2800" b="1">
                <a:solidFill>
                  <a:srgbClr val="000000"/>
                </a:solidFill>
                <a:latin typeface="IWWMHF+Arial-BoldMT"/>
                <a:cs typeface="IWWMHF+Arial-BoldMT"/>
              </a:rPr>
              <a:t>CPU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呢</a:t>
            </a:r>
            <a:r>
              <a:rPr sz="2800" b="1">
                <a:solidFill>
                  <a:srgbClr val="000000"/>
                </a:solidFill>
                <a:latin typeface="IWWMHF+Arial-BoldMT"/>
                <a:cs typeface="IWWMHF+Arial-BoldMT"/>
              </a:rPr>
              <a:t>?</a:t>
            </a:r>
          </a:p>
          <a:p>
            <a:pPr marL="835025" marR="0">
              <a:lnSpc>
                <a:spcPts val="2400"/>
              </a:lnSpc>
              <a:spcBef>
                <a:spcPts val="236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让程序执行起来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9205" y="2121188"/>
            <a:ext cx="106032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WWMHF+Arial-BoldMT"/>
                <a:cs typeface="IWWMHF+Arial-BoldMT"/>
              </a:rPr>
              <a:t>PCB1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5452" y="2544066"/>
            <a:ext cx="2466137" cy="87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SimSun"/>
                <a:cs typeface="SimSun"/>
              </a:rPr>
              <a:t>算出</a:t>
            </a:r>
            <a:r>
              <a:rPr sz="1800" b="1">
                <a:solidFill>
                  <a:srgbClr val="000000"/>
                </a:solidFill>
                <a:latin typeface="IWWMHF+Arial-BoldMT"/>
                <a:cs typeface="IWWMHF+Arial-BoldMT"/>
              </a:rPr>
              <a:t>ax=1</a:t>
            </a: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，启动磁盘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SimSun"/>
                <a:cs typeface="SimSun"/>
              </a:rPr>
              <a:t>写，正在等待完成</a:t>
            </a:r>
            <a:r>
              <a:rPr sz="1800" b="1">
                <a:solidFill>
                  <a:srgbClr val="000000"/>
                </a:solidFill>
                <a:latin typeface="IWWMHF+Arial-BoldMT"/>
                <a:cs typeface="IWWMHF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965" y="2578716"/>
            <a:ext cx="4826222" cy="143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VRMIG+Wingdings-Regular"/>
                <a:cs typeface="PVRMI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如何充分利用</a:t>
            </a:r>
            <a:r>
              <a:rPr sz="2800" b="1">
                <a:solidFill>
                  <a:srgbClr val="000000"/>
                </a:solidFill>
                <a:latin typeface="IWWMHF+Arial-BoldMT"/>
                <a:cs typeface="IWWMHF+Arial-BoldMT"/>
              </a:rPr>
              <a:t>CPU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呢</a:t>
            </a:r>
            <a:r>
              <a:rPr sz="2800" b="1">
                <a:solidFill>
                  <a:srgbClr val="000000"/>
                </a:solidFill>
                <a:latin typeface="IWWMHF+Arial-BoldMT"/>
                <a:cs typeface="IWWMHF+Arial-BoldMT"/>
              </a:rPr>
              <a:t>?</a:t>
            </a:r>
          </a:p>
          <a:p>
            <a:pPr marL="828675" marR="0">
              <a:lnSpc>
                <a:spcPts val="2400"/>
              </a:lnSpc>
              <a:spcBef>
                <a:spcPts val="219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启动多个程序，交替执行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57652" y="2659360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WWMHF+Arial-BoldMT"/>
                <a:cs typeface="IWWMHF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3552" y="3814214"/>
            <a:ext cx="8598935" cy="1918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VRMIG+Wingdings-Regular"/>
                <a:cs typeface="PVRMI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启动了的程序就是进程，所以</a:t>
            </a:r>
            <a:r>
              <a:rPr sz="2800" spc="12">
                <a:solidFill>
                  <a:srgbClr val="FF3300"/>
                </a:solidFill>
                <a:latin typeface="SimSun"/>
                <a:cs typeface="SimSun"/>
              </a:rPr>
              <a:t>是多个进程推进</a:t>
            </a:r>
          </a:p>
          <a:p>
            <a:pPr marL="827087" marR="0">
              <a:lnSpc>
                <a:spcPts val="2400"/>
              </a:lnSpc>
              <a:spcBef>
                <a:spcPts val="1973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操作系统只需要把这些进程</a:t>
            </a:r>
            <a:r>
              <a:rPr sz="2400" spc="11">
                <a:solidFill>
                  <a:srgbClr val="FE3200"/>
                </a:solidFill>
                <a:latin typeface="SimSun"/>
                <a:cs typeface="SimSun"/>
              </a:rPr>
              <a:t>记录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好、要按照</a:t>
            </a:r>
          </a:p>
          <a:p>
            <a:pPr marL="827087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合理的次序推进</a:t>
            </a:r>
            <a:r>
              <a:rPr sz="2400" b="1">
                <a:solidFill>
                  <a:srgbClr val="000000"/>
                </a:solidFill>
                <a:latin typeface="IWWMHF+Arial-BoldMT"/>
                <a:cs typeface="IWWMHF+Arial-BoldMT"/>
              </a:rPr>
              <a:t>(</a:t>
            </a:r>
            <a:r>
              <a:rPr sz="2400" spc="11">
                <a:solidFill>
                  <a:srgbClr val="FE3200"/>
                </a:solidFill>
                <a:latin typeface="SimSun"/>
                <a:cs typeface="SimSun"/>
              </a:rPr>
              <a:t>分配资源、进行调度</a:t>
            </a:r>
            <a:r>
              <a:rPr sz="2400" b="1">
                <a:solidFill>
                  <a:srgbClr val="000000"/>
                </a:solidFill>
                <a:latin typeface="IWWMHF+Arial-BoldMT"/>
                <a:cs typeface="IWWMHF+Arial-Bold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0639" y="5487840"/>
            <a:ext cx="321259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这就是多进程图像</a:t>
            </a:r>
            <a:r>
              <a:rPr sz="2400" b="1">
                <a:solidFill>
                  <a:srgbClr val="000000"/>
                </a:solidFill>
                <a:latin typeface="IWWMHF+Arial-BoldMT"/>
                <a:cs typeface="IWWMHF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KLAMC+TimesNewRomanPS-BoldMT"/>
                <a:cs typeface="IKLAM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IKLAMC+TimesNewRomanPS-BoldMT"/>
                <a:cs typeface="IKLAM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KLAMC+TimesNewRomanPS-BoldMT"/>
                <a:cs typeface="IKLAMC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WWMHF+Arial-BoldMT"/>
                <a:cs typeface="IWWMHF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IWWMHF+Arial-BoldMT"/>
                <a:cs typeface="IWWMHF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IWWMHF+Arial-BoldMT"/>
                <a:cs typeface="IWWMHF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27997" y="223077"/>
            <a:ext cx="987976" cy="101486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291" y="2110740"/>
            <a:ext cx="202691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2110740"/>
            <a:ext cx="11096243" cy="242773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" y="5284083"/>
            <a:ext cx="1682787" cy="91631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0666" y="4979283"/>
            <a:ext cx="1493812" cy="71094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1617" y="5207885"/>
            <a:ext cx="3657600" cy="1346076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440" y="425291"/>
            <a:ext cx="790878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多进程图像从启动开始到关机结束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8015" y="1408728"/>
            <a:ext cx="6310874" cy="92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AGDSO+Wingdings-Regular"/>
                <a:cs typeface="PAGDS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LVNARL+Arial-BoldMT"/>
                <a:cs typeface="LVNARL+Arial-BoldMT"/>
              </a:rPr>
              <a:t>main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中的</a:t>
            </a:r>
            <a:r>
              <a:rPr sz="2800" b="1">
                <a:solidFill>
                  <a:srgbClr val="000000"/>
                </a:solidFill>
                <a:latin typeface="LVNARL+Arial-BoldMT"/>
                <a:cs typeface="LVNARL+Arial-BoldMT"/>
              </a:rPr>
              <a:t>fork()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创建了第</a:t>
            </a:r>
            <a:r>
              <a:rPr sz="2800" b="1">
                <a:solidFill>
                  <a:srgbClr val="000000"/>
                </a:solidFill>
                <a:latin typeface="LVNARL+Arial-BoldMT"/>
                <a:cs typeface="LVNARL+Arial-BoldMT"/>
              </a:rPr>
              <a:t>1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个进程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90702" y="1658106"/>
            <a:ext cx="4206924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3300"/>
                </a:solidFill>
                <a:latin typeface="WFNGTJ+CourierNewPS-BoldItalicMT"/>
                <a:cs typeface="WFNGTJ+CourierNewPS-BoldItalicMT"/>
              </a:rPr>
              <a:t>if(!fork()){init();}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039" y="2058840"/>
            <a:ext cx="485400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VNARL+Arial-BoldMT"/>
                <a:cs typeface="LVNARL+Arial-BoldMT"/>
              </a:rPr>
              <a:t>init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执行了</a:t>
            </a:r>
            <a:r>
              <a:rPr sz="2400" b="1">
                <a:solidFill>
                  <a:srgbClr val="000000"/>
                </a:solidFill>
                <a:latin typeface="LVNARL+Arial-BoldMT"/>
                <a:cs typeface="LVNARL+Arial-BoldMT"/>
              </a:rPr>
              <a:t>shell(Windows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桌面</a:t>
            </a:r>
            <a:r>
              <a:rPr sz="2400" b="1">
                <a:solidFill>
                  <a:srgbClr val="000000"/>
                </a:solidFill>
                <a:latin typeface="LVNARL+Arial-BoldMT"/>
                <a:cs typeface="LVNARL+Arial-Bold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4840" y="2704128"/>
            <a:ext cx="4195008" cy="9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AGDSO+Wingdings-Regular"/>
                <a:cs typeface="PAGDS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LVNARL+Arial-BoldMT"/>
                <a:cs typeface="LVNARL+Arial-BoldMT"/>
              </a:rPr>
              <a:t>shell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再启动其他进程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3914" y="3338808"/>
            <a:ext cx="5103288" cy="1518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int</a:t>
            </a:r>
            <a:r>
              <a:rPr sz="2000" b="1" spc="-10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main(int</a:t>
            </a:r>
            <a:r>
              <a:rPr sz="2000" b="1" spc="-21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argc,</a:t>
            </a:r>
            <a:r>
              <a:rPr sz="2000" b="1" spc="-31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char</a:t>
            </a:r>
            <a:r>
              <a:rPr sz="2000" b="1" spc="-18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* argv[])</a:t>
            </a:r>
          </a:p>
          <a:p>
            <a:pPr marL="0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{</a:t>
            </a:r>
            <a:r>
              <a:rPr sz="2000" b="1" spc="1078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LVNARL+Arial-BoldMT"/>
                <a:cs typeface="LVNARL+Arial-BoldMT"/>
              </a:rPr>
              <a:t>while(1)</a:t>
            </a:r>
            <a:r>
              <a:rPr sz="2000" b="1" spc="501">
                <a:solidFill>
                  <a:srgbClr val="333399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LVNARL+Arial-BoldMT"/>
                <a:cs typeface="LVNARL+Arial-BoldMT"/>
              </a:rPr>
              <a:t>{</a:t>
            </a:r>
            <a:r>
              <a:rPr sz="2000" b="1" spc="-10">
                <a:solidFill>
                  <a:srgbClr val="333399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LVNARL+Arial-BoldMT"/>
                <a:cs typeface="LVNARL+Arial-BoldMT"/>
              </a:rPr>
              <a:t>scanf(“%s”,</a:t>
            </a:r>
            <a:r>
              <a:rPr sz="2000" b="1" spc="-18">
                <a:solidFill>
                  <a:srgbClr val="333399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LVNARL+Arial-BoldMT"/>
                <a:cs typeface="LVNARL+Arial-BoldMT"/>
              </a:rPr>
              <a:t>cmd);</a:t>
            </a:r>
          </a:p>
          <a:p>
            <a:pPr marL="559408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if(!fork())</a:t>
            </a:r>
            <a:r>
              <a:rPr sz="2000" b="1" spc="-44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{exec(cmd);}</a:t>
            </a:r>
            <a:r>
              <a:rPr sz="2000" b="1" spc="-50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wait();</a:t>
            </a:r>
            <a:r>
              <a:rPr sz="2000" b="1" spc="-47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}</a:t>
            </a:r>
            <a:r>
              <a:rPr sz="2000" b="1" spc="536">
                <a:solidFill>
                  <a:srgbClr val="000000"/>
                </a:solidFill>
                <a:latin typeface="LVNARL+Arial-BoldMT"/>
                <a:cs typeface="LVNARL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36367" y="3323262"/>
            <a:ext cx="2906268" cy="1501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E3200"/>
                </a:solidFill>
                <a:latin typeface="SimSun"/>
                <a:cs typeface="SimSun"/>
              </a:rPr>
              <a:t>一命令启动一个进</a:t>
            </a:r>
          </a:p>
          <a:p>
            <a:pPr marL="111252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1">
                <a:solidFill>
                  <a:srgbClr val="FE3200"/>
                </a:solidFill>
                <a:latin typeface="SimSun"/>
                <a:cs typeface="SimSun"/>
              </a:rPr>
              <a:t>程，返回</a:t>
            </a:r>
            <a:r>
              <a:rPr sz="2400" b="1">
                <a:solidFill>
                  <a:srgbClr val="FE3200"/>
                </a:solidFill>
                <a:latin typeface="LVNARL+Arial-BoldMT"/>
                <a:cs typeface="LVNARL+Arial-BoldMT"/>
              </a:rPr>
              <a:t>shell</a:t>
            </a:r>
            <a:r>
              <a:rPr sz="2400">
                <a:solidFill>
                  <a:srgbClr val="FE3200"/>
                </a:solidFill>
                <a:latin typeface="SimSun"/>
                <a:cs typeface="SimSun"/>
              </a:rPr>
              <a:t>再</a:t>
            </a:r>
          </a:p>
          <a:p>
            <a:pPr marL="153923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spc="11">
                <a:solidFill>
                  <a:srgbClr val="FE3200"/>
                </a:solidFill>
                <a:latin typeface="SimSun"/>
                <a:cs typeface="SimSun"/>
              </a:rPr>
              <a:t>启动其他进程</a:t>
            </a:r>
            <a:r>
              <a:rPr sz="2400" b="1">
                <a:solidFill>
                  <a:srgbClr val="FE3200"/>
                </a:solidFill>
                <a:latin typeface="LVNARL+Arial-BoldMT"/>
                <a:cs typeface="LVNARL+Arial-BoldMT"/>
              </a:rPr>
              <a:t>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27430" y="472513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某个命令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39483" y="4884610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×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82299" y="4942056"/>
            <a:ext cx="12893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1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号进程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27488" y="5018256"/>
            <a:ext cx="12893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1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号进程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72740" y="5108745"/>
            <a:ext cx="1441713" cy="956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5689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×</a:t>
            </a:r>
          </a:p>
          <a:p>
            <a:pPr marL="0" marR="0">
              <a:lnSpc>
                <a:spcPts val="188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某个任务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749043" y="5323056"/>
            <a:ext cx="12893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VNARL+Arial-BoldMT"/>
                <a:cs typeface="LVNARL+Arial-BoldMT"/>
              </a:rPr>
              <a:t>1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号进程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31091" y="5565945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×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96609" y="569662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某个命令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472684" y="5868138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关机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74939" y="6020538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某个任务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22737" y="60967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启动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283466" y="6175545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×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TTDRR+TimesNewRomanPS-BoldMT"/>
                <a:cs typeface="WTTDR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WTTDRR+TimesNewRomanPS-BoldMT"/>
                <a:cs typeface="WTTDR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TTDRR+TimesNewRomanPS-BoldMT"/>
                <a:cs typeface="WTTDRR+TimesNewRomanPS-BoldMT"/>
              </a:rPr>
              <a:t>Systems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VNARL+Arial-BoldMT"/>
                <a:cs typeface="LVNARL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15161"/>
            <a:ext cx="10700002" cy="2057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5717" y="5106161"/>
            <a:ext cx="5762244" cy="1600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7117" y="3112770"/>
            <a:ext cx="6524243" cy="153618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" y="4770120"/>
            <a:ext cx="202692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717909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0000"/>
                </a:solidFill>
                <a:latin typeface="SimSun"/>
                <a:cs typeface="SimSun"/>
              </a:rPr>
              <a:t>多进程图像：多进程如何组织</a:t>
            </a:r>
            <a:r>
              <a:rPr sz="3600" b="1">
                <a:solidFill>
                  <a:srgbClr val="FF0000"/>
                </a:solidFill>
                <a:latin typeface="AEPAFN+Arial-BoldMT"/>
                <a:cs typeface="AEPAFN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68812" y="1265301"/>
            <a:ext cx="79450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PC</a:t>
            </a:r>
            <a:r>
              <a:rPr sz="1600" spc="-221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72">
                <a:solidFill>
                  <a:srgbClr val="000000"/>
                </a:solidFill>
                <a:latin typeface="GTIICG+CenturyGothic-Bold"/>
                <a:cs typeface="GTIICG+CenturyGothic-Bold"/>
              </a:rPr>
              <a:t>B4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99855" y="1333392"/>
            <a:ext cx="5028208" cy="11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EPAFN+Arial-BoldMT"/>
                <a:cs typeface="AEPAFN+Arial-BoldMT"/>
              </a:rPr>
              <a:t>Process</a:t>
            </a:r>
            <a:r>
              <a:rPr sz="2400" b="1" spc="17">
                <a:solidFill>
                  <a:srgbClr val="000000"/>
                </a:solidFill>
                <a:latin typeface="AEPAFN+Arial-BoldMT"/>
                <a:cs typeface="AEPAFN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AEPAFN+Arial-BoldMT"/>
                <a:cs typeface="AEPAFN+Arial-BoldMT"/>
              </a:rPr>
              <a:t>Control Block:</a:t>
            </a:r>
            <a:r>
              <a:rPr sz="2400" b="1" spc="10">
                <a:solidFill>
                  <a:srgbClr val="000000"/>
                </a:solidFill>
                <a:latin typeface="AEPAFN+Arial-BoldMT"/>
                <a:cs typeface="AEPAFN+Arial-BoldMT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用来记</a:t>
            </a:r>
          </a:p>
          <a:p>
            <a:pPr marL="65532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录进程信息的数据结构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1539430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有一个进程在执行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87424" y="1559214"/>
            <a:ext cx="1158773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42">
                <a:solidFill>
                  <a:srgbClr val="000000"/>
                </a:solidFill>
                <a:latin typeface="GTIICG+CenturyGothic-Bold"/>
                <a:cs typeface="GTIICG+CenturyGothic-Bold"/>
              </a:rPr>
              <a:t>Re</a:t>
            </a:r>
            <a:r>
              <a:rPr sz="1600" spc="52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g</a:t>
            </a:r>
            <a:r>
              <a:rPr sz="1600" spc="-14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31">
                <a:solidFill>
                  <a:srgbClr val="000000"/>
                </a:solidFill>
                <a:latin typeface="GTIICG+CenturyGothic-Bold"/>
                <a:cs typeface="GTIICG+CenturyGothic-Bold"/>
              </a:rPr>
              <a:t>is</a:t>
            </a:r>
            <a:r>
              <a:rPr sz="1600" spc="-316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17">
                <a:solidFill>
                  <a:srgbClr val="000000"/>
                </a:solidFill>
                <a:latin typeface="GTIICG+CenturyGothic-Bold"/>
                <a:cs typeface="GTIICG+CenturyGothic-Bold"/>
              </a:rPr>
              <a:t>te</a:t>
            </a:r>
            <a:r>
              <a:rPr sz="1600" spc="-107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17">
                <a:solidFill>
                  <a:srgbClr val="000000"/>
                </a:solidFill>
                <a:latin typeface="GTIICG+CenturyGothic-Bold"/>
                <a:cs typeface="GTIICG+CenturyGothic-Bold"/>
              </a:rPr>
              <a:t>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39" y="2612580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有一些进程等待执行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89171" y="2695166"/>
            <a:ext cx="113081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SimSun"/>
                <a:cs typeface="SimSun"/>
              </a:rPr>
              <a:t>物理</a:t>
            </a:r>
            <a:r>
              <a:rPr sz="1600" spc="58">
                <a:solidFill>
                  <a:srgbClr val="000000"/>
                </a:solidFill>
                <a:latin typeface="GTIICG+CenturyGothic-Bold"/>
                <a:cs typeface="GTIICG+CenturyGothic-Bold"/>
              </a:rPr>
              <a:t>CPU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69186" y="3141805"/>
            <a:ext cx="801700" cy="84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就绪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队列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13717" y="3161400"/>
            <a:ext cx="806867" cy="834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75">
                <a:solidFill>
                  <a:srgbClr val="000000"/>
                </a:solidFill>
                <a:latin typeface="GTIICG+CenturyGothic-Bold"/>
                <a:cs typeface="GTIICG+CenturyGothic-Bold"/>
              </a:rPr>
              <a:t>He</a:t>
            </a:r>
            <a:r>
              <a:rPr sz="1600" spc="-1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a</a:t>
            </a:r>
            <a:r>
              <a:rPr sz="1600" spc="-5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d</a:t>
            </a:r>
          </a:p>
          <a:p>
            <a:pPr marL="108204" marR="0">
              <a:lnSpc>
                <a:spcPts val="1767"/>
              </a:lnSpc>
              <a:spcBef>
                <a:spcPts val="638"/>
              </a:spcBef>
              <a:spcAft>
                <a:spcPct val="0"/>
              </a:spcAft>
            </a:pPr>
            <a:r>
              <a:rPr sz="1600" spc="-304">
                <a:solidFill>
                  <a:srgbClr val="000000"/>
                </a:solidFill>
                <a:latin typeface="GTIICG+CenturyGothic-Bold"/>
                <a:cs typeface="GTIICG+CenturyGothic-Bold"/>
              </a:rPr>
              <a:t>Ta</a:t>
            </a:r>
            <a:r>
              <a:rPr sz="1600" spc="250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60">
                <a:solidFill>
                  <a:srgbClr val="000000"/>
                </a:solidFill>
                <a:latin typeface="GTIICG+CenturyGothic-Bold"/>
                <a:cs typeface="GTIICG+CenturyGothic-Bold"/>
              </a:rPr>
              <a:t>il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73087" y="3184587"/>
            <a:ext cx="1158773" cy="823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81386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PC</a:t>
            </a:r>
            <a:r>
              <a:rPr sz="1600" spc="-221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72">
                <a:solidFill>
                  <a:srgbClr val="000000"/>
                </a:solidFill>
                <a:latin typeface="GTIICG+CenturyGothic-Bold"/>
                <a:cs typeface="GTIICG+CenturyGothic-Bold"/>
              </a:rPr>
              <a:t>B5</a:t>
            </a:r>
          </a:p>
          <a:p>
            <a:pPr marL="0" marR="0">
              <a:lnSpc>
                <a:spcPts val="1767"/>
              </a:lnSpc>
              <a:spcBef>
                <a:spcPts val="546"/>
              </a:spcBef>
              <a:spcAft>
                <a:spcPct val="0"/>
              </a:spcAft>
            </a:pPr>
            <a:r>
              <a:rPr sz="1600" spc="-142">
                <a:solidFill>
                  <a:srgbClr val="000000"/>
                </a:solidFill>
                <a:latin typeface="GTIICG+CenturyGothic-Bold"/>
                <a:cs typeface="GTIICG+CenturyGothic-Bold"/>
              </a:rPr>
              <a:t>Re</a:t>
            </a:r>
            <a:r>
              <a:rPr sz="1600" spc="52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g</a:t>
            </a:r>
            <a:r>
              <a:rPr sz="1600" spc="-14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31">
                <a:solidFill>
                  <a:srgbClr val="000000"/>
                </a:solidFill>
                <a:latin typeface="GTIICG+CenturyGothic-Bold"/>
                <a:cs typeface="GTIICG+CenturyGothic-Bold"/>
              </a:rPr>
              <a:t>is</a:t>
            </a:r>
            <a:r>
              <a:rPr sz="1600" spc="-316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17">
                <a:solidFill>
                  <a:srgbClr val="000000"/>
                </a:solidFill>
                <a:latin typeface="GTIICG+CenturyGothic-Bold"/>
                <a:cs typeface="GTIICG+CenturyGothic-Bold"/>
              </a:rPr>
              <a:t>te</a:t>
            </a:r>
            <a:r>
              <a:rPr sz="1600" spc="-107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17">
                <a:solidFill>
                  <a:srgbClr val="000000"/>
                </a:solidFill>
                <a:latin typeface="GTIICG+CenturyGothic-Bold"/>
                <a:cs typeface="GTIICG+CenturyGothic-Bold"/>
              </a:rPr>
              <a:t>rs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02273" y="3184587"/>
            <a:ext cx="79450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PC</a:t>
            </a:r>
            <a:r>
              <a:rPr sz="1600" spc="-221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72">
                <a:solidFill>
                  <a:srgbClr val="000000"/>
                </a:solidFill>
                <a:latin typeface="GTIICG+CenturyGothic-Bold"/>
                <a:cs typeface="GTIICG+CenturyGothic-Bold"/>
              </a:rPr>
              <a:t>B8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54873" y="3184587"/>
            <a:ext cx="794503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PC</a:t>
            </a:r>
            <a:r>
              <a:rPr sz="1600" spc="-221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72">
                <a:solidFill>
                  <a:srgbClr val="000000"/>
                </a:solidFill>
                <a:latin typeface="GTIICG+CenturyGothic-Bold"/>
                <a:cs typeface="GTIICG+CenturyGothic-Bold"/>
              </a:rPr>
              <a:t>B7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20887" y="3478502"/>
            <a:ext cx="1158773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42">
                <a:solidFill>
                  <a:srgbClr val="000000"/>
                </a:solidFill>
                <a:latin typeface="GTIICG+CenturyGothic-Bold"/>
                <a:cs typeface="GTIICG+CenturyGothic-Bold"/>
              </a:rPr>
              <a:t>Re</a:t>
            </a:r>
            <a:r>
              <a:rPr sz="1600" spc="52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g</a:t>
            </a:r>
            <a:r>
              <a:rPr sz="1600" spc="-14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31">
                <a:solidFill>
                  <a:srgbClr val="000000"/>
                </a:solidFill>
                <a:latin typeface="GTIICG+CenturyGothic-Bold"/>
                <a:cs typeface="GTIICG+CenturyGothic-Bold"/>
              </a:rPr>
              <a:t>is</a:t>
            </a:r>
            <a:r>
              <a:rPr sz="1600" spc="-316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17">
                <a:solidFill>
                  <a:srgbClr val="000000"/>
                </a:solidFill>
                <a:latin typeface="GTIICG+CenturyGothic-Bold"/>
                <a:cs typeface="GTIICG+CenturyGothic-Bold"/>
              </a:rPr>
              <a:t>te</a:t>
            </a:r>
            <a:r>
              <a:rPr sz="1600" spc="-107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17">
                <a:solidFill>
                  <a:srgbClr val="000000"/>
                </a:solidFill>
                <a:latin typeface="GTIICG+CenturyGothic-Bold"/>
                <a:cs typeface="GTIICG+CenturyGothic-Bold"/>
              </a:rPr>
              <a:t>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73487" y="3478502"/>
            <a:ext cx="1158773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42">
                <a:solidFill>
                  <a:srgbClr val="000000"/>
                </a:solidFill>
                <a:latin typeface="GTIICG+CenturyGothic-Bold"/>
                <a:cs typeface="GTIICG+CenturyGothic-Bold"/>
              </a:rPr>
              <a:t>Re</a:t>
            </a:r>
            <a:r>
              <a:rPr sz="1600" spc="52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g</a:t>
            </a:r>
            <a:r>
              <a:rPr sz="1600" spc="-14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31">
                <a:solidFill>
                  <a:srgbClr val="000000"/>
                </a:solidFill>
                <a:latin typeface="GTIICG+CenturyGothic-Bold"/>
                <a:cs typeface="GTIICG+CenturyGothic-Bold"/>
              </a:rPr>
              <a:t>is</a:t>
            </a:r>
            <a:r>
              <a:rPr sz="1600" spc="-316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17">
                <a:solidFill>
                  <a:srgbClr val="000000"/>
                </a:solidFill>
                <a:latin typeface="GTIICG+CenturyGothic-Bold"/>
                <a:cs typeface="GTIICG+CenturyGothic-Bold"/>
              </a:rPr>
              <a:t>te</a:t>
            </a:r>
            <a:r>
              <a:rPr sz="1600" spc="-107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17">
                <a:solidFill>
                  <a:srgbClr val="000000"/>
                </a:solidFill>
                <a:latin typeface="GTIICG+CenturyGothic-Bold"/>
                <a:cs typeface="GTIICG+CenturyGothic-Bold"/>
              </a:rPr>
              <a:t>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29639" y="4669980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有一些进程再等待某事件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11287" y="5165787"/>
            <a:ext cx="1158773" cy="823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81386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PC</a:t>
            </a:r>
            <a:r>
              <a:rPr sz="1600" spc="-221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72">
                <a:solidFill>
                  <a:srgbClr val="000000"/>
                </a:solidFill>
                <a:latin typeface="GTIICG+CenturyGothic-Bold"/>
                <a:cs typeface="GTIICG+CenturyGothic-Bold"/>
              </a:rPr>
              <a:t>B1</a:t>
            </a:r>
          </a:p>
          <a:p>
            <a:pPr marL="0" marR="0">
              <a:lnSpc>
                <a:spcPts val="1767"/>
              </a:lnSpc>
              <a:spcBef>
                <a:spcPts val="546"/>
              </a:spcBef>
              <a:spcAft>
                <a:spcPct val="0"/>
              </a:spcAft>
            </a:pPr>
            <a:r>
              <a:rPr sz="1600" spc="-142">
                <a:solidFill>
                  <a:srgbClr val="000000"/>
                </a:solidFill>
                <a:latin typeface="GTIICG+CenturyGothic-Bold"/>
                <a:cs typeface="GTIICG+CenturyGothic-Bold"/>
              </a:rPr>
              <a:t>Re</a:t>
            </a:r>
            <a:r>
              <a:rPr sz="1600" spc="52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g</a:t>
            </a:r>
            <a:r>
              <a:rPr sz="1600" spc="-14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31">
                <a:solidFill>
                  <a:srgbClr val="000000"/>
                </a:solidFill>
                <a:latin typeface="GTIICG+CenturyGothic-Bold"/>
                <a:cs typeface="GTIICG+CenturyGothic-Bold"/>
              </a:rPr>
              <a:t>is</a:t>
            </a:r>
            <a:r>
              <a:rPr sz="1600" spc="-316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17">
                <a:solidFill>
                  <a:srgbClr val="000000"/>
                </a:solidFill>
                <a:latin typeface="GTIICG+CenturyGothic-Bold"/>
                <a:cs typeface="GTIICG+CenturyGothic-Bold"/>
              </a:rPr>
              <a:t>te</a:t>
            </a:r>
            <a:r>
              <a:rPr sz="1600" spc="-107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17">
                <a:solidFill>
                  <a:srgbClr val="000000"/>
                </a:solidFill>
                <a:latin typeface="GTIICG+CenturyGothic-Bold"/>
                <a:cs typeface="GTIICG+CenturyGothic-Bold"/>
              </a:rPr>
              <a:t>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21473" y="5165787"/>
            <a:ext cx="794503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PC</a:t>
            </a:r>
            <a:r>
              <a:rPr sz="1600" spc="-221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72">
                <a:solidFill>
                  <a:srgbClr val="000000"/>
                </a:solidFill>
                <a:latin typeface="GTIICG+CenturyGothic-Bold"/>
                <a:cs typeface="GTIICG+CenturyGothic-Bold"/>
              </a:rPr>
              <a:t>B6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542317" y="5231896"/>
            <a:ext cx="806867" cy="834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75">
                <a:solidFill>
                  <a:srgbClr val="000000"/>
                </a:solidFill>
                <a:latin typeface="GTIICG+CenturyGothic-Bold"/>
                <a:cs typeface="GTIICG+CenturyGothic-Bold"/>
              </a:rPr>
              <a:t>He</a:t>
            </a:r>
            <a:r>
              <a:rPr sz="1600" spc="-1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a</a:t>
            </a:r>
            <a:r>
              <a:rPr sz="1600" spc="-5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d</a:t>
            </a:r>
          </a:p>
          <a:p>
            <a:pPr marL="108204" marR="0">
              <a:lnSpc>
                <a:spcPts val="1767"/>
              </a:lnSpc>
              <a:spcBef>
                <a:spcPts val="638"/>
              </a:spcBef>
              <a:spcAft>
                <a:spcPct val="0"/>
              </a:spcAft>
            </a:pPr>
            <a:r>
              <a:rPr sz="1600" spc="-304">
                <a:solidFill>
                  <a:srgbClr val="000000"/>
                </a:solidFill>
                <a:latin typeface="GTIICG+CenturyGothic-Bold"/>
                <a:cs typeface="GTIICG+CenturyGothic-Bold"/>
              </a:rPr>
              <a:t>Ta</a:t>
            </a:r>
            <a:r>
              <a:rPr sz="1600" spc="250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60">
                <a:solidFill>
                  <a:srgbClr val="000000"/>
                </a:solidFill>
                <a:latin typeface="GTIICG+CenturyGothic-Bold"/>
                <a:cs typeface="GTIICG+CenturyGothic-Bold"/>
              </a:rPr>
              <a:t>il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07318" y="5267087"/>
            <a:ext cx="1031900" cy="836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磁盘等</a:t>
            </a:r>
          </a:p>
          <a:p>
            <a:pPr marL="0" marR="0">
              <a:lnSpc>
                <a:spcPts val="1800"/>
              </a:lnSpc>
              <a:spcBef>
                <a:spcPts val="288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SimSun"/>
                <a:cs typeface="SimSun"/>
              </a:rPr>
              <a:t>待队列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540087" y="5459702"/>
            <a:ext cx="1158773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42">
                <a:solidFill>
                  <a:srgbClr val="000000"/>
                </a:solidFill>
                <a:latin typeface="GTIICG+CenturyGothic-Bold"/>
                <a:cs typeface="GTIICG+CenturyGothic-Bold"/>
              </a:rPr>
              <a:t>Re</a:t>
            </a:r>
            <a:r>
              <a:rPr sz="1600" spc="52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>
                <a:solidFill>
                  <a:srgbClr val="000000"/>
                </a:solidFill>
                <a:latin typeface="GTIICG+CenturyGothic-Bold"/>
                <a:cs typeface="GTIICG+CenturyGothic-Bold"/>
              </a:rPr>
              <a:t>g</a:t>
            </a:r>
            <a:r>
              <a:rPr sz="1600" spc="-145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31">
                <a:solidFill>
                  <a:srgbClr val="000000"/>
                </a:solidFill>
                <a:latin typeface="GTIICG+CenturyGothic-Bold"/>
                <a:cs typeface="GTIICG+CenturyGothic-Bold"/>
              </a:rPr>
              <a:t>is</a:t>
            </a:r>
            <a:r>
              <a:rPr sz="1600" spc="-316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17">
                <a:solidFill>
                  <a:srgbClr val="000000"/>
                </a:solidFill>
                <a:latin typeface="GTIICG+CenturyGothic-Bold"/>
                <a:cs typeface="GTIICG+CenturyGothic-Bold"/>
              </a:rPr>
              <a:t>te</a:t>
            </a:r>
            <a:r>
              <a:rPr sz="1600" spc="-107">
                <a:solidFill>
                  <a:srgbClr val="000000"/>
                </a:solidFill>
                <a:latin typeface="GTIICG+CenturyGothic-Bold"/>
                <a:cs typeface="GTIICG+CenturyGothic-Bold"/>
              </a:rPr>
              <a:t> </a:t>
            </a:r>
            <a:r>
              <a:rPr sz="1600" spc="-17">
                <a:solidFill>
                  <a:srgbClr val="000000"/>
                </a:solidFill>
                <a:latin typeface="GTIICG+CenturyGothic-Bold"/>
                <a:cs typeface="GTIICG+CenturyGothic-Bold"/>
              </a:rPr>
              <a:t>rs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HIODA+TimesNewRomanPS-BoldMT"/>
                <a:cs typeface="MHIOD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HIODA+TimesNewRomanPS-BoldMT"/>
                <a:cs typeface="MHIOD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HIODA+TimesNewRomanPS-BoldMT"/>
                <a:cs typeface="MHIODA+TimesNewRomanPS-BoldMT"/>
              </a:rPr>
              <a:t>Systems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EPAFN+Arial-BoldMT"/>
                <a:cs typeface="AEPAFN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9381" y="2134361"/>
            <a:ext cx="8077200" cy="286588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127" y="5364479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747" y="5897879"/>
            <a:ext cx="188976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40" y="404306"/>
            <a:ext cx="752548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多进程的组织：</a:t>
            </a:r>
            <a:r>
              <a:rPr sz="3600" b="1">
                <a:solidFill>
                  <a:srgbClr val="000000"/>
                </a:solidFill>
                <a:latin typeface="RSAHWV+Arial-BoldMT"/>
                <a:cs typeface="RSAHWV+Arial-BoldMT"/>
              </a:rPr>
              <a:t>PCB+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状态</a:t>
            </a:r>
            <a:r>
              <a:rPr sz="3600" b="1">
                <a:solidFill>
                  <a:srgbClr val="000000"/>
                </a:solidFill>
                <a:latin typeface="RSAHWV+Arial-BoldMT"/>
                <a:cs typeface="RSAHWV+Arial-BoldMT"/>
              </a:rPr>
              <a:t>+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队列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6577" y="1323972"/>
            <a:ext cx="8075981" cy="965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425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SSIAVM+Wingdings-Regular"/>
                <a:cs typeface="SSIAV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运行</a:t>
            </a:r>
            <a:r>
              <a:rPr sz="28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HSLCWE+SymbolMT"/>
                <a:cs typeface="HSLCWE+SymbolMT"/>
              </a:rPr>
              <a:t>→</a:t>
            </a:r>
            <a:r>
              <a:rPr sz="2800" spc="7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等待</a:t>
            </a:r>
            <a:r>
              <a:rPr sz="2800" b="1">
                <a:solidFill>
                  <a:srgbClr val="000000"/>
                </a:solidFill>
                <a:latin typeface="RSAHWV+Arial-BoldMT"/>
                <a:cs typeface="RSAHWV+Arial-BoldMT"/>
              </a:rPr>
              <a:t>;</a:t>
            </a:r>
            <a:r>
              <a:rPr sz="2800" b="1" spc="18">
                <a:solidFill>
                  <a:srgbClr val="000000"/>
                </a:solidFill>
                <a:latin typeface="RSAHWV+Arial-BoldMT"/>
                <a:cs typeface="RSAHWV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运行</a:t>
            </a:r>
            <a:r>
              <a:rPr sz="2800">
                <a:solidFill>
                  <a:srgbClr val="000000"/>
                </a:solidFill>
                <a:latin typeface="HSLCWE+SymbolMT"/>
                <a:cs typeface="HSLCWE+SymbolMT"/>
              </a:rPr>
              <a:t>→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就绪</a:t>
            </a:r>
            <a:r>
              <a:rPr sz="2800" b="1">
                <a:solidFill>
                  <a:srgbClr val="000000"/>
                </a:solidFill>
                <a:latin typeface="RSAHWV+Arial-BoldMT"/>
                <a:cs typeface="RSAHWV+Arial-BoldMT"/>
              </a:rPr>
              <a:t>;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就绪</a:t>
            </a:r>
            <a:r>
              <a:rPr sz="2800">
                <a:solidFill>
                  <a:srgbClr val="000000"/>
                </a:solidFill>
                <a:latin typeface="HSLCWE+SymbolMT"/>
                <a:cs typeface="HSLCWE+SymbolMT"/>
              </a:rPr>
              <a:t>→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运行</a:t>
            </a:r>
            <a:r>
              <a:rPr sz="2800" b="1">
                <a:solidFill>
                  <a:srgbClr val="000000"/>
                </a:solidFill>
                <a:latin typeface="RSAHWV+Arial-BoldMT"/>
                <a:cs typeface="RSAHWV+Arial-BoldMT"/>
              </a:rPr>
              <a:t>……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9218" y="2632788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新建态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32352" y="2632788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就绪态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0590" y="2632788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运行态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38469" y="2632788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终止态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8526" y="408675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阻塞态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39" y="4739830"/>
            <a:ext cx="5996009" cy="185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37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该图称为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进程状态图</a:t>
            </a:r>
          </a:p>
          <a:p>
            <a:pPr marL="0" marR="0">
              <a:lnSpc>
                <a:spcPts val="2400"/>
              </a:lnSpc>
              <a:spcBef>
                <a:spcPts val="197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它能给出进程生存期的清晰描述</a:t>
            </a:r>
          </a:p>
          <a:p>
            <a:pPr marL="7937" marR="0">
              <a:lnSpc>
                <a:spcPts val="2400"/>
              </a:lnSpc>
              <a:spcBef>
                <a:spcPts val="18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它是认识操作系统进程管理的一个窗口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LUUGD+TimesNewRomanPS-BoldMT"/>
                <a:cs typeface="KLUUG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LUUGD+TimesNewRomanPS-BoldMT"/>
                <a:cs typeface="KLUUG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LUUGD+TimesNewRomanPS-BoldMT"/>
                <a:cs typeface="KLUUGD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SAHWV+Arial-BoldMT"/>
                <a:cs typeface="RSAHWV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162" y="1219961"/>
            <a:ext cx="7391398" cy="228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62" y="3658361"/>
            <a:ext cx="7391398" cy="2590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440" y="404306"/>
            <a:ext cx="717909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0000"/>
                </a:solidFill>
                <a:latin typeface="SimSun"/>
                <a:cs typeface="SimSun"/>
              </a:rPr>
              <a:t>多进程图像：多进程如何交替</a:t>
            </a:r>
            <a:r>
              <a:rPr sz="3600" b="1">
                <a:solidFill>
                  <a:srgbClr val="FF0000"/>
                </a:solidFill>
                <a:latin typeface="QQENTC+Arial-BoldMT"/>
                <a:cs typeface="QQENTC+Arial-BoldMT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0078" y="1443585"/>
            <a:ext cx="2791343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启动磁盘读写</a:t>
            </a: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9989" y="1952432"/>
            <a:ext cx="5319489" cy="1954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pCur.state</a:t>
            </a:r>
            <a:r>
              <a:rPr sz="2800" b="1" spc="27">
                <a:solidFill>
                  <a:srgbClr val="000000"/>
                </a:solidFill>
                <a:latin typeface="QQENTC+Arial-BoldMT"/>
                <a:cs typeface="QQENTC+Arial-BoldMT"/>
              </a:rPr>
              <a:t> </a:t>
            </a: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= ‘W’;</a:t>
            </a:r>
          </a:p>
          <a:p>
            <a:pPr marL="89" marR="0">
              <a:lnSpc>
                <a:spcPts val="3123"/>
              </a:lnSpc>
              <a:spcBef>
                <a:spcPts val="983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pCur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放到</a:t>
            </a: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DiskWaitQueue;</a:t>
            </a:r>
          </a:p>
          <a:p>
            <a:pPr marL="211" marR="0">
              <a:lnSpc>
                <a:spcPts val="3123"/>
              </a:lnSpc>
              <a:spcBef>
                <a:spcPts val="883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schedule();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6278" y="3726537"/>
            <a:ext cx="2312058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schedule()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6278" y="4238580"/>
            <a:ext cx="67158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9365" y="4750623"/>
            <a:ext cx="596893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pNew</a:t>
            </a:r>
            <a:r>
              <a:rPr sz="2800" b="1" spc="25">
                <a:solidFill>
                  <a:srgbClr val="000000"/>
                </a:solidFill>
                <a:latin typeface="QQENTC+Arial-BoldMT"/>
                <a:cs typeface="QQENTC+Arial-BoldMT"/>
              </a:rPr>
              <a:t> </a:t>
            </a: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= </a:t>
            </a:r>
            <a:r>
              <a:rPr sz="2800" b="1">
                <a:solidFill>
                  <a:srgbClr val="FF3300"/>
                </a:solidFill>
                <a:latin typeface="QQENTC+Arial-BoldMT"/>
                <a:cs typeface="QQENTC+Arial-BoldMT"/>
              </a:rPr>
              <a:t>getNext</a:t>
            </a: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(ReadyQueue);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6278" y="5262665"/>
            <a:ext cx="4879855" cy="141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93086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QQENTC+Arial-BoldMT"/>
                <a:cs typeface="QQENTC+Arial-BoldMT"/>
              </a:rPr>
              <a:t>switch_to</a:t>
            </a:r>
            <a:r>
              <a:rPr sz="2800" b="1" spc="-15">
                <a:solidFill>
                  <a:srgbClr val="000000"/>
                </a:solidFill>
                <a:latin typeface="QQENTC+Arial-BoldMT"/>
                <a:cs typeface="QQENTC+Arial-BoldMT"/>
              </a:rPr>
              <a:t>(pCur,pNew);</a:t>
            </a:r>
          </a:p>
          <a:p>
            <a:pPr marL="0" marR="0">
              <a:lnSpc>
                <a:spcPts val="3123"/>
              </a:lnSpc>
              <a:spcBef>
                <a:spcPts val="765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QQENTC+Arial-BoldMT"/>
                <a:cs typeface="QQENTC+Arial-BoldMT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IEMRM+TimesNewRomanPS-BoldMT"/>
                <a:cs typeface="JIEMRM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IEMRM+TimesNewRomanPS-BoldMT"/>
                <a:cs typeface="JIEMR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IEMRM+TimesNewRomanPS-BoldMT"/>
                <a:cs typeface="JIEMRM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QENTC+Arial-BoldMT"/>
                <a:cs typeface="QQENTC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907" y="510235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27" y="297941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527" y="351891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" y="404306"/>
            <a:ext cx="905200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交替的三个部分：队列操作</a:t>
            </a:r>
            <a:r>
              <a:rPr sz="3600" b="1">
                <a:solidFill>
                  <a:srgbClr val="000000"/>
                </a:solidFill>
                <a:latin typeface="UBBWVB+Arial-BoldMT"/>
                <a:cs typeface="UBBWVB+Arial-BoldMT"/>
              </a:rPr>
              <a:t>+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调度</a:t>
            </a:r>
            <a:r>
              <a:rPr sz="3600" b="1">
                <a:solidFill>
                  <a:srgbClr val="000000"/>
                </a:solidFill>
                <a:latin typeface="UBBWVB+Arial-BoldMT"/>
                <a:cs typeface="UBBWVB+Arial-BoldMT"/>
              </a:rPr>
              <a:t>+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切换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375814"/>
            <a:ext cx="6544172" cy="90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GWRCNO+Wingdings-Regular"/>
                <a:cs typeface="GWRCN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就是进程调度，一个很深刻的话题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1040" y="2273916"/>
            <a:ext cx="1891868" cy="92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GWRCNO+Wingdings-Regular"/>
                <a:cs typeface="GWRCNO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323299"/>
                </a:solidFill>
                <a:latin typeface="UBBWVB+Arial-BoldMT"/>
                <a:cs typeface="UBBWVB+Arial-BoldMT"/>
              </a:rPr>
              <a:t>FIFO?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039" y="2897040"/>
            <a:ext cx="6433794" cy="1337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BBWVB+Arial-BoldMT"/>
                <a:cs typeface="UBBWVB+Arial-BoldMT"/>
              </a:rPr>
              <a:t>FIFO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显然是公平的策略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BBWVB+Arial-BoldMT"/>
                <a:cs typeface="UBBWVB+Arial-BoldMT"/>
              </a:rPr>
              <a:t>FIFO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显然没有考虑进程执行的任务的区别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040" y="4331316"/>
            <a:ext cx="2327825" cy="92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GWRCNO+Wingdings-Regular"/>
                <a:cs typeface="GWRCNO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333399"/>
                </a:solidFill>
                <a:latin typeface="UBBWVB+Arial-BoldMT"/>
                <a:cs typeface="UBBWVB+Arial-BoldMT"/>
              </a:rPr>
              <a:t>Priority?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5102" y="4987778"/>
            <a:ext cx="65529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优先级该怎么设定</a:t>
            </a:r>
            <a:r>
              <a:rPr sz="2400" b="1">
                <a:solidFill>
                  <a:srgbClr val="000000"/>
                </a:solidFill>
                <a:latin typeface="UBBWVB+Arial-BoldMT"/>
                <a:cs typeface="UBBWVB+Arial-BoldMT"/>
              </a:rPr>
              <a:t>?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可能会使某些进程饥饿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EQAOH+TimesNewRomanPS-BoldMT"/>
                <a:cs typeface="NEQAOH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EQAOH+TimesNewRomanPS-BoldMT"/>
                <a:cs typeface="NEQAOH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EQAOH+TimesNewRomanPS-BoldMT"/>
                <a:cs typeface="NEQAOH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BBWVB+Arial-BoldMT"/>
                <a:cs typeface="UBBWVB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UBBWVB+Arial-BoldMT"/>
                <a:cs typeface="UBBWVB+Arial-BoldMT"/>
              </a:rPr>
              <a:t>7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UBBWVB+Arial-BoldMT"/>
                <a:cs typeface="UBBWVB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20561" y="2667761"/>
            <a:ext cx="1848611" cy="236220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0561" y="2667761"/>
            <a:ext cx="2362200" cy="2971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040" y="404306"/>
            <a:ext cx="905200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交替的三个部分：队列操作</a:t>
            </a:r>
            <a:r>
              <a:rPr sz="3600" b="1">
                <a:solidFill>
                  <a:srgbClr val="000000"/>
                </a:solidFill>
                <a:latin typeface="CELNTA+Arial-BoldMT"/>
                <a:cs typeface="CELNTA+Arial-BoldMT"/>
              </a:rPr>
              <a:t>+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调度</a:t>
            </a:r>
            <a:r>
              <a:rPr sz="3600" b="1">
                <a:solidFill>
                  <a:srgbClr val="000000"/>
                </a:solidFill>
                <a:latin typeface="CELNTA+Arial-BoldMT"/>
                <a:cs typeface="CELNTA+Arial-BoldMT"/>
              </a:rPr>
              <a:t>+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切换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5278" y="1129567"/>
            <a:ext cx="5312163" cy="9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switch_to(pCur,pNew)</a:t>
            </a:r>
            <a:r>
              <a:rPr sz="2800" b="1" spc="-261">
                <a:solidFill>
                  <a:srgbClr val="000000"/>
                </a:solidFill>
                <a:latin typeface="GJJNFA+CourierNewPS-BoldMT"/>
                <a:cs typeface="GJJNFA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6797" y="1625589"/>
            <a:ext cx="356832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pCur.ax = CPU.ax;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6797" y="2064501"/>
            <a:ext cx="356832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pCur.bx = CPU.bx;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49240" y="2275056"/>
            <a:ext cx="211291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一段数据</a:t>
            </a:r>
            <a:r>
              <a:rPr sz="2000" b="1">
                <a:solidFill>
                  <a:srgbClr val="000000"/>
                </a:solidFill>
                <a:latin typeface="CELNTA+Arial-BoldMT"/>
                <a:cs typeface="CELNTA+Arial-BoldMT"/>
              </a:rPr>
              <a:t>(PCB)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24078" y="2566851"/>
            <a:ext cx="75444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...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03937" y="2942325"/>
            <a:ext cx="356832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pCur.cs = CPU.cs;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36766" y="2990971"/>
            <a:ext cx="1978239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AORAG+CenturyGothic-Bold"/>
                <a:cs typeface="FAORAG+CenturyGothic-Bold"/>
              </a:rPr>
              <a:t>PC</a:t>
            </a:r>
            <a:r>
              <a:rPr sz="2000" spc="-2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86">
                <a:solidFill>
                  <a:srgbClr val="000000"/>
                </a:solidFill>
                <a:latin typeface="FAORAG+CenturyGothic-Bold"/>
                <a:cs typeface="FAORAG+CenturyGothic-Bold"/>
              </a:rPr>
              <a:t>B1</a:t>
            </a:r>
            <a:r>
              <a:rPr sz="2000" spc="24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FAORAG+CenturyGothic-Bold"/>
                <a:cs typeface="FAORAG+CenturyGothic-Bold"/>
              </a:rPr>
              <a:t>PC</a:t>
            </a:r>
            <a:r>
              <a:rPr sz="2000" spc="-2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86">
                <a:solidFill>
                  <a:srgbClr val="000000"/>
                </a:solidFill>
                <a:latin typeface="FAORAG+CenturyGothic-Bold"/>
                <a:cs typeface="FAORAG+CenturyGothic-Bold"/>
              </a:rPr>
              <a:t>B2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6797" y="3381237"/>
            <a:ext cx="4197510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pCur.retpc</a:t>
            </a:r>
            <a:r>
              <a:rPr sz="2400" b="1" spc="-10">
                <a:solidFill>
                  <a:srgbClr val="000000"/>
                </a:solidFill>
                <a:latin typeface="GJJNFA+CourierNewPS-BoldMT"/>
                <a:cs typeface="GJJNFA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=</a:t>
            </a:r>
            <a:r>
              <a:rPr sz="2400" b="1" spc="-11">
                <a:solidFill>
                  <a:srgbClr val="000000"/>
                </a:solidFill>
                <a:latin typeface="GJJNFA+CourierNewPS-BoldMT"/>
                <a:cs typeface="GJJNFA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CPU.pc;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51167" y="4133971"/>
            <a:ext cx="997163" cy="662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1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FAORAG+CenturyGothic-Bold"/>
                <a:cs typeface="FAORAG+CenturyGothic-Bold"/>
              </a:rPr>
              <a:t>PC</a:t>
            </a:r>
            <a:r>
              <a:rPr sz="2000" spc="-2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86">
                <a:solidFill>
                  <a:srgbClr val="000000"/>
                </a:solidFill>
                <a:latin typeface="FAORAG+CenturyGothic-Bold"/>
                <a:cs typeface="FAORAG+CenturyGothic-Bold"/>
              </a:rPr>
              <a:t>B1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06440" y="4180056"/>
            <a:ext cx="143037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物理</a:t>
            </a:r>
            <a:r>
              <a:rPr sz="2000" b="1">
                <a:solidFill>
                  <a:srgbClr val="000000"/>
                </a:solidFill>
                <a:latin typeface="CELNTA+Arial-BoldMT"/>
                <a:cs typeface="CELNTA+Arial-BoldMT"/>
              </a:rPr>
              <a:t>CPU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26797" y="4259060"/>
            <a:ext cx="3568327" cy="1619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CPU.ax = pNew.ax;</a:t>
            </a:r>
          </a:p>
          <a:p>
            <a:pPr marL="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CPU.bx = pNew.bx;</a:t>
            </a:r>
          </a:p>
          <a:p>
            <a:pPr marL="1097281" marR="0">
              <a:lnSpc>
                <a:spcPts val="2039"/>
              </a:lnSpc>
              <a:spcBef>
                <a:spcPts val="1416"/>
              </a:spcBef>
              <a:spcAft>
                <a:spcPct val="0"/>
              </a:spcAft>
            </a:pPr>
            <a:r>
              <a:rPr sz="18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...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84186" y="520045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03937" y="5575796"/>
            <a:ext cx="4653188" cy="12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CPU.cs</a:t>
            </a:r>
            <a:r>
              <a:rPr sz="2400" b="1" spc="-10">
                <a:solidFill>
                  <a:srgbClr val="FF3300"/>
                </a:solidFill>
                <a:latin typeface="GJJNFA+CourierNewPS-BoldMT"/>
                <a:cs typeface="GJJNFA+CourierNewPS-BoldMT"/>
              </a:rPr>
              <a:t> </a:t>
            </a:r>
            <a:r>
              <a:rPr sz="24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= pNew.cs;</a:t>
            </a:r>
          </a:p>
          <a:p>
            <a:pPr marL="22860" marR="0">
              <a:lnSpc>
                <a:spcPts val="2718"/>
              </a:lnSpc>
              <a:spcBef>
                <a:spcPts val="787"/>
              </a:spcBef>
              <a:spcAft>
                <a:spcPct val="0"/>
              </a:spcAft>
            </a:pPr>
            <a:r>
              <a:rPr sz="24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CPU.retpc =</a:t>
            </a:r>
            <a:r>
              <a:rPr sz="2400" b="1" spc="-23">
                <a:solidFill>
                  <a:srgbClr val="FF3300"/>
                </a:solidFill>
                <a:latin typeface="GJJNFA+CourierNewPS-BoldMT"/>
                <a:cs typeface="GJJNFA+CourierNewPS-BoldMT"/>
              </a:rPr>
              <a:t> </a:t>
            </a:r>
            <a:r>
              <a:rPr sz="2400" b="1">
                <a:solidFill>
                  <a:srgbClr val="FF3300"/>
                </a:solidFill>
                <a:latin typeface="GJJNFA+CourierNewPS-BoldMT"/>
                <a:cs typeface="GJJNFA+CourierNewPS-BoldMT"/>
              </a:rPr>
              <a:t>pNew.pc;</a:t>
            </a:r>
            <a:r>
              <a:rPr sz="2400" b="1" spc="61">
                <a:solidFill>
                  <a:srgbClr val="FF3300"/>
                </a:solidFill>
                <a:latin typeface="GJJNFA+CourierNewPS-BoldMT"/>
                <a:cs typeface="GJJNFA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GJJNFA+CourierNewPS-BoldMT"/>
                <a:cs typeface="GJJNFA+CourierNewPS-BoldMT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UHQWL+TimesNewRomanPS-BoldMT"/>
                <a:cs typeface="DUHQWL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UHQWL+TimesNewRomanPS-BoldMT"/>
                <a:cs typeface="DUHQWL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UHQWL+TimesNewRomanPS-BoldMT"/>
                <a:cs typeface="DUHQWL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ELNTA+Arial-BoldMT"/>
                <a:cs typeface="CELNTA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ELNTA+Arial-BoldMT"/>
                <a:cs typeface="CELNTA+Arial-BoldMT"/>
              </a:rPr>
              <a:t>8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ELNTA+Arial-BoldMT"/>
                <a:cs typeface="CELNTA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2" y="5791200"/>
            <a:ext cx="1001267" cy="106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1027" y="2609088"/>
            <a:ext cx="2514600" cy="19019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9028" y="2609088"/>
            <a:ext cx="2290571" cy="190195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738370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FF0000"/>
                </a:solidFill>
                <a:latin typeface="SimSun"/>
                <a:cs typeface="SimSun"/>
              </a:rPr>
              <a:t>多进程图像：多进程如何影响</a:t>
            </a:r>
            <a:r>
              <a:rPr sz="3600">
                <a:solidFill>
                  <a:srgbClr val="000000"/>
                </a:solidFill>
                <a:latin typeface="SimSun"/>
                <a:cs typeface="SimSun"/>
              </a:rPr>
              <a:t>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1452014"/>
            <a:ext cx="8597385" cy="903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DPQFSA+Wingdings-Regular"/>
                <a:cs typeface="DPQFSA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多个进程同时在存在于内存会出现下面的问题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84152" y="2198856"/>
            <a:ext cx="154533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GSRCPU+Arial-BoldMT"/>
                <a:cs typeface="GSRCPU+Arial-BoldMT"/>
              </a:rPr>
              <a:t>1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代码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87477" y="2198856"/>
            <a:ext cx="154533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GSRCPU+Arial-BoldMT"/>
                <a:cs typeface="GSRCPU+Arial-BoldMT"/>
              </a:rPr>
              <a:t>2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代码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31629" y="2709892"/>
            <a:ext cx="2430765" cy="1602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ax, 10100b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mov [100],</a:t>
            </a:r>
            <a:r>
              <a:rPr sz="2000" b="1" spc="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ax</a:t>
            </a:r>
          </a:p>
          <a:p>
            <a:pPr marL="149396" marR="0">
              <a:lnSpc>
                <a:spcPts val="2418"/>
              </a:lnSpc>
              <a:spcBef>
                <a:spcPts val="11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79629" y="2711431"/>
            <a:ext cx="1841804" cy="114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1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ahoma"/>
                <a:cs typeface="Tahoma"/>
              </a:rPr>
              <a:t>100: 00101</a:t>
            </a:r>
          </a:p>
          <a:p>
            <a:pPr marL="0" marR="0">
              <a:lnSpc>
                <a:spcPts val="2418"/>
              </a:lnSpc>
              <a:spcBef>
                <a:spcPts val="118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ahoma"/>
                <a:cs typeface="Tahoma"/>
              </a:rPr>
              <a:t>……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440" y="4864716"/>
            <a:ext cx="6819008" cy="92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DPQFSA+Wingdings-Regular"/>
                <a:cs typeface="DPQFSA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解决的办法：限制对地址</a:t>
            </a:r>
            <a:r>
              <a:rPr sz="2800" b="1">
                <a:solidFill>
                  <a:srgbClr val="FF0000"/>
                </a:solidFill>
                <a:latin typeface="GSRCPU+Arial-BoldMT"/>
                <a:cs typeface="GSRCPU+Arial-BoldMT"/>
              </a:rPr>
              <a:t>100</a:t>
            </a:r>
            <a:r>
              <a:rPr sz="2800" spc="12">
                <a:solidFill>
                  <a:srgbClr val="FF0000"/>
                </a:solidFill>
                <a:latin typeface="SimSun"/>
                <a:cs typeface="SimSun"/>
              </a:rPr>
              <a:t>的读写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2440" y="5517601"/>
            <a:ext cx="8598696" cy="903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DPQFSA+Wingdings-Regular"/>
                <a:cs typeface="DPQFSA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多进程的地址空间分离：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内存管理的主要内容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FITCT+TimesNewRomanPS-BoldMT"/>
                <a:cs typeface="JFITC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FITCT+TimesNewRomanPS-BoldMT"/>
                <a:cs typeface="JFITC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FITCT+TimesNewRomanPS-BoldMT"/>
                <a:cs typeface="JFITCT+TimesNewRomanPS-BoldMT"/>
              </a:rPr>
              <a:t>Systems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SRCPU+Arial-BoldMT"/>
                <a:cs typeface="GSRCPU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SRCPU+Arial-BoldMT"/>
                <a:cs typeface="GSRCPU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SRCPU+Arial-BoldMT"/>
                <a:cs typeface="GSRCPU+Arial-BoldMT"/>
              </a:rPr>
              <a:t>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873</Words>
  <Application>Microsoft Office PowerPoint</Application>
  <PresentationFormat>宽屏</PresentationFormat>
  <Paragraphs>303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55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16</vt:i4>
      </vt:variant>
    </vt:vector>
  </HeadingPairs>
  <TitlesOfParts>
    <vt:vector size="88" baseType="lpstr">
      <vt:lpstr>AEEKCB+Arial-BoldMT</vt:lpstr>
      <vt:lpstr>AEPAFN+Arial-BoldMT</vt:lpstr>
      <vt:lpstr>BAIVTL+TimesNewRomanPS-BoldMT</vt:lpstr>
      <vt:lpstr>BCFBKR+Arial-BoldMT</vt:lpstr>
      <vt:lpstr>BTEWNE+Arial-BoldMT</vt:lpstr>
      <vt:lpstr>CELNTA+Arial-BoldMT</vt:lpstr>
      <vt:lpstr>CSTRBK+TimesNewRomanPS-BoldMT</vt:lpstr>
      <vt:lpstr>DPQFSA+Wingdings-Regular</vt:lpstr>
      <vt:lpstr>DUHQWL+TimesNewRomanPS-BoldMT</vt:lpstr>
      <vt:lpstr>EFIRAT+TimesNewRomanPS-BoldMT</vt:lpstr>
      <vt:lpstr>EUVOND+Arial-BoldMT</vt:lpstr>
      <vt:lpstr>FAORAG+CenturyGothic-Bold</vt:lpstr>
      <vt:lpstr>GJJNFA+CourierNewPS-BoldMT</vt:lpstr>
      <vt:lpstr>GSRCPU+Arial-BoldMT</vt:lpstr>
      <vt:lpstr>GTIICG+CenturyGothic-Bold</vt:lpstr>
      <vt:lpstr>GWRCNO+Wingdings-Regular</vt:lpstr>
      <vt:lpstr>HAWWIL+CourierNewPS-BoldMT</vt:lpstr>
      <vt:lpstr>HSLCWE+SymbolMT</vt:lpstr>
      <vt:lpstr>HWEHWB+Arial-BoldMT</vt:lpstr>
      <vt:lpstr>IKLAMC+TimesNewRomanPS-BoldMT</vt:lpstr>
      <vt:lpstr>IPLUJP+TimesNewRomanPS-BoldMT</vt:lpstr>
      <vt:lpstr>IWWMHF+Arial-BoldMT</vt:lpstr>
      <vt:lpstr>JFITCT+TimesNewRomanPS-BoldMT</vt:lpstr>
      <vt:lpstr>JIEMRM+TimesNewRomanPS-BoldMT</vt:lpstr>
      <vt:lpstr>JTCRFA+Arial-BoldMT</vt:lpstr>
      <vt:lpstr>KLUUGD+TimesNewRomanPS-BoldMT</vt:lpstr>
      <vt:lpstr>LSANEO+TimesNewRomanPS-BoldMT</vt:lpstr>
      <vt:lpstr>LVNARL+Arial-BoldMT</vt:lpstr>
      <vt:lpstr>MENRLJ+Wingdings-Regular</vt:lpstr>
      <vt:lpstr>MHIODA+TimesNewRomanPS-BoldMT</vt:lpstr>
      <vt:lpstr>NEQAOH+TimesNewRomanPS-BoldMT</vt:lpstr>
      <vt:lpstr>NRVMJL+TimesNewRomanPS-BoldMT</vt:lpstr>
      <vt:lpstr>PAGDSO+Wingdings-Regular</vt:lpstr>
      <vt:lpstr>PDKOWB+Wingdings-Regular</vt:lpstr>
      <vt:lpstr>PJTCJO+Elephant-Regular</vt:lpstr>
      <vt:lpstr>PVRMIG+Wingdings-Regular</vt:lpstr>
      <vt:lpstr>QBSFBV+SymbolMT</vt:lpstr>
      <vt:lpstr>QNEVJR+STHupo</vt:lpstr>
      <vt:lpstr>QNPKQS+Arial-Black</vt:lpstr>
      <vt:lpstr>QQENTC+Arial-BoldMT</vt:lpstr>
      <vt:lpstr>QQWUVI+Wingdings-Regular</vt:lpstr>
      <vt:lpstr>RPKGEI+TimesNewRomanPS-BoldMT</vt:lpstr>
      <vt:lpstr>RSAHWV+Arial-BoldMT</vt:lpstr>
      <vt:lpstr>SSIAVM+Wingdings-Regular</vt:lpstr>
      <vt:lpstr>TOKOWN+Arial-BoldMT</vt:lpstr>
      <vt:lpstr>UBBWVB+Arial-BoldMT</vt:lpstr>
      <vt:lpstr>UTKLAK+TimesNewRomanPS-BoldMT</vt:lpstr>
      <vt:lpstr>WFNGTJ+CourierNewPS-BoldItalicMT</vt:lpstr>
      <vt:lpstr>WTTDRR+TimesNewRomanPS-BoldMT</vt:lpstr>
      <vt:lpstr>SimHei</vt:lpstr>
      <vt:lpstr>SimSun</vt:lpstr>
      <vt:lpstr>Arial</vt:lpstr>
      <vt:lpstr>Calibri</vt:lpstr>
      <vt:lpstr>Tahoma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2018-09-08T16:12:13Z</cp:lastPrinted>
  <dcterms:created xsi:type="dcterms:W3CDTF">2018-09-08T08:12:13Z</dcterms:created>
  <dcterms:modified xsi:type="dcterms:W3CDTF">2018-09-08T08:26:34Z</dcterms:modified>
</cp:coreProperties>
</file>