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AD32DE-C587-4BB4-9B42-32225C347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D12480-FB57-4BCA-A790-D2B2AEEF9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BB22F7-7351-4C4D-B005-BB50E666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DABFF2-842F-4A25-8D99-C276BC18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D66BC8-FA4C-48CA-9AA0-29904D38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791F515-8D9E-419C-93B5-74E68B03BA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E29650F-7678-47E9-BB86-A00F53B29DA3}"/>
              </a:ext>
            </a:extLst>
          </p:cNvPr>
          <p:cNvSpPr/>
          <p:nvPr/>
        </p:nvSpPr>
        <p:spPr>
          <a:xfrm>
            <a:off x="3154218" y="750455"/>
            <a:ext cx="5883563" cy="5883563"/>
          </a:xfrm>
          <a:prstGeom prst="rect">
            <a:avLst/>
          </a:prstGeom>
          <a:noFill/>
          <a:ln w="133350">
            <a:gradFill>
              <a:gsLst>
                <a:gs pos="0">
                  <a:schemeClr val="bg1"/>
                </a:gs>
                <a:gs pos="78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48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E7448-8AC8-44CB-B515-BD51F9D6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6EE015-3299-4A49-A6A8-89F483316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6C6F69-FFEF-4F4F-8B1F-8F14C1321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85B796-3481-4B0A-94C0-C966CB7D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D5AB32-9AA4-4A13-B1E9-BE640783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37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2712585-DD27-4ECC-82E9-2863E764A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BAE36B-B81E-485C-BD98-0A279E735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124669-DECE-4697-80C5-4ED6DD43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836729-634D-4E92-A93F-19D13C14C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935AAE-CDB0-4B8E-B084-5C330A5A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612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62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00A4D2-8051-4279-B3FB-3CA46B65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047F80-3377-4131-B810-B371A6B0B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77A62C-0589-4BC1-8552-BD3212E2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B48A44-5C95-431D-BEDA-BD9C8A60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2CCB6E-966F-47C8-AFA3-E0E638D1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14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34B482-1384-4406-AFFC-41A285834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3CC646-04DC-4234-ACA1-0FDBEC9E1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4F49E7-0F31-41A5-92F5-6D1EF66B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A6C669-F498-4F70-8799-78B6B614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C7218D-6A0D-431E-9507-97FBBC30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7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7540B3-AA7D-40E8-AC40-F28D44556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44298F-1A39-4DD6-8078-2463E1A47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488C0D-A046-484D-80CE-35D92C68E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114CB6-FE69-4889-8BC2-295B9881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DCD0D8-059B-4C08-97BA-C2290915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5C1CDB-FB51-4630-9E69-ABBA2B0F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70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A69B0-6E56-4E78-9D32-8A48D7CD3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AAB1E5-E6F7-4706-B86D-F232A8B61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1864E6-FE23-4253-9E3B-9CC9AAF49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348572-57E4-44C4-B8B3-D5E205498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498460-A4F0-43F0-B3D3-CD6C481D0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3D7C19C-65FC-4423-B609-B0968BBD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0C048A3-6594-41EE-9CEE-9E5A54125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E0F59FB-4CFF-4384-81D7-16DD88AF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79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F6F23-6B16-4016-BFFC-EB5EEB2C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6EFE579-8671-4B1B-97CC-B38F0758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3084F0-A3B3-461E-A156-AF3FB4260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BACD9A-17D3-4257-8B5C-6B6E0FE6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8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2700938-41F7-4A99-B30D-1211D91E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BCE5EC-3D3D-45BC-AFBF-435FB904A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0FC80C-9582-4D86-BF3F-C9A1CDD6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69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66034C-2C24-4049-8716-DBB876D2B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53CEE1-6E77-4CBA-9894-D6054ABD4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06D4CF-1640-4E1B-B213-5094D71E7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B731C1-BD35-4F9F-AB22-2778DF76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9477ED-B20D-4D8C-8E7D-54222301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FF1234-6BD0-4250-AAFD-3055D32F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48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45F51-73D6-4D87-9FC1-5A256AF7A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2D57D84-4943-4631-B328-19C99544D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F45D08-BF4D-4410-BFF5-E61C7C2F8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E70F6C-7D03-4CC6-B14D-DCF7B5ED1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104C-3C9D-4B62-9936-5C987D21D7C9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6DDE95-7BEF-4207-A9FC-A30F495D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E163FE-DBAE-43D3-A78C-0CF4A423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72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97D71-7D8A-4E46-84E1-18363C9FF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6A719F-44D3-402D-9A1A-7D668446D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5116FF-9300-4788-A589-3AF34F5F4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0104C-3C9D-4B62-9936-5C987D21D7C9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E4C682-2382-484E-A355-4E54898A3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EAD61A-BB66-4F31-8081-339B66F31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9A2EA-D98C-4DE9-9499-F38F4B2B1086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8EBD9DD-8203-46C9-ABBB-3F1CDD89EB5D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239"/>
          <a:stretch/>
        </p:blipFill>
        <p:spPr>
          <a:xfrm>
            <a:off x="0" y="0"/>
            <a:ext cx="12192000" cy="11176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F8582C0-ADA4-42DC-B357-E26838D99CA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2" b="73677"/>
          <a:stretch/>
        </p:blipFill>
        <p:spPr>
          <a:xfrm>
            <a:off x="0" y="1043711"/>
            <a:ext cx="12192000" cy="427643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A99E676-D4A5-463A-A2B6-9E05A02390D9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12" b="54753"/>
          <a:stretch/>
        </p:blipFill>
        <p:spPr>
          <a:xfrm>
            <a:off x="0" y="5320147"/>
            <a:ext cx="12192000" cy="153785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1FFB9A4-306A-4B76-AF08-E99DC70475B5}"/>
              </a:ext>
            </a:extLst>
          </p:cNvPr>
          <p:cNvSpPr/>
          <p:nvPr/>
        </p:nvSpPr>
        <p:spPr>
          <a:xfrm>
            <a:off x="300182" y="240147"/>
            <a:ext cx="11623963" cy="5883563"/>
          </a:xfrm>
          <a:prstGeom prst="rect">
            <a:avLst/>
          </a:prstGeom>
          <a:noFill/>
          <a:ln w="133350">
            <a:gradFill>
              <a:gsLst>
                <a:gs pos="0">
                  <a:schemeClr val="bg1"/>
                </a:gs>
                <a:gs pos="78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27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2510" y="249382"/>
            <a:ext cx="11277600" cy="326967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проект: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втоматизация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технологического узла разделения этан-этиленовой фракции в колонне К-303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124690" y="4106251"/>
            <a:ext cx="5638799" cy="1096899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Насыров Б.И.</a:t>
            </a:r>
          </a:p>
          <a:p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Проверила: Сергеева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.А.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9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235527"/>
            <a:ext cx="8596668" cy="1080655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52644" y="1316182"/>
            <a:ext cx="6956520" cy="472518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ТЕХНОЛОГИЧЕСКОГО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СХЕМА РЕГУЛИРОВАНИЯ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УСТОЙЧИВОСТИ СИСТЕМЫ АВТОМАТИЧЕСКОГО РЕГУЛИРОВАНИЯ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НАСТРОЕК РЕГУЛЯТОР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ЩИТА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 И ЭКОЛОГИЧНОСТЬ ТЕХ.ПРОЦЕССА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ТЕХНИКО-ЭКОНОМИЧЕСКИЕ ПОКАЗАТЕЛИ</a:t>
            </a:r>
          </a:p>
        </p:txBody>
      </p:sp>
      <p:pic>
        <p:nvPicPr>
          <p:cNvPr id="4098" name="Picture 2" descr="Описание процесса ректификации. Ректификация, сущность процесса. Виды  ректификационных колон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121" y="601288"/>
            <a:ext cx="3626716" cy="544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96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166255"/>
            <a:ext cx="12191999" cy="1320800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ТЕХНОЛОГИЧЕСКОГО ПРОЦЕССА</a:t>
            </a:r>
          </a:p>
        </p:txBody>
      </p:sp>
      <p:pic>
        <p:nvPicPr>
          <p:cNvPr id="1026" name="Picture 2" descr="https://lh3.googleusercontent.com/8wISFxrjkay2LexNE_pWdOlj4x7tu3knfx_PTBBOK6F1XPwGfQ0PcD5AkMxrXr_gw-LXST7k1G47XtUEfvgLb8xSpojBNNV9Tgc5SXX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655" y="826655"/>
            <a:ext cx="8091055" cy="572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80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7116" y="249382"/>
            <a:ext cx="6166811" cy="3505200"/>
          </a:xfrm>
        </p:spPr>
        <p:txBody>
          <a:bodyPr>
            <a:normAutofit/>
          </a:bodyPr>
          <a:lstStyle/>
          <a:p>
            <a:r>
              <a:rPr lang="ru-RU" sz="4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СХЕМА РЕГУЛИРОВАНИЯ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2050" name="Picture 2" descr="https://lh3.googleusercontent.com/5FP1Z5l62xMZo7RFlrmol9tTqSaM1TH_sIxCwcD6DTMPvxJyoECkq_hOZOlUM67PLnajnI3zBNGYMHpKIvrzfKOEACqGwYsmxNjZJQ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542" y="249382"/>
            <a:ext cx="4531330" cy="646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708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6341" y="304800"/>
            <a:ext cx="10127674" cy="9144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ЩИТА УПРАВЛЕНИЯ</a:t>
            </a:r>
            <a:endParaRPr lang="ru-RU" dirty="0"/>
          </a:p>
        </p:txBody>
      </p:sp>
      <p:pic>
        <p:nvPicPr>
          <p:cNvPr id="3074" name="Picture 2" descr="https://lh3.googleusercontent.com/xq9L0VF7Q8uSLz1uNEeRfxGIDYrQyfDAFnqhOH5GBxeUkNMViERbJaed43-7O17RSy4gf_ZjP3gqRJC2P8-vdjCfSJQQpjVcPuQEmtUZ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101" y="1219200"/>
            <a:ext cx="9348154" cy="547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8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546" y="96982"/>
            <a:ext cx="11346873" cy="1634836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УСТОЙЧИВОСТИ СИСТЕМЫ АВТОМАТИЧЕСКОГО РЕГУЛИРОВАНИЯ</a:t>
            </a:r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766" y="1731818"/>
            <a:ext cx="8261015" cy="508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7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89710"/>
            <a:ext cx="12192000" cy="78970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 И ЭКОЛОГИЧНОСТЬ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ТЕХ. ПРОЦЕССА</a:t>
            </a:r>
            <a:endParaRPr lang="ru-RU" dirty="0"/>
          </a:p>
        </p:txBody>
      </p:sp>
      <p:pic>
        <p:nvPicPr>
          <p:cNvPr id="5122" name="Picture 2" descr="СИБУР пока не готовит проект расширения мощностей ЗапСибНефтехим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891" y="1773380"/>
            <a:ext cx="6021864" cy="355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711433"/>
              </p:ext>
            </p:extLst>
          </p:nvPr>
        </p:nvGraphicFramePr>
        <p:xfrm>
          <a:off x="170595" y="1773380"/>
          <a:ext cx="5745296" cy="3559092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4262860">
                  <a:extLst>
                    <a:ext uri="{9D8B030D-6E8A-4147-A177-3AD203B41FA5}">
                      <a16:colId xmlns:a16="http://schemas.microsoft.com/office/drawing/2014/main" val="2320754220"/>
                    </a:ext>
                  </a:extLst>
                </a:gridCol>
                <a:gridCol w="1482436">
                  <a:extLst>
                    <a:ext uri="{9D8B030D-6E8A-4147-A177-3AD203B41FA5}">
                      <a16:colId xmlns:a16="http://schemas.microsoft.com/office/drawing/2014/main" val="3804442297"/>
                    </a:ext>
                  </a:extLst>
                </a:gridCol>
              </a:tblGrid>
              <a:tr h="942110"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Площадь</a:t>
                      </a:r>
                      <a:r>
                        <a:rPr lang="ru-RU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помещения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203 м</a:t>
                      </a:r>
                      <a:r>
                        <a:rPr lang="ru-RU" sz="28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526171"/>
                  </a:ext>
                </a:extLst>
              </a:tr>
              <a:tr h="818662"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Площадь</a:t>
                      </a:r>
                      <a:r>
                        <a:rPr lang="ru-RU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окон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r>
                        <a:rPr lang="en-GB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,57 </a:t>
                      </a:r>
                      <a:r>
                        <a:rPr lang="ru-RU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r>
                        <a:rPr lang="ru-RU" sz="28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728191"/>
                  </a:ext>
                </a:extLst>
              </a:tr>
              <a:tr h="1328794">
                <a:tc>
                  <a:txBody>
                    <a:bodyPr/>
                    <a:lstStyle/>
                    <a:p>
                      <a:r>
                        <a:rPr lang="ru-RU" sz="2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Нормативный коэффициент естественного освещения (КЕО)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1,5 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177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495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9792" y="540329"/>
            <a:ext cx="11014364" cy="817418"/>
          </a:xfrm>
        </p:spPr>
        <p:txBody>
          <a:bodyPr>
            <a:normAutofit fontScale="90000"/>
          </a:bodyPr>
          <a:lstStyle/>
          <a:p>
            <a:pPr marL="285750" indent="-285750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ТЕХНИКО-ЭКОНОМИЧЕСКИЕ ПОКАЗАТЕЛИ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Технико-экономические показатели в строительстве: выявление проблемы и  предложения по решению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29" y="1524001"/>
            <a:ext cx="4839736" cy="406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034771"/>
              </p:ext>
            </p:extLst>
          </p:nvPr>
        </p:nvGraphicFramePr>
        <p:xfrm>
          <a:off x="5223165" y="1524001"/>
          <a:ext cx="6664036" cy="406047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91344">
                  <a:extLst>
                    <a:ext uri="{9D8B030D-6E8A-4147-A177-3AD203B41FA5}">
                      <a16:colId xmlns:a16="http://schemas.microsoft.com/office/drawing/2014/main" val="2647994967"/>
                    </a:ext>
                  </a:extLst>
                </a:gridCol>
                <a:gridCol w="3172692">
                  <a:extLst>
                    <a:ext uri="{9D8B030D-6E8A-4147-A177-3AD203B41FA5}">
                      <a16:colId xmlns:a16="http://schemas.microsoft.com/office/drawing/2014/main" val="3687486108"/>
                    </a:ext>
                  </a:extLst>
                </a:gridCol>
              </a:tblGrid>
              <a:tr h="665017"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Товарная</a:t>
                      </a:r>
                      <a:r>
                        <a:rPr lang="ru-RU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продукция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1240411,5 тыс. руб.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638155"/>
                  </a:ext>
                </a:extLst>
              </a:tr>
              <a:tr h="872350">
                <a:tc>
                  <a:txBody>
                    <a:bodyPr/>
                    <a:lstStyle/>
                    <a:p>
                      <a:r>
                        <a:rPr lang="ru-RU" sz="2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Реализованная продукция 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1267356,4</a:t>
                      </a:r>
                      <a:r>
                        <a:rPr lang="ru-RU" sz="28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тыс. руб.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10345"/>
                  </a:ext>
                </a:extLst>
              </a:tr>
              <a:tr h="939338">
                <a:tc>
                  <a:txBody>
                    <a:bodyPr/>
                    <a:lstStyle/>
                    <a:p>
                      <a:r>
                        <a:rPr lang="ru-RU" sz="2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Эффективность работы предприятия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53,01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886959"/>
                  </a:ext>
                </a:extLst>
              </a:tr>
              <a:tr h="1505701">
                <a:tc>
                  <a:txBody>
                    <a:bodyPr/>
                    <a:lstStyle/>
                    <a:p>
                      <a:r>
                        <a:rPr lang="ru-RU" sz="2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Эффективность использования оборотных средств 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0,029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848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79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8062" y="2202873"/>
            <a:ext cx="11279138" cy="1320800"/>
          </a:xfrm>
        </p:spPr>
        <p:txBody>
          <a:bodyPr>
            <a:noAutofit/>
          </a:bodyPr>
          <a:lstStyle/>
          <a:p>
            <a:r>
              <a:rPr lang="ru-RU" sz="6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ПРОСМОТР!</a:t>
            </a:r>
            <a:endParaRPr lang="ru-RU" sz="6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190050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base.com-965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powerpointbase.com-965</Template>
  <TotalTime>74</TotalTime>
  <Words>103</Words>
  <Application>Microsoft Office PowerPoint</Application>
  <PresentationFormat>Широкоэкранный</PresentationFormat>
  <Paragraphs>32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powerpointbase.com-965</vt:lpstr>
      <vt:lpstr>Дипломный проект: автоматизация технологического узла разделения этан-этиленовой фракции в колонне К-303</vt:lpstr>
      <vt:lpstr>Содержание</vt:lpstr>
      <vt:lpstr>ОПИСАНИЕ ТЕХНОЛОГИЧЕСКОГО ПРОЦЕССА</vt:lpstr>
      <vt:lpstr>АВТОМАТИЧЕСКАЯ СХЕМА РЕГУЛИРОВАНИЯ </vt:lpstr>
      <vt:lpstr>СХЕМА ЩИТА УПРАВЛЕНИЯ</vt:lpstr>
      <vt:lpstr>АНАЛИЗ УСТОЙЧИВОСТИ СИСТЕМЫ АВТОМАТИЧЕСКОГО РЕГУЛИРОВАНИЯ</vt:lpstr>
      <vt:lpstr>БЕЗОПАСНОСТЬ И ЭКОЛОГИЧНОСТЬ ТЕХ. ПРОЦЕССА</vt:lpstr>
      <vt:lpstr>ТЕХНИКО-ЭКОНОМИЧЕСКИЕ ПОКАЗАТЕЛИ</vt:lpstr>
      <vt:lpstr>СПАСИБО ЗА ПРОСМОТР!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проект: автоматизация технологического узла полимеризации сэвилена</dc:title>
  <dc:creator>гуля измаилова</dc:creator>
  <cp:lastModifiedBy>гуля измаилова</cp:lastModifiedBy>
  <cp:revision>10</cp:revision>
  <dcterms:created xsi:type="dcterms:W3CDTF">2023-04-23T09:49:35Z</dcterms:created>
  <dcterms:modified xsi:type="dcterms:W3CDTF">2023-05-19T09:59:04Z</dcterms:modified>
</cp:coreProperties>
</file>