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59" r:id="rId10"/>
    <p:sldId id="260" r:id="rId11"/>
    <p:sldId id="269" r:id="rId12"/>
    <p:sldId id="261" r:id="rId13"/>
    <p:sldId id="270" r:id="rId14"/>
    <p:sldId id="262" r:id="rId15"/>
    <p:sldId id="271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>
        <c:manualLayout>
          <c:xMode val="edge"/>
          <c:yMode val="edge"/>
          <c:x val="3.7576923076923077E-2"/>
          <c:y val="3.3241440436574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Себестоимость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8D-4AE0-9B10-639C5D2174EA}"/>
              </c:ext>
            </c:extLst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8D-4AE0-9B10-639C5D2174EA}"/>
              </c:ext>
            </c:extLst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8D-4AE0-9B10-639C5D2174EA}"/>
              </c:ext>
            </c:extLst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8D-4AE0-9B10-639C5D2174EA}"/>
              </c:ext>
            </c:extLst>
          </c:dPt>
          <c:cat>
            <c:strRef>
              <c:f>Лист1!$A$2:$A$5</c:f>
              <c:strCache>
                <c:ptCount val="4"/>
                <c:pt idx="0">
                  <c:v>Пицца фокаччо</c:v>
                </c:pt>
                <c:pt idx="1">
                  <c:v>Пицца Маргарита</c:v>
                </c:pt>
                <c:pt idx="2">
                  <c:v>Пицца Пепперони</c:v>
                </c:pt>
                <c:pt idx="3">
                  <c:v>Пицца буррато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138.57</c:v>
                </c:pt>
                <c:pt idx="1">
                  <c:v>101.08</c:v>
                </c:pt>
                <c:pt idx="2">
                  <c:v>197.62</c:v>
                </c:pt>
                <c:pt idx="3">
                  <c:v>170.5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B-45DA-8ADC-5C45CBEF4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62901726226529375"/>
          <c:y val="5.2561327275274294E-2"/>
          <c:w val="0.36457248132444986"/>
          <c:h val="0.92018647749868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FBC6-AA79-4CC3-A733-C16E11EA070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7A4D-D625-419F-AB75-7C2EC0828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86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7A4D-D625-419F-AB75-7C2EC0828C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1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19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35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2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7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7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6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5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5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E79-EC31-48CD-9E48-653B106E2268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3237" y="595745"/>
            <a:ext cx="11471564" cy="3144981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Дипломная работа: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«Технология </a:t>
            </a:r>
            <a:r>
              <a:rPr lang="ru-RU" dirty="0">
                <a:solidFill>
                  <a:schemeClr val="tx1"/>
                </a:solidFill>
              </a:rPr>
              <a:t>приготовления блюд для кафе </a:t>
            </a:r>
            <a:r>
              <a:rPr lang="ru-RU" dirty="0" smtClean="0">
                <a:solidFill>
                  <a:schemeClr val="tx1"/>
                </a:solidFill>
              </a:rPr>
              <a:t>пиццерии»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7914" y="4419457"/>
            <a:ext cx="8791575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Выполнила: Архипова Алина </a:t>
            </a:r>
            <a:r>
              <a:rPr lang="ru-RU" sz="3200" dirty="0" err="1">
                <a:solidFill>
                  <a:schemeClr val="tx1"/>
                </a:solidFill>
              </a:rPr>
              <a:t>Айратовна</a:t>
            </a:r>
            <a:endParaRPr lang="ru-RU" sz="3200" dirty="0">
              <a:solidFill>
                <a:schemeClr val="tx1"/>
              </a:solidFill>
            </a:endParaRPr>
          </a:p>
          <a:p>
            <a:r>
              <a:rPr lang="ru-RU" sz="3200" dirty="0">
                <a:solidFill>
                  <a:schemeClr val="tx1"/>
                </a:solidFill>
              </a:rPr>
              <a:t>Проверила: </a:t>
            </a:r>
            <a:r>
              <a:rPr lang="ru-RU" sz="3200" dirty="0" err="1">
                <a:solidFill>
                  <a:schemeClr val="tx1"/>
                </a:solidFill>
              </a:rPr>
              <a:t>Барышкова</a:t>
            </a:r>
            <a:r>
              <a:rPr lang="ru-RU" sz="3200" dirty="0">
                <a:solidFill>
                  <a:schemeClr val="tx1"/>
                </a:solidFill>
              </a:rPr>
              <a:t> Светлана </a:t>
            </a:r>
            <a:r>
              <a:rPr lang="ru-RU" sz="3200" dirty="0" err="1">
                <a:solidFill>
                  <a:schemeClr val="tx1"/>
                </a:solidFill>
              </a:rPr>
              <a:t>Загитовна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54" y="299865"/>
            <a:ext cx="10676514" cy="82235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АССОРТИМЕНТА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3.googleusercontent.com/YImPpq575ulvsdkchCW0knf68xj5WlJl-prdUBInbmJ_L6ykuU635DrDJdYQLVVYYvvDojre7bjoooyhiBNefSvsACS7Z9EBDdVVDY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4" y="1288473"/>
            <a:ext cx="4228162" cy="52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S-CIIJUtPH80g6Apk6L_XQ-_7mz-yM13VIbyJGMNaENtcPfIzhBgTAx1ZMCxkZkrFaoBwY3Luw1pPhzzjq8tXdUMv42F4AgbyYRFUm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84" y="1288473"/>
            <a:ext cx="4214794" cy="525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364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ТЕХНИКО-ТЕХНОЛОГИЧЕСКИХ КАРТ В КАФЕ-ПИЦЦЕРИИ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784259"/>
              </p:ext>
            </p:extLst>
          </p:nvPr>
        </p:nvGraphicFramePr>
        <p:xfrm>
          <a:off x="498763" y="1122219"/>
          <a:ext cx="10086110" cy="567743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70323">
                  <a:extLst>
                    <a:ext uri="{9D8B030D-6E8A-4147-A177-3AD203B41FA5}">
                      <a16:colId xmlns:a16="http://schemas.microsoft.com/office/drawing/2014/main" val="1686555288"/>
                    </a:ext>
                  </a:extLst>
                </a:gridCol>
                <a:gridCol w="2007107">
                  <a:extLst>
                    <a:ext uri="{9D8B030D-6E8A-4147-A177-3AD203B41FA5}">
                      <a16:colId xmlns:a16="http://schemas.microsoft.com/office/drawing/2014/main" val="477886611"/>
                    </a:ext>
                  </a:extLst>
                </a:gridCol>
                <a:gridCol w="2007107">
                  <a:extLst>
                    <a:ext uri="{9D8B030D-6E8A-4147-A177-3AD203B41FA5}">
                      <a16:colId xmlns:a16="http://schemas.microsoft.com/office/drawing/2014/main" val="2719744419"/>
                    </a:ext>
                  </a:extLst>
                </a:gridCol>
                <a:gridCol w="2001839">
                  <a:extLst>
                    <a:ext uri="{9D8B030D-6E8A-4147-A177-3AD203B41FA5}">
                      <a16:colId xmlns:a16="http://schemas.microsoft.com/office/drawing/2014/main" val="2642739882"/>
                    </a:ext>
                  </a:extLst>
                </a:gridCol>
                <a:gridCol w="1999734">
                  <a:extLst>
                    <a:ext uri="{9D8B030D-6E8A-4147-A177-3AD203B41FA5}">
                      <a16:colId xmlns:a16="http://schemas.microsoft.com/office/drawing/2014/main" val="1871308523"/>
                    </a:ext>
                  </a:extLst>
                </a:gridCol>
              </a:tblGrid>
              <a:tr h="382761">
                <a:tc rowSpan="2"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Наименование продукта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 gridSpan="2"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На 1 порцию, г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На 100 порций, г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458"/>
                  </a:ext>
                </a:extLst>
              </a:tr>
              <a:tr h="6655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Брутто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Нетто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Брутто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Нетто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1086873488"/>
                  </a:ext>
                </a:extLst>
              </a:tr>
              <a:tr h="382761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Мука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498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50000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49800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2828214681"/>
                  </a:ext>
                </a:extLst>
              </a:tr>
              <a:tr h="817648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Соус томатный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10000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9800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1129527520"/>
                  </a:ext>
                </a:extLst>
              </a:tr>
              <a:tr h="661737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effectLst/>
                        </a:rPr>
                        <a:t>Моцарелла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180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18000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17800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4162133764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Помидор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9800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2809573089"/>
                  </a:ext>
                </a:extLst>
              </a:tr>
              <a:tr h="817648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Базилик зелёный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2800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2005140819"/>
                  </a:ext>
                </a:extLst>
              </a:tr>
              <a:tr h="817648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Масло оливковое</a:t>
                      </a:r>
                      <a:endParaRPr lang="ru-RU" sz="20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4000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3800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373468885"/>
                  </a:ext>
                </a:extLst>
              </a:tr>
              <a:tr h="535877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Выход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938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 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93800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449" marR="55449" marT="0" marB="0"/>
                </a:tc>
                <a:extLst>
                  <a:ext uri="{0D108BD9-81ED-4DB2-BD59-A6C34878D82A}">
                    <a16:rowId xmlns:a16="http://schemas.microsoft.com/office/drawing/2014/main" val="273270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41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2" y="88973"/>
            <a:ext cx="9905998" cy="124634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КАЛЬКУЛЯЦИИ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594348"/>
              </p:ext>
            </p:extLst>
          </p:nvPr>
        </p:nvGraphicFramePr>
        <p:xfrm>
          <a:off x="1141411" y="1045028"/>
          <a:ext cx="9906000" cy="567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45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986883"/>
              </p:ext>
            </p:extLst>
          </p:nvPr>
        </p:nvGraphicFramePr>
        <p:xfrm>
          <a:off x="3889830" y="0"/>
          <a:ext cx="8302170" cy="6552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6020">
                  <a:extLst>
                    <a:ext uri="{9D8B030D-6E8A-4147-A177-3AD203B41FA5}">
                      <a16:colId xmlns:a16="http://schemas.microsoft.com/office/drawing/2014/main" val="1540129929"/>
                    </a:ext>
                  </a:extLst>
                </a:gridCol>
                <a:gridCol w="1142278">
                  <a:extLst>
                    <a:ext uri="{9D8B030D-6E8A-4147-A177-3AD203B41FA5}">
                      <a16:colId xmlns:a16="http://schemas.microsoft.com/office/drawing/2014/main" val="2979090128"/>
                    </a:ext>
                  </a:extLst>
                </a:gridCol>
                <a:gridCol w="1178966">
                  <a:extLst>
                    <a:ext uri="{9D8B030D-6E8A-4147-A177-3AD203B41FA5}">
                      <a16:colId xmlns:a16="http://schemas.microsoft.com/office/drawing/2014/main" val="846923124"/>
                    </a:ext>
                  </a:extLst>
                </a:gridCol>
                <a:gridCol w="1659392">
                  <a:extLst>
                    <a:ext uri="{9D8B030D-6E8A-4147-A177-3AD203B41FA5}">
                      <a16:colId xmlns:a16="http://schemas.microsoft.com/office/drawing/2014/main" val="283107728"/>
                    </a:ext>
                  </a:extLst>
                </a:gridCol>
                <a:gridCol w="1645514">
                  <a:extLst>
                    <a:ext uri="{9D8B030D-6E8A-4147-A177-3AD203B41FA5}">
                      <a16:colId xmlns:a16="http://schemas.microsoft.com/office/drawing/2014/main" val="2119435269"/>
                    </a:ext>
                  </a:extLst>
                </a:gridCol>
              </a:tblGrid>
              <a:tr h="923543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ПРОДУКТА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БРУТТО, КГ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100 ПОРЦИЙ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ЗА 1 КИЛОГРАММ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3009078568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МУКА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38,5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3688793698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СОУС ТОМАТНЫЙ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1457189472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МОЦАРЕЛЛА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154,8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3112047058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ПОМИДОР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3965925966"/>
                  </a:ext>
                </a:extLst>
              </a:tr>
              <a:tr h="879565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БАЗИЛИК ЗЕЛЁНЫЙ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2229958113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МАСЛО ОЛИВКОВОЕ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1396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55,84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2724391206"/>
                  </a:ext>
                </a:extLst>
              </a:tr>
              <a:tr h="879565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СТОИМОСТЬ СЫРЬЕВОГО НАБОРА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311,04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3878470467"/>
                  </a:ext>
                </a:extLst>
              </a:tr>
              <a:tr h="439782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НАЦЕНКА 58%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266,8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2656249090"/>
                  </a:ext>
                </a:extLst>
              </a:tr>
              <a:tr h="615695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ПРОДАЖИ БЛЮДА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460,00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3123473596"/>
                  </a:ext>
                </a:extLst>
              </a:tr>
              <a:tr h="615695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ОДНОГО БЛЮДА В ГОТОВОМ ВИДЕ, Г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62" marR="36162" marT="0" marB="0"/>
                </a:tc>
                <a:extLst>
                  <a:ext uri="{0D108BD9-81ED-4DB2-BD59-A6C34878D82A}">
                    <a16:rowId xmlns:a16="http://schemas.microsoft.com/office/drawing/2014/main" val="2700700577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47029"/>
            <a:ext cx="3889829" cy="326382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Калькуляционная карта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Пицца Маргарита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Рецептура №17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4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920"/>
            <a:ext cx="12192000" cy="88635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ПИЦЦЫ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https://lh3.googleusercontent.com/zENhrvW7rtsLZeBncK5ICzKAkIDzPKY2CUqcbPFGHEtxwkOXv3Z4Ouy9oy_3iC27T2FfPPiwz6u5p7k4lXpUWplHlE-EqfTPCYQa2qNnW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14" y="932269"/>
            <a:ext cx="8911771" cy="5686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91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992" y="319314"/>
            <a:ext cx="8596668" cy="812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505" y="1132114"/>
            <a:ext cx="11296951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представленных результатов применения технологии приготовления блюд в кафе-пиццерии, можно сделать вывод, что использование правильной технологии приготовления позволяет добиться высокого качества блюд, оптимизировать процесс приготовления, снизить затраты на продукты, сохранить безопасность пищевых продуктов и улучшить вкусовые качества блюд.</a:t>
            </a:r>
          </a:p>
        </p:txBody>
      </p:sp>
    </p:spTree>
    <p:extLst>
      <p:ext uri="{BB962C8B-B14F-4D97-AF65-F5344CB8AC3E}">
        <p14:creationId xmlns:p14="http://schemas.microsoft.com/office/powerpoint/2010/main" val="13665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429" y="1967346"/>
            <a:ext cx="11909571" cy="1681162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0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45127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45127"/>
            <a:ext cx="12191999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КАФЕ-ПИЦЦЕРИИ «Фиеста Пицца»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ПИЦЦЫ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8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6125" y="0"/>
            <a:ext cx="4187652" cy="775855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</a:t>
            </a:r>
            <a:endParaRPr lang="ru-RU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4690" y="1270863"/>
            <a:ext cx="11914909" cy="547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Кафе-пиццерия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заведение общественного питания, которое</a:t>
            </a:r>
            <a:r>
              <a:rPr kumimoji="0" lang="ru-RU" alt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специализируется на приготовлении и продаже пиццы,</a:t>
            </a:r>
            <a:r>
              <a:rPr kumimoji="0" lang="ru-RU" alt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других</a:t>
            </a:r>
            <a:r>
              <a:rPr kumimoji="0" lang="ru-RU" altLang="ru-RU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блюд и </a:t>
            </a:r>
            <a:r>
              <a:rPr lang="ru-RU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напитков.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осветить актуальные направления в приготовлении сложной кулинарной продукции в кафе пиццерии;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Представить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описать новые виды оборудования, и их технику безопасности в кафе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пиццерии;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новые виды сырья,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требование к качеству и контрольной отработкой, для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использования;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по предприятию общественного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питания;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данной дипломной работы для кафе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пиццерии;</a:t>
            </a:r>
            <a:endParaRPr lang="ru-RU" altLang="ru-RU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117" y="0"/>
            <a:ext cx="11698501" cy="12330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  <a:b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КАФЕ-ПИЦЦЕРИИ «Фиеста Пицца»</a:t>
            </a:r>
          </a:p>
        </p:txBody>
      </p:sp>
      <p:pic>
        <p:nvPicPr>
          <p:cNvPr id="4" name="Picture 2" descr="Ресторан Sapori d'Italia на Итальянской (м. Гостиный двор): меню и цены,  отзывы, адрес и фото - официальная страница на сайте - ТоМесто СПб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1981199"/>
            <a:ext cx="6594764" cy="42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arora.pro/r/upload/59a0412a-0361-41a3-af2c-92d9ea986bc9/file_manager/theme/logo-new.png?webp&amp;avif&amp;i=20230310&amp;version=P801.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7" y="2244436"/>
            <a:ext cx="4724400" cy="25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4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3207"/>
            <a:ext cx="11015902" cy="7396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РАБОТЫ и ЧИСЛЕННОСТЬ ПЕРСОНАЛА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153" y="872836"/>
            <a:ext cx="4407284" cy="5666509"/>
          </a:xfrm>
        </p:spPr>
        <p:txBody>
          <a:bodyPr/>
          <a:lstStyle/>
          <a:p>
            <a:pPr marL="0" indent="0" algn="just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Кафе-пиццерия работает ежедневно с 10:00 до 22:00. Это означает, что гости могут посещать его в любой день недели, начиная с 10 утра и заканчивая 10 часов ночи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63753"/>
              </p:ext>
            </p:extLst>
          </p:nvPr>
        </p:nvGraphicFramePr>
        <p:xfrm>
          <a:off x="4530438" y="872838"/>
          <a:ext cx="7619998" cy="6012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0592">
                  <a:extLst>
                    <a:ext uri="{9D8B030D-6E8A-4147-A177-3AD203B41FA5}">
                      <a16:colId xmlns:a16="http://schemas.microsoft.com/office/drawing/2014/main" val="3984466210"/>
                    </a:ext>
                  </a:extLst>
                </a:gridCol>
                <a:gridCol w="2899406">
                  <a:extLst>
                    <a:ext uri="{9D8B030D-6E8A-4147-A177-3AD203B41FA5}">
                      <a16:colId xmlns:a16="http://schemas.microsoft.com/office/drawing/2014/main" val="1297375552"/>
                    </a:ext>
                  </a:extLst>
                </a:gridCol>
              </a:tblGrid>
              <a:tr h="183616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НАИМЕНОВАНИЕ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СТРУКТУРНЫХ ПОДРАЗДЕЛЕНИЙ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И ДОЛЖНОСТЕЙ(ПРОФЕССИЙ)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КОЛИЧЕСТВО ШТАТНЫХ ЕДИНИЦ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2916174217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ДИРЕКТОР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1187790175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БУХГАЛТЕР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701929853"/>
                  </a:ext>
                </a:extLst>
              </a:tr>
              <a:tr h="51837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ЗАВЕДУЮЩИЙ ПРОИЗВОДСТВОМ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339232326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АДМИНИСТРАТОР ЗАЛА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3183031250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ПОВАР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511148524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БАРМЕН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2563778856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ОФИЦИАНТ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334202226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МОЙЩИК ПОСУДЫ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3666173423"/>
                  </a:ext>
                </a:extLst>
              </a:tr>
              <a:tr h="401045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0" marR="59410" marT="0" marB="0"/>
                </a:tc>
                <a:extLst>
                  <a:ext uri="{0D108BD9-81ED-4DB2-BD59-A6C34878D82A}">
                    <a16:rowId xmlns:a16="http://schemas.microsoft.com/office/drawing/2014/main" val="425561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38545"/>
            <a:ext cx="9962957" cy="817419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ДОЛЖНОСТНЫЕ ОБЯЗАННОСТИ РАБОТНИКОВ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8035" y="1302326"/>
            <a:ext cx="10674927" cy="4682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Предприятие общественного питания - это организация, которая занимается обслуживанием гостей и предоставлением им различных блюд и напитков. Работники такого предприятия выполняют различные должностные обязанности в соответствии со своей профессией и должностью.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0109"/>
            <a:ext cx="12191999" cy="1320800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ТОВАРОВЕДНО-ТЕХНОЛОГИЧЕСКАЯ ХАРАКТЕРИСТИКА ПРОДУКТОВ ДЛЯ ПРИГОТОВЛЕНИЯ ПИЦЦЫ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680" y="1500909"/>
            <a:ext cx="11417684" cy="5107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производства сложной кулинарной продукции в кафе-пиццерии необходимо использовать высококачественные продукты, которые соответствуют всем требованиям безопасности и качества.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выборе продуктов для производства сложной кулинарной продукции, кафе-пиццерия должна учитывать сезонность продуктов, сроки годности, происхождение и качество продуктов, а также их стоимость. Также необходимо следить за тем, чтобы все продукты соответствовали требованиям безопасности пищевых продуктов и были сертифицированы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6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0109"/>
            <a:ext cx="12192000" cy="67887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ЦЕХА И РАБОЧИЕ МЕСТА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297" y="1025236"/>
            <a:ext cx="11944157" cy="5652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Личная гигиена - это ряд санитарных правил, которые должны соблюдать работники предприятий общественного питания. Выполнение правил личной гигиены имеет важное, значение в предупреждении загрязнения пищи микробами, которые могут стать причиной возникновения заразных заболеваний и пищевых отравлений.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Правилами личной гигиены предусмотрен ряд гигиенических требований к содержанию тела, рук и полости рта, к санитарной одежде, к санитарному режиму предприятия, медицинскому освидетельствованию работников общественного питания.</a:t>
            </a:r>
          </a:p>
          <a:p>
            <a:pPr marL="0" indent="0">
              <a:buNone/>
            </a:pP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9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236"/>
            <a:ext cx="11956473" cy="151014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ТЕХНОЛОГИЧЕСКОГО ОБОРУДОВАНИЯ И ИНВЕНТАРЯ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https://lh3.googleusercontent.com/ugDVG3oVLnlcmvGu6r9OWY7IcoHMGYLolbeab0EFaWMQo8nRFuNrcWVlGyHwNQUn_R3F2VoEP1SfYTSnzemviWDbN9qHoasc2PpzSy-J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9" y="1930832"/>
            <a:ext cx="2942186" cy="266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lh3.googleusercontent.com/5_0HtS8sJ0yWa_eRPtZkAXWOozB-txeUeh6CLYZWG-hsFavgGfnjscTXA1UzpXMtNXklsBg3pYzHdoA6xWNzAyqadVXHzC6OZFv1uKP5qQ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02" y="1773382"/>
            <a:ext cx="3207412" cy="282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www.russkayaferma.ru/upload/iblock/b76/w4rx4toz1n67ezgup8albifdwvw7fdiw/MC_500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00" y="1773382"/>
            <a:ext cx="3538825" cy="308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7861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563</Words>
  <Application>Microsoft Office PowerPoint</Application>
  <PresentationFormat>Широкоэкранный</PresentationFormat>
  <Paragraphs>156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Аспект</vt:lpstr>
      <vt:lpstr>Дипломная работа: «Технология приготовления блюд для кафе пиццерии»</vt:lpstr>
      <vt:lpstr>Содержание</vt:lpstr>
      <vt:lpstr>ВЕДЕНИЕ</vt:lpstr>
      <vt:lpstr>ТЕОРЕТИЧЕСКАЯ ЧАСТЬ ОПИСАНИЕ КАФЕ-ПИЦЦЕРИИ «Фиеста Пицца»</vt:lpstr>
      <vt:lpstr>РЕЖИМ РАБОТЫ и ЧИСЛЕННОСТЬ ПЕРСОНАЛА</vt:lpstr>
      <vt:lpstr>ДОЛЖНОСТНЫЕ ОБЯЗАННОСТИ РАБОТНИКОВ</vt:lpstr>
      <vt:lpstr>ТОВАРОВЕДНО-ТЕХНОЛОГИЧЕСКАЯ ХАРАКТЕРИСТИКА ПРОДУКТОВ ДЛЯ ПРИГОТОВЛЕНИЯ ПИЦЦЫ</vt:lpstr>
      <vt:lpstr>ОРГАНИЗАЦИЯ РАБОТЫ ЦЕХА И РАБОЧИЕ МЕСТА</vt:lpstr>
      <vt:lpstr>ПОДБОР ТЕХНОЛОГИЧЕСКОГО ОБОРУДОВАНИЯ И ИНВЕНТАРЯ </vt:lpstr>
      <vt:lpstr>РАЗРАБОТКА АССОРТИМЕНТА</vt:lpstr>
      <vt:lpstr>РАЗРАБОТКА ТЕХНИКО-ТЕХНОЛОГИЧЕСКИХ КАРТ В КАФЕ-ПИЦЦЕРИИ</vt:lpstr>
      <vt:lpstr>РАСЧЕТ КАЛЬКУЛЯЦИИ БЛЮД</vt:lpstr>
      <vt:lpstr>Калькуляционная карта Пицца Маргарита Рецептура №17</vt:lpstr>
      <vt:lpstr>ТЕХНОЛОГИЧЕСКИХ СХЕМ ПРИГОТОВЛЕНИЯ ПИЦЦЫ</vt:lpstr>
      <vt:lpstr>ЗАКЛЮЧЕНИЕ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организация работы структурного подразделения специализированной закусочно-шашлычной</dc:title>
  <dc:creator>гуля измаилова</dc:creator>
  <cp:lastModifiedBy>гуля измаилова</cp:lastModifiedBy>
  <cp:revision>15</cp:revision>
  <dcterms:created xsi:type="dcterms:W3CDTF">2023-06-03T11:03:17Z</dcterms:created>
  <dcterms:modified xsi:type="dcterms:W3CDTF">2023-06-19T21:31:37Z</dcterms:modified>
</cp:coreProperties>
</file>