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IBM Plex Sans"/>
      <p:regular r:id="rId26"/>
      <p:bold r:id="rId27"/>
      <p:italic r:id="rId28"/>
      <p:boldItalic r:id="rId29"/>
    </p:embeddedFont>
    <p:embeddedFont>
      <p:font typeface="Roboto Slab"/>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Co3am80hIxs5uJTAwgtDhsvTD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regular.fntdata"/><Relationship Id="rId25" Type="http://schemas.openxmlformats.org/officeDocument/2006/relationships/slide" Target="slides/slide21.xml"/><Relationship Id="rId28" Type="http://schemas.openxmlformats.org/officeDocument/2006/relationships/font" Target="fonts/IBMPlexSans-italic.fntdata"/><Relationship Id="rId27" Type="http://schemas.openxmlformats.org/officeDocument/2006/relationships/font" Target="fonts/IBMPlex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xiom_of_choice#:~:text=A%20choice%20function%20is%20a,function%20f%20defined%20on%20X."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1011111101010010101010101010101010101010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10111110000001010101010101010110101010101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0000111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7d299f2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a7d299f21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a7d299f21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9113faca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a9113faca7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a9113faca7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15fdc2c7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15fdc2c79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b15fdc2c79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15fdc2c7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15fdc2c7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b15fdc2c7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Axiom of choice - Wikipedia</a:t>
            </a:r>
            <a:endParaRPr/>
          </a:p>
        </p:txBody>
      </p:sp>
      <p:sp>
        <p:nvSpPr>
          <p:cNvPr id="125" name="Google Shape;12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n.wikipedia.org/wiki/Bijective_map" TargetMode="External"/><Relationship Id="rId4" Type="http://schemas.openxmlformats.org/officeDocument/2006/relationships/hyperlink" Target="https://en.wikipedia.org/wiki/Cartesian_product#Infinite_Cartesian_products" TargetMode="External"/><Relationship Id="rId5" Type="http://schemas.openxmlformats.org/officeDocument/2006/relationships/hyperlink" Target="https://en.wikipedia.org/wiki/Vector_space" TargetMode="External"/><Relationship Id="rId6" Type="http://schemas.openxmlformats.org/officeDocument/2006/relationships/hyperlink" Target="https://en.wikipedia.org/wiki/Basis_(linear_algebr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math.vanderbilt.edu/schectex/ccc/choice.html" TargetMode="External"/><Relationship Id="rId4" Type="http://schemas.openxmlformats.org/officeDocument/2006/relationships/hyperlink" Target="https://plato.stanford.edu/entries/axiom-choice/" TargetMode="External"/><Relationship Id="rId11" Type="http://schemas.openxmlformats.org/officeDocument/2006/relationships/hyperlink" Target="https://www.mn.uio.no/math/tjenester/kunnskap/kompendier/acwozl.pdf" TargetMode="External"/><Relationship Id="rId10" Type="http://schemas.openxmlformats.org/officeDocument/2006/relationships/hyperlink" Target="https://proofwiki.org/wiki/Well-Ordering_Theorem" TargetMode="External"/><Relationship Id="rId9" Type="http://schemas.openxmlformats.org/officeDocument/2006/relationships/hyperlink" Target="https://mathforfun.wordpress.com/tag/zorns-lemma/" TargetMode="External"/><Relationship Id="rId5" Type="http://schemas.openxmlformats.org/officeDocument/2006/relationships/hyperlink" Target="https://risingentropy.com/axiom-of-choice-and-hats/#:~:text=Four%20prisoners%2C%20two%20black%20hats%2C%20two%20white%20hats&amp;text=There%20are%20two%20black%20hats,look%20any%20direction%20but%20forwards." TargetMode="External"/><Relationship Id="rId6" Type="http://schemas.openxmlformats.org/officeDocument/2006/relationships/hyperlink" Target="https://www.britannica.com/science/Zorns-lemma" TargetMode="External"/><Relationship Id="rId7" Type="http://schemas.openxmlformats.org/officeDocument/2006/relationships/hyperlink" Target="https://mathworld.wolfram.com/ZornsLemma.html" TargetMode="External"/><Relationship Id="rId8" Type="http://schemas.openxmlformats.org/officeDocument/2006/relationships/hyperlink" Target="https://math.stackexchange.com/questions/75906/is-it-true-that-a-connected-graph-has-a-spanning-tree-if-the-graph-has-uncoun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Straight_line" TargetMode="External"/><Relationship Id="rId4" Type="http://schemas.openxmlformats.org/officeDocument/2006/relationships/hyperlink" Target="https://en.wikipedia.org/wiki/Point_(geometry)" TargetMode="External"/><Relationship Id="rId9" Type="http://schemas.openxmlformats.org/officeDocument/2006/relationships/image" Target="../media/image3.png"/><Relationship Id="rId5" Type="http://schemas.openxmlformats.org/officeDocument/2006/relationships/hyperlink" Target="https://en.wikipedia.org/wiki/Line_segment" TargetMode="External"/><Relationship Id="rId6" Type="http://schemas.openxmlformats.org/officeDocument/2006/relationships/hyperlink" Target="https://en.wikipedia.org/wiki/Circle" TargetMode="External"/><Relationship Id="rId7" Type="http://schemas.openxmlformats.org/officeDocument/2006/relationships/hyperlink" Target="https://en.wikipedia.org/wiki/Right_angle" TargetMode="External"/><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1"/>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305"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grpSp>
        <p:nvGrpSpPr>
          <p:cNvPr id="90" name="Google Shape;90;p1"/>
          <p:cNvGrpSpPr/>
          <p:nvPr/>
        </p:nvGrpSpPr>
        <p:grpSpPr>
          <a:xfrm>
            <a:off x="1303402" y="3985"/>
            <a:ext cx="9772765" cy="6858000"/>
            <a:chOff x="1303402" y="36937"/>
            <a:chExt cx="9772765" cy="6858000"/>
          </a:xfrm>
        </p:grpSpPr>
        <p:sp>
          <p:nvSpPr>
            <p:cNvPr id="91" name="Google Shape;91;p1"/>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0">
                  <a:srgbClr val="FFFFFF">
                    <a:alpha val="9411"/>
                  </a:srgbClr>
                </a:gs>
                <a:gs pos="2000">
                  <a:srgbClr val="FFFFFF">
                    <a:alpha val="9411"/>
                  </a:srgbClr>
                </a:gs>
                <a:gs pos="16000">
                  <a:srgbClr val="70AD47">
                    <a:alpha val="7450"/>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0">
                  <a:srgbClr val="FFFFFF">
                    <a:alpha val="9411"/>
                  </a:srgbClr>
                </a:gs>
                <a:gs pos="2000">
                  <a:srgbClr val="FFFFFF">
                    <a:alpha val="9411"/>
                  </a:srgbClr>
                </a:gs>
                <a:gs pos="16000">
                  <a:srgbClr val="70AD47">
                    <a:alpha val="20000"/>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0">
                  <a:srgbClr val="FFFFFF">
                    <a:alpha val="9411"/>
                  </a:srgbClr>
                </a:gs>
                <a:gs pos="2000">
                  <a:srgbClr val="FFFFFF">
                    <a:alpha val="9411"/>
                  </a:srgbClr>
                </a:gs>
                <a:gs pos="16000">
                  <a:srgbClr val="70AD47">
                    <a:alpha val="7450"/>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0">
                  <a:srgbClr val="FFFFFF">
                    <a:alpha val="9411"/>
                  </a:srgbClr>
                </a:gs>
                <a:gs pos="2000">
                  <a:srgbClr val="FFFFFF">
                    <a:alpha val="9411"/>
                  </a:srgbClr>
                </a:gs>
                <a:gs pos="16000">
                  <a:srgbClr val="70AD47">
                    <a:alpha val="20000"/>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0">
                  <a:srgbClr val="FFFFFF">
                    <a:alpha val="40392"/>
                  </a:srgbClr>
                </a:gs>
                <a:gs pos="813">
                  <a:srgbClr val="FFFFFF">
                    <a:alpha val="40392"/>
                  </a:srgbClr>
                </a:gs>
                <a:gs pos="20000">
                  <a:srgbClr val="3684CB">
                    <a:alpha val="55294"/>
                  </a:srgbClr>
                </a:gs>
                <a:gs pos="44000">
                  <a:srgbClr val="C4E0B2">
                    <a:alpha val="56470"/>
                  </a:srgbClr>
                </a:gs>
                <a:gs pos="74000">
                  <a:srgbClr val="537DC9">
                    <a:alpha val="33333"/>
                  </a:srgbClr>
                </a:gs>
                <a:gs pos="100000">
                  <a:srgbClr val="FFFFFF">
                    <a:alpha val="5843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8" name="Google Shape;98;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200"/>
              <a:buFont typeface="Calibri"/>
              <a:buNone/>
            </a:pPr>
            <a:r>
              <a:rPr lang="en-US" sz="5200">
                <a:solidFill>
                  <a:schemeClr val="dk2"/>
                </a:solidFill>
              </a:rPr>
              <a:t>Axiom of Choice</a:t>
            </a:r>
            <a:endParaRPr/>
          </a:p>
        </p:txBody>
      </p:sp>
      <p:sp>
        <p:nvSpPr>
          <p:cNvPr id="99" name="Google Shape;99;p1"/>
          <p:cNvSpPr txBox="1"/>
          <p:nvPr>
            <p:ph idx="1" type="subTitle"/>
          </p:nvPr>
        </p:nvSpPr>
        <p:spPr>
          <a:xfrm>
            <a:off x="3364965"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rgbClr val="1A1A1B"/>
              </a:buClr>
              <a:buSzPts val="1679"/>
              <a:buNone/>
            </a:pPr>
            <a:r>
              <a:rPr i="1" lang="en-US" sz="1679">
                <a:solidFill>
                  <a:srgbClr val="1A1A1B"/>
                </a:solidFill>
                <a:latin typeface="IBM Plex Sans"/>
                <a:ea typeface="IBM Plex Sans"/>
                <a:cs typeface="IBM Plex Sans"/>
                <a:sym typeface="IBM Plex Sans"/>
              </a:rPr>
              <a:t>“</a:t>
            </a:r>
            <a:r>
              <a:rPr b="0" i="1" lang="en-US" sz="1679">
                <a:solidFill>
                  <a:srgbClr val="1A1A1B"/>
                </a:solidFill>
                <a:latin typeface="IBM Plex Sans"/>
                <a:ea typeface="IBM Plex Sans"/>
                <a:cs typeface="IBM Plex Sans"/>
                <a:sym typeface="IBM Plex Sans"/>
              </a:rPr>
              <a:t>The Axiom of Choice is obviously true, the well-ordering principle obviously false, and who can tell about Zorn's lemma?” </a:t>
            </a:r>
            <a:r>
              <a:rPr b="0" i="0" lang="en-US" sz="1679">
                <a:solidFill>
                  <a:srgbClr val="1A1A1B"/>
                </a:solidFill>
                <a:latin typeface="IBM Plex Sans"/>
                <a:ea typeface="IBM Plex Sans"/>
                <a:cs typeface="IBM Plex Sans"/>
                <a:sym typeface="IBM Plex Sans"/>
              </a:rPr>
              <a:t>- Jerry Bona</a:t>
            </a:r>
            <a:endParaRPr sz="1679">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First some definitions </a:t>
            </a:r>
            <a:endParaRPr/>
          </a:p>
        </p:txBody>
      </p:sp>
      <p:sp>
        <p:nvSpPr>
          <p:cNvPr id="161" name="Google Shape;16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Ordinal is a generalized concept of a natural number that is used to order things</a:t>
            </a:r>
            <a:endParaRPr/>
          </a:p>
          <a:p>
            <a:pPr indent="-228600" lvl="1" marL="685800" rtl="0" algn="l">
              <a:lnSpc>
                <a:spcPct val="90000"/>
              </a:lnSpc>
              <a:spcBef>
                <a:spcPts val="500"/>
              </a:spcBef>
              <a:spcAft>
                <a:spcPts val="0"/>
              </a:spcAft>
              <a:buClr>
                <a:schemeClr val="dk1"/>
              </a:buClr>
              <a:buSzPts val="2400"/>
              <a:buChar char="•"/>
            </a:pPr>
            <a:r>
              <a:rPr lang="en-US"/>
              <a:t>Cardinal are just generalized concepts to described size</a:t>
            </a:r>
            <a:endParaRPr/>
          </a:p>
          <a:p>
            <a:pPr indent="-76200" lvl="1" marL="68580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Equivalency under ZF</a:t>
            </a:r>
            <a:endParaRPr/>
          </a:p>
        </p:txBody>
      </p:sp>
      <p:sp>
        <p:nvSpPr>
          <p:cNvPr id="167" name="Google Shape;16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Axiom of choice implies well ordering</a:t>
            </a:r>
            <a:endParaRPr/>
          </a:p>
          <a:p>
            <a:pPr indent="-228600" lvl="0" marL="228600" rtl="0" algn="l">
              <a:lnSpc>
                <a:spcPct val="90000"/>
              </a:lnSpc>
              <a:spcBef>
                <a:spcPts val="1000"/>
              </a:spcBef>
              <a:spcAft>
                <a:spcPts val="0"/>
              </a:spcAft>
              <a:buClr>
                <a:schemeClr val="dk1"/>
              </a:buClr>
              <a:buSzPts val="2800"/>
              <a:buChar char="•"/>
            </a:pPr>
            <a:r>
              <a:rPr lang="en-US"/>
              <a:t>By the axiom of choice there exist a choice function f on a set S</a:t>
            </a:r>
            <a:endParaRPr/>
          </a:p>
          <a:p>
            <a:pPr indent="-228600" lvl="0" marL="228600" rtl="0" algn="l">
              <a:lnSpc>
                <a:spcPct val="90000"/>
              </a:lnSpc>
              <a:spcBef>
                <a:spcPts val="1000"/>
              </a:spcBef>
              <a:spcAft>
                <a:spcPts val="0"/>
              </a:spcAft>
              <a:buClr>
                <a:schemeClr val="dk1"/>
              </a:buClr>
              <a:buSzPts val="2800"/>
              <a:buChar char="•"/>
            </a:pPr>
            <a:r>
              <a:rPr lang="en-US"/>
              <a:t>With f we can build a bijection  between S and some ordinal:</a:t>
            </a:r>
            <a:endParaRPr/>
          </a:p>
          <a:p>
            <a:pPr indent="-228600" lvl="1" marL="685800" rtl="0" algn="l">
              <a:lnSpc>
                <a:spcPct val="90000"/>
              </a:lnSpc>
              <a:spcBef>
                <a:spcPts val="500"/>
              </a:spcBef>
              <a:spcAft>
                <a:spcPts val="0"/>
              </a:spcAft>
              <a:buClr>
                <a:schemeClr val="dk1"/>
              </a:buClr>
              <a:buSzPts val="2400"/>
              <a:buChar char="•"/>
            </a:pPr>
            <a:r>
              <a:rPr lang="en-US"/>
              <a:t>Map f(S) to 0 </a:t>
            </a:r>
            <a:endParaRPr/>
          </a:p>
          <a:p>
            <a:pPr indent="-228600" lvl="1" marL="685800" rtl="0" algn="l">
              <a:lnSpc>
                <a:spcPct val="90000"/>
              </a:lnSpc>
              <a:spcBef>
                <a:spcPts val="500"/>
              </a:spcBef>
              <a:spcAft>
                <a:spcPts val="0"/>
              </a:spcAft>
              <a:buClr>
                <a:schemeClr val="dk1"/>
              </a:buClr>
              <a:buSzPts val="2400"/>
              <a:buChar char="•"/>
            </a:pPr>
            <a:r>
              <a:rPr lang="en-US"/>
              <a:t>Repeat until finished: </a:t>
            </a:r>
            <a:endParaRPr/>
          </a:p>
          <a:p>
            <a:pPr indent="-228600" lvl="1" marL="685800" rtl="0" algn="l">
              <a:lnSpc>
                <a:spcPct val="90000"/>
              </a:lnSpc>
              <a:spcBef>
                <a:spcPts val="500"/>
              </a:spcBef>
              <a:spcAft>
                <a:spcPts val="0"/>
              </a:spcAft>
              <a:buClr>
                <a:schemeClr val="dk1"/>
              </a:buClr>
              <a:buSzPts val="2400"/>
              <a:buChar char="•"/>
            </a:pPr>
            <a:r>
              <a:rPr lang="en-US"/>
              <a:t>Add what has been chosen out already into set X</a:t>
            </a:r>
            <a:endParaRPr/>
          </a:p>
          <a:p>
            <a:pPr indent="-228600" lvl="1" marL="685800" rtl="0" algn="l">
              <a:lnSpc>
                <a:spcPct val="90000"/>
              </a:lnSpc>
              <a:spcBef>
                <a:spcPts val="500"/>
              </a:spcBef>
              <a:spcAft>
                <a:spcPts val="0"/>
              </a:spcAft>
              <a:buClr>
                <a:schemeClr val="dk1"/>
              </a:buClr>
              <a:buSzPts val="2400"/>
              <a:buChar char="•"/>
            </a:pPr>
            <a:r>
              <a:rPr lang="en-US"/>
              <a:t>Map f(S\X) to the next ordinal </a:t>
            </a:r>
            <a:endParaRPr/>
          </a:p>
          <a:p>
            <a:pPr indent="0" lvl="1" marL="457200" rtl="0" algn="l">
              <a:lnSpc>
                <a:spcPct val="90000"/>
              </a:lnSpc>
              <a:spcBef>
                <a:spcPts val="500"/>
              </a:spcBef>
              <a:spcAft>
                <a:spcPts val="0"/>
              </a:spcAft>
              <a:buClr>
                <a:schemeClr val="dk1"/>
              </a:buClr>
              <a:buSzPts val="2400"/>
              <a:buNone/>
            </a:pPr>
            <a:r>
              <a:rPr lang="en-US"/>
              <a:t>Works by principle of Transfinite Induction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Independence</a:t>
            </a:r>
            <a:endParaRPr/>
          </a:p>
        </p:txBody>
      </p:sp>
      <p:sp>
        <p:nvSpPr>
          <p:cNvPr id="173" name="Google Shape;17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Gödel proved ZF with C is consistent </a:t>
            </a:r>
            <a:endParaRPr/>
          </a:p>
          <a:p>
            <a:pPr indent="-228600" lvl="0" marL="228600" rtl="0" algn="l">
              <a:lnSpc>
                <a:spcPct val="90000"/>
              </a:lnSpc>
              <a:spcBef>
                <a:spcPts val="1000"/>
              </a:spcBef>
              <a:spcAft>
                <a:spcPts val="0"/>
              </a:spcAft>
              <a:buClr>
                <a:schemeClr val="dk1"/>
              </a:buClr>
              <a:buSzPts val="2800"/>
              <a:buChar char="•"/>
            </a:pPr>
            <a:r>
              <a:rPr lang="en-US"/>
              <a:t>Cohen proved ZF + not C is also consistent</a:t>
            </a:r>
            <a:endParaRPr/>
          </a:p>
          <a:p>
            <a:pPr indent="-228600" lvl="0" marL="228600" rtl="0" algn="l">
              <a:lnSpc>
                <a:spcPct val="90000"/>
              </a:lnSpc>
              <a:spcBef>
                <a:spcPts val="1000"/>
              </a:spcBef>
              <a:spcAft>
                <a:spcPts val="0"/>
              </a:spcAft>
              <a:buClr>
                <a:schemeClr val="dk1"/>
              </a:buClr>
              <a:buSzPts val="2800"/>
              <a:buChar char="•"/>
            </a:pPr>
            <a:r>
              <a:rPr lang="en-US"/>
              <a:t>Therefore showing C is independent of ZF and must be taken as an axiom </a:t>
            </a:r>
            <a:endParaRPr/>
          </a:p>
        </p:txBody>
      </p:sp>
      <p:pic>
        <p:nvPicPr>
          <p:cNvPr descr="Catskill Center for Independence :: Home" id="174" name="Google Shape;174;p10"/>
          <p:cNvPicPr preferRelativeResize="0"/>
          <p:nvPr/>
        </p:nvPicPr>
        <p:blipFill rotWithShape="1">
          <a:blip r:embed="rId3">
            <a:alphaModFix/>
          </a:blip>
          <a:srcRect b="0" l="0" r="0" t="0"/>
          <a:stretch/>
        </p:blipFill>
        <p:spPr>
          <a:xfrm>
            <a:off x="2778710" y="3751504"/>
            <a:ext cx="6634579" cy="27413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Zorn’s Lemma</a:t>
            </a:r>
            <a:endParaRPr/>
          </a:p>
        </p:txBody>
      </p:sp>
      <p:sp>
        <p:nvSpPr>
          <p:cNvPr id="180" name="Google Shape;18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Equivalent to Axiom of Choice under ZF</a:t>
            </a:r>
            <a:endParaRPr/>
          </a:p>
          <a:p>
            <a:pPr indent="-228600" lvl="0" marL="228600" rtl="0" algn="l">
              <a:lnSpc>
                <a:spcPct val="90000"/>
              </a:lnSpc>
              <a:spcBef>
                <a:spcPts val="1000"/>
              </a:spcBef>
              <a:spcAft>
                <a:spcPts val="0"/>
              </a:spcAft>
              <a:buClr>
                <a:schemeClr val="dk1"/>
              </a:buClr>
              <a:buSzPts val="2800"/>
              <a:buChar char="•"/>
            </a:pPr>
            <a:r>
              <a:rPr lang="en-US"/>
              <a:t>Zorn’s Lemma: If </a:t>
            </a:r>
            <a:r>
              <a:rPr b="1" i="1" lang="en-US"/>
              <a:t>S</a:t>
            </a:r>
            <a:r>
              <a:rPr lang="en-US"/>
              <a:t> is any nonempty partially ordered set in which every chain has an upper bound, then S has a maximal element.</a:t>
            </a:r>
            <a:endParaRPr/>
          </a:p>
          <a:p>
            <a:pPr indent="-228600" lvl="0" marL="228600" rtl="0" algn="l">
              <a:lnSpc>
                <a:spcPct val="90000"/>
              </a:lnSpc>
              <a:spcBef>
                <a:spcPts val="1000"/>
              </a:spcBef>
              <a:spcAft>
                <a:spcPts val="0"/>
              </a:spcAft>
              <a:buClr>
                <a:schemeClr val="dk1"/>
              </a:buClr>
              <a:buSzPts val="2800"/>
              <a:buChar char="•"/>
            </a:pPr>
            <a:r>
              <a:rPr lang="en-US"/>
              <a:t>a partial order</a:t>
            </a:r>
            <a:r>
              <a:rPr b="1" i="1" lang="en-US"/>
              <a:t> </a:t>
            </a:r>
            <a:r>
              <a:rPr lang="en-US"/>
              <a:t>(poset) is any binary relation that is reflexive, antisymmetric, and transitive. </a:t>
            </a:r>
            <a:endParaRPr/>
          </a:p>
          <a:p>
            <a:pPr indent="-228600" lvl="1" marL="685800" rtl="0" algn="l">
              <a:lnSpc>
                <a:spcPct val="90000"/>
              </a:lnSpc>
              <a:spcBef>
                <a:spcPts val="500"/>
              </a:spcBef>
              <a:spcAft>
                <a:spcPts val="0"/>
              </a:spcAft>
              <a:buClr>
                <a:schemeClr val="dk1"/>
              </a:buClr>
              <a:buSzPts val="2800"/>
              <a:buChar char="•"/>
            </a:pPr>
            <a:r>
              <a:rPr lang="en-US" sz="2800"/>
              <a:t>For the following proof: essentially a generalized idea of &lt;=</a:t>
            </a:r>
            <a:endParaRPr/>
          </a:p>
          <a:p>
            <a:pPr indent="-228600" lvl="0" marL="228600" rtl="0" algn="l">
              <a:lnSpc>
                <a:spcPct val="90000"/>
              </a:lnSpc>
              <a:spcBef>
                <a:spcPts val="1000"/>
              </a:spcBef>
              <a:spcAft>
                <a:spcPts val="0"/>
              </a:spcAft>
              <a:buClr>
                <a:schemeClr val="dk1"/>
              </a:buClr>
              <a:buSzPts val="3200"/>
              <a:buChar char="•"/>
            </a:pPr>
            <a:r>
              <a:rPr lang="en-US" sz="3200"/>
              <a:t>A chain is a total order of a subset of a poset </a:t>
            </a:r>
            <a:endParaRPr/>
          </a:p>
          <a:p>
            <a:pPr indent="-228600" lvl="1" marL="685800" rtl="0" algn="l">
              <a:lnSpc>
                <a:spcPct val="90000"/>
              </a:lnSpc>
              <a:spcBef>
                <a:spcPts val="500"/>
              </a:spcBef>
              <a:spcAft>
                <a:spcPts val="0"/>
              </a:spcAft>
              <a:buClr>
                <a:schemeClr val="dk1"/>
              </a:buClr>
              <a:buSzPts val="2800"/>
              <a:buChar char="•"/>
            </a:pPr>
            <a:r>
              <a:rPr lang="en-US" sz="2800"/>
              <a:t>A total order is just a poset where every element is comparable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Every connected graph has a spanning tree </a:t>
            </a:r>
            <a:endParaRPr/>
          </a:p>
        </p:txBody>
      </p:sp>
      <p:sp>
        <p:nvSpPr>
          <p:cNvPr id="186" name="Google Shape;18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US" sz="2380"/>
              <a:t>Let </a:t>
            </a:r>
            <a:r>
              <a:rPr b="1" i="1" lang="en-US" sz="2380"/>
              <a:t>G</a:t>
            </a:r>
            <a:r>
              <a:rPr lang="en-US" sz="2380"/>
              <a:t> be a connected graph with possibly infinite vertices</a:t>
            </a:r>
            <a:endParaRPr/>
          </a:p>
          <a:p>
            <a:pPr indent="-228600" lvl="0" marL="228600" rtl="0" algn="l">
              <a:lnSpc>
                <a:spcPct val="70000"/>
              </a:lnSpc>
              <a:spcBef>
                <a:spcPts val="1000"/>
              </a:spcBef>
              <a:spcAft>
                <a:spcPts val="0"/>
              </a:spcAft>
              <a:buClr>
                <a:schemeClr val="dk1"/>
              </a:buClr>
              <a:buSzPts val="2380"/>
              <a:buChar char="•"/>
            </a:pPr>
            <a:r>
              <a:rPr lang="en-US" sz="2380"/>
              <a:t>Let </a:t>
            </a:r>
            <a:r>
              <a:rPr b="1" lang="en-US" sz="2380"/>
              <a:t>S</a:t>
            </a:r>
            <a:r>
              <a:rPr lang="en-US" sz="2380"/>
              <a:t> be a set of all trees that form a sub graph relationship</a:t>
            </a:r>
            <a:endParaRPr/>
          </a:p>
          <a:p>
            <a:pPr indent="-228600" lvl="0" marL="228600" rtl="0" algn="l">
              <a:lnSpc>
                <a:spcPct val="70000"/>
              </a:lnSpc>
              <a:spcBef>
                <a:spcPts val="1000"/>
              </a:spcBef>
              <a:spcAft>
                <a:spcPts val="0"/>
              </a:spcAft>
              <a:buClr>
                <a:schemeClr val="dk1"/>
              </a:buClr>
              <a:buSzPts val="2380"/>
              <a:buChar char="•"/>
            </a:pPr>
            <a:r>
              <a:rPr lang="en-US" sz="2380"/>
              <a:t>Consider an arbitrary chain </a:t>
            </a:r>
            <a:r>
              <a:rPr b="1" lang="en-US" sz="2380"/>
              <a:t>T</a:t>
            </a:r>
            <a:r>
              <a:rPr lang="en-US" sz="2380"/>
              <a:t> in </a:t>
            </a:r>
            <a:r>
              <a:rPr b="1" lang="en-US" sz="2380"/>
              <a:t>S</a:t>
            </a:r>
            <a:endParaRPr/>
          </a:p>
          <a:p>
            <a:pPr indent="-228600" lvl="1" marL="685800" rtl="0" algn="l">
              <a:lnSpc>
                <a:spcPct val="70000"/>
              </a:lnSpc>
              <a:spcBef>
                <a:spcPts val="500"/>
              </a:spcBef>
              <a:spcAft>
                <a:spcPts val="0"/>
              </a:spcAft>
              <a:buClr>
                <a:schemeClr val="dk1"/>
              </a:buClr>
              <a:buSzPts val="2040"/>
              <a:buChar char="•"/>
            </a:pPr>
            <a:r>
              <a:rPr lang="en-US" sz="2040"/>
              <a:t>Let T* be the union of all the trees in the chain</a:t>
            </a:r>
            <a:endParaRPr b="1" sz="2040"/>
          </a:p>
          <a:p>
            <a:pPr indent="-228600" lvl="1" marL="685800" rtl="0" algn="l">
              <a:lnSpc>
                <a:spcPct val="70000"/>
              </a:lnSpc>
              <a:spcBef>
                <a:spcPts val="500"/>
              </a:spcBef>
              <a:spcAft>
                <a:spcPts val="0"/>
              </a:spcAft>
              <a:buClr>
                <a:schemeClr val="dk1"/>
              </a:buClr>
              <a:buSzPts val="2040"/>
              <a:buChar char="•"/>
            </a:pPr>
            <a:r>
              <a:rPr lang="en-US" sz="2040"/>
              <a:t>T* establishes a clear upper bound</a:t>
            </a:r>
            <a:endParaRPr/>
          </a:p>
          <a:p>
            <a:pPr indent="-228600" lvl="1" marL="685800" rtl="0" algn="l">
              <a:lnSpc>
                <a:spcPct val="70000"/>
              </a:lnSpc>
              <a:spcBef>
                <a:spcPts val="500"/>
              </a:spcBef>
              <a:spcAft>
                <a:spcPts val="0"/>
              </a:spcAft>
              <a:buClr>
                <a:schemeClr val="dk1"/>
              </a:buClr>
              <a:buSzPts val="2040"/>
              <a:buChar char="•"/>
            </a:pPr>
            <a:r>
              <a:rPr lang="en-US" sz="2040"/>
              <a:t>T* has to be a tree</a:t>
            </a:r>
            <a:endParaRPr/>
          </a:p>
          <a:p>
            <a:pPr indent="-228600" lvl="2" marL="1143000" rtl="0" algn="l">
              <a:lnSpc>
                <a:spcPct val="70000"/>
              </a:lnSpc>
              <a:spcBef>
                <a:spcPts val="500"/>
              </a:spcBef>
              <a:spcAft>
                <a:spcPts val="0"/>
              </a:spcAft>
              <a:buClr>
                <a:schemeClr val="dk1"/>
              </a:buClr>
              <a:buSzPts val="1700"/>
              <a:buChar char="•"/>
            </a:pPr>
            <a:r>
              <a:rPr lang="en-US" sz="1700"/>
              <a:t>It can’t be disconnected because T* is formed by a union of trees that are sub graphs of each other.</a:t>
            </a:r>
            <a:endParaRPr/>
          </a:p>
          <a:p>
            <a:pPr indent="-228600" lvl="2" marL="1143000" rtl="0" algn="l">
              <a:lnSpc>
                <a:spcPct val="70000"/>
              </a:lnSpc>
              <a:spcBef>
                <a:spcPts val="500"/>
              </a:spcBef>
              <a:spcAft>
                <a:spcPts val="0"/>
              </a:spcAft>
              <a:buClr>
                <a:schemeClr val="dk1"/>
              </a:buClr>
              <a:buSzPts val="1700"/>
              <a:buChar char="•"/>
            </a:pPr>
            <a:r>
              <a:rPr lang="en-US" sz="1700"/>
              <a:t>It can’t contain a cycle because T* is formed by a union of trees. Consider if there were a cycle, this cycle must appear at some point in the chains which contradicts the fact that at each point of the chain, it is a tree. </a:t>
            </a:r>
            <a:endParaRPr/>
          </a:p>
          <a:p>
            <a:pPr indent="-228600" lvl="0" marL="228600" rtl="0" algn="l">
              <a:lnSpc>
                <a:spcPct val="70000"/>
              </a:lnSpc>
              <a:spcBef>
                <a:spcPts val="1000"/>
              </a:spcBef>
              <a:spcAft>
                <a:spcPts val="0"/>
              </a:spcAft>
              <a:buClr>
                <a:schemeClr val="dk1"/>
              </a:buClr>
              <a:buSzPts val="2380"/>
              <a:buChar char="•"/>
            </a:pPr>
            <a:r>
              <a:rPr lang="en-US" sz="2380"/>
              <a:t>By Zorn's lemma S has a maximal element </a:t>
            </a:r>
            <a:endParaRPr/>
          </a:p>
          <a:p>
            <a:pPr indent="-228600" lvl="0" marL="228600" rtl="0" algn="l">
              <a:lnSpc>
                <a:spcPct val="70000"/>
              </a:lnSpc>
              <a:spcBef>
                <a:spcPts val="1000"/>
              </a:spcBef>
              <a:spcAft>
                <a:spcPts val="0"/>
              </a:spcAft>
              <a:buClr>
                <a:schemeClr val="dk1"/>
              </a:buClr>
              <a:buSzPts val="2380"/>
              <a:buChar char="•"/>
            </a:pPr>
            <a:r>
              <a:rPr lang="en-US" sz="2380"/>
              <a:t>That maximal element is a spanning tree</a:t>
            </a:r>
            <a:endParaRPr/>
          </a:p>
          <a:p>
            <a:pPr indent="-228600" lvl="1" marL="685800" rtl="0" algn="l">
              <a:lnSpc>
                <a:spcPct val="70000"/>
              </a:lnSpc>
              <a:spcBef>
                <a:spcPts val="500"/>
              </a:spcBef>
              <a:spcAft>
                <a:spcPts val="0"/>
              </a:spcAft>
              <a:buClr>
                <a:schemeClr val="dk1"/>
              </a:buClr>
              <a:buSzPts val="2040"/>
              <a:buChar char="•"/>
            </a:pPr>
            <a:r>
              <a:rPr lang="en-US" sz="2040"/>
              <a:t>AFSOC that it is not a spanning tree, than there is some vertex you can connect which won’t form a cycle, but this contradicts the claim that the element is maximal </a:t>
            </a:r>
            <a:endParaRPr/>
          </a:p>
          <a:p>
            <a:pPr indent="-77470" lvl="0" marL="228600" rtl="0" algn="l">
              <a:lnSpc>
                <a:spcPct val="70000"/>
              </a:lnSpc>
              <a:spcBef>
                <a:spcPts val="1000"/>
              </a:spcBef>
              <a:spcAft>
                <a:spcPts val="0"/>
              </a:spcAft>
              <a:buClr>
                <a:schemeClr val="dk1"/>
              </a:buClr>
              <a:buSzPts val="2380"/>
              <a:buNone/>
            </a:pPr>
            <a:r>
              <a:t/>
            </a:r>
            <a:endParaRPr sz="238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This fun hat problem</a:t>
            </a:r>
            <a:endParaRPr/>
          </a:p>
        </p:txBody>
      </p:sp>
      <p:sp>
        <p:nvSpPr>
          <p:cNvPr id="192" name="Google Shape;19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666666"/>
              </a:buClr>
              <a:buSzPts val="2800"/>
              <a:buChar char="•"/>
            </a:pPr>
            <a:r>
              <a:rPr b="0" i="0" lang="en-US">
                <a:solidFill>
                  <a:srgbClr val="666666"/>
                </a:solidFill>
                <a:latin typeface="Roboto Slab"/>
                <a:ea typeface="Roboto Slab"/>
                <a:cs typeface="Roboto Slab"/>
                <a:sym typeface="Roboto Slab"/>
              </a:rPr>
              <a:t>There are a countable infinity of prisoners lined up with randomly assigned hats (either black or white). They each know their position in line. Before they have to guess there hat color they are allowed to convene and discuss a strategy. Once they go back in line, the prisoners will have to guess there hat color, if they guess wrong they die. They can see everybody’s hat color in front of them (a countably infinite amount) but not the people behind them. Is there a strategy such that only a finite of them die? </a:t>
            </a:r>
            <a:br>
              <a:rPr lang="en-US"/>
            </a:br>
            <a:endParaRPr/>
          </a:p>
        </p:txBody>
      </p:sp>
      <p:pic>
        <p:nvPicPr>
          <p:cNvPr id="193" name="Google Shape;193;p13"/>
          <p:cNvPicPr preferRelativeResize="0"/>
          <p:nvPr/>
        </p:nvPicPr>
        <p:blipFill rotWithShape="1">
          <a:blip r:embed="rId3">
            <a:alphaModFix/>
          </a:blip>
          <a:srcRect b="0" l="0" r="0" t="0"/>
          <a:stretch/>
        </p:blipFill>
        <p:spPr>
          <a:xfrm>
            <a:off x="2971800" y="5283200"/>
            <a:ext cx="6248400" cy="120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Here’s the Strategy</a:t>
            </a:r>
            <a:endParaRPr/>
          </a:p>
        </p:txBody>
      </p:sp>
      <p:sp>
        <p:nvSpPr>
          <p:cNvPr id="199" name="Google Shape;199;p14"/>
          <p:cNvSpPr txBox="1"/>
          <p:nvPr>
            <p:ph idx="1" type="body"/>
          </p:nvPr>
        </p:nvSpPr>
        <p:spPr>
          <a:xfrm>
            <a:off x="838200" y="154438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US" sz="2380"/>
              <a:t>First two sequences (x and y) of numbers are in the same equivalence class if the two sequences are identical after a finite number of digits in the sequence. </a:t>
            </a:r>
            <a:endParaRPr sz="2380"/>
          </a:p>
          <a:p>
            <a:pPr indent="-265430" lvl="1" marL="685800" rtl="0" algn="l">
              <a:lnSpc>
                <a:spcPct val="70000"/>
              </a:lnSpc>
              <a:spcBef>
                <a:spcPts val="0"/>
              </a:spcBef>
              <a:spcAft>
                <a:spcPts val="0"/>
              </a:spcAft>
              <a:buSzPts val="2380"/>
              <a:buChar char="•"/>
            </a:pPr>
            <a:r>
              <a:rPr lang="en-US" sz="2380"/>
              <a:t>For example 101010000000000000… and 1231412300030000000000… </a:t>
            </a:r>
            <a:endParaRPr sz="2380"/>
          </a:p>
          <a:p>
            <a:pPr indent="-228600" lvl="0" marL="228600" rtl="0" algn="l">
              <a:lnSpc>
                <a:spcPct val="70000"/>
              </a:lnSpc>
              <a:spcBef>
                <a:spcPts val="1000"/>
              </a:spcBef>
              <a:spcAft>
                <a:spcPts val="0"/>
              </a:spcAft>
              <a:buClr>
                <a:schemeClr val="dk1"/>
              </a:buClr>
              <a:buSzPts val="2380"/>
              <a:buChar char="•"/>
            </a:pPr>
            <a:r>
              <a:rPr lang="en-US" sz="2380"/>
              <a:t>This will give you a set of equivalence classes. </a:t>
            </a:r>
            <a:endParaRPr/>
          </a:p>
          <a:p>
            <a:pPr indent="-228600" lvl="0" marL="228600" rtl="0" algn="l">
              <a:lnSpc>
                <a:spcPct val="70000"/>
              </a:lnSpc>
              <a:spcBef>
                <a:spcPts val="1000"/>
              </a:spcBef>
              <a:spcAft>
                <a:spcPts val="0"/>
              </a:spcAft>
              <a:buClr>
                <a:schemeClr val="dk1"/>
              </a:buClr>
              <a:buSzPts val="2380"/>
              <a:buChar char="•"/>
            </a:pPr>
            <a:r>
              <a:rPr lang="en-US" sz="2380"/>
              <a:t>Each prisoner can identify which equivalence class they are in because they can see a infinite amount of hats in front of them, they can only not see a finite amount of hats behind them. </a:t>
            </a:r>
            <a:endParaRPr/>
          </a:p>
          <a:p>
            <a:pPr indent="-228600" lvl="0" marL="228600" rtl="0" algn="l">
              <a:lnSpc>
                <a:spcPct val="70000"/>
              </a:lnSpc>
              <a:spcBef>
                <a:spcPts val="1000"/>
              </a:spcBef>
              <a:spcAft>
                <a:spcPts val="0"/>
              </a:spcAft>
              <a:buClr>
                <a:schemeClr val="dk1"/>
              </a:buClr>
              <a:buSzPts val="2380"/>
              <a:buChar char="•"/>
            </a:pPr>
            <a:r>
              <a:rPr lang="en-US" sz="2380"/>
              <a:t>Citing axiom of choice, after identifying the equivalence class they are in, the prisoners can select a element from the equivalence class they are in. Call this element r. </a:t>
            </a:r>
            <a:endParaRPr/>
          </a:p>
          <a:p>
            <a:pPr indent="-228600" lvl="0" marL="228600" rtl="0" algn="l">
              <a:lnSpc>
                <a:spcPct val="70000"/>
              </a:lnSpc>
              <a:spcBef>
                <a:spcPts val="1000"/>
              </a:spcBef>
              <a:spcAft>
                <a:spcPts val="0"/>
              </a:spcAft>
              <a:buClr>
                <a:schemeClr val="dk1"/>
              </a:buClr>
              <a:buSzPts val="2380"/>
              <a:buChar char="•"/>
            </a:pPr>
            <a:r>
              <a:rPr lang="en-US" sz="2380"/>
              <a:t>The prisoners then guess solely based on this representative element r.</a:t>
            </a:r>
            <a:endParaRPr/>
          </a:p>
          <a:p>
            <a:pPr indent="-228600" lvl="0" marL="228600" rtl="0" algn="l">
              <a:lnSpc>
                <a:spcPct val="70000"/>
              </a:lnSpc>
              <a:spcBef>
                <a:spcPts val="1000"/>
              </a:spcBef>
              <a:spcAft>
                <a:spcPts val="0"/>
              </a:spcAft>
              <a:buClr>
                <a:schemeClr val="dk1"/>
              </a:buClr>
              <a:buSzPts val="2380"/>
              <a:buChar char="•"/>
            </a:pPr>
            <a:r>
              <a:rPr lang="en-US" sz="2380"/>
              <a:t>Since the actual sequence and the r is in the same equivalence class, they only differ in finite amount of places and these finite prisoners die while the rest of the prisoners go free.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Extensions</a:t>
            </a:r>
            <a:endParaRPr/>
          </a:p>
        </p:txBody>
      </p:sp>
      <p:sp>
        <p:nvSpPr>
          <p:cNvPr id="205" name="Google Shape;20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exact same strategy would work if there were more colors of hats</a:t>
            </a:r>
            <a:endParaRPr/>
          </a:p>
          <a:p>
            <a:pPr indent="-228600" lvl="0" marL="228600" rtl="0" algn="l">
              <a:lnSpc>
                <a:spcPct val="90000"/>
              </a:lnSpc>
              <a:spcBef>
                <a:spcPts val="1000"/>
              </a:spcBef>
              <a:spcAft>
                <a:spcPts val="0"/>
              </a:spcAft>
              <a:buClr>
                <a:schemeClr val="dk1"/>
              </a:buClr>
              <a:buSzPts val="2800"/>
              <a:buChar char="•"/>
            </a:pPr>
            <a:r>
              <a:rPr lang="en-US"/>
              <a:t>If prisoners can hear what people before them guessed, at most one prisoner will die. </a:t>
            </a:r>
            <a:endParaRPr/>
          </a:p>
          <a:p>
            <a:pPr indent="-228600" lvl="1" marL="685800" rtl="0" algn="l">
              <a:lnSpc>
                <a:spcPct val="90000"/>
              </a:lnSpc>
              <a:spcBef>
                <a:spcPts val="500"/>
              </a:spcBef>
              <a:spcAft>
                <a:spcPts val="0"/>
              </a:spcAft>
              <a:buClr>
                <a:schemeClr val="dk1"/>
              </a:buClr>
              <a:buSzPts val="2400"/>
              <a:buChar char="•"/>
            </a:pPr>
            <a:r>
              <a:rPr lang="en-US"/>
              <a:t>The first person guesses white if there is a odd number of differences between his observed sequence and the representative sequence and black otherwise. Remaining prisoners can deduce what there own hat colors are. </a:t>
            </a:r>
            <a:endParaRPr/>
          </a:p>
        </p:txBody>
      </p:sp>
      <p:pic>
        <p:nvPicPr>
          <p:cNvPr descr="Answer to Puzzle #39: Google Puzzle. 100 Prisoners In a Line Survival  Strategy Executioner" id="206" name="Google Shape;206;p15"/>
          <p:cNvPicPr preferRelativeResize="0"/>
          <p:nvPr/>
        </p:nvPicPr>
        <p:blipFill rotWithShape="1">
          <a:blip r:embed="rId3">
            <a:alphaModFix/>
          </a:blip>
          <a:srcRect b="0" l="0" r="0" t="0"/>
          <a:stretch/>
        </p:blipFill>
        <p:spPr>
          <a:xfrm>
            <a:off x="0" y="4972050"/>
            <a:ext cx="12192000" cy="188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more applications </a:t>
            </a:r>
            <a:endParaRPr/>
          </a:p>
        </p:txBody>
      </p:sp>
      <p:sp>
        <p:nvSpPr>
          <p:cNvPr id="212" name="Google Shape;21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2122"/>
              </a:buClr>
              <a:buSzPts val="2800"/>
              <a:buChar char="•"/>
            </a:pPr>
            <a:r>
              <a:rPr b="0" i="0" lang="en-US">
                <a:solidFill>
                  <a:srgbClr val="202122"/>
                </a:solidFill>
                <a:latin typeface="Arial"/>
                <a:ea typeface="Arial"/>
                <a:cs typeface="Arial"/>
                <a:sym typeface="Arial"/>
              </a:rPr>
              <a:t>For every infinite set </a:t>
            </a:r>
            <a:r>
              <a:rPr b="0" i="1" lang="en-US">
                <a:solidFill>
                  <a:srgbClr val="202122"/>
                </a:solidFill>
                <a:latin typeface="Arial"/>
                <a:ea typeface="Arial"/>
                <a:cs typeface="Arial"/>
                <a:sym typeface="Arial"/>
              </a:rPr>
              <a:t>A</a:t>
            </a:r>
            <a:r>
              <a:rPr b="0" i="0" lang="en-US">
                <a:solidFill>
                  <a:srgbClr val="202122"/>
                </a:solidFill>
                <a:latin typeface="Arial"/>
                <a:ea typeface="Arial"/>
                <a:cs typeface="Arial"/>
                <a:sym typeface="Arial"/>
              </a:rPr>
              <a:t>, there is a </a:t>
            </a:r>
            <a:r>
              <a:rPr b="0" i="0" lang="en-US" u="sng" strike="noStrike">
                <a:solidFill>
                  <a:srgbClr val="0B0080"/>
                </a:solidFill>
                <a:latin typeface="Arial"/>
                <a:ea typeface="Arial"/>
                <a:cs typeface="Arial"/>
                <a:sym typeface="Arial"/>
                <a:hlinkClick r:id="rId3">
                  <a:extLst>
                    <a:ext uri="{A12FA001-AC4F-418D-AE19-62706E023703}">
                      <ahyp:hlinkClr val="tx"/>
                    </a:ext>
                  </a:extLst>
                </a:hlinkClick>
              </a:rPr>
              <a:t>bijective map</a:t>
            </a:r>
            <a:r>
              <a:rPr b="0" i="0" lang="en-US">
                <a:solidFill>
                  <a:srgbClr val="202122"/>
                </a:solidFill>
                <a:latin typeface="Arial"/>
                <a:ea typeface="Arial"/>
                <a:cs typeface="Arial"/>
                <a:sym typeface="Arial"/>
              </a:rPr>
              <a:t> between the sets </a:t>
            </a:r>
            <a:r>
              <a:rPr b="0" i="1" lang="en-US">
                <a:solidFill>
                  <a:srgbClr val="202122"/>
                </a:solidFill>
                <a:latin typeface="Arial"/>
                <a:ea typeface="Arial"/>
                <a:cs typeface="Arial"/>
                <a:sym typeface="Arial"/>
              </a:rPr>
              <a:t>A</a:t>
            </a:r>
            <a:r>
              <a:rPr b="0" i="0" lang="en-US">
                <a:solidFill>
                  <a:srgbClr val="202122"/>
                </a:solidFill>
                <a:latin typeface="Arial"/>
                <a:ea typeface="Arial"/>
                <a:cs typeface="Arial"/>
                <a:sym typeface="Arial"/>
              </a:rPr>
              <a:t> and </a:t>
            </a:r>
            <a:r>
              <a:rPr b="0" i="1" lang="en-US">
                <a:solidFill>
                  <a:srgbClr val="202122"/>
                </a:solidFill>
                <a:latin typeface="Arial"/>
                <a:ea typeface="Arial"/>
                <a:cs typeface="Arial"/>
                <a:sym typeface="Arial"/>
              </a:rPr>
              <a:t>A</a:t>
            </a:r>
            <a:r>
              <a:rPr b="0" i="0" lang="en-US">
                <a:solidFill>
                  <a:srgbClr val="202122"/>
                </a:solidFill>
                <a:latin typeface="Arial"/>
                <a:ea typeface="Arial"/>
                <a:cs typeface="Arial"/>
                <a:sym typeface="Arial"/>
              </a:rPr>
              <a:t>×</a:t>
            </a:r>
            <a:r>
              <a:rPr b="0" i="1" lang="en-US">
                <a:solidFill>
                  <a:srgbClr val="202122"/>
                </a:solidFill>
                <a:latin typeface="Arial"/>
                <a:ea typeface="Arial"/>
                <a:cs typeface="Arial"/>
                <a:sym typeface="Arial"/>
              </a:rPr>
              <a:t>A</a:t>
            </a:r>
            <a:r>
              <a:rPr b="0" i="0" lang="en-US">
                <a:solidFill>
                  <a:srgbClr val="202122"/>
                </a:solidFill>
                <a:latin typeface="Arial"/>
                <a:ea typeface="Arial"/>
                <a:cs typeface="Arial"/>
                <a:sym typeface="Arial"/>
              </a:rPr>
              <a:t>.</a:t>
            </a:r>
            <a:endParaRPr/>
          </a:p>
          <a:p>
            <a:pPr indent="-228600" lvl="0" marL="228600" rtl="0" algn="l">
              <a:lnSpc>
                <a:spcPct val="90000"/>
              </a:lnSpc>
              <a:spcBef>
                <a:spcPts val="1000"/>
              </a:spcBef>
              <a:spcAft>
                <a:spcPts val="0"/>
              </a:spcAft>
              <a:buClr>
                <a:srgbClr val="202122"/>
              </a:buClr>
              <a:buSzPts val="2800"/>
              <a:buChar char="•"/>
            </a:pPr>
            <a:r>
              <a:rPr b="0" i="0" lang="en-US">
                <a:solidFill>
                  <a:srgbClr val="202122"/>
                </a:solidFill>
                <a:latin typeface="Arial"/>
                <a:ea typeface="Arial"/>
                <a:cs typeface="Arial"/>
                <a:sym typeface="Arial"/>
              </a:rPr>
              <a:t>If two sets are given, then either they have the same cardinality, or one has a smaller cardinality than the other.</a:t>
            </a:r>
            <a:endParaRPr/>
          </a:p>
          <a:p>
            <a:pPr indent="-228600" lvl="0" marL="228600" rtl="0" algn="l">
              <a:lnSpc>
                <a:spcPct val="90000"/>
              </a:lnSpc>
              <a:spcBef>
                <a:spcPts val="1000"/>
              </a:spcBef>
              <a:spcAft>
                <a:spcPts val="0"/>
              </a:spcAft>
              <a:buClr>
                <a:srgbClr val="202122"/>
              </a:buClr>
              <a:buSzPts val="2800"/>
              <a:buChar char="•"/>
            </a:pPr>
            <a:r>
              <a:rPr b="0" i="0" lang="en-US">
                <a:solidFill>
                  <a:srgbClr val="202122"/>
                </a:solidFill>
                <a:latin typeface="Arial"/>
                <a:ea typeface="Arial"/>
                <a:cs typeface="Arial"/>
                <a:sym typeface="Arial"/>
              </a:rPr>
              <a:t>Given two non-empty sets, one has a surjection to the other</a:t>
            </a:r>
            <a:endParaRPr>
              <a:solidFill>
                <a:srgbClr val="202122"/>
              </a:solidFill>
              <a:latin typeface="Arial"/>
              <a:ea typeface="Arial"/>
              <a:cs typeface="Arial"/>
              <a:sym typeface="Arial"/>
            </a:endParaRPr>
          </a:p>
          <a:p>
            <a:pPr indent="-228600" lvl="0" marL="228600" rtl="0" algn="l">
              <a:lnSpc>
                <a:spcPct val="90000"/>
              </a:lnSpc>
              <a:spcBef>
                <a:spcPts val="1000"/>
              </a:spcBef>
              <a:spcAft>
                <a:spcPts val="0"/>
              </a:spcAft>
              <a:buClr>
                <a:srgbClr val="202122"/>
              </a:buClr>
              <a:buSzPts val="2800"/>
              <a:buChar char="•"/>
            </a:pPr>
            <a:r>
              <a:rPr b="0" i="0" lang="en-US">
                <a:solidFill>
                  <a:srgbClr val="202122"/>
                </a:solidFill>
                <a:latin typeface="Arial"/>
                <a:ea typeface="Arial"/>
                <a:cs typeface="Arial"/>
                <a:sym typeface="Arial"/>
              </a:rPr>
              <a:t>The </a:t>
            </a:r>
            <a:r>
              <a:rPr b="0" i="0" lang="en-US" u="sng" strike="noStrike">
                <a:solidFill>
                  <a:srgbClr val="0B0080"/>
                </a:solidFill>
                <a:latin typeface="Arial"/>
                <a:ea typeface="Arial"/>
                <a:cs typeface="Arial"/>
                <a:sym typeface="Arial"/>
                <a:hlinkClick r:id="rId4">
                  <a:extLst>
                    <a:ext uri="{A12FA001-AC4F-418D-AE19-62706E023703}">
                      <ahyp:hlinkClr val="tx"/>
                    </a:ext>
                  </a:extLst>
                </a:hlinkClick>
              </a:rPr>
              <a:t>Cartesian product</a:t>
            </a:r>
            <a:r>
              <a:rPr b="0" i="0" lang="en-US">
                <a:solidFill>
                  <a:srgbClr val="202122"/>
                </a:solidFill>
                <a:latin typeface="Arial"/>
                <a:ea typeface="Arial"/>
                <a:cs typeface="Arial"/>
                <a:sym typeface="Arial"/>
              </a:rPr>
              <a:t> of any family of nonempty sets is nonempty</a:t>
            </a:r>
            <a:endParaRPr/>
          </a:p>
          <a:p>
            <a:pPr indent="-228600" lvl="0" marL="228600" rtl="0" algn="l">
              <a:lnSpc>
                <a:spcPct val="90000"/>
              </a:lnSpc>
              <a:spcBef>
                <a:spcPts val="1000"/>
              </a:spcBef>
              <a:spcAft>
                <a:spcPts val="0"/>
              </a:spcAft>
              <a:buClr>
                <a:srgbClr val="202122"/>
              </a:buClr>
              <a:buSzPts val="2800"/>
              <a:buChar char="•"/>
            </a:pPr>
            <a:r>
              <a:rPr b="0" i="0" lang="en-US">
                <a:solidFill>
                  <a:srgbClr val="202122"/>
                </a:solidFill>
                <a:latin typeface="Arial"/>
                <a:ea typeface="Arial"/>
                <a:cs typeface="Arial"/>
                <a:sym typeface="Arial"/>
              </a:rPr>
              <a:t>Every </a:t>
            </a:r>
            <a:r>
              <a:rPr b="0" i="0" lang="en-US" u="sng" strike="noStrike">
                <a:solidFill>
                  <a:srgbClr val="0B0080"/>
                </a:solidFill>
                <a:latin typeface="Arial"/>
                <a:ea typeface="Arial"/>
                <a:cs typeface="Arial"/>
                <a:sym typeface="Arial"/>
                <a:hlinkClick r:id="rId5">
                  <a:extLst>
                    <a:ext uri="{A12FA001-AC4F-418D-AE19-62706E023703}">
                      <ahyp:hlinkClr val="tx"/>
                    </a:ext>
                  </a:extLst>
                </a:hlinkClick>
              </a:rPr>
              <a:t>vector space</a:t>
            </a:r>
            <a:r>
              <a:rPr b="0" i="0" lang="en-US">
                <a:solidFill>
                  <a:srgbClr val="202122"/>
                </a:solidFill>
                <a:latin typeface="Arial"/>
                <a:ea typeface="Arial"/>
                <a:cs typeface="Arial"/>
                <a:sym typeface="Arial"/>
              </a:rPr>
              <a:t> has a </a:t>
            </a:r>
            <a:r>
              <a:rPr b="0" i="0" lang="en-US" u="sng" strike="noStrike">
                <a:solidFill>
                  <a:srgbClr val="0B0080"/>
                </a:solidFill>
                <a:latin typeface="Arial"/>
                <a:ea typeface="Arial"/>
                <a:cs typeface="Arial"/>
                <a:sym typeface="Arial"/>
                <a:hlinkClick r:id="rId6">
                  <a:extLst>
                    <a:ext uri="{A12FA001-AC4F-418D-AE19-62706E023703}">
                      <ahyp:hlinkClr val="tx"/>
                    </a:ext>
                  </a:extLst>
                </a:hlinkClick>
              </a:rPr>
              <a:t>basis</a:t>
            </a:r>
            <a:r>
              <a:rPr b="0" i="0" lang="en-US">
                <a:solidFill>
                  <a:srgbClr val="202122"/>
                </a:solidFill>
                <a:latin typeface="Arial"/>
                <a:ea typeface="Arial"/>
                <a:cs typeface="Arial"/>
                <a:sym typeface="Arial"/>
              </a:rPr>
              <a:t>.</a:t>
            </a:r>
            <a:endParaRPr>
              <a:solidFill>
                <a:srgbClr val="20212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7d299f21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219" name="Google Shape;219;ga7d299f21d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rgbClr val="1A1A1B"/>
              </a:buClr>
              <a:buSzPts val="1679"/>
              <a:buFont typeface="Arial"/>
              <a:buNone/>
            </a:pPr>
            <a:r>
              <a:rPr i="1" lang="en-US" sz="3380">
                <a:solidFill>
                  <a:srgbClr val="1A1A1B"/>
                </a:solidFill>
                <a:latin typeface="IBM Plex Sans"/>
                <a:ea typeface="IBM Plex Sans"/>
                <a:cs typeface="IBM Plex Sans"/>
                <a:sym typeface="IBM Plex Sans"/>
              </a:rPr>
              <a:t>“The Axiom of Choice is obviously true, the well-ordering principle obviously false, and who can tell about Zorn's lemma?” </a:t>
            </a:r>
            <a:r>
              <a:rPr lang="en-US" sz="1679">
                <a:solidFill>
                  <a:srgbClr val="1A1A1B"/>
                </a:solidFill>
                <a:latin typeface="IBM Plex Sans"/>
                <a:ea typeface="IBM Plex Sans"/>
                <a:cs typeface="IBM Plex Sans"/>
                <a:sym typeface="IBM Plex Sans"/>
              </a:rPr>
              <a:t>- Jerry Bona</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a9113faca7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What is Math </a:t>
            </a:r>
            <a:endParaRPr/>
          </a:p>
        </p:txBody>
      </p:sp>
      <p:sp>
        <p:nvSpPr>
          <p:cNvPr id="106" name="Google Shape;106;ga9113faca7_0_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Start with some assumptions (axioms)</a:t>
            </a:r>
            <a:endParaRPr/>
          </a:p>
          <a:p>
            <a:pPr indent="-342900" lvl="0" marL="457200" rtl="0" algn="l">
              <a:lnSpc>
                <a:spcPct val="90000"/>
              </a:lnSpc>
              <a:spcBef>
                <a:spcPts val="0"/>
              </a:spcBef>
              <a:spcAft>
                <a:spcPts val="0"/>
              </a:spcAft>
              <a:buSzPts val="1800"/>
              <a:buChar char="•"/>
            </a:pPr>
            <a:r>
              <a:rPr lang="en-US"/>
              <a:t>Deduce the rest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b15fdc2c79_0_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Godel’s </a:t>
            </a:r>
            <a:r>
              <a:rPr lang="en-US"/>
              <a:t>Incompleteness</a:t>
            </a:r>
            <a:r>
              <a:rPr lang="en-US"/>
              <a:t> Theorem </a:t>
            </a:r>
            <a:endParaRPr/>
          </a:p>
        </p:txBody>
      </p:sp>
      <p:sp>
        <p:nvSpPr>
          <p:cNvPr id="226" name="Google Shape;226;gb15fdc2c79_0_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No consistent system can prove all true statements</a:t>
            </a:r>
            <a:endParaRPr/>
          </a:p>
          <a:p>
            <a:pPr indent="-342900" lvl="1" marL="914400" rtl="0" algn="l">
              <a:spcBef>
                <a:spcPts val="0"/>
              </a:spcBef>
              <a:spcAft>
                <a:spcPts val="0"/>
              </a:spcAft>
              <a:buSzPts val="1800"/>
              <a:buChar char="•"/>
            </a:pPr>
            <a:r>
              <a:rPr lang="en-US"/>
              <a:t>There are statements that the system will never be able to prove or disprove</a:t>
            </a:r>
            <a:endParaRPr/>
          </a:p>
          <a:p>
            <a:pPr indent="-381000" lvl="1" marL="914400" rtl="0" algn="l">
              <a:spcBef>
                <a:spcPts val="0"/>
              </a:spcBef>
              <a:spcAft>
                <a:spcPts val="0"/>
              </a:spcAft>
              <a:buSzPts val="2400"/>
              <a:buChar char="•"/>
            </a:pPr>
            <a:r>
              <a:rPr lang="en-US" sz="2400"/>
              <a:t>No system can prove that is consistent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Sources</a:t>
            </a:r>
            <a:endParaRPr/>
          </a:p>
        </p:txBody>
      </p:sp>
      <p:sp>
        <p:nvSpPr>
          <p:cNvPr id="232" name="Google Shape;23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u="sng">
                <a:solidFill>
                  <a:schemeClr val="hlink"/>
                </a:solidFill>
                <a:hlinkClick r:id="rId3"/>
              </a:rPr>
              <a:t>Axiom of Choice (vanderbilt.edu)</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4"/>
              </a:rPr>
              <a:t>The Axiom of Choice (Stanford Encyclopedia of Philosophy)</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5"/>
              </a:rPr>
              <a:t>The Weirdest Consequence of the Axiom of Choice – Rising Entropy</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6"/>
              </a:rPr>
              <a:t>Zorn's lemma | mathematics | Britannica</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7"/>
              </a:rPr>
              <a:t>Zorn's Lemma -- from Wolfram MathWorld</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8"/>
              </a:rPr>
              <a:t>combinatorics - Is it true that a connected graph has a spanning tree, if the graph has uncountably many vertices? - Mathematics Stack Exchange</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9"/>
              </a:rPr>
              <a:t>zorn’s lemma | Math For Fun (wordpress.com)</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10"/>
              </a:rPr>
              <a:t>Well-Ordering Theorem – ProofWiki</a:t>
            </a:r>
            <a:endParaRPr sz="2590"/>
          </a:p>
          <a:p>
            <a:pPr indent="-228600" lvl="0" marL="228600" rtl="0" algn="l">
              <a:lnSpc>
                <a:spcPct val="80000"/>
              </a:lnSpc>
              <a:spcBef>
                <a:spcPts val="1000"/>
              </a:spcBef>
              <a:spcAft>
                <a:spcPts val="0"/>
              </a:spcAft>
              <a:buClr>
                <a:schemeClr val="dk1"/>
              </a:buClr>
              <a:buSzPts val="2590"/>
              <a:buChar char="•"/>
            </a:pPr>
            <a:r>
              <a:rPr lang="en-US" sz="2590" u="sng">
                <a:solidFill>
                  <a:schemeClr val="hlink"/>
                </a:solidFill>
                <a:hlinkClick r:id="rId11"/>
              </a:rPr>
              <a:t>acwozl.pdf (uio.no)</a:t>
            </a:r>
            <a:endParaRPr sz="25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b15fdc2c79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An Example: Euclidean Geometry </a:t>
            </a:r>
            <a:endParaRPr/>
          </a:p>
        </p:txBody>
      </p:sp>
      <p:sp>
        <p:nvSpPr>
          <p:cNvPr id="113" name="Google Shape;113;gb15fdc2c79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8775" lvl="0" marL="901700" rtl="0" algn="l">
              <a:lnSpc>
                <a:spcPct val="115000"/>
              </a:lnSpc>
              <a:spcBef>
                <a:spcPts val="600"/>
              </a:spcBef>
              <a:spcAft>
                <a:spcPts val="0"/>
              </a:spcAft>
              <a:buClr>
                <a:srgbClr val="202122"/>
              </a:buClr>
              <a:buSzPts val="2050"/>
              <a:buAutoNum type="arabicPeriod"/>
            </a:pPr>
            <a:r>
              <a:rPr lang="en-US" sz="2050">
                <a:solidFill>
                  <a:srgbClr val="202122"/>
                </a:solidFill>
                <a:highlight>
                  <a:srgbClr val="FFFFFF"/>
                </a:highlight>
                <a:latin typeface="Arial"/>
                <a:ea typeface="Arial"/>
                <a:cs typeface="Arial"/>
                <a:sym typeface="Arial"/>
              </a:rPr>
              <a:t>To draw a </a:t>
            </a:r>
            <a:r>
              <a:rPr lang="en-US" sz="2050">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straight line</a:t>
            </a:r>
            <a:r>
              <a:rPr lang="en-US" sz="2050">
                <a:solidFill>
                  <a:srgbClr val="202122"/>
                </a:solidFill>
                <a:highlight>
                  <a:srgbClr val="FFFFFF"/>
                </a:highlight>
                <a:latin typeface="Arial"/>
                <a:ea typeface="Arial"/>
                <a:cs typeface="Arial"/>
                <a:sym typeface="Arial"/>
              </a:rPr>
              <a:t> from any </a:t>
            </a:r>
            <a:r>
              <a:rPr lang="en-US" sz="2050">
                <a:solidFill>
                  <a:srgbClr val="0B0080"/>
                </a:solidFill>
                <a:highlight>
                  <a:srgbClr val="FFFFFF"/>
                </a:highlight>
                <a:uFill>
                  <a:noFill/>
                </a:uFill>
                <a:latin typeface="Arial"/>
                <a:ea typeface="Arial"/>
                <a:cs typeface="Arial"/>
                <a:sym typeface="Arial"/>
                <a:hlinkClick r:id="rId4">
                  <a:extLst>
                    <a:ext uri="{A12FA001-AC4F-418D-AE19-62706E023703}">
                      <ahyp:hlinkClr val="tx"/>
                    </a:ext>
                  </a:extLst>
                </a:hlinkClick>
              </a:rPr>
              <a:t>point</a:t>
            </a:r>
            <a:r>
              <a:rPr lang="en-US" sz="2050">
                <a:solidFill>
                  <a:srgbClr val="202122"/>
                </a:solidFill>
                <a:highlight>
                  <a:srgbClr val="FFFFFF"/>
                </a:highlight>
                <a:latin typeface="Arial"/>
                <a:ea typeface="Arial"/>
                <a:cs typeface="Arial"/>
                <a:sym typeface="Arial"/>
              </a:rPr>
              <a:t> to any point.</a:t>
            </a:r>
            <a:endParaRPr sz="2050">
              <a:solidFill>
                <a:srgbClr val="202122"/>
              </a:solidFill>
              <a:highlight>
                <a:srgbClr val="FFFFFF"/>
              </a:highlight>
              <a:latin typeface="Arial"/>
              <a:ea typeface="Arial"/>
              <a:cs typeface="Arial"/>
              <a:sym typeface="Arial"/>
            </a:endParaRPr>
          </a:p>
          <a:p>
            <a:pPr indent="-358775" lvl="0" marL="901700" rtl="0" algn="l">
              <a:lnSpc>
                <a:spcPct val="115000"/>
              </a:lnSpc>
              <a:spcBef>
                <a:spcPts val="0"/>
              </a:spcBef>
              <a:spcAft>
                <a:spcPts val="0"/>
              </a:spcAft>
              <a:buClr>
                <a:srgbClr val="202122"/>
              </a:buClr>
              <a:buSzPts val="2050"/>
              <a:buAutoNum type="arabicPeriod"/>
            </a:pPr>
            <a:r>
              <a:rPr lang="en-US" sz="2050">
                <a:solidFill>
                  <a:srgbClr val="202122"/>
                </a:solidFill>
                <a:highlight>
                  <a:srgbClr val="FFFFFF"/>
                </a:highlight>
                <a:latin typeface="Arial"/>
                <a:ea typeface="Arial"/>
                <a:cs typeface="Arial"/>
                <a:sym typeface="Arial"/>
              </a:rPr>
              <a:t>To produce (extend) a </a:t>
            </a:r>
            <a:r>
              <a:rPr lang="en-US" sz="2050">
                <a:solidFill>
                  <a:srgbClr val="0B0080"/>
                </a:solidFill>
                <a:highlight>
                  <a:srgbClr val="FFFFFF"/>
                </a:highlight>
                <a:uFill>
                  <a:noFill/>
                </a:uFill>
                <a:latin typeface="Arial"/>
                <a:ea typeface="Arial"/>
                <a:cs typeface="Arial"/>
                <a:sym typeface="Arial"/>
                <a:hlinkClick r:id="rId5">
                  <a:extLst>
                    <a:ext uri="{A12FA001-AC4F-418D-AE19-62706E023703}">
                      <ahyp:hlinkClr val="tx"/>
                    </a:ext>
                  </a:extLst>
                </a:hlinkClick>
              </a:rPr>
              <a:t>finite straight line</a:t>
            </a:r>
            <a:r>
              <a:rPr lang="en-US" sz="2050">
                <a:solidFill>
                  <a:srgbClr val="202122"/>
                </a:solidFill>
                <a:highlight>
                  <a:srgbClr val="FFFFFF"/>
                </a:highlight>
                <a:latin typeface="Arial"/>
                <a:ea typeface="Arial"/>
                <a:cs typeface="Arial"/>
                <a:sym typeface="Arial"/>
              </a:rPr>
              <a:t> continuously in a straight line.</a:t>
            </a:r>
            <a:endParaRPr sz="2050">
              <a:solidFill>
                <a:srgbClr val="202122"/>
              </a:solidFill>
              <a:highlight>
                <a:srgbClr val="FFFFFF"/>
              </a:highlight>
              <a:latin typeface="Arial"/>
              <a:ea typeface="Arial"/>
              <a:cs typeface="Arial"/>
              <a:sym typeface="Arial"/>
            </a:endParaRPr>
          </a:p>
          <a:p>
            <a:pPr indent="-358775" lvl="0" marL="901700" rtl="0" algn="l">
              <a:lnSpc>
                <a:spcPct val="115000"/>
              </a:lnSpc>
              <a:spcBef>
                <a:spcPts val="0"/>
              </a:spcBef>
              <a:spcAft>
                <a:spcPts val="0"/>
              </a:spcAft>
              <a:buClr>
                <a:srgbClr val="202122"/>
              </a:buClr>
              <a:buSzPts val="2050"/>
              <a:buAutoNum type="arabicPeriod"/>
            </a:pPr>
            <a:r>
              <a:rPr lang="en-US" sz="2050">
                <a:solidFill>
                  <a:srgbClr val="202122"/>
                </a:solidFill>
                <a:highlight>
                  <a:srgbClr val="FFFFFF"/>
                </a:highlight>
                <a:latin typeface="Arial"/>
                <a:ea typeface="Arial"/>
                <a:cs typeface="Arial"/>
                <a:sym typeface="Arial"/>
              </a:rPr>
              <a:t>To describe a </a:t>
            </a:r>
            <a:r>
              <a:rPr lang="en-US" sz="2050">
                <a:solidFill>
                  <a:srgbClr val="0B0080"/>
                </a:solidFill>
                <a:highlight>
                  <a:srgbClr val="FFFFFF"/>
                </a:highlight>
                <a:uFill>
                  <a:noFill/>
                </a:uFill>
                <a:latin typeface="Arial"/>
                <a:ea typeface="Arial"/>
                <a:cs typeface="Arial"/>
                <a:sym typeface="Arial"/>
                <a:hlinkClick r:id="rId6">
                  <a:extLst>
                    <a:ext uri="{A12FA001-AC4F-418D-AE19-62706E023703}">
                      <ahyp:hlinkClr val="tx"/>
                    </a:ext>
                  </a:extLst>
                </a:hlinkClick>
              </a:rPr>
              <a:t>circle</a:t>
            </a:r>
            <a:r>
              <a:rPr lang="en-US" sz="2050">
                <a:solidFill>
                  <a:srgbClr val="202122"/>
                </a:solidFill>
                <a:highlight>
                  <a:srgbClr val="FFFFFF"/>
                </a:highlight>
                <a:latin typeface="Arial"/>
                <a:ea typeface="Arial"/>
                <a:cs typeface="Arial"/>
                <a:sym typeface="Arial"/>
              </a:rPr>
              <a:t> with any centre and distance (radius).</a:t>
            </a:r>
            <a:endParaRPr sz="2050">
              <a:solidFill>
                <a:srgbClr val="202122"/>
              </a:solidFill>
              <a:highlight>
                <a:srgbClr val="FFFFFF"/>
              </a:highlight>
              <a:latin typeface="Arial"/>
              <a:ea typeface="Arial"/>
              <a:cs typeface="Arial"/>
              <a:sym typeface="Arial"/>
            </a:endParaRPr>
          </a:p>
          <a:p>
            <a:pPr indent="-358775" lvl="0" marL="901700" rtl="0" algn="l">
              <a:lnSpc>
                <a:spcPct val="115000"/>
              </a:lnSpc>
              <a:spcBef>
                <a:spcPts val="0"/>
              </a:spcBef>
              <a:spcAft>
                <a:spcPts val="0"/>
              </a:spcAft>
              <a:buClr>
                <a:srgbClr val="202122"/>
              </a:buClr>
              <a:buSzPts val="2050"/>
              <a:buAutoNum type="arabicPeriod"/>
            </a:pPr>
            <a:r>
              <a:rPr lang="en-US" sz="2050">
                <a:solidFill>
                  <a:srgbClr val="202122"/>
                </a:solidFill>
                <a:highlight>
                  <a:srgbClr val="FFFFFF"/>
                </a:highlight>
                <a:latin typeface="Arial"/>
                <a:ea typeface="Arial"/>
                <a:cs typeface="Arial"/>
                <a:sym typeface="Arial"/>
              </a:rPr>
              <a:t>That all </a:t>
            </a:r>
            <a:r>
              <a:rPr lang="en-US" sz="2050">
                <a:solidFill>
                  <a:srgbClr val="0B0080"/>
                </a:solidFill>
                <a:highlight>
                  <a:srgbClr val="FFFFFF"/>
                </a:highlight>
                <a:uFill>
                  <a:noFill/>
                </a:uFill>
                <a:latin typeface="Arial"/>
                <a:ea typeface="Arial"/>
                <a:cs typeface="Arial"/>
                <a:sym typeface="Arial"/>
                <a:hlinkClick r:id="rId7">
                  <a:extLst>
                    <a:ext uri="{A12FA001-AC4F-418D-AE19-62706E023703}">
                      <ahyp:hlinkClr val="tx"/>
                    </a:ext>
                  </a:extLst>
                </a:hlinkClick>
              </a:rPr>
              <a:t>right angles</a:t>
            </a:r>
            <a:r>
              <a:rPr lang="en-US" sz="2050">
                <a:solidFill>
                  <a:srgbClr val="202122"/>
                </a:solidFill>
                <a:highlight>
                  <a:srgbClr val="FFFFFF"/>
                </a:highlight>
                <a:latin typeface="Arial"/>
                <a:ea typeface="Arial"/>
                <a:cs typeface="Arial"/>
                <a:sym typeface="Arial"/>
              </a:rPr>
              <a:t> are equal to one another.</a:t>
            </a:r>
            <a:endParaRPr sz="2050">
              <a:solidFill>
                <a:srgbClr val="202122"/>
              </a:solidFill>
              <a:highlight>
                <a:srgbClr val="FFFFFF"/>
              </a:highlight>
              <a:latin typeface="Arial"/>
              <a:ea typeface="Arial"/>
              <a:cs typeface="Arial"/>
              <a:sym typeface="Arial"/>
            </a:endParaRPr>
          </a:p>
          <a:p>
            <a:pPr indent="-358775" lvl="0" marL="901700" rtl="0" algn="l">
              <a:lnSpc>
                <a:spcPct val="115000"/>
              </a:lnSpc>
              <a:spcBef>
                <a:spcPts val="0"/>
              </a:spcBef>
              <a:spcAft>
                <a:spcPts val="0"/>
              </a:spcAft>
              <a:buClr>
                <a:srgbClr val="202122"/>
              </a:buClr>
              <a:buSzPts val="2050"/>
              <a:buFont typeface="Arial"/>
              <a:buAutoNum type="arabicPeriod"/>
            </a:pPr>
            <a:r>
              <a:rPr lang="en-US" sz="2350">
                <a:solidFill>
                  <a:srgbClr val="1A1A1A"/>
                </a:solidFill>
                <a:highlight>
                  <a:srgbClr val="FFFFFF"/>
                </a:highlight>
                <a:latin typeface="Georgia"/>
                <a:ea typeface="Georgia"/>
                <a:cs typeface="Georgia"/>
                <a:sym typeface="Georgia"/>
              </a:rPr>
              <a:t>states that through any given point not on a line there passes exactly one line parallel to that line in the same plane.</a:t>
            </a:r>
            <a:endParaRPr sz="2050">
              <a:solidFill>
                <a:srgbClr val="202122"/>
              </a:solidFill>
              <a:highlight>
                <a:srgbClr val="FFFFFF"/>
              </a:highlight>
              <a:latin typeface="Arial"/>
              <a:ea typeface="Arial"/>
              <a:cs typeface="Arial"/>
              <a:sym typeface="Arial"/>
            </a:endParaRPr>
          </a:p>
          <a:p>
            <a:pPr indent="0" lvl="0" marL="0" rtl="0" algn="l">
              <a:spcBef>
                <a:spcPts val="1000"/>
              </a:spcBef>
              <a:spcAft>
                <a:spcPts val="0"/>
              </a:spcAft>
              <a:buNone/>
            </a:pPr>
            <a:r>
              <a:t/>
            </a:r>
            <a:endParaRPr sz="3800"/>
          </a:p>
        </p:txBody>
      </p:sp>
      <p:pic>
        <p:nvPicPr>
          <p:cNvPr id="114" name="Google Shape;114;gb15fdc2c79_0_0"/>
          <p:cNvPicPr preferRelativeResize="0"/>
          <p:nvPr/>
        </p:nvPicPr>
        <p:blipFill>
          <a:blip r:embed="rId8">
            <a:alphaModFix/>
          </a:blip>
          <a:stretch>
            <a:fillRect/>
          </a:stretch>
        </p:blipFill>
        <p:spPr>
          <a:xfrm>
            <a:off x="1680725" y="4549713"/>
            <a:ext cx="2046349" cy="2046349"/>
          </a:xfrm>
          <a:prstGeom prst="rect">
            <a:avLst/>
          </a:prstGeom>
          <a:noFill/>
          <a:ln>
            <a:noFill/>
          </a:ln>
        </p:spPr>
      </p:pic>
      <p:pic>
        <p:nvPicPr>
          <p:cNvPr id="115" name="Google Shape;115;gb15fdc2c79_0_0"/>
          <p:cNvPicPr preferRelativeResize="0"/>
          <p:nvPr/>
        </p:nvPicPr>
        <p:blipFill>
          <a:blip r:embed="rId9">
            <a:alphaModFix/>
          </a:blip>
          <a:stretch>
            <a:fillRect/>
          </a:stretch>
        </p:blipFill>
        <p:spPr>
          <a:xfrm>
            <a:off x="5873550" y="4453688"/>
            <a:ext cx="3810000" cy="223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Quick Intro</a:t>
            </a:r>
            <a:endParaRPr/>
          </a:p>
        </p:txBody>
      </p:sp>
      <p:sp>
        <p:nvSpPr>
          <p:cNvPr id="121" name="Google Shape;12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 in ZFC </a:t>
            </a:r>
            <a:endParaRPr/>
          </a:p>
          <a:p>
            <a:pPr indent="-228600" lvl="0" marL="228600" rtl="0" algn="l">
              <a:lnSpc>
                <a:spcPct val="90000"/>
              </a:lnSpc>
              <a:spcBef>
                <a:spcPts val="1000"/>
              </a:spcBef>
              <a:spcAft>
                <a:spcPts val="0"/>
              </a:spcAft>
              <a:buClr>
                <a:schemeClr val="dk1"/>
              </a:buClr>
              <a:buSzPts val="2800"/>
              <a:buChar char="•"/>
            </a:pPr>
            <a:r>
              <a:rPr lang="en-US"/>
              <a:t>For any collection of non-empty sets, one can construct a new set containing an element from each set in the original collection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Formally </a:t>
            </a:r>
            <a:endParaRPr/>
          </a:p>
        </p:txBody>
      </p:sp>
      <p:sp>
        <p:nvSpPr>
          <p:cNvPr id="128" name="Google Shape;12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2122"/>
              </a:buClr>
              <a:buSzPts val="2800"/>
              <a:buChar char="•"/>
            </a:pPr>
            <a:r>
              <a:rPr lang="en-US">
                <a:solidFill>
                  <a:srgbClr val="202122"/>
                </a:solidFill>
                <a:latin typeface="Arial"/>
                <a:ea typeface="Arial"/>
                <a:cs typeface="Arial"/>
                <a:sym typeface="Arial"/>
              </a:rPr>
              <a:t>Choice function: Given a collection </a:t>
            </a:r>
            <a:r>
              <a:rPr b="1" i="1" lang="en-US">
                <a:solidFill>
                  <a:srgbClr val="202122"/>
                </a:solidFill>
                <a:latin typeface="Arial"/>
                <a:ea typeface="Arial"/>
                <a:cs typeface="Arial"/>
                <a:sym typeface="Arial"/>
              </a:rPr>
              <a:t>X </a:t>
            </a:r>
            <a:r>
              <a:rPr lang="en-US">
                <a:solidFill>
                  <a:srgbClr val="202122"/>
                </a:solidFill>
                <a:latin typeface="Arial"/>
                <a:ea typeface="Arial"/>
                <a:cs typeface="Arial"/>
                <a:sym typeface="Arial"/>
              </a:rPr>
              <a:t>comprised of non-empty sets</a:t>
            </a:r>
            <a:r>
              <a:rPr b="0" i="1" lang="en-US">
                <a:solidFill>
                  <a:srgbClr val="202122"/>
                </a:solidFill>
                <a:latin typeface="Arial"/>
                <a:ea typeface="Arial"/>
                <a:cs typeface="Arial"/>
                <a:sym typeface="Arial"/>
              </a:rPr>
              <a:t>, a choice function f is a function such that for every set </a:t>
            </a:r>
            <a:r>
              <a:rPr b="1" i="1" lang="en-US">
                <a:solidFill>
                  <a:srgbClr val="202122"/>
                </a:solidFill>
                <a:latin typeface="Arial"/>
                <a:ea typeface="Arial"/>
                <a:cs typeface="Arial"/>
                <a:sym typeface="Arial"/>
              </a:rPr>
              <a:t>A</a:t>
            </a:r>
            <a:r>
              <a:rPr b="0" i="1" lang="en-US">
                <a:solidFill>
                  <a:srgbClr val="202122"/>
                </a:solidFill>
                <a:latin typeface="Arial"/>
                <a:ea typeface="Arial"/>
                <a:cs typeface="Arial"/>
                <a:sym typeface="Arial"/>
              </a:rPr>
              <a:t> in </a:t>
            </a:r>
            <a:r>
              <a:rPr b="1" i="1" lang="en-US">
                <a:solidFill>
                  <a:srgbClr val="202122"/>
                </a:solidFill>
                <a:latin typeface="Arial"/>
                <a:ea typeface="Arial"/>
                <a:cs typeface="Arial"/>
                <a:sym typeface="Arial"/>
              </a:rPr>
              <a:t>X</a:t>
            </a:r>
            <a:r>
              <a:rPr b="0" i="1" lang="en-US">
                <a:solidFill>
                  <a:srgbClr val="202122"/>
                </a:solidFill>
                <a:latin typeface="Arial"/>
                <a:ea typeface="Arial"/>
                <a:cs typeface="Arial"/>
                <a:sym typeface="Arial"/>
              </a:rPr>
              <a:t>, f(</a:t>
            </a:r>
            <a:r>
              <a:rPr b="1" i="1" lang="en-US">
                <a:solidFill>
                  <a:srgbClr val="202122"/>
                </a:solidFill>
                <a:latin typeface="Arial"/>
                <a:ea typeface="Arial"/>
                <a:cs typeface="Arial"/>
                <a:sym typeface="Arial"/>
              </a:rPr>
              <a:t>A</a:t>
            </a:r>
            <a:r>
              <a:rPr b="0" i="1" lang="en-US">
                <a:solidFill>
                  <a:srgbClr val="202122"/>
                </a:solidFill>
                <a:latin typeface="Arial"/>
                <a:ea typeface="Arial"/>
                <a:cs typeface="Arial"/>
                <a:sym typeface="Arial"/>
              </a:rPr>
              <a:t>) is an element of </a:t>
            </a:r>
            <a:r>
              <a:rPr b="1" i="1" lang="en-US">
                <a:solidFill>
                  <a:srgbClr val="202122"/>
                </a:solidFill>
                <a:latin typeface="Arial"/>
                <a:ea typeface="Arial"/>
                <a:cs typeface="Arial"/>
                <a:sym typeface="Arial"/>
              </a:rPr>
              <a:t>A</a:t>
            </a:r>
            <a:r>
              <a:rPr b="0" i="1" lang="en-US">
                <a:solidFill>
                  <a:srgbClr val="202122"/>
                </a:solidFill>
                <a:latin typeface="Arial"/>
                <a:ea typeface="Arial"/>
                <a:cs typeface="Arial"/>
                <a:sym typeface="Arial"/>
              </a:rPr>
              <a:t>. </a:t>
            </a:r>
            <a:endParaRPr/>
          </a:p>
          <a:p>
            <a:pPr indent="-228600" lvl="1" marL="685800" rtl="0" algn="l">
              <a:lnSpc>
                <a:spcPct val="90000"/>
              </a:lnSpc>
              <a:spcBef>
                <a:spcPts val="500"/>
              </a:spcBef>
              <a:spcAft>
                <a:spcPts val="0"/>
              </a:spcAft>
              <a:buClr>
                <a:srgbClr val="202122"/>
              </a:buClr>
              <a:buSzPts val="2400"/>
              <a:buChar char="•"/>
            </a:pPr>
            <a:r>
              <a:rPr i="1" lang="en-US">
                <a:solidFill>
                  <a:srgbClr val="202122"/>
                </a:solidFill>
                <a:latin typeface="Arial"/>
                <a:ea typeface="Arial"/>
                <a:cs typeface="Arial"/>
                <a:sym typeface="Arial"/>
              </a:rPr>
              <a:t>Therefore Axiom of Choice could be restated as for any such </a:t>
            </a:r>
            <a:r>
              <a:rPr b="1" i="1" lang="en-US" sz="2800">
                <a:solidFill>
                  <a:srgbClr val="202122"/>
                </a:solidFill>
                <a:latin typeface="Arial"/>
                <a:ea typeface="Arial"/>
                <a:cs typeface="Arial"/>
                <a:sym typeface="Arial"/>
              </a:rPr>
              <a:t>X</a:t>
            </a:r>
            <a:r>
              <a:rPr i="1" lang="en-US">
                <a:solidFill>
                  <a:srgbClr val="202122"/>
                </a:solidFill>
                <a:latin typeface="Arial"/>
                <a:ea typeface="Arial"/>
                <a:cs typeface="Arial"/>
                <a:sym typeface="Arial"/>
              </a:rPr>
              <a:t> such that no sets in </a:t>
            </a:r>
            <a:r>
              <a:rPr b="1" i="1" lang="en-US" sz="2800">
                <a:solidFill>
                  <a:srgbClr val="202122"/>
                </a:solidFill>
                <a:latin typeface="Arial"/>
                <a:ea typeface="Arial"/>
                <a:cs typeface="Arial"/>
                <a:sym typeface="Arial"/>
              </a:rPr>
              <a:t>X</a:t>
            </a:r>
            <a:r>
              <a:rPr i="1" lang="en-US">
                <a:solidFill>
                  <a:srgbClr val="202122"/>
                </a:solidFill>
                <a:latin typeface="Arial"/>
                <a:ea typeface="Arial"/>
                <a:cs typeface="Arial"/>
                <a:sym typeface="Arial"/>
              </a:rPr>
              <a:t> is empty, there exist some choice function </a:t>
            </a:r>
            <a:r>
              <a:rPr b="1" i="1" lang="en-US" sz="2800">
                <a:solidFill>
                  <a:srgbClr val="202122"/>
                </a:solidFill>
                <a:latin typeface="Arial"/>
                <a:ea typeface="Arial"/>
                <a:cs typeface="Arial"/>
                <a:sym typeface="Arial"/>
              </a:rPr>
              <a:t>f</a:t>
            </a:r>
            <a:endParaRPr/>
          </a:p>
          <a:p>
            <a:pPr indent="0" lvl="1" marL="457200" rtl="0" algn="l">
              <a:lnSpc>
                <a:spcPct val="90000"/>
              </a:lnSpc>
              <a:spcBef>
                <a:spcPts val="500"/>
              </a:spcBef>
              <a:spcAft>
                <a:spcPts val="0"/>
              </a:spcAft>
              <a:buClr>
                <a:schemeClr val="dk1"/>
              </a:buClr>
              <a:buSzPts val="2400"/>
              <a:buNone/>
            </a:pPr>
            <a:r>
              <a:t/>
            </a:r>
            <a:endParaRPr i="1"/>
          </a:p>
          <a:p>
            <a:pPr indent="0" lvl="1" marL="457200" rtl="0" algn="l">
              <a:lnSpc>
                <a:spcPct val="90000"/>
              </a:lnSpc>
              <a:spcBef>
                <a:spcPts val="500"/>
              </a:spcBef>
              <a:spcAft>
                <a:spcPts val="0"/>
              </a:spcAft>
              <a:buClr>
                <a:schemeClr val="dk1"/>
              </a:buClr>
              <a:buSzPts val="2400"/>
              <a:buNone/>
            </a:pPr>
            <a:r>
              <a:t/>
            </a:r>
            <a:endParaRPr i="1"/>
          </a:p>
          <a:p>
            <a:pPr indent="0" lvl="1" marL="457200" rtl="0" algn="l">
              <a:lnSpc>
                <a:spcPct val="90000"/>
              </a:lnSpc>
              <a:spcBef>
                <a:spcPts val="500"/>
              </a:spcBef>
              <a:spcAft>
                <a:spcPts val="0"/>
              </a:spcAft>
              <a:buClr>
                <a:schemeClr val="dk1"/>
              </a:buClr>
              <a:buSzPts val="2400"/>
              <a:buNone/>
            </a:pPr>
            <a:r>
              <a:t/>
            </a:r>
            <a:endParaRPr i="1"/>
          </a:p>
          <a:p>
            <a:pPr indent="0" lvl="1" marL="457200" rtl="0" algn="l">
              <a:lnSpc>
                <a:spcPct val="90000"/>
              </a:lnSpc>
              <a:spcBef>
                <a:spcPts val="500"/>
              </a:spcBef>
              <a:spcAft>
                <a:spcPts val="0"/>
              </a:spcAft>
              <a:buClr>
                <a:schemeClr val="dk1"/>
              </a:buClr>
              <a:buSzPts val="2400"/>
              <a:buNone/>
            </a:pPr>
            <a:r>
              <a:rPr i="1" lang="en-US"/>
              <a:t>						</a:t>
            </a:r>
            <a:endParaRPr/>
          </a:p>
          <a:p>
            <a:pPr indent="0" lvl="1" marL="457200" rtl="0" algn="l">
              <a:lnSpc>
                <a:spcPct val="90000"/>
              </a:lnSpc>
              <a:spcBef>
                <a:spcPts val="500"/>
              </a:spcBef>
              <a:spcAft>
                <a:spcPts val="0"/>
              </a:spcAft>
              <a:buClr>
                <a:schemeClr val="dk1"/>
              </a:buClr>
              <a:buSzPts val="2400"/>
              <a:buNone/>
            </a:pPr>
            <a:r>
              <a:rPr i="1" lang="en-US"/>
              <a:t>													Seems very intuitively true…</a:t>
            </a:r>
            <a:endParaRPr/>
          </a:p>
          <a:p>
            <a:pPr indent="0" lvl="1" marL="457200" rtl="0" algn="l">
              <a:lnSpc>
                <a:spcPct val="90000"/>
              </a:lnSpc>
              <a:spcBef>
                <a:spcPts val="500"/>
              </a:spcBef>
              <a:spcAft>
                <a:spcPts val="0"/>
              </a:spcAft>
              <a:buClr>
                <a:schemeClr val="dk1"/>
              </a:buClr>
              <a:buSzPts val="2400"/>
              <a:buNone/>
            </a:pPr>
            <a:r>
              <a:t/>
            </a:r>
            <a:endParaRPr i="1">
              <a:solidFill>
                <a:srgbClr val="202122"/>
              </a:solidFill>
              <a:latin typeface="Arial"/>
              <a:ea typeface="Arial"/>
              <a:cs typeface="Arial"/>
              <a:sym typeface="Arial"/>
            </a:endParaRPr>
          </a:p>
        </p:txBody>
      </p:sp>
      <p:pic>
        <p:nvPicPr>
          <p:cNvPr descr="Axiom of choice - Wikipedia" id="129" name="Google Shape;129;p3"/>
          <p:cNvPicPr preferRelativeResize="0"/>
          <p:nvPr/>
        </p:nvPicPr>
        <p:blipFill rotWithShape="1">
          <a:blip r:embed="rId3">
            <a:alphaModFix/>
          </a:blip>
          <a:srcRect b="0" l="0" r="0" t="0"/>
          <a:stretch/>
        </p:blipFill>
        <p:spPr>
          <a:xfrm>
            <a:off x="982555" y="3711575"/>
            <a:ext cx="4438650" cy="260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Well-ordering theorem</a:t>
            </a:r>
            <a:endParaRPr/>
          </a:p>
        </p:txBody>
      </p:sp>
      <p:sp>
        <p:nvSpPr>
          <p:cNvPr id="135" name="Google Shape;13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Every set can be well ordered:</a:t>
            </a:r>
            <a:endParaRPr/>
          </a:p>
          <a:p>
            <a:pPr indent="-228600" lvl="0" marL="228600" rtl="0" algn="l">
              <a:lnSpc>
                <a:spcPct val="90000"/>
              </a:lnSpc>
              <a:spcBef>
                <a:spcPts val="1000"/>
              </a:spcBef>
              <a:spcAft>
                <a:spcPts val="0"/>
              </a:spcAft>
              <a:buClr>
                <a:schemeClr val="dk1"/>
              </a:buClr>
              <a:buSzPts val="2800"/>
              <a:buChar char="•"/>
            </a:pPr>
            <a:r>
              <a:rPr lang="en-US"/>
              <a:t>Well ordered: every non empty subset of S has a least element</a:t>
            </a:r>
            <a:endParaRPr/>
          </a:p>
          <a:p>
            <a:pPr indent="0" lvl="0" marL="0" rtl="0" algn="l">
              <a:lnSpc>
                <a:spcPct val="90000"/>
              </a:lnSpc>
              <a:spcBef>
                <a:spcPts val="1000"/>
              </a:spcBef>
              <a:spcAft>
                <a:spcPts val="0"/>
              </a:spcAft>
              <a:buClr>
                <a:schemeClr val="dk1"/>
              </a:buClr>
              <a:buSzPts val="2800"/>
              <a:buNone/>
            </a:pPr>
            <a:r>
              <a:t/>
            </a:r>
            <a:endParaRPr/>
          </a:p>
        </p:txBody>
      </p:sp>
      <p:pic>
        <p:nvPicPr>
          <p:cNvPr descr="2193: Well-Ordering Principle - explain xkcd" id="136" name="Google Shape;136;p4"/>
          <p:cNvPicPr preferRelativeResize="0"/>
          <p:nvPr/>
        </p:nvPicPr>
        <p:blipFill rotWithShape="1">
          <a:blip r:embed="rId3">
            <a:alphaModFix/>
          </a:blip>
          <a:srcRect b="0" l="0" r="0" t="0"/>
          <a:stretch/>
        </p:blipFill>
        <p:spPr>
          <a:xfrm>
            <a:off x="2647950" y="3355250"/>
            <a:ext cx="6896100" cy="298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this might not seem true </a:t>
            </a:r>
            <a:endParaRPr/>
          </a:p>
        </p:txBody>
      </p:sp>
      <p:sp>
        <p:nvSpPr>
          <p:cNvPr id="142" name="Google Shape;14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Define our set </a:t>
            </a:r>
            <a:r>
              <a:rPr b="1" i="1" lang="en-US"/>
              <a:t>S</a:t>
            </a:r>
            <a:r>
              <a:rPr lang="en-US"/>
              <a:t> as all the reals in (1,2) not inclusive</a:t>
            </a:r>
            <a:endParaRPr/>
          </a:p>
          <a:p>
            <a:pPr indent="-228600" lvl="0" marL="228600" rtl="0" algn="l">
              <a:lnSpc>
                <a:spcPct val="90000"/>
              </a:lnSpc>
              <a:spcBef>
                <a:spcPts val="1000"/>
              </a:spcBef>
              <a:spcAft>
                <a:spcPts val="0"/>
              </a:spcAft>
              <a:buClr>
                <a:schemeClr val="dk1"/>
              </a:buClr>
              <a:buSzPts val="2800"/>
              <a:buChar char="•"/>
            </a:pPr>
            <a:r>
              <a:rPr lang="en-US"/>
              <a:t>What is the least element?</a:t>
            </a:r>
            <a:endParaRPr/>
          </a:p>
        </p:txBody>
      </p:sp>
      <p:pic>
        <p:nvPicPr>
          <p:cNvPr descr="Inequalities can be represented on a number line" id="143" name="Google Shape;143;p5"/>
          <p:cNvPicPr preferRelativeResize="0"/>
          <p:nvPr/>
        </p:nvPicPr>
        <p:blipFill rotWithShape="1">
          <a:blip r:embed="rId3">
            <a:alphaModFix/>
          </a:blip>
          <a:srcRect b="0" l="0" r="0" t="0"/>
          <a:stretch/>
        </p:blipFill>
        <p:spPr>
          <a:xfrm>
            <a:off x="0" y="3866164"/>
            <a:ext cx="12192000" cy="23733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But the well ordering principle and the axiom of choice are equivalent </a:t>
            </a:r>
            <a:endParaRPr/>
          </a:p>
        </p:txBody>
      </p:sp>
      <p:pic>
        <p:nvPicPr>
          <p:cNvPr descr="Just Who Are You 'Equal' To Under The 'Equal Pay Act?'" id="149" name="Google Shape;149;p6"/>
          <p:cNvPicPr preferRelativeResize="0"/>
          <p:nvPr/>
        </p:nvPicPr>
        <p:blipFill rotWithShape="1">
          <a:blip r:embed="rId3">
            <a:alphaModFix/>
          </a:blip>
          <a:srcRect b="0" l="0" r="0" t="0"/>
          <a:stretch/>
        </p:blipFill>
        <p:spPr>
          <a:xfrm>
            <a:off x="3874525" y="3133725"/>
            <a:ext cx="4567238" cy="3043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Equivalency under ZF</a:t>
            </a:r>
            <a:endParaRPr/>
          </a:p>
        </p:txBody>
      </p:sp>
      <p:sp>
        <p:nvSpPr>
          <p:cNvPr id="155" name="Google Shape;15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Well ordering implies axiom of choice: </a:t>
            </a:r>
            <a:endParaRPr/>
          </a:p>
          <a:p>
            <a:pPr indent="-228600" lvl="0" marL="228600" rtl="0" algn="l">
              <a:lnSpc>
                <a:spcPct val="90000"/>
              </a:lnSpc>
              <a:spcBef>
                <a:spcPts val="1000"/>
              </a:spcBef>
              <a:spcAft>
                <a:spcPts val="0"/>
              </a:spcAft>
              <a:buClr>
                <a:schemeClr val="dk1"/>
              </a:buClr>
              <a:buSzPts val="2800"/>
              <a:buChar char="•"/>
            </a:pPr>
            <a:r>
              <a:rPr lang="en-US"/>
              <a:t>Every set can be well ordered -&gt; there is some least element</a:t>
            </a:r>
            <a:endParaRPr/>
          </a:p>
          <a:p>
            <a:pPr indent="-228600" lvl="0" marL="228600" rtl="0" algn="l">
              <a:lnSpc>
                <a:spcPct val="90000"/>
              </a:lnSpc>
              <a:spcBef>
                <a:spcPts val="1000"/>
              </a:spcBef>
              <a:spcAft>
                <a:spcPts val="0"/>
              </a:spcAft>
              <a:buClr>
                <a:schemeClr val="dk1"/>
              </a:buClr>
              <a:buSzPts val="2800"/>
              <a:buChar char="•"/>
            </a:pPr>
            <a:r>
              <a:rPr lang="en-US"/>
              <a:t>Let the choice function </a:t>
            </a:r>
            <a:r>
              <a:rPr b="1" i="1" lang="en-US"/>
              <a:t>f</a:t>
            </a:r>
            <a:r>
              <a:rPr lang="en-US"/>
              <a:t> be the one that selects the least element from each set</a:t>
            </a:r>
            <a:endParaRPr/>
          </a:p>
          <a:p>
            <a:pPr indent="-228600" lvl="0" marL="228600" rtl="0" algn="l">
              <a:lnSpc>
                <a:spcPct val="90000"/>
              </a:lnSpc>
              <a:spcBef>
                <a:spcPts val="1000"/>
              </a:spcBef>
              <a:spcAft>
                <a:spcPts val="0"/>
              </a:spcAft>
              <a:buClr>
                <a:schemeClr val="dk1"/>
              </a:buClr>
              <a:buSzPts val="2800"/>
              <a:buChar char="•"/>
            </a:pPr>
            <a:r>
              <a:rPr lang="en-US"/>
              <a:t>There is a way to select an element from each set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2020-12-02T03:05:10Z</dcterms:created>
  <dc:creator>David Cheung</dc:creator>
</cp:coreProperties>
</file>