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3" r:id="rId5"/>
    <p:sldId id="269" r:id="rId6"/>
    <p:sldId id="264" r:id="rId7"/>
    <p:sldId id="266" r:id="rId8"/>
    <p:sldId id="267" r:id="rId9"/>
    <p:sldId id="270" r:id="rId10"/>
    <p:sldId id="271" r:id="rId11"/>
    <p:sldId id="272" r:id="rId12"/>
    <p:sldId id="273" r:id="rId13"/>
    <p:sldId id="275" r:id="rId14"/>
    <p:sldId id="261" r:id="rId15"/>
    <p:sldId id="277" r:id="rId16"/>
    <p:sldId id="259"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781D-3D6A-467A-93E3-1469A1500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DC1695-7399-44DF-8ECD-59B5EF38E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56D50-82F2-4BD8-88F4-AE4BBC40B5D1}"/>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5" name="Footer Placeholder 4">
            <a:extLst>
              <a:ext uri="{FF2B5EF4-FFF2-40B4-BE49-F238E27FC236}">
                <a16:creationId xmlns:a16="http://schemas.microsoft.com/office/drawing/2014/main" id="{35AB2D5A-1703-460B-9703-D7E1E7EA2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A5011-18EF-425C-B764-06AFD7DCC65F}"/>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392283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7D56-2595-4804-9AD5-83EE869A8B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BEB94F-A5E8-4D8A-967F-78F9382A9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E5AC3-8125-421D-B15B-D7283F73D389}"/>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5" name="Footer Placeholder 4">
            <a:extLst>
              <a:ext uri="{FF2B5EF4-FFF2-40B4-BE49-F238E27FC236}">
                <a16:creationId xmlns:a16="http://schemas.microsoft.com/office/drawing/2014/main" id="{C51FF0D0-EAAC-411A-8FFE-F543759D1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52AB-69BE-490D-A866-C8DA81A350EE}"/>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66989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1E6DB-BF1A-46E1-968A-DA136B001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46EB7-42EA-422B-8DF3-884FEB326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72D1F-54CD-4682-946E-5874D8CD9699}"/>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5" name="Footer Placeholder 4">
            <a:extLst>
              <a:ext uri="{FF2B5EF4-FFF2-40B4-BE49-F238E27FC236}">
                <a16:creationId xmlns:a16="http://schemas.microsoft.com/office/drawing/2014/main" id="{DDC92BA4-68F9-4D12-BDBF-557AB3425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86B4D-E6E3-4A40-AE76-2EAE6DAD003F}"/>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36514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4F4E-F305-4FAD-83C2-E2787C37D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F95D3-4483-4262-8410-96BB56A743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D5552-64E3-422B-86B6-9A1BC6D5C969}"/>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5" name="Footer Placeholder 4">
            <a:extLst>
              <a:ext uri="{FF2B5EF4-FFF2-40B4-BE49-F238E27FC236}">
                <a16:creationId xmlns:a16="http://schemas.microsoft.com/office/drawing/2014/main" id="{1A44F43B-34BA-4812-857D-3FCE2EF2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8721C-6EF9-44EE-915F-AD71915CE95D}"/>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293400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AF140-E15A-4D65-A0F5-0B401E70A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A36467-2B53-4585-8EBD-D4C41EB62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3DE89B-F2CB-4AF2-891A-7914726042D2}"/>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5" name="Footer Placeholder 4">
            <a:extLst>
              <a:ext uri="{FF2B5EF4-FFF2-40B4-BE49-F238E27FC236}">
                <a16:creationId xmlns:a16="http://schemas.microsoft.com/office/drawing/2014/main" id="{E0279BBB-15F2-4FB7-B30E-6ACD08DD2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F4860-0954-4E28-BBF0-08A978209E74}"/>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334616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F486-2239-4E88-8057-07BF25E519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884D1-ECDB-4C9D-9F9A-431450175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F40157-DEDA-4DE9-89FF-E8DD22390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1D970-B918-4E79-86A7-FABE6B575BD1}"/>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6" name="Footer Placeholder 5">
            <a:extLst>
              <a:ext uri="{FF2B5EF4-FFF2-40B4-BE49-F238E27FC236}">
                <a16:creationId xmlns:a16="http://schemas.microsoft.com/office/drawing/2014/main" id="{9E53ADEF-B996-4CBC-B5B4-530016153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20EE4-1515-4A95-8322-B2AD3F99F739}"/>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153356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E99E-FBDE-447C-B61D-D7EE1AF9A8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1F93D-FCA4-4EBA-87D9-416ABAA60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E5B1F-EF29-46BD-A640-B5B02626D8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72AF3C-F874-4F16-859A-CBC9B4C47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806B9-114F-4186-8224-B618C49978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17CC5-D40F-4297-B29B-B6F9BA266E39}"/>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8" name="Footer Placeholder 7">
            <a:extLst>
              <a:ext uri="{FF2B5EF4-FFF2-40B4-BE49-F238E27FC236}">
                <a16:creationId xmlns:a16="http://schemas.microsoft.com/office/drawing/2014/main" id="{46674C54-0501-43A7-BF3A-9D3CFFF5F3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4E69DA-D2BE-4D9C-9BEC-98DCE65B615D}"/>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133470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5ADC-D93D-4556-BCDD-6A886A498F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1B6C5C-EA5B-4673-9BE8-D229E800CAE7}"/>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4" name="Footer Placeholder 3">
            <a:extLst>
              <a:ext uri="{FF2B5EF4-FFF2-40B4-BE49-F238E27FC236}">
                <a16:creationId xmlns:a16="http://schemas.microsoft.com/office/drawing/2014/main" id="{6B914718-ED57-4EDD-A1A2-EA2874DFF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BA99D5-D69C-4A94-8029-1A5E3FD55450}"/>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35747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697D2-04BD-48BF-8596-33C19488C684}"/>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3" name="Footer Placeholder 2">
            <a:extLst>
              <a:ext uri="{FF2B5EF4-FFF2-40B4-BE49-F238E27FC236}">
                <a16:creationId xmlns:a16="http://schemas.microsoft.com/office/drawing/2014/main" id="{C38F8681-C87A-4E5D-AAC6-E58713535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497A6-D06F-497F-929B-67A5D474DB37}"/>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185544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9FE3-BA2F-4F4C-B91B-37A56C0EC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D4BB6-962D-42DD-8827-EF2F792A2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DF884-D5E9-43D4-8266-49A46C65F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86766-4D3D-4C16-AAAC-A0646B970504}"/>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6" name="Footer Placeholder 5">
            <a:extLst>
              <a:ext uri="{FF2B5EF4-FFF2-40B4-BE49-F238E27FC236}">
                <a16:creationId xmlns:a16="http://schemas.microsoft.com/office/drawing/2014/main" id="{42F197F6-5E69-4522-BE92-05C289335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3CD91-15B7-43E4-B60D-23ABF359A10B}"/>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25640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BF90-F52E-4BBE-9E47-A8FB8DCF9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738F1-8B19-43D8-A29C-0982045E6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997D4-DFC4-4FF5-B837-C98FB542A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A18A2-DC92-4E97-A696-041730477940}"/>
              </a:ext>
            </a:extLst>
          </p:cNvPr>
          <p:cNvSpPr>
            <a:spLocks noGrp="1"/>
          </p:cNvSpPr>
          <p:nvPr>
            <p:ph type="dt" sz="half" idx="10"/>
          </p:nvPr>
        </p:nvSpPr>
        <p:spPr/>
        <p:txBody>
          <a:bodyPr/>
          <a:lstStyle/>
          <a:p>
            <a:fld id="{7AE80A5B-7754-451F-8761-935843E1220D}" type="datetimeFigureOut">
              <a:rPr lang="en-US" smtClean="0"/>
              <a:t>8/22/2023</a:t>
            </a:fld>
            <a:endParaRPr lang="en-US"/>
          </a:p>
        </p:txBody>
      </p:sp>
      <p:sp>
        <p:nvSpPr>
          <p:cNvPr id="6" name="Footer Placeholder 5">
            <a:extLst>
              <a:ext uri="{FF2B5EF4-FFF2-40B4-BE49-F238E27FC236}">
                <a16:creationId xmlns:a16="http://schemas.microsoft.com/office/drawing/2014/main" id="{D4390F87-4A4E-48CC-ACEC-EA7EC79B6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DF2A3-1604-48B2-9BD5-F338BEB2BB75}"/>
              </a:ext>
            </a:extLst>
          </p:cNvPr>
          <p:cNvSpPr>
            <a:spLocks noGrp="1"/>
          </p:cNvSpPr>
          <p:nvPr>
            <p:ph type="sldNum" sz="quarter" idx="12"/>
          </p:nvPr>
        </p:nvSpPr>
        <p:spPr/>
        <p:txBody>
          <a:bodyPr/>
          <a:lstStyle/>
          <a:p>
            <a:fld id="{EFEEA9EC-4EB3-477D-93C1-77F89ADFD416}" type="slidenum">
              <a:rPr lang="en-US" smtClean="0"/>
              <a:t>‹#›</a:t>
            </a:fld>
            <a:endParaRPr lang="en-US"/>
          </a:p>
        </p:txBody>
      </p:sp>
    </p:spTree>
    <p:extLst>
      <p:ext uri="{BB962C8B-B14F-4D97-AF65-F5344CB8AC3E}">
        <p14:creationId xmlns:p14="http://schemas.microsoft.com/office/powerpoint/2010/main" val="183356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3AB22-FEAA-4949-AFFB-CC37A5C02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9B561-BB24-4EAE-897E-53262227A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7925B-7807-4D7C-ABD9-B42CA57EB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80A5B-7754-451F-8761-935843E1220D}" type="datetimeFigureOut">
              <a:rPr lang="en-US" smtClean="0"/>
              <a:t>8/22/2023</a:t>
            </a:fld>
            <a:endParaRPr lang="en-US"/>
          </a:p>
        </p:txBody>
      </p:sp>
      <p:sp>
        <p:nvSpPr>
          <p:cNvPr id="5" name="Footer Placeholder 4">
            <a:extLst>
              <a:ext uri="{FF2B5EF4-FFF2-40B4-BE49-F238E27FC236}">
                <a16:creationId xmlns:a16="http://schemas.microsoft.com/office/drawing/2014/main" id="{83982E20-91AC-46EF-A351-8A4E6FAB2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DF593-FD10-4EE3-85ED-D8DAB7AB0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EA9EC-4EB3-477D-93C1-77F89ADFD416}" type="slidenum">
              <a:rPr lang="en-US" smtClean="0"/>
              <a:t>‹#›</a:t>
            </a:fld>
            <a:endParaRPr lang="en-US"/>
          </a:p>
        </p:txBody>
      </p:sp>
    </p:spTree>
    <p:extLst>
      <p:ext uri="{BB962C8B-B14F-4D97-AF65-F5344CB8AC3E}">
        <p14:creationId xmlns:p14="http://schemas.microsoft.com/office/powerpoint/2010/main" val="194921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1638-9143-4584-8AFE-681EA12A96F7}"/>
              </a:ext>
            </a:extLst>
          </p:cNvPr>
          <p:cNvSpPr>
            <a:spLocks noGrp="1"/>
          </p:cNvSpPr>
          <p:nvPr>
            <p:ph type="ctrTitle"/>
          </p:nvPr>
        </p:nvSpPr>
        <p:spPr/>
        <p:txBody>
          <a:bodyPr/>
          <a:lstStyle/>
          <a:p>
            <a:r>
              <a:rPr lang="en-US" dirty="0"/>
              <a:t>Weekly Review</a:t>
            </a:r>
          </a:p>
        </p:txBody>
      </p:sp>
      <p:sp>
        <p:nvSpPr>
          <p:cNvPr id="3" name="Subtitle 2">
            <a:extLst>
              <a:ext uri="{FF2B5EF4-FFF2-40B4-BE49-F238E27FC236}">
                <a16:creationId xmlns:a16="http://schemas.microsoft.com/office/drawing/2014/main" id="{A09A2125-2926-4EDB-9ED0-D3C3615E45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5524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CFD8-E12B-4C6E-A24C-8C77459A5CDA}"/>
              </a:ext>
            </a:extLst>
          </p:cNvPr>
          <p:cNvSpPr>
            <a:spLocks noGrp="1"/>
          </p:cNvSpPr>
          <p:nvPr>
            <p:ph type="title"/>
          </p:nvPr>
        </p:nvSpPr>
        <p:spPr/>
        <p:txBody>
          <a:bodyPr/>
          <a:lstStyle/>
          <a:p>
            <a:r>
              <a:rPr lang="en-US" dirty="0"/>
              <a:t>Class Mission</a:t>
            </a:r>
          </a:p>
        </p:txBody>
      </p:sp>
      <p:sp>
        <p:nvSpPr>
          <p:cNvPr id="3" name="Content Placeholder 2">
            <a:extLst>
              <a:ext uri="{FF2B5EF4-FFF2-40B4-BE49-F238E27FC236}">
                <a16:creationId xmlns:a16="http://schemas.microsoft.com/office/drawing/2014/main" id="{81400270-D094-4E76-B87E-A4BC8001DCB5}"/>
              </a:ext>
            </a:extLst>
          </p:cNvPr>
          <p:cNvSpPr>
            <a:spLocks noGrp="1"/>
          </p:cNvSpPr>
          <p:nvPr>
            <p:ph idx="1"/>
          </p:nvPr>
        </p:nvSpPr>
        <p:spPr/>
        <p:txBody>
          <a:bodyPr/>
          <a:lstStyle/>
          <a:p>
            <a:r>
              <a:rPr lang="en-US" dirty="0"/>
              <a:t>To create digital solutions for the class, YCST and others.</a:t>
            </a:r>
          </a:p>
          <a:p>
            <a:r>
              <a:rPr lang="en-US" dirty="0"/>
              <a:t>To maximize use of opportunities to improve work ethic and skillset.</a:t>
            </a:r>
          </a:p>
          <a:p>
            <a:r>
              <a:rPr lang="en-US" dirty="0"/>
              <a:t>To build an outstanding resume, complete with experience and certifications.</a:t>
            </a:r>
          </a:p>
        </p:txBody>
      </p:sp>
    </p:spTree>
    <p:extLst>
      <p:ext uri="{BB962C8B-B14F-4D97-AF65-F5344CB8AC3E}">
        <p14:creationId xmlns:p14="http://schemas.microsoft.com/office/powerpoint/2010/main" val="354979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FD0A-36A6-4EAC-A998-D058CE5C1CF0}"/>
              </a:ext>
            </a:extLst>
          </p:cNvPr>
          <p:cNvSpPr>
            <a:spLocks noGrp="1"/>
          </p:cNvSpPr>
          <p:nvPr>
            <p:ph type="title"/>
          </p:nvPr>
        </p:nvSpPr>
        <p:spPr/>
        <p:txBody>
          <a:bodyPr/>
          <a:lstStyle/>
          <a:p>
            <a:r>
              <a:rPr lang="en-US" dirty="0"/>
              <a:t>How do we achieve this?</a:t>
            </a:r>
          </a:p>
        </p:txBody>
      </p:sp>
      <p:sp>
        <p:nvSpPr>
          <p:cNvPr id="3" name="Content Placeholder 2">
            <a:extLst>
              <a:ext uri="{FF2B5EF4-FFF2-40B4-BE49-F238E27FC236}">
                <a16:creationId xmlns:a16="http://schemas.microsoft.com/office/drawing/2014/main" id="{AEF07AC1-B5D3-4DD7-A854-0A814F0F8CED}"/>
              </a:ext>
            </a:extLst>
          </p:cNvPr>
          <p:cNvSpPr>
            <a:spLocks noGrp="1"/>
          </p:cNvSpPr>
          <p:nvPr>
            <p:ph idx="1"/>
          </p:nvPr>
        </p:nvSpPr>
        <p:spPr/>
        <p:txBody>
          <a:bodyPr>
            <a:normAutofit/>
          </a:bodyPr>
          <a:lstStyle/>
          <a:p>
            <a:r>
              <a:rPr lang="en-US" dirty="0"/>
              <a:t>Have pride in the work.</a:t>
            </a:r>
          </a:p>
          <a:p>
            <a:pPr lvl="1"/>
            <a:r>
              <a:rPr lang="en-US" dirty="0"/>
              <a:t>Build something that will last for years after you are gone.</a:t>
            </a:r>
          </a:p>
          <a:p>
            <a:r>
              <a:rPr lang="en-US" dirty="0"/>
              <a:t>Mentorship.</a:t>
            </a:r>
          </a:p>
          <a:p>
            <a:pPr lvl="1"/>
            <a:r>
              <a:rPr lang="en-US" dirty="0"/>
              <a:t>Get your juniors up to speed so they can start helping you faster.</a:t>
            </a:r>
          </a:p>
          <a:p>
            <a:r>
              <a:rPr lang="en-US" dirty="0"/>
              <a:t>Documentation and Communication.</a:t>
            </a:r>
          </a:p>
          <a:p>
            <a:pPr lvl="1"/>
            <a:r>
              <a:rPr lang="en-US" dirty="0"/>
              <a:t>Write down what you do so the same work doesn’t have to be done twice</a:t>
            </a:r>
          </a:p>
          <a:p>
            <a:r>
              <a:rPr lang="en-US" dirty="0"/>
              <a:t>Taking responsibility.</a:t>
            </a:r>
          </a:p>
          <a:p>
            <a:pPr lvl="1"/>
            <a:r>
              <a:rPr lang="en-US" dirty="0"/>
              <a:t>Realize that every decision you make impacts the world around you.</a:t>
            </a:r>
          </a:p>
          <a:p>
            <a:pPr lvl="1"/>
            <a:r>
              <a:rPr lang="en-US" dirty="0"/>
              <a:t>Even doing nothing wastes what others have made for you to use.</a:t>
            </a:r>
          </a:p>
        </p:txBody>
      </p:sp>
    </p:spTree>
    <p:extLst>
      <p:ext uri="{BB962C8B-B14F-4D97-AF65-F5344CB8AC3E}">
        <p14:creationId xmlns:p14="http://schemas.microsoft.com/office/powerpoint/2010/main" val="250612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2C3F-76CD-4F0D-8FD5-D1BCD47B7A09}"/>
              </a:ext>
            </a:extLst>
          </p:cNvPr>
          <p:cNvSpPr>
            <a:spLocks noGrp="1"/>
          </p:cNvSpPr>
          <p:nvPr>
            <p:ph type="title"/>
          </p:nvPr>
        </p:nvSpPr>
        <p:spPr/>
        <p:txBody>
          <a:bodyPr/>
          <a:lstStyle/>
          <a:p>
            <a:r>
              <a:rPr lang="en-US" dirty="0"/>
              <a:t>Do not poop in the punch bowl</a:t>
            </a:r>
          </a:p>
        </p:txBody>
      </p:sp>
      <p:sp>
        <p:nvSpPr>
          <p:cNvPr id="3" name="Content Placeholder 2">
            <a:extLst>
              <a:ext uri="{FF2B5EF4-FFF2-40B4-BE49-F238E27FC236}">
                <a16:creationId xmlns:a16="http://schemas.microsoft.com/office/drawing/2014/main" id="{7B9D6FBA-E9DA-47E6-A985-9B02C7BB3919}"/>
              </a:ext>
            </a:extLst>
          </p:cNvPr>
          <p:cNvSpPr>
            <a:spLocks noGrp="1"/>
          </p:cNvSpPr>
          <p:nvPr>
            <p:ph idx="1"/>
          </p:nvPr>
        </p:nvSpPr>
        <p:spPr/>
        <p:txBody>
          <a:bodyPr>
            <a:normAutofit fontScale="92500" lnSpcReduction="10000"/>
          </a:bodyPr>
          <a:lstStyle/>
          <a:p>
            <a:r>
              <a:rPr lang="en-US" dirty="0"/>
              <a:t>Every great party has a punch bowl</a:t>
            </a:r>
          </a:p>
          <a:p>
            <a:pPr lvl="1"/>
            <a:r>
              <a:rPr lang="en-US" dirty="0"/>
              <a:t>You take the ladle and scoop the punch into your cup</a:t>
            </a:r>
          </a:p>
          <a:p>
            <a:r>
              <a:rPr lang="en-US" dirty="0"/>
              <a:t>If a single person poops in the punch bowl, nobody can drink the punch anymore</a:t>
            </a:r>
          </a:p>
          <a:p>
            <a:r>
              <a:rPr lang="en-US" dirty="0"/>
              <a:t>The reason why schools are so incredibly strict is always because one person pooped in the punch bowl.</a:t>
            </a:r>
          </a:p>
          <a:p>
            <a:pPr lvl="1"/>
            <a:r>
              <a:rPr lang="en-US" dirty="0"/>
              <a:t>We could have open internet without filters, but </a:t>
            </a:r>
            <a:r>
              <a:rPr lang="en-US" i="1" dirty="0"/>
              <a:t>one</a:t>
            </a:r>
            <a:r>
              <a:rPr lang="en-US" dirty="0"/>
              <a:t> student will always use it to look up inappropriate content and show their friends, so now none of us can have unfiltered internet.</a:t>
            </a:r>
          </a:p>
          <a:p>
            <a:pPr lvl="1"/>
            <a:r>
              <a:rPr lang="en-US" dirty="0"/>
              <a:t>Practical example: </a:t>
            </a:r>
            <a:r>
              <a:rPr lang="en-US" dirty="0" err="1"/>
              <a:t>ChatGPT</a:t>
            </a:r>
            <a:r>
              <a:rPr lang="en-US" dirty="0"/>
              <a:t> is a giant punch bowl for learning that hasn’t been blocked by the school yet.</a:t>
            </a:r>
          </a:p>
          <a:p>
            <a:pPr lvl="1"/>
            <a:r>
              <a:rPr lang="en-US" b="1" i="1" dirty="0"/>
              <a:t>DO NOT</a:t>
            </a:r>
            <a:r>
              <a:rPr lang="en-US" dirty="0"/>
              <a:t> poop in the punch bowl by using it to cheat assignments.</a:t>
            </a:r>
            <a:endParaRPr lang="en-US" b="1" i="1" dirty="0"/>
          </a:p>
        </p:txBody>
      </p:sp>
    </p:spTree>
    <p:extLst>
      <p:ext uri="{BB962C8B-B14F-4D97-AF65-F5344CB8AC3E}">
        <p14:creationId xmlns:p14="http://schemas.microsoft.com/office/powerpoint/2010/main" val="75062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F3F1-6C50-45CC-BD51-7D46D169DAA1}"/>
              </a:ext>
            </a:extLst>
          </p:cNvPr>
          <p:cNvSpPr>
            <a:spLocks noGrp="1"/>
          </p:cNvSpPr>
          <p:nvPr>
            <p:ph type="title"/>
          </p:nvPr>
        </p:nvSpPr>
        <p:spPr>
          <a:xfrm>
            <a:off x="838200" y="365126"/>
            <a:ext cx="10515600" cy="649636"/>
          </a:xfrm>
        </p:spPr>
        <p:txBody>
          <a:bodyPr>
            <a:normAutofit fontScale="90000"/>
          </a:bodyPr>
          <a:lstStyle/>
          <a:p>
            <a:r>
              <a:rPr lang="en-US" dirty="0"/>
              <a:t>DocPac System</a:t>
            </a:r>
          </a:p>
        </p:txBody>
      </p:sp>
      <p:sp>
        <p:nvSpPr>
          <p:cNvPr id="3" name="Content Placeholder 2">
            <a:extLst>
              <a:ext uri="{FF2B5EF4-FFF2-40B4-BE49-F238E27FC236}">
                <a16:creationId xmlns:a16="http://schemas.microsoft.com/office/drawing/2014/main" id="{CBADDCBE-E4E1-4684-AFF9-97283068B12E}"/>
              </a:ext>
            </a:extLst>
          </p:cNvPr>
          <p:cNvSpPr>
            <a:spLocks noGrp="1"/>
          </p:cNvSpPr>
          <p:nvPr>
            <p:ph idx="1"/>
          </p:nvPr>
        </p:nvSpPr>
        <p:spPr>
          <a:xfrm>
            <a:off x="838200" y="1014762"/>
            <a:ext cx="10515600" cy="5162201"/>
          </a:xfrm>
        </p:spPr>
        <p:txBody>
          <a:bodyPr>
            <a:normAutofit lnSpcReduction="10000"/>
          </a:bodyPr>
          <a:lstStyle/>
          <a:p>
            <a:r>
              <a:rPr lang="en-US" dirty="0"/>
              <a:t>The first day of each week the “DocPac” will be made available.</a:t>
            </a:r>
          </a:p>
          <a:p>
            <a:pPr lvl="1"/>
            <a:r>
              <a:rPr lang="en-US" dirty="0"/>
              <a:t>If I did not print copies, you can always pull the latest changes from the DocPac Git Repo on your computer and view it locally.</a:t>
            </a:r>
          </a:p>
          <a:p>
            <a:r>
              <a:rPr lang="en-US" dirty="0"/>
              <a:t>“Included Documentation” means there is an assignment either on the DocPac sheet or in the DocPac Git Repo that needs to be viewed or printed.</a:t>
            </a:r>
          </a:p>
          <a:p>
            <a:r>
              <a:rPr lang="en-US" dirty="0"/>
              <a:t>“Required Documentation” means that assignment needs to be submitted either inside the physical DocPac or as a digital file in the DocPac Git Repo.</a:t>
            </a:r>
          </a:p>
          <a:p>
            <a:r>
              <a:rPr lang="en-US" dirty="0"/>
              <a:t>The last day of each week is when the DocPac and all of the Required Documentation is due.</a:t>
            </a:r>
          </a:p>
          <a:p>
            <a:pPr lvl="1"/>
            <a:r>
              <a:rPr lang="en-US" dirty="0"/>
              <a:t>If I have still not printed copies, you will need to print them yourself.</a:t>
            </a:r>
          </a:p>
          <a:p>
            <a:r>
              <a:rPr lang="en-US" dirty="0"/>
              <a:t>The reflection is to be completed on the last day of the week.</a:t>
            </a:r>
          </a:p>
        </p:txBody>
      </p:sp>
    </p:spTree>
    <p:extLst>
      <p:ext uri="{BB962C8B-B14F-4D97-AF65-F5344CB8AC3E}">
        <p14:creationId xmlns:p14="http://schemas.microsoft.com/office/powerpoint/2010/main" val="30479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01B2-2985-AFDD-DFD0-C9B10626C000}"/>
              </a:ext>
            </a:extLst>
          </p:cNvPr>
          <p:cNvSpPr>
            <a:spLocks noGrp="1"/>
          </p:cNvSpPr>
          <p:nvPr>
            <p:ph type="title"/>
          </p:nvPr>
        </p:nvSpPr>
        <p:spPr/>
        <p:txBody>
          <a:bodyPr/>
          <a:lstStyle/>
          <a:p>
            <a:r>
              <a:rPr lang="en-US" dirty="0"/>
              <a:t>Reflection Assignments</a:t>
            </a:r>
          </a:p>
        </p:txBody>
      </p:sp>
      <p:sp>
        <p:nvSpPr>
          <p:cNvPr id="3" name="Content Placeholder 2">
            <a:extLst>
              <a:ext uri="{FF2B5EF4-FFF2-40B4-BE49-F238E27FC236}">
                <a16:creationId xmlns:a16="http://schemas.microsoft.com/office/drawing/2014/main" id="{80E1B149-1937-E4A5-2A70-B8704BDA50D8}"/>
              </a:ext>
            </a:extLst>
          </p:cNvPr>
          <p:cNvSpPr>
            <a:spLocks noGrp="1"/>
          </p:cNvSpPr>
          <p:nvPr>
            <p:ph idx="1"/>
          </p:nvPr>
        </p:nvSpPr>
        <p:spPr/>
        <p:txBody>
          <a:bodyPr>
            <a:normAutofit fontScale="92500" lnSpcReduction="20000"/>
          </a:bodyPr>
          <a:lstStyle/>
          <a:p>
            <a:r>
              <a:rPr lang="en-US" dirty="0"/>
              <a:t>“Do better” is not an answer</a:t>
            </a:r>
          </a:p>
          <a:p>
            <a:pPr lvl="1"/>
            <a:r>
              <a:rPr lang="en-US" dirty="0"/>
              <a:t>“I failed the test because I didn’t pay attention. I will fix this by paying attention.”</a:t>
            </a:r>
          </a:p>
          <a:p>
            <a:r>
              <a:rPr lang="en-US" dirty="0"/>
              <a:t>Blaming others is not an answer</a:t>
            </a:r>
          </a:p>
          <a:p>
            <a:pPr lvl="1"/>
            <a:r>
              <a:rPr lang="en-US" dirty="0"/>
              <a:t>“I didn’t complete the project because my teammates didn’t help. I will fix this by not teaming up with them again.”</a:t>
            </a:r>
          </a:p>
          <a:p>
            <a:r>
              <a:rPr lang="en-US" dirty="0"/>
              <a:t>I need a specific plan that can be verified</a:t>
            </a:r>
          </a:p>
          <a:p>
            <a:pPr lvl="1"/>
            <a:r>
              <a:rPr lang="en-US" dirty="0"/>
              <a:t>“It’s hard to pay attention. I’ll make a vocab bingo from the task list, and play during lectures so I have to listen.”</a:t>
            </a:r>
          </a:p>
          <a:p>
            <a:pPr lvl="1"/>
            <a:r>
              <a:rPr lang="en-US" dirty="0"/>
              <a:t>(Also, somebody *please* make vocab bingo for the </a:t>
            </a:r>
            <a:r>
              <a:rPr lang="en-US" dirty="0" err="1"/>
              <a:t>Formbar</a:t>
            </a:r>
            <a:r>
              <a:rPr lang="en-US" dirty="0"/>
              <a:t>)</a:t>
            </a:r>
          </a:p>
          <a:p>
            <a:r>
              <a:rPr lang="en-US" dirty="0"/>
              <a:t>I read every single Reflection.</a:t>
            </a:r>
          </a:p>
          <a:p>
            <a:pPr lvl="1"/>
            <a:r>
              <a:rPr lang="en-US" dirty="0"/>
              <a:t>They give me insight on how I can help you succeed in this class</a:t>
            </a:r>
          </a:p>
          <a:p>
            <a:pPr lvl="1"/>
            <a:r>
              <a:rPr lang="en-US" dirty="0"/>
              <a:t>If you write Bologna Sandwich every week, then you’re not allowed to complain that this class is Bologna Sandwich</a:t>
            </a:r>
          </a:p>
          <a:p>
            <a:endParaRPr lang="en-US" dirty="0"/>
          </a:p>
        </p:txBody>
      </p:sp>
    </p:spTree>
    <p:extLst>
      <p:ext uri="{BB962C8B-B14F-4D97-AF65-F5344CB8AC3E}">
        <p14:creationId xmlns:p14="http://schemas.microsoft.com/office/powerpoint/2010/main" val="17764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01B2-2985-AFDD-DFD0-C9B10626C000}"/>
              </a:ext>
            </a:extLst>
          </p:cNvPr>
          <p:cNvSpPr>
            <a:spLocks noGrp="1"/>
          </p:cNvSpPr>
          <p:nvPr>
            <p:ph type="title"/>
          </p:nvPr>
        </p:nvSpPr>
        <p:spPr/>
        <p:txBody>
          <a:bodyPr/>
          <a:lstStyle/>
          <a:p>
            <a:r>
              <a:rPr lang="en-US" dirty="0"/>
              <a:t>Reflections: What is the point?</a:t>
            </a:r>
          </a:p>
        </p:txBody>
      </p:sp>
      <p:sp>
        <p:nvSpPr>
          <p:cNvPr id="3" name="Content Placeholder 2">
            <a:extLst>
              <a:ext uri="{FF2B5EF4-FFF2-40B4-BE49-F238E27FC236}">
                <a16:creationId xmlns:a16="http://schemas.microsoft.com/office/drawing/2014/main" id="{80E1B149-1937-E4A5-2A70-B8704BDA50D8}"/>
              </a:ext>
            </a:extLst>
          </p:cNvPr>
          <p:cNvSpPr>
            <a:spLocks noGrp="1"/>
          </p:cNvSpPr>
          <p:nvPr>
            <p:ph idx="1"/>
          </p:nvPr>
        </p:nvSpPr>
        <p:spPr/>
        <p:txBody>
          <a:bodyPr>
            <a:normAutofit/>
          </a:bodyPr>
          <a:lstStyle/>
          <a:p>
            <a:r>
              <a:rPr lang="en-US" dirty="0"/>
              <a:t>Literacy is at an all time low.</a:t>
            </a:r>
          </a:p>
          <a:p>
            <a:r>
              <a:rPr lang="en-US" dirty="0"/>
              <a:t>Using different parts of your brain together help solidify what you learned by creating more connections.</a:t>
            </a:r>
          </a:p>
          <a:p>
            <a:r>
              <a:rPr lang="en-US" dirty="0"/>
              <a:t>It is important to identify behaviors that can be improved.</a:t>
            </a:r>
          </a:p>
          <a:p>
            <a:r>
              <a:rPr lang="en-US" dirty="0"/>
              <a:t>It’s a personal line from you to me.</a:t>
            </a:r>
          </a:p>
          <a:p>
            <a:r>
              <a:rPr lang="en-US" dirty="0"/>
              <a:t>Reflections will never be typed, so stop asking.</a:t>
            </a:r>
          </a:p>
        </p:txBody>
      </p:sp>
    </p:spTree>
    <p:extLst>
      <p:ext uri="{BB962C8B-B14F-4D97-AF65-F5344CB8AC3E}">
        <p14:creationId xmlns:p14="http://schemas.microsoft.com/office/powerpoint/2010/main" val="30812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3BE0-7778-46B3-0A90-B46A754CADA5}"/>
              </a:ext>
            </a:extLst>
          </p:cNvPr>
          <p:cNvSpPr>
            <a:spLocks noGrp="1"/>
          </p:cNvSpPr>
          <p:nvPr>
            <p:ph type="title"/>
          </p:nvPr>
        </p:nvSpPr>
        <p:spPr/>
        <p:txBody>
          <a:bodyPr/>
          <a:lstStyle/>
          <a:p>
            <a:r>
              <a:rPr lang="en-US" dirty="0"/>
              <a:t>Signature Micro-Lesson</a:t>
            </a:r>
          </a:p>
        </p:txBody>
      </p:sp>
      <p:sp>
        <p:nvSpPr>
          <p:cNvPr id="3" name="Content Placeholder 2">
            <a:extLst>
              <a:ext uri="{FF2B5EF4-FFF2-40B4-BE49-F238E27FC236}">
                <a16:creationId xmlns:a16="http://schemas.microsoft.com/office/drawing/2014/main" id="{D86E7064-FE97-3632-11F6-8520E0CB57C7}"/>
              </a:ext>
            </a:extLst>
          </p:cNvPr>
          <p:cNvSpPr>
            <a:spLocks noGrp="1"/>
          </p:cNvSpPr>
          <p:nvPr>
            <p:ph idx="1"/>
          </p:nvPr>
        </p:nvSpPr>
        <p:spPr/>
        <p:txBody>
          <a:bodyPr/>
          <a:lstStyle/>
          <a:p>
            <a:r>
              <a:rPr lang="en-US" dirty="0"/>
              <a:t>If you do not know cursive, write your name without lifting your pen</a:t>
            </a:r>
          </a:p>
          <a:p>
            <a:r>
              <a:rPr lang="en-US" dirty="0"/>
              <a:t>When you have time to kill, practice this as fast as you can</a:t>
            </a:r>
          </a:p>
          <a:p>
            <a:r>
              <a:rPr lang="en-US" dirty="0"/>
              <a:t>Your brain will develop muscle memory, making some version of your name that only you can reproduce.</a:t>
            </a:r>
          </a:p>
        </p:txBody>
      </p:sp>
    </p:spTree>
    <p:extLst>
      <p:ext uri="{BB962C8B-B14F-4D97-AF65-F5344CB8AC3E}">
        <p14:creationId xmlns:p14="http://schemas.microsoft.com/office/powerpoint/2010/main" val="128157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7F88-E022-4819-A879-847894E43DDD}"/>
              </a:ext>
            </a:extLst>
          </p:cNvPr>
          <p:cNvSpPr>
            <a:spLocks noGrp="1"/>
          </p:cNvSpPr>
          <p:nvPr>
            <p:ph type="title"/>
          </p:nvPr>
        </p:nvSpPr>
        <p:spPr/>
        <p:txBody>
          <a:bodyPr/>
          <a:lstStyle/>
          <a:p>
            <a:r>
              <a:rPr lang="en-US" dirty="0"/>
              <a:t>Let’s begin!</a:t>
            </a:r>
          </a:p>
        </p:txBody>
      </p:sp>
      <p:sp>
        <p:nvSpPr>
          <p:cNvPr id="3" name="Content Placeholder 2">
            <a:extLst>
              <a:ext uri="{FF2B5EF4-FFF2-40B4-BE49-F238E27FC236}">
                <a16:creationId xmlns:a16="http://schemas.microsoft.com/office/drawing/2014/main" id="{A8A3A1C9-C525-4CE2-9E71-2F2D419654D0}"/>
              </a:ext>
            </a:extLst>
          </p:cNvPr>
          <p:cNvSpPr>
            <a:spLocks noGrp="1"/>
          </p:cNvSpPr>
          <p:nvPr>
            <p:ph idx="1"/>
          </p:nvPr>
        </p:nvSpPr>
        <p:spPr/>
        <p:txBody>
          <a:bodyPr/>
          <a:lstStyle/>
          <a:p>
            <a:r>
              <a:rPr lang="en-US" dirty="0"/>
              <a:t>Seniors will know what to do. If you are not a senior, find one and ask.</a:t>
            </a:r>
          </a:p>
        </p:txBody>
      </p:sp>
    </p:spTree>
    <p:extLst>
      <p:ext uri="{BB962C8B-B14F-4D97-AF65-F5344CB8AC3E}">
        <p14:creationId xmlns:p14="http://schemas.microsoft.com/office/powerpoint/2010/main" val="347514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How was your summer?</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1330673"/>
            <a:ext cx="10515600" cy="5195655"/>
          </a:xfrm>
        </p:spPr>
        <p:txBody>
          <a:bodyPr/>
          <a:lstStyle/>
          <a:p>
            <a:r>
              <a:rPr lang="en-US" dirty="0"/>
              <a:t>I used a Trello board to organize all of the things I wanted to do, then picked a few achievable cards to do each day.</a:t>
            </a:r>
          </a:p>
          <a:p>
            <a:r>
              <a:rPr lang="en-US" dirty="0"/>
              <a:t>I found it quite effective at keeping me from wasting all my time.</a:t>
            </a:r>
          </a:p>
          <a:p>
            <a:r>
              <a:rPr lang="en-US" dirty="0"/>
              <a:t>I can also look back at all of my “done” cards and see how much I really achieved.</a:t>
            </a:r>
          </a:p>
        </p:txBody>
      </p:sp>
    </p:spTree>
    <p:extLst>
      <p:ext uri="{BB962C8B-B14F-4D97-AF65-F5344CB8AC3E}">
        <p14:creationId xmlns:p14="http://schemas.microsoft.com/office/powerpoint/2010/main" val="24186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Mr. Smith’s Reflection pt.1</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195655"/>
          </a:xfrm>
        </p:spPr>
        <p:txBody>
          <a:bodyPr/>
          <a:lstStyle/>
          <a:p>
            <a:r>
              <a:rPr lang="en-US" dirty="0"/>
              <a:t>Students aren’t as interested in Computer Programming as they have been in the past.</a:t>
            </a:r>
          </a:p>
          <a:p>
            <a:pPr lvl="1"/>
            <a:r>
              <a:rPr lang="en-US" dirty="0"/>
              <a:t>Cyber-Security is hot right now</a:t>
            </a:r>
          </a:p>
          <a:p>
            <a:pPr lvl="1"/>
            <a:r>
              <a:rPr lang="en-US" dirty="0"/>
              <a:t>After playing too many videogames in COVID, making them doesn’t seem fun anymore</a:t>
            </a:r>
          </a:p>
          <a:p>
            <a:pPr lvl="1"/>
            <a:r>
              <a:rPr lang="en-US" dirty="0"/>
              <a:t>Computers aren’t as magical as they once were</a:t>
            </a:r>
          </a:p>
          <a:p>
            <a:pPr lvl="1"/>
            <a:r>
              <a:rPr lang="en-US" dirty="0"/>
              <a:t>Many students pick teachers, not classes</a:t>
            </a:r>
          </a:p>
          <a:p>
            <a:r>
              <a:rPr lang="en-US" dirty="0"/>
              <a:t>Why aren’t students picking Mr. Smith?</a:t>
            </a:r>
          </a:p>
          <a:p>
            <a:pPr lvl="1"/>
            <a:endParaRPr lang="en-US" dirty="0"/>
          </a:p>
        </p:txBody>
      </p:sp>
    </p:spTree>
    <p:extLst>
      <p:ext uri="{BB962C8B-B14F-4D97-AF65-F5344CB8AC3E}">
        <p14:creationId xmlns:p14="http://schemas.microsoft.com/office/powerpoint/2010/main" val="42226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Why aren’t students picking Mr. Smith?</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195655"/>
          </a:xfrm>
        </p:spPr>
        <p:txBody>
          <a:bodyPr>
            <a:normAutofit/>
          </a:bodyPr>
          <a:lstStyle/>
          <a:p>
            <a:r>
              <a:rPr lang="en-US" dirty="0"/>
              <a:t>In my first year, I had a radically different attitude about teaching.</a:t>
            </a:r>
          </a:p>
          <a:p>
            <a:pPr lvl="1"/>
            <a:r>
              <a:rPr lang="en-US" dirty="0"/>
              <a:t>I believed in almost entirely positive reinforcement ( “carrot” )</a:t>
            </a:r>
          </a:p>
          <a:p>
            <a:pPr lvl="1"/>
            <a:r>
              <a:rPr lang="en-US" dirty="0"/>
              <a:t>I gave a lot more privileges to students that were not earned</a:t>
            </a:r>
          </a:p>
          <a:p>
            <a:pPr lvl="2"/>
            <a:r>
              <a:rPr lang="en-US" dirty="0"/>
              <a:t>Could use cell phones or play Minecraft at any time</a:t>
            </a:r>
          </a:p>
          <a:p>
            <a:pPr lvl="1"/>
            <a:r>
              <a:rPr lang="en-US" dirty="0"/>
              <a:t>My philosophy is I would allow students to make any decisions they wanted, and I would guide them to and reward them for making the right decisions.</a:t>
            </a:r>
          </a:p>
          <a:p>
            <a:r>
              <a:rPr lang="en-US" dirty="0"/>
              <a:t>I was also much more “real” with my students, who respected it.</a:t>
            </a:r>
          </a:p>
          <a:p>
            <a:pPr lvl="1"/>
            <a:r>
              <a:rPr lang="en-US" dirty="0"/>
              <a:t>I was very open about my feelings, told a lot of jokes, listened to what my students cared about, and was very interested in showing the students the “behind the scenes” of the system they are forced to participate in.</a:t>
            </a:r>
          </a:p>
        </p:txBody>
      </p:sp>
    </p:spTree>
    <p:extLst>
      <p:ext uri="{BB962C8B-B14F-4D97-AF65-F5344CB8AC3E}">
        <p14:creationId xmlns:p14="http://schemas.microsoft.com/office/powerpoint/2010/main" val="25869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Why aren’t students picking Mr. Smith?</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195655"/>
          </a:xfrm>
        </p:spPr>
        <p:txBody>
          <a:bodyPr>
            <a:normAutofit/>
          </a:bodyPr>
          <a:lstStyle/>
          <a:p>
            <a:r>
              <a:rPr lang="en-US" dirty="0"/>
              <a:t>Then I learned that teenagers cannot make good decisions.</a:t>
            </a:r>
          </a:p>
          <a:p>
            <a:pPr lvl="1"/>
            <a:r>
              <a:rPr lang="en-US" dirty="0"/>
              <a:t>The frontal lobe of your brain does not fully mature until 25-30 years old. This is what’s used for long-term planning, risk vs. reward behavior, and emotional regulation.</a:t>
            </a:r>
          </a:p>
          <a:p>
            <a:pPr lvl="1"/>
            <a:r>
              <a:rPr lang="en-US" dirty="0"/>
              <a:t>This means you don’t yet have the part of your brain that tells you getting a good grade is more important for the future than being on your phone in school right now.</a:t>
            </a:r>
          </a:p>
          <a:p>
            <a:r>
              <a:rPr lang="en-US" dirty="0"/>
              <a:t>In addition, COVID and post-COVID policies lowered expectations and rewarded continuously making bad, short-term decisions.</a:t>
            </a:r>
          </a:p>
          <a:p>
            <a:pPr lvl="1"/>
            <a:r>
              <a:rPr lang="en-US" dirty="0"/>
              <a:t>There was no real consequence for not doing work and playing games or using your phone instead. You could get through school without learning or taking any real pride in your education.</a:t>
            </a:r>
          </a:p>
        </p:txBody>
      </p:sp>
    </p:spTree>
    <p:extLst>
      <p:ext uri="{BB962C8B-B14F-4D97-AF65-F5344CB8AC3E}">
        <p14:creationId xmlns:p14="http://schemas.microsoft.com/office/powerpoint/2010/main" val="29027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Why aren’t students picking Mr. Smith?</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402867"/>
          </a:xfrm>
        </p:spPr>
        <p:txBody>
          <a:bodyPr>
            <a:normAutofit lnSpcReduction="10000"/>
          </a:bodyPr>
          <a:lstStyle/>
          <a:p>
            <a:r>
              <a:rPr lang="en-US" dirty="0"/>
              <a:t>Then students started “snitching”.</a:t>
            </a:r>
          </a:p>
          <a:p>
            <a:pPr lvl="1"/>
            <a:r>
              <a:rPr lang="en-US" dirty="0"/>
              <a:t>For a variety of reasons, students started telling parents, principals, and even Safe2Say (the school shooter hotline) exaggerated stories about things I said in class.</a:t>
            </a:r>
          </a:p>
          <a:p>
            <a:pPr lvl="1"/>
            <a:r>
              <a:rPr lang="en-US" dirty="0"/>
              <a:t>I felt very betrayed and it made me not want to be “real” with my students.</a:t>
            </a:r>
          </a:p>
          <a:p>
            <a:pPr lvl="1"/>
            <a:r>
              <a:rPr lang="en-US" dirty="0"/>
              <a:t>(If I’m genuinely doing something wrong or hurtful, you are allowed to tell </a:t>
            </a:r>
            <a:r>
              <a:rPr lang="en-US"/>
              <a:t>another adult).</a:t>
            </a:r>
          </a:p>
          <a:p>
            <a:pPr lvl="1"/>
            <a:r>
              <a:rPr lang="en-US"/>
              <a:t>Furthermore</a:t>
            </a:r>
            <a:r>
              <a:rPr lang="en-US" dirty="0"/>
              <a:t>, interactions with my own superiors subconsciously set a tone for my classroom.</a:t>
            </a:r>
          </a:p>
          <a:p>
            <a:pPr lvl="1"/>
            <a:r>
              <a:rPr lang="en-US" dirty="0"/>
              <a:t>Administration began using more “stick” than “carrot” when dealing with my job, signaling to me the kind of culture expected from this school.</a:t>
            </a:r>
          </a:p>
          <a:p>
            <a:pPr lvl="1"/>
            <a:r>
              <a:rPr lang="en-US" dirty="0"/>
              <a:t>The word “professionalism” was used repeatedly to criticize my actions.</a:t>
            </a:r>
          </a:p>
          <a:p>
            <a:r>
              <a:rPr lang="en-US" dirty="0"/>
              <a:t>Therefore, I became very stern and strict.</a:t>
            </a:r>
          </a:p>
          <a:p>
            <a:pPr lvl="1"/>
            <a:r>
              <a:rPr lang="en-US" dirty="0"/>
              <a:t>I felt I was correcting a lot of problems, but I feel I overcorrected.</a:t>
            </a:r>
          </a:p>
          <a:p>
            <a:pPr lvl="1"/>
            <a:r>
              <a:rPr lang="en-US" dirty="0"/>
              <a:t>My class became all work, all of the time.</a:t>
            </a:r>
          </a:p>
        </p:txBody>
      </p:sp>
    </p:spTree>
    <p:extLst>
      <p:ext uri="{BB962C8B-B14F-4D97-AF65-F5344CB8AC3E}">
        <p14:creationId xmlns:p14="http://schemas.microsoft.com/office/powerpoint/2010/main" val="90251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Mr. Smith’s Reflection pt.2</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195655"/>
          </a:xfrm>
        </p:spPr>
        <p:txBody>
          <a:bodyPr>
            <a:normAutofit lnSpcReduction="10000"/>
          </a:bodyPr>
          <a:lstStyle/>
          <a:p>
            <a:r>
              <a:rPr lang="en-US" dirty="0"/>
              <a:t>As my student, I need you to understand that I am wholly dedicated to your education, and I will not allow you to make poor decisions.</a:t>
            </a:r>
          </a:p>
          <a:p>
            <a:pPr lvl="1"/>
            <a:r>
              <a:rPr lang="en-US" dirty="0"/>
              <a:t>My teachers let me sleep in class and ignored me, and I paid a terrible price for years because of it. Stopping you from doing the same is a major motivator for me.</a:t>
            </a:r>
          </a:p>
          <a:p>
            <a:pPr lvl="1"/>
            <a:r>
              <a:rPr lang="en-US" b="1" i="1" dirty="0"/>
              <a:t>ABSOLUTELY NOBODY IN THIS ROOM SHOULD THINK I DON’T CARE ABOUT THEM OR I DO NO LIKE THEM.</a:t>
            </a:r>
          </a:p>
          <a:p>
            <a:r>
              <a:rPr lang="en-US" dirty="0"/>
              <a:t>I will always have very high expectations.</a:t>
            </a:r>
          </a:p>
          <a:p>
            <a:pPr lvl="1"/>
            <a:r>
              <a:rPr lang="en-US" dirty="0"/>
              <a:t>Every minute of this class is an opportunity that cannot be wasted.</a:t>
            </a:r>
          </a:p>
          <a:p>
            <a:pPr lvl="1"/>
            <a:r>
              <a:rPr lang="en-US" dirty="0"/>
              <a:t>Everyone in this class can finish the year with A’s in every quarter.</a:t>
            </a:r>
          </a:p>
          <a:p>
            <a:pPr lvl="1"/>
            <a:r>
              <a:rPr lang="en-US" dirty="0"/>
              <a:t>I want my students to be the best, most qualified candidates for any job they apply for, and continue to impress their employers every day.</a:t>
            </a:r>
          </a:p>
          <a:p>
            <a:pPr lvl="1"/>
            <a:r>
              <a:rPr lang="en-US" dirty="0"/>
              <a:t>I want every student to become so used to working hard when they’re at work, that it becomes easy to them.</a:t>
            </a:r>
          </a:p>
        </p:txBody>
      </p:sp>
    </p:spTree>
    <p:extLst>
      <p:ext uri="{BB962C8B-B14F-4D97-AF65-F5344CB8AC3E}">
        <p14:creationId xmlns:p14="http://schemas.microsoft.com/office/powerpoint/2010/main" val="369220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Mr. Smith’s Reflection pt.3</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195655"/>
          </a:xfrm>
        </p:spPr>
        <p:txBody>
          <a:bodyPr>
            <a:normAutofit lnSpcReduction="10000"/>
          </a:bodyPr>
          <a:lstStyle/>
          <a:p>
            <a:r>
              <a:rPr lang="en-US" dirty="0"/>
              <a:t>However, I have set the goal this year to provide more “carrots”</a:t>
            </a:r>
          </a:p>
          <a:p>
            <a:pPr lvl="1"/>
            <a:r>
              <a:rPr lang="en-US" dirty="0"/>
              <a:t>What good are pog games if there’s never any time to play them?</a:t>
            </a:r>
          </a:p>
          <a:p>
            <a:pPr lvl="1"/>
            <a:r>
              <a:rPr lang="en-US" dirty="0"/>
              <a:t>I want to also expand what you can do with pogs, especially the “kitchen”.</a:t>
            </a:r>
          </a:p>
          <a:p>
            <a:pPr lvl="1"/>
            <a:r>
              <a:rPr lang="en-US" dirty="0"/>
              <a:t>If you are working at 100% capacity and not missing any opportunities, then you should be allowed to have fun while doing it.</a:t>
            </a:r>
          </a:p>
          <a:p>
            <a:r>
              <a:rPr lang="en-US" dirty="0"/>
              <a:t>I also need to get much better at praise.</a:t>
            </a:r>
          </a:p>
          <a:p>
            <a:pPr lvl="1"/>
            <a:r>
              <a:rPr lang="en-US" dirty="0"/>
              <a:t>I’m as bad as receiving it as giving it.</a:t>
            </a:r>
          </a:p>
          <a:p>
            <a:pPr lvl="1"/>
            <a:r>
              <a:rPr lang="en-US" dirty="0"/>
              <a:t>I was raised where “doing the right thing” was the default, so it deserved no praise. Humility is a virtue in itself.</a:t>
            </a:r>
          </a:p>
          <a:p>
            <a:r>
              <a:rPr lang="en-US" dirty="0"/>
              <a:t>I can also afford to ease up on the material.</a:t>
            </a:r>
          </a:p>
          <a:p>
            <a:pPr lvl="1"/>
            <a:r>
              <a:rPr lang="en-US" dirty="0"/>
              <a:t>The class mission is very important to me, but also very lofty.</a:t>
            </a:r>
          </a:p>
          <a:p>
            <a:pPr lvl="1"/>
            <a:r>
              <a:rPr lang="en-US" dirty="0"/>
              <a:t>The material I’m teaching you is college-level. It’s ok if not everyone is advanced enough to contribute to the major projects.</a:t>
            </a:r>
          </a:p>
        </p:txBody>
      </p:sp>
    </p:spTree>
    <p:extLst>
      <p:ext uri="{BB962C8B-B14F-4D97-AF65-F5344CB8AC3E}">
        <p14:creationId xmlns:p14="http://schemas.microsoft.com/office/powerpoint/2010/main" val="25945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31C7-C967-4A53-A184-F93A49C6CE07}"/>
              </a:ext>
            </a:extLst>
          </p:cNvPr>
          <p:cNvSpPr>
            <a:spLocks noGrp="1"/>
          </p:cNvSpPr>
          <p:nvPr>
            <p:ph type="title"/>
          </p:nvPr>
        </p:nvSpPr>
        <p:spPr>
          <a:xfrm>
            <a:off x="838200" y="365126"/>
            <a:ext cx="10515600" cy="616182"/>
          </a:xfrm>
        </p:spPr>
        <p:txBody>
          <a:bodyPr>
            <a:normAutofit fontScale="90000"/>
          </a:bodyPr>
          <a:lstStyle/>
          <a:p>
            <a:r>
              <a:rPr lang="en-US" dirty="0"/>
              <a:t>Mr. Smith’s Reflection pt.4</a:t>
            </a:r>
          </a:p>
        </p:txBody>
      </p:sp>
      <p:sp>
        <p:nvSpPr>
          <p:cNvPr id="3" name="Content Placeholder 2">
            <a:extLst>
              <a:ext uri="{FF2B5EF4-FFF2-40B4-BE49-F238E27FC236}">
                <a16:creationId xmlns:a16="http://schemas.microsoft.com/office/drawing/2014/main" id="{D3718BE3-4249-42EF-8A3A-2744C3FAE2F8}"/>
              </a:ext>
            </a:extLst>
          </p:cNvPr>
          <p:cNvSpPr>
            <a:spLocks noGrp="1"/>
          </p:cNvSpPr>
          <p:nvPr>
            <p:ph idx="1"/>
          </p:nvPr>
        </p:nvSpPr>
        <p:spPr>
          <a:xfrm>
            <a:off x="838200" y="981308"/>
            <a:ext cx="10515600" cy="5195655"/>
          </a:xfrm>
        </p:spPr>
        <p:txBody>
          <a:bodyPr>
            <a:normAutofit/>
          </a:bodyPr>
          <a:lstStyle/>
          <a:p>
            <a:pPr marL="0" indent="0">
              <a:buNone/>
            </a:pPr>
            <a:r>
              <a:rPr lang="en-US" dirty="0"/>
              <a:t>… and finally…</a:t>
            </a:r>
          </a:p>
          <a:p>
            <a:r>
              <a:rPr lang="en-US" dirty="0"/>
              <a:t>I suck at lectures</a:t>
            </a:r>
          </a:p>
          <a:p>
            <a:pPr lvl="1"/>
            <a:r>
              <a:rPr lang="en-US" dirty="0"/>
              <a:t>It’s hard to see the board from everywhere, and streams are slow</a:t>
            </a:r>
          </a:p>
          <a:p>
            <a:pPr lvl="1"/>
            <a:r>
              <a:rPr lang="en-US" dirty="0"/>
              <a:t>“Repeat after me” is very boring.</a:t>
            </a:r>
          </a:p>
          <a:p>
            <a:pPr lvl="1"/>
            <a:r>
              <a:rPr lang="en-US" dirty="0"/>
              <a:t>I don’t do a good job at helping you take notes and organize your learning because I myself am a terrible student.</a:t>
            </a:r>
          </a:p>
          <a:p>
            <a:pPr lvl="1"/>
            <a:r>
              <a:rPr lang="en-US" dirty="0"/>
              <a:t>This is why most of my assignments “throw you into the deep end” and force you to learn by “figuring it out”. It’s how I learned most of what I know.</a:t>
            </a:r>
          </a:p>
        </p:txBody>
      </p:sp>
    </p:spTree>
    <p:extLst>
      <p:ext uri="{BB962C8B-B14F-4D97-AF65-F5344CB8AC3E}">
        <p14:creationId xmlns:p14="http://schemas.microsoft.com/office/powerpoint/2010/main" val="40734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1723</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Weekly Review</vt:lpstr>
      <vt:lpstr>How was your summer?</vt:lpstr>
      <vt:lpstr>Mr. Smith’s Reflection pt.1</vt:lpstr>
      <vt:lpstr>Why aren’t students picking Mr. Smith?</vt:lpstr>
      <vt:lpstr>Why aren’t students picking Mr. Smith?</vt:lpstr>
      <vt:lpstr>Why aren’t students picking Mr. Smith?</vt:lpstr>
      <vt:lpstr>Mr. Smith’s Reflection pt.2</vt:lpstr>
      <vt:lpstr>Mr. Smith’s Reflection pt.3</vt:lpstr>
      <vt:lpstr>Mr. Smith’s Reflection pt.4</vt:lpstr>
      <vt:lpstr>Class Mission</vt:lpstr>
      <vt:lpstr>How do we achieve this?</vt:lpstr>
      <vt:lpstr>Do not poop in the punch bowl</vt:lpstr>
      <vt:lpstr>DocPac System</vt:lpstr>
      <vt:lpstr>Reflection Assignments</vt:lpstr>
      <vt:lpstr>Reflections: What is the point?</vt:lpstr>
      <vt:lpstr>Signature Micro-Lesson</vt:lpstr>
      <vt:lpstr>Let’s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creator>SMITH, CHRISTOPHER</dc:creator>
  <cp:lastModifiedBy>SMITH, CHRISTOPHER</cp:lastModifiedBy>
  <cp:revision>19</cp:revision>
  <dcterms:created xsi:type="dcterms:W3CDTF">2023-08-07T15:11:21Z</dcterms:created>
  <dcterms:modified xsi:type="dcterms:W3CDTF">2023-08-22T13:18:10Z</dcterms:modified>
</cp:coreProperties>
</file>