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1" autoAdjust="0"/>
  </p:normalViewPr>
  <p:slideViewPr>
    <p:cSldViewPr>
      <p:cViewPr varScale="1">
        <p:scale>
          <a:sx n="61" d="100"/>
          <a:sy n="61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3140968"/>
            <a:ext cx="6984776" cy="1524000"/>
          </a:xfrm>
        </p:spPr>
        <p:txBody>
          <a:bodyPr/>
          <a:lstStyle/>
          <a:p>
            <a:pPr algn="ctr"/>
            <a:r>
              <a:rPr lang="en-US" sz="5400" dirty="0" smtClean="0"/>
              <a:t>English </a:t>
            </a:r>
            <a:r>
              <a:rPr lang="en-US" sz="5400" dirty="0"/>
              <a:t>A</a:t>
            </a:r>
            <a:r>
              <a:rPr lang="en-US" sz="5400" dirty="0" smtClean="0"/>
              <a:t>lphabet and Pitch </a:t>
            </a:r>
            <a:r>
              <a:rPr lang="en-US" sz="5400" dirty="0"/>
              <a:t>S</a:t>
            </a:r>
            <a:r>
              <a:rPr lang="en-US" sz="5400" dirty="0" smtClean="0"/>
              <a:t>pace 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554416" cy="1224880"/>
          </a:xfrm>
        </p:spPr>
        <p:txBody>
          <a:bodyPr>
            <a:noAutofit/>
          </a:bodyPr>
          <a:lstStyle/>
          <a:p>
            <a:pPr algn="ctr"/>
            <a:r>
              <a:rPr lang="hy-AM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Անգլերեն այբուբենը և հնչյունային համակարգը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598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16824" cy="5400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H</a:t>
            </a:r>
            <a:r>
              <a:rPr lang="hy-AM" sz="2400" dirty="0" smtClean="0"/>
              <a:t> տառը </a:t>
            </a:r>
            <a:r>
              <a:rPr lang="hy-AM" sz="2400" dirty="0"/>
              <a:t>կարդացվում է </a:t>
            </a:r>
            <a:r>
              <a:rPr lang="en-US" sz="2400" dirty="0"/>
              <a:t>[ h ]` </a:t>
            </a:r>
            <a:r>
              <a:rPr lang="hy-AM" sz="2400" dirty="0"/>
              <a:t>հայերենի Հ</a:t>
            </a:r>
            <a:r>
              <a:rPr lang="hy-AM" sz="2400" dirty="0" smtClean="0"/>
              <a:t>-ի պես</a:t>
            </a:r>
            <a:br>
              <a:rPr lang="hy-AM" sz="2400" dirty="0" smtClean="0"/>
            </a:br>
            <a:r>
              <a:rPr lang="en-US" sz="2400" dirty="0" smtClean="0"/>
              <a:t>J</a:t>
            </a:r>
            <a:r>
              <a:rPr lang="hy-AM" sz="2400" dirty="0" smtClean="0"/>
              <a:t> </a:t>
            </a:r>
            <a:r>
              <a:rPr lang="hy-AM" sz="2400" dirty="0"/>
              <a:t>տառը կարդացվում է </a:t>
            </a:r>
            <a:r>
              <a:rPr lang="en-US" sz="2400" dirty="0"/>
              <a:t>[ </a:t>
            </a:r>
            <a:r>
              <a:rPr lang="en-US" sz="2400" b="1" dirty="0"/>
              <a:t>ʤ</a:t>
            </a:r>
            <a:r>
              <a:rPr lang="en-US" sz="2400" dirty="0"/>
              <a:t> ]` </a:t>
            </a:r>
            <a:r>
              <a:rPr lang="hy-AM" sz="2400" dirty="0"/>
              <a:t>հայերենի </a:t>
            </a:r>
            <a:r>
              <a:rPr lang="hy-AM" sz="2400" dirty="0" smtClean="0"/>
              <a:t>Ջ-ի </a:t>
            </a:r>
            <a:r>
              <a:rPr lang="hy-AM" sz="2400" dirty="0"/>
              <a:t>պես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K</a:t>
            </a:r>
            <a:r>
              <a:rPr lang="hy-AM" sz="2400" dirty="0" smtClean="0"/>
              <a:t> </a:t>
            </a:r>
            <a:r>
              <a:rPr lang="hy-AM" sz="2400" dirty="0"/>
              <a:t>տառը կարդացվում է </a:t>
            </a:r>
            <a:r>
              <a:rPr lang="en-US" sz="2400" dirty="0"/>
              <a:t>[ k </a:t>
            </a:r>
            <a:r>
              <a:rPr lang="en-US" sz="2400" dirty="0" smtClean="0"/>
              <a:t>]` </a:t>
            </a:r>
            <a:r>
              <a:rPr lang="hy-AM" sz="2400" dirty="0"/>
              <a:t>հայերենի </a:t>
            </a:r>
            <a:r>
              <a:rPr lang="hy-AM" sz="2400" dirty="0" smtClean="0"/>
              <a:t>Ք-ի </a:t>
            </a:r>
            <a:r>
              <a:rPr lang="hy-AM" sz="2400" dirty="0"/>
              <a:t>պես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</a:t>
            </a:r>
            <a:r>
              <a:rPr lang="hy-AM" sz="2400" dirty="0" smtClean="0"/>
              <a:t> </a:t>
            </a:r>
            <a:r>
              <a:rPr lang="hy-AM" sz="2400" dirty="0"/>
              <a:t>տառը կարդացվում է </a:t>
            </a:r>
            <a:r>
              <a:rPr lang="en-US" sz="2400" dirty="0"/>
              <a:t>[ l </a:t>
            </a:r>
            <a:r>
              <a:rPr lang="en-US" sz="2400" dirty="0" smtClean="0"/>
              <a:t>]` </a:t>
            </a:r>
            <a:r>
              <a:rPr lang="hy-AM" sz="2400" dirty="0"/>
              <a:t>հայերենի </a:t>
            </a:r>
            <a:r>
              <a:rPr lang="hy-AM" sz="2400" dirty="0" smtClean="0"/>
              <a:t>Լ-ի </a:t>
            </a:r>
            <a:r>
              <a:rPr lang="hy-AM" sz="2400" dirty="0"/>
              <a:t>պես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</a:t>
            </a:r>
            <a:r>
              <a:rPr lang="hy-AM" sz="2400" dirty="0" smtClean="0"/>
              <a:t> </a:t>
            </a:r>
            <a:r>
              <a:rPr lang="hy-AM" sz="2400" dirty="0"/>
              <a:t>տառը կարդացվում է </a:t>
            </a:r>
            <a:r>
              <a:rPr lang="en-US" sz="2400" dirty="0"/>
              <a:t>[ m </a:t>
            </a:r>
            <a:r>
              <a:rPr lang="en-US" sz="2400" dirty="0" smtClean="0"/>
              <a:t>]` </a:t>
            </a:r>
            <a:r>
              <a:rPr lang="hy-AM" sz="2400" dirty="0"/>
              <a:t>հայերենի </a:t>
            </a:r>
            <a:r>
              <a:rPr lang="hy-AM" sz="2400" dirty="0" smtClean="0"/>
              <a:t>Մ-ի </a:t>
            </a:r>
            <a:r>
              <a:rPr lang="hy-AM" sz="2400" dirty="0"/>
              <a:t>պես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</a:t>
            </a:r>
            <a:r>
              <a:rPr lang="hy-AM" sz="2400" dirty="0" smtClean="0"/>
              <a:t> </a:t>
            </a:r>
            <a:r>
              <a:rPr lang="hy-AM" sz="2400" dirty="0"/>
              <a:t>տառը կարդացվում է </a:t>
            </a:r>
            <a:r>
              <a:rPr lang="en-US" sz="2400" dirty="0"/>
              <a:t>[ n </a:t>
            </a:r>
            <a:r>
              <a:rPr lang="en-US" sz="2400" dirty="0" smtClean="0"/>
              <a:t>]` </a:t>
            </a:r>
            <a:r>
              <a:rPr lang="hy-AM" sz="2400" dirty="0"/>
              <a:t>հայերենի </a:t>
            </a:r>
            <a:r>
              <a:rPr lang="hy-AM" sz="2400" dirty="0" smtClean="0"/>
              <a:t>Ն-ի </a:t>
            </a:r>
            <a:r>
              <a:rPr lang="hy-AM" sz="2400" dirty="0"/>
              <a:t>պես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</a:t>
            </a:r>
            <a:r>
              <a:rPr lang="hy-AM" sz="2400" dirty="0" smtClean="0"/>
              <a:t> </a:t>
            </a:r>
            <a:r>
              <a:rPr lang="hy-AM" sz="2400" dirty="0"/>
              <a:t>տառը կարդացվում է </a:t>
            </a:r>
            <a:r>
              <a:rPr lang="en-US" sz="2400" dirty="0"/>
              <a:t>[ p </a:t>
            </a:r>
            <a:r>
              <a:rPr lang="en-US" sz="2400" dirty="0" smtClean="0"/>
              <a:t>]` </a:t>
            </a:r>
            <a:r>
              <a:rPr lang="hy-AM" sz="2400" dirty="0"/>
              <a:t>հայերենի </a:t>
            </a:r>
            <a:r>
              <a:rPr lang="hy-AM" sz="2400" dirty="0" smtClean="0"/>
              <a:t>Փ-ի պես</a:t>
            </a:r>
            <a:br>
              <a:rPr lang="hy-AM" sz="2400" dirty="0" smtClean="0"/>
            </a:br>
            <a:r>
              <a:rPr lang="en-US" sz="2400" dirty="0" smtClean="0"/>
              <a:t>Q </a:t>
            </a:r>
            <a:r>
              <a:rPr lang="hy-AM" sz="2400" dirty="0" smtClean="0"/>
              <a:t>տառը հիմնականում հանդես է գալիս </a:t>
            </a:r>
            <a:r>
              <a:rPr lang="en-US" sz="2400" dirty="0" smtClean="0"/>
              <a:t>u </a:t>
            </a:r>
            <a:r>
              <a:rPr lang="hy-AM" sz="2400" dirty="0" smtClean="0"/>
              <a:t>տառի հարևանությամբ և կարդացվում է </a:t>
            </a:r>
            <a:r>
              <a:rPr lang="en-US" sz="2400" dirty="0"/>
              <a:t>[ k ]` </a:t>
            </a:r>
            <a:r>
              <a:rPr lang="hy-AM" sz="2400" dirty="0"/>
              <a:t>հայերենի Ք-ի </a:t>
            </a:r>
            <a:r>
              <a:rPr lang="hy-AM" sz="2400" dirty="0" smtClean="0"/>
              <a:t>պես, իսկ բառամիջում՝ </a:t>
            </a:r>
            <a:r>
              <a:rPr lang="en-US" sz="2400" dirty="0" smtClean="0"/>
              <a:t>[kw], </a:t>
            </a:r>
            <a:r>
              <a:rPr lang="hy-AM" sz="2400" dirty="0" smtClean="0"/>
              <a:t>որը հայերենում կարդացվում է ՝ կ</a:t>
            </a:r>
            <a:r>
              <a:rPr lang="hy-AM" sz="1600" dirty="0" smtClean="0"/>
              <a:t>վ</a:t>
            </a:r>
            <a:r>
              <a:rPr lang="hy-AM" sz="2400" dirty="0" smtClean="0"/>
              <a:t>ուը</a:t>
            </a:r>
            <a:br>
              <a:rPr lang="hy-AM" sz="2400" dirty="0" smtClean="0"/>
            </a:br>
            <a:r>
              <a:rPr lang="en-US" sz="2400" dirty="0" smtClean="0"/>
              <a:t>R </a:t>
            </a:r>
            <a:r>
              <a:rPr lang="hy-AM" sz="2400" dirty="0" smtClean="0"/>
              <a:t>տառը կարդացվում է </a:t>
            </a:r>
            <a:r>
              <a:rPr lang="en-US" sz="2400" dirty="0"/>
              <a:t>[ r </a:t>
            </a:r>
            <a:r>
              <a:rPr lang="en-US" sz="2400" dirty="0" smtClean="0"/>
              <a:t>]` </a:t>
            </a:r>
            <a:r>
              <a:rPr lang="hy-AM" sz="2400" dirty="0" smtClean="0"/>
              <a:t>հայերենի Ր-ի պես</a:t>
            </a:r>
            <a:br>
              <a:rPr lang="hy-AM" sz="2400" dirty="0" smtClean="0"/>
            </a:br>
            <a:r>
              <a:rPr lang="en-US" sz="2400" dirty="0" smtClean="0"/>
              <a:t>S </a:t>
            </a:r>
            <a:r>
              <a:rPr lang="hy-AM" sz="2400" dirty="0" smtClean="0"/>
              <a:t>տառը </a:t>
            </a:r>
            <a:r>
              <a:rPr lang="hy-AM" sz="2400" dirty="0"/>
              <a:t>կարդացվում է </a:t>
            </a:r>
            <a:r>
              <a:rPr lang="hy-AM" sz="2400" dirty="0" smtClean="0"/>
              <a:t>[</a:t>
            </a:r>
            <a:r>
              <a:rPr lang="en-US" sz="2400" dirty="0" smtClean="0"/>
              <a:t> s </a:t>
            </a:r>
            <a:r>
              <a:rPr lang="en-US" sz="2400" dirty="0"/>
              <a:t>]` </a:t>
            </a:r>
            <a:r>
              <a:rPr lang="hy-AM" sz="2400" dirty="0"/>
              <a:t>հայերենի </a:t>
            </a:r>
            <a:r>
              <a:rPr lang="hy-AM" sz="2400" dirty="0" smtClean="0"/>
              <a:t>Ս-ի պես, իսկ եթե գտնվում է երկու ձայնավորների մեջտեղում, ապա կարդացվում է </a:t>
            </a:r>
            <a:r>
              <a:rPr lang="en-US" sz="2400" dirty="0"/>
              <a:t>[ z </a:t>
            </a:r>
            <a:r>
              <a:rPr lang="en-US" sz="2400" dirty="0" smtClean="0"/>
              <a:t>]</a:t>
            </a:r>
            <a:r>
              <a:rPr lang="hy-AM" sz="2400" dirty="0" smtClean="0"/>
              <a:t>՝ հայերենի Զ-ի պես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</a:t>
            </a:r>
            <a:r>
              <a:rPr lang="hy-AM" sz="2400" dirty="0"/>
              <a:t> </a:t>
            </a:r>
            <a:r>
              <a:rPr lang="hy-AM" sz="2400" dirty="0" smtClean="0"/>
              <a:t>տառը կարդացվում է </a:t>
            </a:r>
            <a:r>
              <a:rPr lang="en-US" sz="2400" dirty="0"/>
              <a:t>[ t </a:t>
            </a:r>
            <a:r>
              <a:rPr lang="en-US" sz="2400" dirty="0" smtClean="0"/>
              <a:t>]</a:t>
            </a:r>
            <a:r>
              <a:rPr lang="hy-AM" sz="2400" dirty="0" smtClean="0"/>
              <a:t>՝ հայերենի Թ-ի  պես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39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848872" cy="5544616"/>
          </a:xfrm>
        </p:spPr>
        <p:txBody>
          <a:bodyPr>
            <a:noAutofit/>
          </a:bodyPr>
          <a:lstStyle/>
          <a:p>
            <a:r>
              <a:rPr lang="en-US" sz="2600" dirty="0" smtClean="0"/>
              <a:t>V </a:t>
            </a:r>
            <a:r>
              <a:rPr lang="hy-AM" sz="2600" dirty="0" smtClean="0"/>
              <a:t>տառը կարդացվում է </a:t>
            </a:r>
            <a:r>
              <a:rPr lang="en-US" sz="2600" dirty="0"/>
              <a:t>[ v </a:t>
            </a:r>
            <a:r>
              <a:rPr lang="en-US" sz="2600" dirty="0" smtClean="0"/>
              <a:t>]</a:t>
            </a:r>
            <a:r>
              <a:rPr lang="hy-AM" sz="2600" dirty="0" smtClean="0"/>
              <a:t>՝ հայերենի Վ-ի պես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W</a:t>
            </a:r>
            <a:r>
              <a:rPr lang="hy-AM" sz="2600" dirty="0"/>
              <a:t> </a:t>
            </a:r>
            <a:r>
              <a:rPr lang="hy-AM" sz="2600" dirty="0" smtClean="0"/>
              <a:t>տառը կարդացվում է </a:t>
            </a:r>
            <a:r>
              <a:rPr lang="en-US" sz="2600" dirty="0"/>
              <a:t>[ w </a:t>
            </a:r>
            <a:r>
              <a:rPr lang="en-US" sz="2600" dirty="0" smtClean="0"/>
              <a:t>]`</a:t>
            </a:r>
            <a:r>
              <a:rPr lang="hy-AM" sz="2600" dirty="0" smtClean="0"/>
              <a:t>հայերենում Ուը</a:t>
            </a:r>
            <a:br>
              <a:rPr lang="hy-AM" sz="2600" dirty="0" smtClean="0"/>
            </a:br>
            <a:r>
              <a:rPr lang="en-US" sz="2600" dirty="0" smtClean="0"/>
              <a:t>Z</a:t>
            </a:r>
            <a:r>
              <a:rPr lang="hy-AM" sz="2600" dirty="0" smtClean="0"/>
              <a:t> տառը կարդացվում է </a:t>
            </a:r>
            <a:r>
              <a:rPr lang="en-US" sz="2600" dirty="0"/>
              <a:t>[ z </a:t>
            </a:r>
            <a:r>
              <a:rPr lang="en-US" sz="2600" dirty="0" smtClean="0"/>
              <a:t>]</a:t>
            </a:r>
            <a:r>
              <a:rPr lang="hy-AM" sz="2600" dirty="0" smtClean="0"/>
              <a:t>՝ հայերենի Զ-ի պես</a:t>
            </a:r>
            <a:br>
              <a:rPr lang="hy-AM" sz="2600" dirty="0" smtClean="0"/>
            </a:br>
            <a:r>
              <a:rPr lang="en-US" sz="2600" dirty="0"/>
              <a:t>[ j </a:t>
            </a:r>
            <a:r>
              <a:rPr lang="en-US" sz="2600" dirty="0" smtClean="0"/>
              <a:t>]</a:t>
            </a:r>
            <a:r>
              <a:rPr lang="hy-AM" sz="2600" dirty="0"/>
              <a:t> </a:t>
            </a:r>
            <a:r>
              <a:rPr lang="hy-AM" sz="2600" dirty="0" smtClean="0"/>
              <a:t>նշանը կարդացվում է հայերենի Յ տառի պես</a:t>
            </a:r>
            <a:br>
              <a:rPr lang="hy-AM" sz="2600" dirty="0" smtClean="0"/>
            </a:br>
            <a:r>
              <a:rPr lang="en-US" sz="2600" dirty="0" smtClean="0"/>
              <a:t>[ </a:t>
            </a:r>
            <a:r>
              <a:rPr lang="en-US" sz="2600" dirty="0"/>
              <a:t>ʒ </a:t>
            </a:r>
            <a:r>
              <a:rPr lang="en-US" sz="2600" dirty="0" smtClean="0"/>
              <a:t>]</a:t>
            </a:r>
            <a:r>
              <a:rPr lang="hy-AM" sz="2600" dirty="0"/>
              <a:t> </a:t>
            </a:r>
            <a:r>
              <a:rPr lang="hy-AM" sz="2600" dirty="0" smtClean="0"/>
              <a:t>նշանը կարդացվում է հայերենի Ժ տառի պես</a:t>
            </a:r>
            <a:br>
              <a:rPr lang="hy-AM" sz="2600" dirty="0" smtClean="0"/>
            </a:br>
            <a:r>
              <a:rPr lang="en-US" sz="2600" dirty="0"/>
              <a:t>[ ŋ </a:t>
            </a:r>
            <a:r>
              <a:rPr lang="en-US" sz="2600" dirty="0" smtClean="0"/>
              <a:t>]</a:t>
            </a:r>
            <a:r>
              <a:rPr lang="hy-AM" sz="2600" dirty="0"/>
              <a:t> </a:t>
            </a:r>
            <a:r>
              <a:rPr lang="hy-AM" sz="2600" dirty="0" smtClean="0"/>
              <a:t>նշանը կարդացվում է հայերենի Նգ-ի պես</a:t>
            </a:r>
            <a:br>
              <a:rPr lang="hy-AM" sz="2600" dirty="0" smtClean="0"/>
            </a:br>
            <a:r>
              <a:rPr lang="en-US" sz="2600" dirty="0"/>
              <a:t>[ ʃ </a:t>
            </a:r>
            <a:r>
              <a:rPr lang="en-US" sz="2600" dirty="0" smtClean="0"/>
              <a:t>]</a:t>
            </a:r>
            <a:r>
              <a:rPr lang="hy-AM" sz="2600" dirty="0"/>
              <a:t> </a:t>
            </a:r>
            <a:r>
              <a:rPr lang="hy-AM" sz="2600" dirty="0" smtClean="0"/>
              <a:t>նշանը կարդացվում է Շ, արտահայտվում </a:t>
            </a:r>
            <a:r>
              <a:rPr lang="en-US" sz="2600" dirty="0" err="1" smtClean="0"/>
              <a:t>Sh</a:t>
            </a:r>
            <a:r>
              <a:rPr lang="en-US" sz="2600" dirty="0" smtClean="0"/>
              <a:t>-</a:t>
            </a:r>
            <a:r>
              <a:rPr lang="hy-AM" sz="2600" dirty="0" smtClean="0"/>
              <a:t>ով</a:t>
            </a:r>
            <a:br>
              <a:rPr lang="hy-AM" sz="2600" dirty="0" smtClean="0"/>
            </a:br>
            <a:r>
              <a:rPr lang="en-US" sz="2600" dirty="0"/>
              <a:t>[ ʧ </a:t>
            </a:r>
            <a:r>
              <a:rPr lang="en-US" sz="2600" dirty="0" smtClean="0"/>
              <a:t>]</a:t>
            </a:r>
            <a:r>
              <a:rPr lang="hy-AM" sz="2600" dirty="0"/>
              <a:t> նշանը կարդացվում է </a:t>
            </a:r>
            <a:r>
              <a:rPr lang="hy-AM" sz="2600" dirty="0" smtClean="0"/>
              <a:t>Չ, </a:t>
            </a:r>
            <a:r>
              <a:rPr lang="hy-AM" sz="2600" dirty="0"/>
              <a:t>արտահայտվում </a:t>
            </a:r>
            <a:r>
              <a:rPr lang="en-US" sz="2600" dirty="0" err="1" smtClean="0"/>
              <a:t>Ch</a:t>
            </a:r>
            <a:r>
              <a:rPr lang="en-US" sz="2600" dirty="0" smtClean="0"/>
              <a:t>-</a:t>
            </a:r>
            <a:r>
              <a:rPr lang="hy-AM" sz="2600" dirty="0"/>
              <a:t>ով</a:t>
            </a:r>
            <a:r>
              <a:rPr lang="hy-AM" sz="2600" dirty="0" smtClean="0"/>
              <a:t/>
            </a:r>
            <a:br>
              <a:rPr lang="hy-AM" sz="2600" dirty="0" smtClean="0"/>
            </a:br>
            <a:r>
              <a:rPr lang="en-US" sz="2600" dirty="0"/>
              <a:t>[ ʤ </a:t>
            </a:r>
            <a:r>
              <a:rPr lang="en-US" sz="2600" dirty="0" smtClean="0"/>
              <a:t>] </a:t>
            </a:r>
            <a:r>
              <a:rPr lang="hy-AM" sz="2600" dirty="0"/>
              <a:t>նշանը կարդացվում է </a:t>
            </a:r>
            <a:r>
              <a:rPr lang="hy-AM" sz="2600" dirty="0" smtClean="0"/>
              <a:t>Դջ</a:t>
            </a:r>
            <a:br>
              <a:rPr lang="hy-AM" sz="2600" dirty="0" smtClean="0"/>
            </a:br>
            <a:r>
              <a:rPr lang="en-US" sz="2600" dirty="0"/>
              <a:t>[ ə </a:t>
            </a:r>
            <a:r>
              <a:rPr lang="en-US" sz="2600" dirty="0" smtClean="0"/>
              <a:t>]</a:t>
            </a:r>
            <a:r>
              <a:rPr lang="hy-AM" sz="2600" dirty="0"/>
              <a:t> նշանը կարդացվում է </a:t>
            </a:r>
            <a:r>
              <a:rPr lang="hy-AM" sz="2600" dirty="0" smtClean="0"/>
              <a:t>Թհ, </a:t>
            </a:r>
            <a:r>
              <a:rPr lang="hy-AM" sz="2600" dirty="0"/>
              <a:t>արտահայտվում </a:t>
            </a:r>
            <a:r>
              <a:rPr lang="en-US" sz="2600" dirty="0" err="1" smtClean="0"/>
              <a:t>Th</a:t>
            </a:r>
            <a:r>
              <a:rPr lang="en-US" sz="2600" dirty="0" smtClean="0"/>
              <a:t>-</a:t>
            </a:r>
            <a:r>
              <a:rPr lang="hy-AM" sz="2600" dirty="0"/>
              <a:t>ով</a:t>
            </a:r>
            <a:r>
              <a:rPr lang="hy-AM" sz="2600" dirty="0" smtClean="0"/>
              <a:t/>
            </a:r>
            <a:br>
              <a:rPr lang="hy-AM" sz="2600" dirty="0" smtClean="0"/>
            </a:br>
            <a:r>
              <a:rPr lang="en-US" sz="2600" dirty="0"/>
              <a:t>[ ð </a:t>
            </a:r>
            <a:r>
              <a:rPr lang="en-US" sz="2600" dirty="0" smtClean="0"/>
              <a:t>] </a:t>
            </a:r>
            <a:r>
              <a:rPr lang="hy-AM" sz="2600" dirty="0"/>
              <a:t>նշանը կարդացվում է </a:t>
            </a:r>
            <a:r>
              <a:rPr lang="hy-AM" sz="2600" dirty="0" smtClean="0"/>
              <a:t>Դհ, </a:t>
            </a:r>
            <a:r>
              <a:rPr lang="hy-AM" sz="2600" dirty="0"/>
              <a:t>արտահայտվում </a:t>
            </a:r>
            <a:r>
              <a:rPr lang="en-US" sz="2600" dirty="0" err="1" smtClean="0"/>
              <a:t>Th</a:t>
            </a:r>
            <a:r>
              <a:rPr lang="en-US" sz="2600" dirty="0" smtClean="0"/>
              <a:t>-</a:t>
            </a:r>
            <a:r>
              <a:rPr lang="hy-AM" sz="2600" dirty="0" smtClean="0"/>
              <a:t>ով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178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92696"/>
            <a:ext cx="7486650" cy="508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8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</TotalTime>
  <Words>31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NewsPrint</vt:lpstr>
      <vt:lpstr>English Alphabet and Pitch Space </vt:lpstr>
      <vt:lpstr>H տառը կարդացվում է [ h ]` հայերենի Հ-ի պես J տառը կարդացվում է [ ʤ ]` հայերենի Ջ-ի պես K տառը կարդացվում է [ k ]` հայերենի Ք-ի պես L տառը կարդացվում է [ l ]` հայերենի Լ-ի պես M տառը կարդացվում է [ m ]` հայերենի Մ-ի պես N տառը կարդացվում է [ n ]` հայերենի Ն-ի պես P տառը կարդացվում է [ p ]` հայերենի Փ-ի պես Q տառը հիմնականում հանդես է գալիս u տառի հարևանությամբ և կարդացվում է [ k ]` հայերենի Ք-ի պես, իսկ բառամիջում՝ [kw], որը հայերենում կարդացվում է ՝ կվուը R տառը կարդացվում է [ r ]` հայերենի Ր-ի պես S տառը կարդացվում է [ s ]` հայերենի Ս-ի պես, իսկ եթե գտնվում է երկու ձայնավորների մեջտեղում, ապա կարդացվում է [ z ]՝ հայերենի Զ-ի պես T տառը կարդացվում է [ t ]՝ հայերենի Թ-ի  պես</vt:lpstr>
      <vt:lpstr>V տառը կարդացվում է [ v ]՝ հայերենի Վ-ի պես W տառը կարդացվում է [ w ]`հայերենում Ուը Z տառը կարդացվում է [ z ]՝ հայերենի Զ-ի պես [ j ] նշանը կարդացվում է հայերենի Յ տառի պես [ ʒ ] նշանը կարդացվում է հայերենի Ժ տառի պես [ ŋ ] նշանը կարդացվում է հայերենի Նգ-ի պես [ ʃ ] նշանը կարդացվում է Շ, արտահայտվում Sh-ով [ ʧ ] նշանը կարդացվում է Չ, արտահայտվում Ch-ով [ ʤ ] նշանը կարդացվում է Դջ [ ə ] նշանը կարդացվում է Թհ, արտահայտվում Th-ով [ ð ] նշանը կարդացվում է Դհ, արտահայտվում Th-ով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Alphabet and Pitch Space </dc:title>
  <dc:creator>User</dc:creator>
  <cp:lastModifiedBy>User</cp:lastModifiedBy>
  <cp:revision>34</cp:revision>
  <dcterms:created xsi:type="dcterms:W3CDTF">2021-06-08T16:45:58Z</dcterms:created>
  <dcterms:modified xsi:type="dcterms:W3CDTF">2021-06-08T16:20:48Z</dcterms:modified>
</cp:coreProperties>
</file>