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6858000" cx="12192000"/>
  <p:notesSz cx="6858000" cy="9144000"/>
  <p:embeddedFontLst>
    <p:embeddedFont>
      <p:font typeface="Quattrocento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5" roundtripDataSignature="AMtx7mjjFs5lFnghwHZ3Gf8f9edpBNGh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F8DD05-A77A-4B91-90D3-0A9061F3962A}">
  <a:tblStyle styleId="{17F8DD05-A77A-4B91-90D3-0A9061F3962A}"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QuattrocentoSans-boldItalic.fntdata"/><Relationship Id="rId83" Type="http://schemas.openxmlformats.org/officeDocument/2006/relationships/font" Target="fonts/QuattrocentoSans-italic.fntdata"/><Relationship Id="rId42" Type="http://schemas.openxmlformats.org/officeDocument/2006/relationships/slide" Target="slides/slide37.xml"/><Relationship Id="rId41" Type="http://schemas.openxmlformats.org/officeDocument/2006/relationships/slide" Target="slides/slide36.xml"/><Relationship Id="rId85" Type="http://customschemas.google.com/relationships/presentationmetadata" Target="meta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QuattrocentoSans-bold.fntdata"/><Relationship Id="rId81"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26" name="Shape 26"/>
        <p:cNvGrpSpPr/>
        <p:nvPr/>
      </p:nvGrpSpPr>
      <p:grpSpPr>
        <a:xfrm>
          <a:off x="0" y="0"/>
          <a:ext cx="0" cy="0"/>
          <a:chOff x="0" y="0"/>
          <a:chExt cx="0" cy="0"/>
        </a:xfrm>
      </p:grpSpPr>
      <p:grpSp>
        <p:nvGrpSpPr>
          <p:cNvPr id="27" name="Google Shape;27;p77"/>
          <p:cNvGrpSpPr/>
          <p:nvPr/>
        </p:nvGrpSpPr>
        <p:grpSpPr>
          <a:xfrm>
            <a:off x="0" y="-8467"/>
            <a:ext cx="12192000" cy="6866467"/>
            <a:chOff x="0" y="-8467"/>
            <a:chExt cx="12192000" cy="6866467"/>
          </a:xfrm>
        </p:grpSpPr>
        <p:cxnSp>
          <p:nvCxnSpPr>
            <p:cNvPr id="28" name="Google Shape;28;p7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7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7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7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7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7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7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7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7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7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94" name="Shape 94"/>
        <p:cNvGrpSpPr/>
        <p:nvPr/>
      </p:nvGrpSpPr>
      <p:grpSpPr>
        <a:xfrm>
          <a:off x="0" y="0"/>
          <a:ext cx="0" cy="0"/>
          <a:chOff x="0" y="0"/>
          <a:chExt cx="0" cy="0"/>
        </a:xfrm>
      </p:grpSpPr>
      <p:sp>
        <p:nvSpPr>
          <p:cNvPr id="95" name="Google Shape;95;p8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8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00" name="Shape 100"/>
        <p:cNvGrpSpPr/>
        <p:nvPr/>
      </p:nvGrpSpPr>
      <p:grpSpPr>
        <a:xfrm>
          <a:off x="0" y="0"/>
          <a:ext cx="0" cy="0"/>
          <a:chOff x="0" y="0"/>
          <a:chExt cx="0" cy="0"/>
        </a:xfrm>
      </p:grpSpPr>
      <p:sp>
        <p:nvSpPr>
          <p:cNvPr id="101" name="Google Shape;101;p8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8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8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8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8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07" name="Google Shape;107;p8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8000">
                <a:solidFill>
                  <a:srgbClr val="BFE471"/>
                </a:solidFill>
                <a:latin typeface="Arial"/>
                <a:ea typeface="Arial"/>
                <a:cs typeface="Arial"/>
                <a:sym typeface="Arial"/>
              </a:rPr>
              <a:t>"</a:t>
            </a:r>
            <a:endParaRPr/>
          </a:p>
        </p:txBody>
      </p:sp>
      <p:sp>
        <p:nvSpPr>
          <p:cNvPr id="108" name="Google Shape;108;p8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09" name="Shape 109"/>
        <p:cNvGrpSpPr/>
        <p:nvPr/>
      </p:nvGrpSpPr>
      <p:grpSpPr>
        <a:xfrm>
          <a:off x="0" y="0"/>
          <a:ext cx="0" cy="0"/>
          <a:chOff x="0" y="0"/>
          <a:chExt cx="0" cy="0"/>
        </a:xfrm>
      </p:grpSpPr>
      <p:sp>
        <p:nvSpPr>
          <p:cNvPr id="110" name="Google Shape;110;p8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8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8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8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8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с цитатой">
  <p:cSld name="Карточка имени с цитатой">
    <p:spTree>
      <p:nvGrpSpPr>
        <p:cNvPr id="115" name="Shape 115"/>
        <p:cNvGrpSpPr/>
        <p:nvPr/>
      </p:nvGrpSpPr>
      <p:grpSpPr>
        <a:xfrm>
          <a:off x="0" y="0"/>
          <a:ext cx="0" cy="0"/>
          <a:chOff x="0" y="0"/>
          <a:chExt cx="0" cy="0"/>
        </a:xfrm>
      </p:grpSpPr>
      <p:sp>
        <p:nvSpPr>
          <p:cNvPr id="116" name="Google Shape;116;p8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8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8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8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8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22" name="Google Shape;122;p8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8000">
                <a:solidFill>
                  <a:srgbClr val="BFE471"/>
                </a:solidFill>
                <a:latin typeface="Arial"/>
                <a:ea typeface="Arial"/>
                <a:cs typeface="Arial"/>
                <a:sym typeface="Arial"/>
              </a:rPr>
              <a:t>"</a:t>
            </a:r>
            <a:endParaRPr/>
          </a:p>
        </p:txBody>
      </p:sp>
      <p:sp>
        <p:nvSpPr>
          <p:cNvPr id="123" name="Google Shape;123;p8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24" name="Shape 124"/>
        <p:cNvGrpSpPr/>
        <p:nvPr/>
      </p:nvGrpSpPr>
      <p:grpSpPr>
        <a:xfrm>
          <a:off x="0" y="0"/>
          <a:ext cx="0" cy="0"/>
          <a:chOff x="0" y="0"/>
          <a:chExt cx="0" cy="0"/>
        </a:xfrm>
      </p:grpSpPr>
      <p:sp>
        <p:nvSpPr>
          <p:cNvPr id="125" name="Google Shape;125;p9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9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9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9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9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31" name="Shape 131"/>
        <p:cNvGrpSpPr/>
        <p:nvPr/>
      </p:nvGrpSpPr>
      <p:grpSpPr>
        <a:xfrm>
          <a:off x="0" y="0"/>
          <a:ext cx="0" cy="0"/>
          <a:chOff x="0" y="0"/>
          <a:chExt cx="0" cy="0"/>
        </a:xfrm>
      </p:grpSpPr>
      <p:sp>
        <p:nvSpPr>
          <p:cNvPr id="132" name="Google Shape;132;p9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91"/>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9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9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9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37" name="Shape 137"/>
        <p:cNvGrpSpPr/>
        <p:nvPr/>
      </p:nvGrpSpPr>
      <p:grpSpPr>
        <a:xfrm>
          <a:off x="0" y="0"/>
          <a:ext cx="0" cy="0"/>
          <a:chOff x="0" y="0"/>
          <a:chExt cx="0" cy="0"/>
        </a:xfrm>
      </p:grpSpPr>
      <p:sp>
        <p:nvSpPr>
          <p:cNvPr id="138" name="Google Shape;138;p9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9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9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9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9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43" name="Shape 43"/>
        <p:cNvGrpSpPr/>
        <p:nvPr/>
      </p:nvGrpSpPr>
      <p:grpSpPr>
        <a:xfrm>
          <a:off x="0" y="0"/>
          <a:ext cx="0" cy="0"/>
          <a:chOff x="0" y="0"/>
          <a:chExt cx="0" cy="0"/>
        </a:xfrm>
      </p:grpSpPr>
      <p:sp>
        <p:nvSpPr>
          <p:cNvPr id="44" name="Google Shape;44;p7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7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49" name="Shape 49"/>
        <p:cNvGrpSpPr/>
        <p:nvPr/>
      </p:nvGrpSpPr>
      <p:grpSpPr>
        <a:xfrm>
          <a:off x="0" y="0"/>
          <a:ext cx="0" cy="0"/>
          <a:chOff x="0" y="0"/>
          <a:chExt cx="0" cy="0"/>
        </a:xfrm>
      </p:grpSpPr>
      <p:sp>
        <p:nvSpPr>
          <p:cNvPr id="50" name="Google Shape;50;p7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3" name="Shape 53"/>
        <p:cNvGrpSpPr/>
        <p:nvPr/>
      </p:nvGrpSpPr>
      <p:grpSpPr>
        <a:xfrm>
          <a:off x="0" y="0"/>
          <a:ext cx="0" cy="0"/>
          <a:chOff x="0" y="0"/>
          <a:chExt cx="0" cy="0"/>
        </a:xfrm>
      </p:grpSpPr>
      <p:sp>
        <p:nvSpPr>
          <p:cNvPr id="54" name="Google Shape;54;p8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6" name="Google Shape;56;p8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9" name="Shape 59"/>
        <p:cNvGrpSpPr/>
        <p:nvPr/>
      </p:nvGrpSpPr>
      <p:grpSpPr>
        <a:xfrm>
          <a:off x="0" y="0"/>
          <a:ext cx="0" cy="0"/>
          <a:chOff x="0" y="0"/>
          <a:chExt cx="0" cy="0"/>
        </a:xfrm>
      </p:grpSpPr>
      <p:sp>
        <p:nvSpPr>
          <p:cNvPr id="60" name="Google Shape;60;p8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8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8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66" name="Shape 66"/>
        <p:cNvGrpSpPr/>
        <p:nvPr/>
      </p:nvGrpSpPr>
      <p:grpSpPr>
        <a:xfrm>
          <a:off x="0" y="0"/>
          <a:ext cx="0" cy="0"/>
          <a:chOff x="0" y="0"/>
          <a:chExt cx="0" cy="0"/>
        </a:xfrm>
      </p:grpSpPr>
      <p:sp>
        <p:nvSpPr>
          <p:cNvPr id="67" name="Google Shape;67;p8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8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8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8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8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5" name="Shape 75"/>
        <p:cNvGrpSpPr/>
        <p:nvPr/>
      </p:nvGrpSpPr>
      <p:grpSpPr>
        <a:xfrm>
          <a:off x="0" y="0"/>
          <a:ext cx="0" cy="0"/>
          <a:chOff x="0" y="0"/>
          <a:chExt cx="0" cy="0"/>
        </a:xfrm>
      </p:grpSpPr>
      <p:sp>
        <p:nvSpPr>
          <p:cNvPr id="76" name="Google Shape;76;p8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0" name="Shape 80"/>
        <p:cNvGrpSpPr/>
        <p:nvPr/>
      </p:nvGrpSpPr>
      <p:grpSpPr>
        <a:xfrm>
          <a:off x="0" y="0"/>
          <a:ext cx="0" cy="0"/>
          <a:chOff x="0" y="0"/>
          <a:chExt cx="0" cy="0"/>
        </a:xfrm>
      </p:grpSpPr>
      <p:sp>
        <p:nvSpPr>
          <p:cNvPr id="81" name="Google Shape;81;p8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8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8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87" name="Shape 87"/>
        <p:cNvGrpSpPr/>
        <p:nvPr/>
      </p:nvGrpSpPr>
      <p:grpSpPr>
        <a:xfrm>
          <a:off x="0" y="0"/>
          <a:ext cx="0" cy="0"/>
          <a:chOff x="0" y="0"/>
          <a:chExt cx="0" cy="0"/>
        </a:xfrm>
      </p:grpSpPr>
      <p:sp>
        <p:nvSpPr>
          <p:cNvPr id="88" name="Google Shape;88;p8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5"/>
          <p:cNvSpPr/>
          <p:nvPr>
            <p:ph idx="2" type="pic"/>
          </p:nvPr>
        </p:nvSpPr>
        <p:spPr>
          <a:xfrm>
            <a:off x="677334" y="609600"/>
            <a:ext cx="8596668" cy="3845718"/>
          </a:xfrm>
          <a:prstGeom prst="rect">
            <a:avLst/>
          </a:prstGeom>
          <a:noFill/>
          <a:ln>
            <a:noFill/>
          </a:ln>
        </p:spPr>
      </p:sp>
      <p:sp>
        <p:nvSpPr>
          <p:cNvPr id="90" name="Google Shape;90;p8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8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76"/>
          <p:cNvGrpSpPr/>
          <p:nvPr/>
        </p:nvGrpSpPr>
        <p:grpSpPr>
          <a:xfrm>
            <a:off x="0" y="-8467"/>
            <a:ext cx="12192000" cy="6866467"/>
            <a:chOff x="0" y="-8467"/>
            <a:chExt cx="12192000" cy="6866467"/>
          </a:xfrm>
        </p:grpSpPr>
        <p:cxnSp>
          <p:nvCxnSpPr>
            <p:cNvPr id="11" name="Google Shape;11;p7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7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7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7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7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7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7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7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7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7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7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7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7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5.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9.png"/><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6.png"/><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4.png"/><Relationship Id="rId4" Type="http://schemas.openxmlformats.org/officeDocument/2006/relationships/image" Target="../media/image5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2.png"/><Relationship Id="rId4" Type="http://schemas.openxmlformats.org/officeDocument/2006/relationships/image" Target="../media/image4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4155017" y="32809"/>
            <a:ext cx="363308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ru-RU"/>
              <a:t>Bootstrap</a:t>
            </a:r>
            <a:endParaRPr/>
          </a:p>
          <a:p>
            <a:pPr indent="0" lvl="0" marL="0" rtl="0" algn="ctr">
              <a:spcBef>
                <a:spcPts val="0"/>
              </a:spcBef>
              <a:spcAft>
                <a:spcPts val="0"/>
              </a:spcAft>
              <a:buClr>
                <a:schemeClr val="accent1"/>
              </a:buClr>
              <a:buSzPts val="5400"/>
              <a:buFont typeface="Trebuchet MS"/>
              <a:buNone/>
            </a:pPr>
            <a:r>
              <a:t/>
            </a:r>
            <a:endParaRPr/>
          </a:p>
        </p:txBody>
      </p:sp>
      <p:sp>
        <p:nvSpPr>
          <p:cNvPr id="149" name="Google Shape;149;p1"/>
          <p:cNvSpPr txBox="1"/>
          <p:nvPr>
            <p:ph idx="1" type="subTitle"/>
          </p:nvPr>
        </p:nvSpPr>
        <p:spPr>
          <a:xfrm>
            <a:off x="1726142" y="850433"/>
            <a:ext cx="7766936" cy="597369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i="1" lang="ru-RU"/>
              <a:t>&lt;div class="jumbotron text-center"&gt;</a:t>
            </a:r>
            <a:br>
              <a:rPr i="1" lang="ru-RU"/>
            </a:br>
            <a:r>
              <a:rPr i="1" lang="ru-RU"/>
              <a:t>  &lt;h1&gt;My First Bootstrap Page&lt;/h1&gt;</a:t>
            </a:r>
            <a:br>
              <a:rPr i="1" lang="ru-RU"/>
            </a:br>
            <a:r>
              <a:rPr i="1" lang="ru-RU"/>
              <a:t>  &lt;p&gt;Resize this responsive page to see the effect!&lt;/p&gt;</a:t>
            </a:r>
            <a:br>
              <a:rPr i="1" lang="ru-RU"/>
            </a:br>
            <a:r>
              <a:rPr i="1" lang="ru-RU"/>
              <a:t>&lt;/div&gt;</a:t>
            </a:r>
            <a:br>
              <a:rPr i="1" lang="ru-RU"/>
            </a:br>
            <a:br>
              <a:rPr i="1" lang="ru-RU"/>
            </a:br>
            <a:r>
              <a:rPr i="1" lang="ru-RU"/>
              <a:t>&lt;div class="container"&gt;</a:t>
            </a:r>
            <a:br>
              <a:rPr i="1" lang="ru-RU"/>
            </a:br>
            <a:r>
              <a:rPr i="1" lang="ru-RU"/>
              <a:t>  &lt;div class="row"&gt;</a:t>
            </a:r>
            <a:br>
              <a:rPr i="1" lang="ru-RU"/>
            </a:br>
            <a:r>
              <a:rPr i="1" lang="ru-RU"/>
              <a:t>    &lt;div class="col-sm-4"&gt;</a:t>
            </a:r>
            <a:br>
              <a:rPr i="1" lang="ru-RU"/>
            </a:br>
            <a:r>
              <a:rPr i="1" lang="ru-RU"/>
              <a:t>      &lt;h3&gt;Column 1&lt;/h3&gt;</a:t>
            </a:r>
            <a:br>
              <a:rPr i="1" lang="ru-RU"/>
            </a:br>
            <a:r>
              <a:rPr i="1" lang="ru-RU"/>
              <a:t>      &lt;p&gt;Lorem ipsum dolor..&lt;/p&gt;</a:t>
            </a:r>
            <a:br>
              <a:rPr i="1" lang="ru-RU"/>
            </a:br>
            <a:r>
              <a:rPr i="1" lang="ru-RU"/>
              <a:t>    &lt;/div&gt;</a:t>
            </a:r>
            <a:br>
              <a:rPr i="1" lang="ru-RU"/>
            </a:br>
            <a:r>
              <a:rPr i="1" lang="ru-RU"/>
              <a:t>    &lt;div class="col-sm-4"&gt;</a:t>
            </a:r>
            <a:br>
              <a:rPr i="1" lang="ru-RU"/>
            </a:br>
            <a:r>
              <a:rPr i="1" lang="ru-RU"/>
              <a:t>      &lt;h3&gt;Column 2&lt;/h3&gt;</a:t>
            </a:r>
            <a:br>
              <a:rPr i="1" lang="ru-RU"/>
            </a:br>
            <a:r>
              <a:rPr i="1" lang="ru-RU"/>
              <a:t>      &lt;p&gt;Lorem ipsum dolor..&lt;/p&gt;</a:t>
            </a:r>
            <a:br>
              <a:rPr i="1" lang="ru-RU"/>
            </a:br>
            <a:r>
              <a:rPr i="1" lang="ru-RU"/>
              <a:t>    &lt;/div&gt;</a:t>
            </a:r>
            <a:br>
              <a:rPr i="1" lang="ru-RU"/>
            </a:br>
            <a:r>
              <a:rPr i="1" lang="ru-RU"/>
              <a:t>    &lt;div class="col-sm-4"&gt;</a:t>
            </a:r>
            <a:br>
              <a:rPr i="1" lang="ru-RU"/>
            </a:br>
            <a:r>
              <a:rPr i="1" lang="ru-RU"/>
              <a:t>      &lt;h3&gt;Column 3&lt;/h3&gt;</a:t>
            </a:r>
            <a:br>
              <a:rPr i="1" lang="ru-RU"/>
            </a:br>
            <a:r>
              <a:rPr i="1" lang="ru-RU"/>
              <a:t>      &lt;p&gt;Lorem ipsum dolor..&lt;/p&gt;</a:t>
            </a:r>
            <a:br>
              <a:rPr i="1" lang="ru-RU"/>
            </a:br>
            <a:r>
              <a:rPr i="1" lang="ru-RU"/>
              <a:t>    &lt;/div&gt;</a:t>
            </a:r>
            <a:br>
              <a:rPr i="1" lang="ru-RU"/>
            </a:br>
            <a:r>
              <a:rPr i="1" lang="ru-RU"/>
              <a:t>  &lt;/div&gt;</a:t>
            </a:r>
            <a:br>
              <a:rPr i="1" lang="ru-RU"/>
            </a:br>
            <a:r>
              <a:rPr i="1" lang="ru-RU"/>
              <a:t>&lt;/div&gt;</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nvSpPr>
        <p:spPr>
          <a:xfrm>
            <a:off x="4133850" y="171450"/>
            <a:ext cx="429577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Background Colors</a:t>
            </a:r>
            <a:endParaRPr b="1" sz="2400">
              <a:solidFill>
                <a:srgbClr val="00B050"/>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2" name="Google Shape;212;p10"/>
          <p:cNvSpPr txBox="1"/>
          <p:nvPr/>
        </p:nvSpPr>
        <p:spPr>
          <a:xfrm>
            <a:off x="1476375" y="1019175"/>
            <a:ext cx="851535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&lt;h2&gt;Contextual Link Colors&lt;/h2&gt;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&lt;p&gt;Hover over the links.&lt;/p&gt;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class="text-muted"&gt;Muted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class="text-primary"&gt;Primary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class="text-success"&gt;Success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class="text-info"&gt;Info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class="text-warning"&gt;Warning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class="text-danger"&gt;Danger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class="text-secondary"&gt;Secondary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class="text-dark"&gt;Dark grey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class="text-body"&gt;Body/black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class="text-light"&gt;Light grey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nvSpPr>
        <p:spPr>
          <a:xfrm>
            <a:off x="4505325" y="-47625"/>
            <a:ext cx="27432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Tables</a:t>
            </a:r>
            <a:endParaRPr b="1" sz="2400">
              <a:solidFill>
                <a:srgbClr val="00B050"/>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8" name="Google Shape;218;p11"/>
          <p:cNvSpPr txBox="1"/>
          <p:nvPr/>
        </p:nvSpPr>
        <p:spPr>
          <a:xfrm>
            <a:off x="523875" y="514350"/>
            <a:ext cx="11229975"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&lt;h2&gt;Basic Table&lt;/h2&gt;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&lt;table &gt;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&lt;thead&gt;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&lt;th&gt;Firstname&lt;/th&gt;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&lt;th&gt;Lastname&lt;/th&gt;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&lt;th&gt;Email&lt;/th&gt;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&lt;/thead&gt;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&lt;tbody&gt;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&lt;td&gt;John&lt;/td&gt;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&lt;td&gt;Doe&lt;/td&gt;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r>
              <a:rPr lang="ru-RU" sz="1800" u="sng">
                <a:solidFill>
                  <a:schemeClr val="dk1"/>
                </a:solidFill>
                <a:latin typeface="Trebuchet MS"/>
                <a:ea typeface="Trebuchet MS"/>
                <a:cs typeface="Trebuchet MS"/>
                <a:sym typeface="Trebuchet MS"/>
                <a:hlinkClick r:id="rId3">
                  <a:extLst>
                    <a:ext uri="{A12FA001-AC4F-418D-AE19-62706E023703}">
                      <ahyp:hlinkClr val="tx"/>
                    </a:ext>
                  </a:extLst>
                </a:hlinkClick>
              </a:rPr>
              <a:t>&lt;td&gt;john@example.com&lt;/td</a:t>
            </a:r>
            <a:r>
              <a:rPr lang="ru-RU" sz="1800">
                <a:solidFill>
                  <a:schemeClr val="dk1"/>
                </a:solidFill>
                <a:latin typeface="Trebuchet MS"/>
                <a:ea typeface="Trebuchet MS"/>
                <a:cs typeface="Trebuchet MS"/>
                <a:sym typeface="Trebuchet MS"/>
              </a:rPr>
              <a:t>&gt;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&lt;/tbody&gt;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&lt;/table&gt;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9" name="Google Shape;219;p11"/>
          <p:cNvSpPr txBox="1"/>
          <p:nvPr/>
        </p:nvSpPr>
        <p:spPr>
          <a:xfrm>
            <a:off x="4724400" y="3200400"/>
            <a:ext cx="27432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.table-striped</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.table-bordered</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.table-hover</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.table-dark</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.table-borderless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aphicFrame>
        <p:nvGraphicFramePr>
          <p:cNvPr id="225" name="Google Shape;225;p12"/>
          <p:cNvGraphicFramePr/>
          <p:nvPr/>
        </p:nvGraphicFramePr>
        <p:xfrm>
          <a:off x="1247775" y="742950"/>
          <a:ext cx="3000000" cy="3000000"/>
        </p:xfrm>
        <a:graphic>
          <a:graphicData uri="http://schemas.openxmlformats.org/drawingml/2006/table">
            <a:tbl>
              <a:tblPr bandRow="1" firstRow="1">
                <a:noFill/>
                <a:tableStyleId>{17F8DD05-A77A-4B91-90D3-0A9061F3962A}</a:tableStyleId>
              </a:tblPr>
              <a:tblGrid>
                <a:gridCol w="4846600"/>
                <a:gridCol w="4846600"/>
              </a:tblGrid>
              <a:tr h="392900">
                <a:tc>
                  <a:txBody>
                    <a:bodyPr/>
                    <a:lstStyle/>
                    <a:p>
                      <a:pPr indent="0" lvl="0" marL="0" marR="0" rtl="0" algn="l">
                        <a:spcBef>
                          <a:spcPts val="0"/>
                        </a:spcBef>
                        <a:spcAft>
                          <a:spcPts val="0"/>
                        </a:spcAft>
                        <a:buNone/>
                      </a:pPr>
                      <a:r>
                        <a:rPr lang="ru-RU" sz="1800" u="none" cap="none" strike="noStrike"/>
                        <a:t>Class</a:t>
                      </a:r>
                      <a:endParaRPr/>
                    </a:p>
                  </a:txBody>
                  <a:tcPr marT="45725" marB="45725" marR="91450" marL="91450" anchor="b"/>
                </a:tc>
                <a:tc>
                  <a:txBody>
                    <a:bodyPr/>
                    <a:lstStyle/>
                    <a:p>
                      <a:pPr indent="0" lvl="0" marL="0" marR="0" rtl="0" algn="l">
                        <a:spcBef>
                          <a:spcPts val="0"/>
                        </a:spcBef>
                        <a:spcAft>
                          <a:spcPts val="0"/>
                        </a:spcAft>
                        <a:buNone/>
                      </a:pPr>
                      <a:r>
                        <a:rPr lang="ru-RU" sz="1800" u="none" cap="none" strike="noStrike"/>
                        <a:t>Description</a:t>
                      </a:r>
                      <a:endParaRPr/>
                    </a:p>
                  </a:txBody>
                  <a:tcPr marT="45725" marB="45725" marR="91450" marL="91450" anchor="b"/>
                </a:tc>
              </a:tr>
              <a:tr h="228600">
                <a:tc>
                  <a:txBody>
                    <a:bodyPr/>
                    <a:lstStyle/>
                    <a:p>
                      <a:pPr indent="0" lvl="0" marL="0" marR="0" rtl="0" algn="l">
                        <a:spcBef>
                          <a:spcPts val="0"/>
                        </a:spcBef>
                        <a:spcAft>
                          <a:spcPts val="0"/>
                        </a:spcAft>
                        <a:buNone/>
                      </a:pPr>
                      <a:r>
                        <a:rPr lang="ru-RU" sz="1800" u="none" cap="none" strike="noStrike"/>
                        <a:t>.table-primary</a:t>
                      </a:r>
                      <a:endParaRPr/>
                    </a:p>
                  </a:txBody>
                  <a:tcPr marT="45725" marB="45725" marR="91450" marL="91450"/>
                </a:tc>
                <a:tc>
                  <a:txBody>
                    <a:bodyPr/>
                    <a:lstStyle/>
                    <a:p>
                      <a:pPr indent="0" lvl="0" marL="0" marR="0" rtl="0" algn="l">
                        <a:spcBef>
                          <a:spcPts val="0"/>
                        </a:spcBef>
                        <a:spcAft>
                          <a:spcPts val="0"/>
                        </a:spcAft>
                        <a:buNone/>
                      </a:pPr>
                      <a:r>
                        <a:rPr lang="ru-RU" sz="1800" u="none" cap="none" strike="noStrike"/>
                        <a:t>Blue: Indicates an important action</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.table-success</a:t>
                      </a:r>
                      <a:endParaRPr/>
                    </a:p>
                  </a:txBody>
                  <a:tcPr marT="45725" marB="45725" marR="91450" marL="91450"/>
                </a:tc>
                <a:tc>
                  <a:txBody>
                    <a:bodyPr/>
                    <a:lstStyle/>
                    <a:p>
                      <a:pPr indent="0" lvl="0" marL="0" marR="0" rtl="0" algn="l">
                        <a:spcBef>
                          <a:spcPts val="0"/>
                        </a:spcBef>
                        <a:spcAft>
                          <a:spcPts val="0"/>
                        </a:spcAft>
                        <a:buNone/>
                      </a:pPr>
                      <a:r>
                        <a:rPr lang="ru-RU" sz="1800" u="none" cap="none" strike="noStrike"/>
                        <a:t>Green: Indicates a successful or positive action</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.table-danger</a:t>
                      </a:r>
                      <a:endParaRPr/>
                    </a:p>
                  </a:txBody>
                  <a:tcPr marT="45725" marB="45725" marR="91450" marL="91450"/>
                </a:tc>
                <a:tc>
                  <a:txBody>
                    <a:bodyPr/>
                    <a:lstStyle/>
                    <a:p>
                      <a:pPr indent="0" lvl="0" marL="0" marR="0" rtl="0" algn="l">
                        <a:spcBef>
                          <a:spcPts val="0"/>
                        </a:spcBef>
                        <a:spcAft>
                          <a:spcPts val="0"/>
                        </a:spcAft>
                        <a:buNone/>
                      </a:pPr>
                      <a:r>
                        <a:rPr lang="ru-RU" sz="1800" u="none" cap="none" strike="noStrike"/>
                        <a:t>Red: Indicates a dangerous or potentially negative action</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.table-info</a:t>
                      </a:r>
                      <a:endParaRPr/>
                    </a:p>
                  </a:txBody>
                  <a:tcPr marT="45725" marB="45725" marR="91450" marL="91450"/>
                </a:tc>
                <a:tc>
                  <a:txBody>
                    <a:bodyPr/>
                    <a:lstStyle/>
                    <a:p>
                      <a:pPr indent="0" lvl="0" marL="0" marR="0" rtl="0" algn="l">
                        <a:spcBef>
                          <a:spcPts val="0"/>
                        </a:spcBef>
                        <a:spcAft>
                          <a:spcPts val="0"/>
                        </a:spcAft>
                        <a:buNone/>
                      </a:pPr>
                      <a:r>
                        <a:rPr lang="ru-RU" sz="1800" u="none" cap="none" strike="noStrike"/>
                        <a:t>Light blue: Indicates a neutral informative change or action</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.table-warning</a:t>
                      </a:r>
                      <a:endParaRPr/>
                    </a:p>
                  </a:txBody>
                  <a:tcPr marT="45725" marB="45725" marR="91450" marL="91450"/>
                </a:tc>
                <a:tc>
                  <a:txBody>
                    <a:bodyPr/>
                    <a:lstStyle/>
                    <a:p>
                      <a:pPr indent="0" lvl="0" marL="0" marR="0" rtl="0" algn="l">
                        <a:spcBef>
                          <a:spcPts val="0"/>
                        </a:spcBef>
                        <a:spcAft>
                          <a:spcPts val="0"/>
                        </a:spcAft>
                        <a:buNone/>
                      </a:pPr>
                      <a:r>
                        <a:rPr lang="ru-RU" sz="1800" u="none" cap="none" strike="noStrike"/>
                        <a:t>Orange: Indicates a warning that might need attention</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.table-active</a:t>
                      </a:r>
                      <a:endParaRPr/>
                    </a:p>
                  </a:txBody>
                  <a:tcPr marT="45725" marB="45725" marR="91450" marL="91450"/>
                </a:tc>
                <a:tc>
                  <a:txBody>
                    <a:bodyPr/>
                    <a:lstStyle/>
                    <a:p>
                      <a:pPr indent="0" lvl="0" marL="0" marR="0" rtl="0" algn="l">
                        <a:spcBef>
                          <a:spcPts val="0"/>
                        </a:spcBef>
                        <a:spcAft>
                          <a:spcPts val="0"/>
                        </a:spcAft>
                        <a:buNone/>
                      </a:pPr>
                      <a:r>
                        <a:rPr lang="ru-RU" sz="1800" u="none" cap="none" strike="noStrike"/>
                        <a:t>Grey: Applies the hover color to the table row or table cell</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.table-secondary</a:t>
                      </a:r>
                      <a:endParaRPr/>
                    </a:p>
                  </a:txBody>
                  <a:tcPr marT="45725" marB="45725" marR="91450" marL="91450"/>
                </a:tc>
                <a:tc>
                  <a:txBody>
                    <a:bodyPr/>
                    <a:lstStyle/>
                    <a:p>
                      <a:pPr indent="0" lvl="0" marL="0" marR="0" rtl="0" algn="l">
                        <a:spcBef>
                          <a:spcPts val="0"/>
                        </a:spcBef>
                        <a:spcAft>
                          <a:spcPts val="0"/>
                        </a:spcAft>
                        <a:buNone/>
                      </a:pPr>
                      <a:r>
                        <a:rPr lang="ru-RU" sz="1800" u="none" cap="none" strike="noStrike"/>
                        <a:t>Grey: Indicates a slightly less important action</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.table-light</a:t>
                      </a:r>
                      <a:endParaRPr/>
                    </a:p>
                  </a:txBody>
                  <a:tcPr marT="45725" marB="45725" marR="91450" marL="91450"/>
                </a:tc>
                <a:tc>
                  <a:txBody>
                    <a:bodyPr/>
                    <a:lstStyle/>
                    <a:p>
                      <a:pPr indent="0" lvl="0" marL="0" marR="0" rtl="0" algn="l">
                        <a:spcBef>
                          <a:spcPts val="0"/>
                        </a:spcBef>
                        <a:spcAft>
                          <a:spcPts val="0"/>
                        </a:spcAft>
                        <a:buNone/>
                      </a:pPr>
                      <a:r>
                        <a:rPr lang="ru-RU" sz="1800" u="none" cap="none" strike="noStrike"/>
                        <a:t>Light grey table or table row background</a:t>
                      </a:r>
                      <a:endParaRPr/>
                    </a:p>
                  </a:txBody>
                  <a:tcPr marT="45725" marB="45725" marR="91450" marL="91450"/>
                </a:tc>
              </a:tr>
              <a:tr h="228600">
                <a:tc>
                  <a:txBody>
                    <a:bodyPr/>
                    <a:lstStyle/>
                    <a:p>
                      <a:pPr indent="0" lvl="0" marL="0" marR="0" rtl="0" algn="l">
                        <a:spcBef>
                          <a:spcPts val="0"/>
                        </a:spcBef>
                        <a:spcAft>
                          <a:spcPts val="0"/>
                        </a:spcAft>
                        <a:buNone/>
                      </a:pPr>
                      <a:r>
                        <a:rPr lang="ru-RU" sz="1800" u="none" cap="none" strike="noStrike"/>
                        <a:t>.table-dark</a:t>
                      </a:r>
                      <a:endParaRPr/>
                    </a:p>
                  </a:txBody>
                  <a:tcPr marT="45725" marB="45725" marR="91450" marL="91450"/>
                </a:tc>
                <a:tc>
                  <a:txBody>
                    <a:bodyPr/>
                    <a:lstStyle/>
                    <a:p>
                      <a:pPr indent="0" lvl="0" marL="0" marR="0" rtl="0" algn="l">
                        <a:spcBef>
                          <a:spcPts val="0"/>
                        </a:spcBef>
                        <a:spcAft>
                          <a:spcPts val="0"/>
                        </a:spcAft>
                        <a:buNone/>
                      </a:pPr>
                      <a:r>
                        <a:rPr lang="ru-RU" sz="1800" u="none" cap="none" strike="noStrike"/>
                        <a:t>Dark grey table or table row background</a:t>
                      </a:r>
                      <a:endParaRPr/>
                    </a:p>
                  </a:txBody>
                  <a:tcPr marT="45725" marB="45725" marR="91450" marL="91450"/>
                </a:tc>
              </a:tr>
            </a:tbl>
          </a:graphicData>
        </a:graphic>
      </p:graphicFrame>
      <p:sp>
        <p:nvSpPr>
          <p:cNvPr id="226" name="Google Shape;226;p12"/>
          <p:cNvSpPr txBox="1"/>
          <p:nvPr/>
        </p:nvSpPr>
        <p:spPr>
          <a:xfrm>
            <a:off x="3352800" y="0"/>
            <a:ext cx="55816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nvSpPr>
        <p:spPr>
          <a:xfrm>
            <a:off x="104775" y="57150"/>
            <a:ext cx="2743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.thead-dark</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.thead-light</a:t>
            </a:r>
            <a:endParaRPr sz="1800">
              <a:solidFill>
                <a:schemeClr val="dk1"/>
              </a:solidFill>
              <a:latin typeface="Trebuchet MS"/>
              <a:ea typeface="Trebuchet MS"/>
              <a:cs typeface="Trebuchet MS"/>
              <a:sym typeface="Trebuchet MS"/>
            </a:endParaRPr>
          </a:p>
        </p:txBody>
      </p:sp>
      <p:sp>
        <p:nvSpPr>
          <p:cNvPr id="232" name="Google Shape;232;p13"/>
          <p:cNvSpPr txBox="1"/>
          <p:nvPr/>
        </p:nvSpPr>
        <p:spPr>
          <a:xfrm>
            <a:off x="4476750" y="12382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Thead colors</a:t>
            </a:r>
            <a:endParaRPr b="1" sz="2400">
              <a:solidFill>
                <a:srgbClr val="00B050"/>
              </a:solidFill>
              <a:latin typeface="Trebuchet MS"/>
              <a:ea typeface="Trebuchet MS"/>
              <a:cs typeface="Trebuchet MS"/>
              <a:sym typeface="Trebuchet MS"/>
            </a:endParaRPr>
          </a:p>
        </p:txBody>
      </p:sp>
      <p:sp>
        <p:nvSpPr>
          <p:cNvPr id="233" name="Google Shape;233;p13"/>
          <p:cNvSpPr txBox="1"/>
          <p:nvPr/>
        </p:nvSpPr>
        <p:spPr>
          <a:xfrm>
            <a:off x="2000250" y="381000"/>
            <a:ext cx="6924675"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&lt;table class="table"&gt;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&lt;thead class="thead-light"&gt;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&lt;th&gt;Firstname&lt;/th&gt;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&lt;th&gt;Lastname&lt;/th&gt;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&lt;th&gt;Email&lt;/th&gt;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&lt;/thead&gt;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&lt;tbody&gt;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&lt;td&gt;John&lt;/td&gt;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&lt;td&gt;Doe&lt;/td&gt;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a:t>
            </a:r>
            <a:r>
              <a:rPr lang="ru-RU" sz="1600" u="sng">
                <a:solidFill>
                  <a:schemeClr val="dk1"/>
                </a:solidFill>
                <a:latin typeface="Trebuchet MS"/>
                <a:ea typeface="Trebuchet MS"/>
                <a:cs typeface="Trebuchet MS"/>
                <a:sym typeface="Trebuchet MS"/>
                <a:hlinkClick r:id="rId3">
                  <a:extLst>
                    <a:ext uri="{A12FA001-AC4F-418D-AE19-62706E023703}">
                      <ahyp:hlinkClr val="tx"/>
                    </a:ext>
                  </a:extLst>
                </a:hlinkClick>
              </a:rPr>
              <a:t>&lt;td&gt;john@example.com&lt;/td</a:t>
            </a:r>
            <a:r>
              <a:rPr lang="ru-RU" sz="1600">
                <a:solidFill>
                  <a:schemeClr val="dk1"/>
                </a:solidFill>
                <a:latin typeface="Trebuchet MS"/>
                <a:ea typeface="Trebuchet MS"/>
                <a:cs typeface="Trebuchet MS"/>
                <a:sym typeface="Trebuchet MS"/>
              </a:rPr>
              <a:t>&gt;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&lt;td&gt;Mary&lt;/td&gt;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&lt;td&gt;Moe&lt;/td&gt;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a:t>
            </a:r>
            <a:r>
              <a:rPr lang="ru-RU" sz="1600" u="sng">
                <a:solidFill>
                  <a:schemeClr val="dk1"/>
                </a:solidFill>
                <a:latin typeface="Trebuchet MS"/>
                <a:ea typeface="Trebuchet MS"/>
                <a:cs typeface="Trebuchet MS"/>
                <a:sym typeface="Trebuchet MS"/>
                <a:hlinkClick r:id="rId4">
                  <a:extLst>
                    <a:ext uri="{A12FA001-AC4F-418D-AE19-62706E023703}">
                      <ahyp:hlinkClr val="tx"/>
                    </a:ext>
                  </a:extLst>
                </a:hlinkClick>
              </a:rPr>
              <a:t>&lt;td&gt;mary@example.com&lt;/td</a:t>
            </a:r>
            <a:r>
              <a:rPr lang="ru-RU" sz="1600">
                <a:solidFill>
                  <a:schemeClr val="dk1"/>
                </a:solidFill>
                <a:latin typeface="Trebuchet MS"/>
                <a:ea typeface="Trebuchet MS"/>
                <a:cs typeface="Trebuchet MS"/>
                <a:sym typeface="Trebuchet MS"/>
              </a:rPr>
              <a:t>&gt;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&lt;td&gt;July&lt;/td&gt;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&lt;td&gt;Dooley&lt;/td&gt;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a:t>
            </a:r>
            <a:r>
              <a:rPr lang="ru-RU" sz="1600" u="sng">
                <a:solidFill>
                  <a:schemeClr val="dk1"/>
                </a:solidFill>
                <a:latin typeface="Trebuchet MS"/>
                <a:ea typeface="Trebuchet MS"/>
                <a:cs typeface="Trebuchet MS"/>
                <a:sym typeface="Trebuchet MS"/>
                <a:hlinkClick r:id="rId5">
                  <a:extLst>
                    <a:ext uri="{A12FA001-AC4F-418D-AE19-62706E023703}">
                      <ahyp:hlinkClr val="tx"/>
                    </a:ext>
                  </a:extLst>
                </a:hlinkClick>
              </a:rPr>
              <a:t>&lt;td&gt;july@example.com&lt;/td</a:t>
            </a:r>
            <a:r>
              <a:rPr lang="ru-RU" sz="1600">
                <a:solidFill>
                  <a:schemeClr val="dk1"/>
                </a:solidFill>
                <a:latin typeface="Trebuchet MS"/>
                <a:ea typeface="Trebuchet MS"/>
                <a:cs typeface="Trebuchet MS"/>
                <a:sym typeface="Trebuchet MS"/>
              </a:rPr>
              <a:t>&gt;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&lt;/tbody&gt;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&lt;/table&gt;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nvSpPr>
        <p:spPr>
          <a:xfrm>
            <a:off x="1533525" y="666750"/>
            <a:ext cx="84677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.table-sm- փադինգները հեռացնում է</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․table-responsive- սքրոլ է առաջացնում հորիզոնական ուղղությամբ </a:t>
            </a:r>
            <a:endParaRPr/>
          </a:p>
        </p:txBody>
      </p:sp>
      <p:sp>
        <p:nvSpPr>
          <p:cNvPr id="239" name="Google Shape;239;p14"/>
          <p:cNvSpPr txBox="1"/>
          <p:nvPr/>
        </p:nvSpPr>
        <p:spPr>
          <a:xfrm>
            <a:off x="4867275" y="3343275"/>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aphicFrame>
        <p:nvGraphicFramePr>
          <p:cNvPr id="240" name="Google Shape;240;p14"/>
          <p:cNvGraphicFramePr/>
          <p:nvPr/>
        </p:nvGraphicFramePr>
        <p:xfrm>
          <a:off x="847725" y="2867025"/>
          <a:ext cx="3000000" cy="3000000"/>
        </p:xfrm>
        <a:graphic>
          <a:graphicData uri="http://schemas.openxmlformats.org/drawingml/2006/table">
            <a:tbl>
              <a:tblPr bandRow="1" firstRow="1">
                <a:noFill/>
                <a:tableStyleId>{17F8DD05-A77A-4B91-90D3-0A9061F3962A}</a:tableStyleId>
              </a:tblPr>
              <a:tblGrid>
                <a:gridCol w="5072825"/>
                <a:gridCol w="5072825"/>
              </a:tblGrid>
              <a:tr h="531850">
                <a:tc>
                  <a:txBody>
                    <a:bodyPr/>
                    <a:lstStyle/>
                    <a:p>
                      <a:pPr indent="0" lvl="0" marL="0" marR="0" rtl="0" algn="l">
                        <a:spcBef>
                          <a:spcPts val="0"/>
                        </a:spcBef>
                        <a:spcAft>
                          <a:spcPts val="0"/>
                        </a:spcAft>
                        <a:buNone/>
                      </a:pPr>
                      <a:r>
                        <a:rPr lang="ru-RU" sz="1800" u="none" cap="none" strike="noStrike"/>
                        <a:t>Class</a:t>
                      </a:r>
                      <a:endParaRPr/>
                    </a:p>
                  </a:txBody>
                  <a:tcPr marT="45725" marB="45725" marR="91450" marL="91450" anchor="b"/>
                </a:tc>
                <a:tc>
                  <a:txBody>
                    <a:bodyPr/>
                    <a:lstStyle/>
                    <a:p>
                      <a:pPr indent="0" lvl="0" marL="0" marR="0" rtl="0" algn="l">
                        <a:spcBef>
                          <a:spcPts val="0"/>
                        </a:spcBef>
                        <a:spcAft>
                          <a:spcPts val="0"/>
                        </a:spcAft>
                        <a:buNone/>
                      </a:pPr>
                      <a:r>
                        <a:rPr lang="ru-RU" sz="1800" u="none" cap="none" strike="noStrike"/>
                        <a:t>Screen width</a:t>
                      </a:r>
                      <a:endParaRPr/>
                    </a:p>
                  </a:txBody>
                  <a:tcPr marT="45725" marB="45725" marR="91450" marL="91450" anchor="b"/>
                </a:tc>
              </a:tr>
              <a:tr h="531850">
                <a:tc>
                  <a:txBody>
                    <a:bodyPr/>
                    <a:lstStyle/>
                    <a:p>
                      <a:pPr indent="0" lvl="0" marL="0" marR="0" rtl="0" algn="l">
                        <a:spcBef>
                          <a:spcPts val="0"/>
                        </a:spcBef>
                        <a:spcAft>
                          <a:spcPts val="0"/>
                        </a:spcAft>
                        <a:buNone/>
                      </a:pPr>
                      <a:r>
                        <a:rPr lang="ru-RU" sz="1800" u="none" cap="none" strike="noStrike"/>
                        <a:t>.table-responsive-sm</a:t>
                      </a:r>
                      <a:endParaRPr/>
                    </a:p>
                  </a:txBody>
                  <a:tcPr marT="45725" marB="45725" marR="91450" marL="91450"/>
                </a:tc>
                <a:tc>
                  <a:txBody>
                    <a:bodyPr/>
                    <a:lstStyle/>
                    <a:p>
                      <a:pPr indent="0" lvl="0" marL="0" marR="0" rtl="0" algn="l">
                        <a:spcBef>
                          <a:spcPts val="0"/>
                        </a:spcBef>
                        <a:spcAft>
                          <a:spcPts val="0"/>
                        </a:spcAft>
                        <a:buNone/>
                      </a:pPr>
                      <a:r>
                        <a:rPr lang="ru-RU" sz="1800" u="none" cap="none" strike="noStrike"/>
                        <a:t>&lt; 576px</a:t>
                      </a:r>
                      <a:endParaRPr/>
                    </a:p>
                  </a:txBody>
                  <a:tcPr marT="45725" marB="45725" marR="91450" marL="91450"/>
                </a:tc>
              </a:tr>
              <a:tr h="531850">
                <a:tc>
                  <a:txBody>
                    <a:bodyPr/>
                    <a:lstStyle/>
                    <a:p>
                      <a:pPr indent="0" lvl="0" marL="0" marR="0" rtl="0" algn="l">
                        <a:spcBef>
                          <a:spcPts val="0"/>
                        </a:spcBef>
                        <a:spcAft>
                          <a:spcPts val="0"/>
                        </a:spcAft>
                        <a:buNone/>
                      </a:pPr>
                      <a:r>
                        <a:rPr lang="ru-RU" sz="1800" u="none" cap="none" strike="noStrike"/>
                        <a:t>.table-responsive-md</a:t>
                      </a:r>
                      <a:endParaRPr/>
                    </a:p>
                  </a:txBody>
                  <a:tcPr marT="45725" marB="45725" marR="91450" marL="91450"/>
                </a:tc>
                <a:tc>
                  <a:txBody>
                    <a:bodyPr/>
                    <a:lstStyle/>
                    <a:p>
                      <a:pPr indent="0" lvl="0" marL="0" marR="0" rtl="0" algn="l">
                        <a:spcBef>
                          <a:spcPts val="0"/>
                        </a:spcBef>
                        <a:spcAft>
                          <a:spcPts val="0"/>
                        </a:spcAft>
                        <a:buNone/>
                      </a:pPr>
                      <a:r>
                        <a:rPr lang="ru-RU" sz="1800" u="none" cap="none" strike="noStrike"/>
                        <a:t>&lt; 768px</a:t>
                      </a:r>
                      <a:endParaRPr/>
                    </a:p>
                  </a:txBody>
                  <a:tcPr marT="45725" marB="45725" marR="91450" marL="91450"/>
                </a:tc>
              </a:tr>
              <a:tr h="549575">
                <a:tc>
                  <a:txBody>
                    <a:bodyPr/>
                    <a:lstStyle/>
                    <a:p>
                      <a:pPr indent="0" lvl="0" marL="0" marR="0" rtl="0" algn="l">
                        <a:spcBef>
                          <a:spcPts val="0"/>
                        </a:spcBef>
                        <a:spcAft>
                          <a:spcPts val="0"/>
                        </a:spcAft>
                        <a:buNone/>
                      </a:pPr>
                      <a:r>
                        <a:rPr lang="ru-RU" sz="1800" u="none" cap="none" strike="noStrike"/>
                        <a:t>.table-responsive-lg</a:t>
                      </a:r>
                      <a:endParaRPr/>
                    </a:p>
                  </a:txBody>
                  <a:tcPr marT="45725" marB="45725" marR="91450" marL="91450"/>
                </a:tc>
                <a:tc>
                  <a:txBody>
                    <a:bodyPr/>
                    <a:lstStyle/>
                    <a:p>
                      <a:pPr indent="0" lvl="0" marL="0" marR="0" rtl="0" algn="l">
                        <a:spcBef>
                          <a:spcPts val="0"/>
                        </a:spcBef>
                        <a:spcAft>
                          <a:spcPts val="0"/>
                        </a:spcAft>
                        <a:buNone/>
                      </a:pPr>
                      <a:r>
                        <a:rPr lang="ru-RU" sz="1800" u="none" cap="none" strike="noStrike"/>
                        <a:t>&lt; 992px</a:t>
                      </a:r>
                      <a:endParaRPr/>
                    </a:p>
                  </a:txBody>
                  <a:tcPr marT="45725" marB="45725" marR="91450" marL="91450"/>
                </a:tc>
              </a:tr>
              <a:tr h="549575">
                <a:tc>
                  <a:txBody>
                    <a:bodyPr/>
                    <a:lstStyle/>
                    <a:p>
                      <a:pPr indent="0" lvl="0" marL="0" marR="0" rtl="0" algn="l">
                        <a:spcBef>
                          <a:spcPts val="0"/>
                        </a:spcBef>
                        <a:spcAft>
                          <a:spcPts val="0"/>
                        </a:spcAft>
                        <a:buNone/>
                      </a:pPr>
                      <a:r>
                        <a:rPr lang="ru-RU" sz="1800" u="none" cap="none" strike="noStrike"/>
                        <a:t>.table-responsive-xl</a:t>
                      </a:r>
                      <a:endParaRPr/>
                    </a:p>
                  </a:txBody>
                  <a:tcPr marT="45725" marB="45725" marR="91450" marL="91450"/>
                </a:tc>
                <a:tc>
                  <a:txBody>
                    <a:bodyPr/>
                    <a:lstStyle/>
                    <a:p>
                      <a:pPr indent="0" lvl="0" marL="0" marR="0" rtl="0" algn="l">
                        <a:spcBef>
                          <a:spcPts val="0"/>
                        </a:spcBef>
                        <a:spcAft>
                          <a:spcPts val="0"/>
                        </a:spcAft>
                        <a:buNone/>
                      </a:pPr>
                      <a:r>
                        <a:rPr lang="ru-RU" sz="1800" u="none" cap="none" strike="noStrike"/>
                        <a:t>&lt; 1200px</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nvSpPr>
        <p:spPr>
          <a:xfrm>
            <a:off x="38100" y="47625"/>
            <a:ext cx="4953000" cy="55553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&lt;div class="table-responsive-lg"&gt;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&lt;table class="table table-bordered"&gt;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&lt;thead&gt;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&lt;tr&gt;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&lt;th&gt;Firstname&lt;/th&gt;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&lt;th&gt;Lastname&lt;/th&gt;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&lt;th&gt;Age&lt;/th&gt;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&lt;th&gt;City&lt;/th&gt;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&lt;th&gt;Country&lt;/th&gt;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&lt;th&gt;Sex&lt;/th&gt;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&lt;th&gt;Example&lt;/th&gt;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&lt;th&gt;Example&lt;/th&gt;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&lt;th&gt;Example&lt;/th&gt;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&lt;th&gt;Example&lt;/th&gt;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&lt;/tr&gt;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000">
                <a:solidFill>
                  <a:schemeClr val="dk1"/>
                </a:solidFill>
                <a:latin typeface="Trebuchet MS"/>
                <a:ea typeface="Trebuchet MS"/>
                <a:cs typeface="Trebuchet MS"/>
                <a:sym typeface="Trebuchet MS"/>
              </a:rPr>
              <a:t>    &lt;/thead&gt;</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p:txBody>
      </p:sp>
      <p:sp>
        <p:nvSpPr>
          <p:cNvPr id="246" name="Google Shape;246;p15"/>
          <p:cNvSpPr txBox="1"/>
          <p:nvPr/>
        </p:nvSpPr>
        <p:spPr>
          <a:xfrm>
            <a:off x="5676900" y="1190625"/>
            <a:ext cx="638175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&lt;tbody&gt;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&lt;td&gt;1&lt;/td&gt;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&lt;td&gt;Anna&lt;/td&gt;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&lt;td&gt;Pitt&lt;/td&gt;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&lt;td&gt;35&lt;/td&gt;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&lt;td&gt;New York&lt;/td&gt;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&lt;td&gt;USA&lt;/td&gt;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&lt;td&gt;Female&lt;/td&gt;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&lt;td&gt;Yes&lt;/td&gt;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&lt;td&gt;Yes&lt;/td&gt;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&lt;td&gt;Yes&lt;/td&gt;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&lt;td&gt;Yes&lt;/td&gt;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&lt;/tbody&gt;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&lt;/table&gt;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nvSpPr>
        <p:spPr>
          <a:xfrm>
            <a:off x="5008728" y="243384"/>
            <a:ext cx="27432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Images</a:t>
            </a:r>
            <a:endParaRPr b="1" sz="2400">
              <a:solidFill>
                <a:srgbClr val="00B050"/>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52" name="Google Shape;252;p16"/>
          <p:cNvSpPr txBox="1"/>
          <p:nvPr/>
        </p:nvSpPr>
        <p:spPr>
          <a:xfrm>
            <a:off x="186519" y="982638"/>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.rounded</a:t>
            </a:r>
            <a:endParaRPr sz="2400">
              <a:solidFill>
                <a:schemeClr val="dk1"/>
              </a:solidFill>
              <a:latin typeface="Trebuchet MS"/>
              <a:ea typeface="Trebuchet MS"/>
              <a:cs typeface="Trebuchet MS"/>
              <a:sym typeface="Trebuchet MS"/>
            </a:endParaRPr>
          </a:p>
        </p:txBody>
      </p:sp>
      <p:sp>
        <p:nvSpPr>
          <p:cNvPr id="253" name="Google Shape;253;p16"/>
          <p:cNvSpPr txBox="1"/>
          <p:nvPr/>
        </p:nvSpPr>
        <p:spPr>
          <a:xfrm>
            <a:off x="-425" y="1785154"/>
            <a:ext cx="1208054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 class="container"&gt;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&lt;h2&gt;Rounded Corners&lt;/h2&gt;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&lt;p&gt;The .rounded class adds rounded corners to an image:&lt;/p&gt;            </a:t>
            </a:r>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&lt;img src="cinqueterre.jpg" class="rounded" alt="Cinque Terre" width="304" height="236"&gt;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&lt;/div&gt;</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nvSpPr>
        <p:spPr>
          <a:xfrm>
            <a:off x="50041" y="-52318"/>
            <a:ext cx="1209191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 class="container"&gt;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&lt;h2&gt;Circle&lt;/h2&gt;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&lt;p&gt;The .rounded-circle class shapes the image to a circle:&lt;/p&gt;            </a:t>
            </a:r>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&lt;img src="cinqueterre.jpg" class="rounded-circle" alt="Cinque Terre" width="304" height="236"&gt;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59" name="Google Shape;259;p17"/>
          <p:cNvSpPr txBox="1"/>
          <p:nvPr/>
        </p:nvSpPr>
        <p:spPr>
          <a:xfrm>
            <a:off x="-80039" y="2660886"/>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.img-thumbnail</a:t>
            </a:r>
            <a:endParaRPr sz="2400">
              <a:solidFill>
                <a:schemeClr val="dk1"/>
              </a:solidFill>
              <a:latin typeface="Trebuchet MS"/>
              <a:ea typeface="Trebuchet MS"/>
              <a:cs typeface="Trebuchet MS"/>
              <a:sym typeface="Trebuchet MS"/>
            </a:endParaRPr>
          </a:p>
        </p:txBody>
      </p:sp>
      <p:cxnSp>
        <p:nvCxnSpPr>
          <p:cNvPr id="260" name="Google Shape;260;p17"/>
          <p:cNvCxnSpPr/>
          <p:nvPr/>
        </p:nvCxnSpPr>
        <p:spPr>
          <a:xfrm>
            <a:off x="181118" y="2461431"/>
            <a:ext cx="10520147" cy="22746"/>
          </a:xfrm>
          <a:prstGeom prst="straightConnector1">
            <a:avLst/>
          </a:prstGeom>
          <a:noFill/>
          <a:ln cap="rnd" cmpd="sng" w="12700">
            <a:solidFill>
              <a:schemeClr val="accent1"/>
            </a:solidFill>
            <a:prstDash val="solid"/>
            <a:round/>
            <a:headEnd len="sm" w="sm" type="none"/>
            <a:tailEnd len="sm" w="sm" type="none"/>
          </a:ln>
        </p:spPr>
      </p:cxnSp>
      <p:sp>
        <p:nvSpPr>
          <p:cNvPr id="261" name="Google Shape;261;p17"/>
          <p:cNvSpPr txBox="1"/>
          <p:nvPr/>
        </p:nvSpPr>
        <p:spPr>
          <a:xfrm>
            <a:off x="-78617" y="3822367"/>
            <a:ext cx="12273886"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 class="container"&gt;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&lt;h2&gt;Thumbnail&lt;/h2&gt;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&lt;p&gt;The .img-thumbnail class creates a thumbnail of the image:&lt;/p&gt;            </a:t>
            </a:r>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&lt;img src="cinqueterre.jpg" class="img-thumbnail" alt="Cinque Terre" width="304" height="236"&gt;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&lt;/div&gt;</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nvSpPr>
        <p:spPr>
          <a:xfrm>
            <a:off x="50042" y="368489"/>
            <a:ext cx="1205779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 class="container"&gt;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&lt;h2&gt;Aligning images&lt;/h2&gt;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&lt;p&gt;Use the float classes to float the image to the left or to the right:&lt;/p&gt; </a:t>
            </a:r>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&lt;img src="paris.jpg" class="float-left" alt="Paris" width="304" height="236"&gt;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  &lt;img src="paris.jpg" class="float-right" alt="Paris" width="304" height="236"&gt;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&lt;/div&gt;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67" name="Google Shape;267;p18"/>
          <p:cNvSpPr txBox="1"/>
          <p:nvPr/>
        </p:nvSpPr>
        <p:spPr>
          <a:xfrm>
            <a:off x="2444798" y="3729960"/>
            <a:ext cx="72810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&lt;img src="paris.jpg" class="mx-auto d-block"&gt;</a:t>
            </a:r>
            <a:endParaRPr sz="2400">
              <a:solidFill>
                <a:schemeClr val="dk1"/>
              </a:solidFill>
              <a:latin typeface="Trebuchet MS"/>
              <a:ea typeface="Trebuchet MS"/>
              <a:cs typeface="Trebuchet MS"/>
              <a:sym typeface="Trebuchet MS"/>
            </a:endParaRPr>
          </a:p>
        </p:txBody>
      </p:sp>
      <p:sp>
        <p:nvSpPr>
          <p:cNvPr id="268" name="Google Shape;268;p18"/>
          <p:cNvSpPr txBox="1"/>
          <p:nvPr/>
        </p:nvSpPr>
        <p:spPr>
          <a:xfrm>
            <a:off x="711106" y="3042597"/>
            <a:ext cx="37667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rgbClr val="00B050"/>
                </a:solidFill>
                <a:latin typeface="Trebuchet MS"/>
                <a:ea typeface="Trebuchet MS"/>
                <a:cs typeface="Trebuchet MS"/>
                <a:sym typeface="Trebuchet MS"/>
              </a:rPr>
              <a:t>mx-auto--- margin auto</a:t>
            </a:r>
            <a:endParaRPr sz="2400">
              <a:solidFill>
                <a:srgbClr val="00B050"/>
              </a:solidFill>
              <a:latin typeface="Trebuchet MS"/>
              <a:ea typeface="Trebuchet MS"/>
              <a:cs typeface="Trebuchet MS"/>
              <a:sym typeface="Trebuchet MS"/>
            </a:endParaRPr>
          </a:p>
        </p:txBody>
      </p:sp>
      <p:sp>
        <p:nvSpPr>
          <p:cNvPr id="269" name="Google Shape;269;p18"/>
          <p:cNvSpPr txBox="1"/>
          <p:nvPr/>
        </p:nvSpPr>
        <p:spPr>
          <a:xfrm>
            <a:off x="6563294" y="303762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display</a:t>
            </a:r>
            <a:r>
              <a:rPr lang="ru-RU" sz="2400">
                <a:solidFill>
                  <a:srgbClr val="00B050"/>
                </a:solidFill>
                <a:latin typeface="Trebuchet MS"/>
                <a:ea typeface="Trebuchet MS"/>
                <a:cs typeface="Trebuchet MS"/>
                <a:sym typeface="Trebuchet MS"/>
              </a:rPr>
              <a:t>:block</a:t>
            </a:r>
            <a:endParaRPr sz="2400">
              <a:solidFill>
                <a:srgbClr val="00B050"/>
              </a:solidFill>
              <a:latin typeface="Trebuchet MS"/>
              <a:ea typeface="Trebuchet MS"/>
              <a:cs typeface="Trebuchet MS"/>
              <a:sym typeface="Trebuchet MS"/>
            </a:endParaRPr>
          </a:p>
        </p:txBody>
      </p:sp>
      <p:sp>
        <p:nvSpPr>
          <p:cNvPr id="270" name="Google Shape;270;p18"/>
          <p:cNvSpPr txBox="1"/>
          <p:nvPr/>
        </p:nvSpPr>
        <p:spPr>
          <a:xfrm>
            <a:off x="52886" y="4749989"/>
            <a:ext cx="1213740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&lt;h2&gt;Image&lt;/h2&gt;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.img-fluid class makes the image scale nicely to the parent element (resize the browser window to see the effect):&lt;/p&gt;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&lt;img class="img-fluid" src="img_chania.jpg" alt="Chania" width="460" height="345"&gt;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rPr i="1" lang="ru-RU" sz="1800" u="sng">
                <a:solidFill>
                  <a:schemeClr val="dk1"/>
                </a:solidFill>
                <a:latin typeface="Trebuchet MS"/>
                <a:ea typeface="Trebuchet MS"/>
                <a:cs typeface="Trebuchet MS"/>
                <a:sym typeface="Trebuchet MS"/>
              </a:rPr>
              <a:t>responsive</a:t>
            </a:r>
            <a:endParaRPr i="1" sz="1800" u="sng">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nvSpPr>
        <p:spPr>
          <a:xfrm>
            <a:off x="228600" y="0"/>
            <a:ext cx="11791950"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&lt;h2&gt;Alerts&lt;/h2&gt;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&lt;p&gt;Alerts are created with the .alert class, followed by a contextual color classes:&lt;/p&gt;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alert-success"&gt;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&lt;strong&gt;Success!&lt;/strong&gt; This alert box could indicate a successful or positive action.</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alert-info"&gt;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&lt;strong&gt;Info!&lt;/strong&gt; This alert box could indicate a neutral informative change or action.</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alert-warning"&gt;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&lt;strong&gt;Warning!&lt;/strong&gt; This alert box could indicate a warning that might need attention.</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alert-danger"&gt;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&lt;strong&gt;Danger!&lt;/strong&gt; This alert box could indicate a dangerous or potentially negative action.</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alert-primary"&gt;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&lt;strong&gt;Primary!&lt;/strong&gt; Indicates an important action.</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alert-secondary"&gt;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&lt;strong&gt;Secondary!&lt;/strong&gt; Indicates a slightly less important action.</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alert-dark"&gt;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&lt;strong&gt;Dark!&lt;/strong&gt; Dark grey alert.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alert-light"&gt;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&lt;strong&gt;Light!&lt;/strong&gt; Light grey alert.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010709" y="17145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ru-RU"/>
              <a:t>Bootstrap-ի կարևորագույն կոմպոնենտները html document-ում։</a:t>
            </a:r>
            <a:endParaRPr/>
          </a:p>
        </p:txBody>
      </p:sp>
      <p:sp>
        <p:nvSpPr>
          <p:cNvPr id="155" name="Google Shape;155;p2"/>
          <p:cNvSpPr txBox="1"/>
          <p:nvPr>
            <p:ph idx="1" type="body"/>
          </p:nvPr>
        </p:nvSpPr>
        <p:spPr>
          <a:xfrm>
            <a:off x="1315509" y="1712914"/>
            <a:ext cx="8596668" cy="388077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ru-RU"/>
              <a:t>&lt;meta charset="utf-8"&gt;</a:t>
            </a:r>
            <a:endParaRPr/>
          </a:p>
          <a:p>
            <a:pPr indent="-342900" lvl="0" marL="342900" rtl="0" algn="l">
              <a:spcBef>
                <a:spcPts val="1000"/>
              </a:spcBef>
              <a:spcAft>
                <a:spcPts val="0"/>
              </a:spcAft>
              <a:buSzPct val="79999"/>
              <a:buChar char="►"/>
            </a:pPr>
            <a:r>
              <a:rPr lang="ru-RU"/>
              <a:t>  &lt;meta name="viewport" content="width=device-width, initial-scale=1"&gt;</a:t>
            </a:r>
            <a:endParaRPr/>
          </a:p>
          <a:p>
            <a:pPr indent="-342900" lvl="0" marL="342900" rtl="0" algn="l">
              <a:spcBef>
                <a:spcPts val="1000"/>
              </a:spcBef>
              <a:spcAft>
                <a:spcPts val="0"/>
              </a:spcAft>
              <a:buSzPct val="79999"/>
              <a:buChar char="►"/>
            </a:pPr>
            <a:r>
              <a:rPr lang="ru-RU"/>
              <a:t>  &lt;link rel="stylesheet" </a:t>
            </a:r>
            <a:r>
              <a:rPr lang="ru-RU" u="sng">
                <a:solidFill>
                  <a:schemeClr val="hlink"/>
                </a:solidFill>
                <a:hlinkClick r:id="rId3"/>
              </a:rPr>
              <a:t>href="https://cdn.jsdelivr.net/npm/bootstrap@4.6.1/dist/css/bootstrap.min.css</a:t>
            </a:r>
            <a:r>
              <a:rPr lang="ru-RU"/>
              <a:t>"&gt;</a:t>
            </a:r>
            <a:endParaRPr/>
          </a:p>
          <a:p>
            <a:pPr indent="-342900" lvl="0" marL="342900" rtl="0" algn="l">
              <a:spcBef>
                <a:spcPts val="1000"/>
              </a:spcBef>
              <a:spcAft>
                <a:spcPts val="0"/>
              </a:spcAft>
              <a:buSzPct val="79999"/>
              <a:buChar char="►"/>
            </a:pPr>
            <a:r>
              <a:rPr lang="ru-RU"/>
              <a:t>  &lt;script </a:t>
            </a:r>
            <a:r>
              <a:rPr lang="ru-RU" u="sng">
                <a:solidFill>
                  <a:schemeClr val="hlink"/>
                </a:solidFill>
                <a:hlinkClick r:id="rId4"/>
              </a:rPr>
              <a:t>src="https://cdn.jsdelivr.net/npm/jquery@3.6.0/dist/jquery.slim.min.js"&gt;&lt;/script</a:t>
            </a:r>
            <a:r>
              <a:rPr lang="ru-RU"/>
              <a:t>&gt;</a:t>
            </a:r>
            <a:endParaRPr/>
          </a:p>
          <a:p>
            <a:pPr indent="-342900" lvl="0" marL="342900" rtl="0" algn="l">
              <a:spcBef>
                <a:spcPts val="1000"/>
              </a:spcBef>
              <a:spcAft>
                <a:spcPts val="0"/>
              </a:spcAft>
              <a:buSzPct val="79999"/>
              <a:buChar char="►"/>
            </a:pPr>
            <a:r>
              <a:rPr lang="ru-RU"/>
              <a:t>  &lt;script </a:t>
            </a:r>
            <a:r>
              <a:rPr lang="ru-RU" u="sng">
                <a:solidFill>
                  <a:schemeClr val="hlink"/>
                </a:solidFill>
                <a:hlinkClick r:id="rId5"/>
              </a:rPr>
              <a:t>src="https://cdn.jsdelivr.net/npm/popper.js@1.16.1/dist/umd/popper.min.js"&gt;&lt;/script</a:t>
            </a:r>
            <a:r>
              <a:rPr lang="ru-RU"/>
              <a:t>&gt;</a:t>
            </a:r>
            <a:endParaRPr/>
          </a:p>
          <a:p>
            <a:pPr indent="-342900" lvl="0" marL="342900" rtl="0" algn="l">
              <a:spcBef>
                <a:spcPts val="1000"/>
              </a:spcBef>
              <a:spcAft>
                <a:spcPts val="0"/>
              </a:spcAft>
              <a:buSzPct val="79999"/>
              <a:buChar char="►"/>
            </a:pPr>
            <a:r>
              <a:rPr lang="ru-RU"/>
              <a:t>  &lt;script src="https://cdn.jsdelivr.net/npm/bootstrap@4.6.1/dist/js/bootstrap.bundle.min.js"&gt;&lt;/script&gt;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nvSpPr>
        <p:spPr>
          <a:xfrm>
            <a:off x="133350" y="485775"/>
            <a:ext cx="1202055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&lt;h2&gt;Alerts&lt;/h2&gt;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&lt;p&gt;The button with class="close" and data-dismiss="alert" is used to close the alert box.&lt;/p&gt;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&lt;p&gt;The alert-dismissible class adds some extra padding to the close button.&lt;/p&gt;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alert-success alert-dismissible"&gt;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class="close" data-dismiss="alert"&gt;&amp;times;&lt;/button&gt;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&lt;strong&gt;Success!&lt;/strong&gt; This alert box could indicate a successful or positive action.</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alert-info alert-dismissible"&gt;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class="close" data-dismiss="alert"&gt;&amp;times;&lt;/button&gt;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&lt;strong&gt;Info!&lt;/strong&gt; This alert box could indicate a neutral informative change or action.</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alert-warning alert-dismissible"&gt;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class="close" data-dismiss="alert"&gt;&amp;times;&lt;/button&gt;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&lt;strong&gt;Warning!&lt;/strong&gt; This alert box could indicate a warning that might need attention.</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alert-danger alert-dismissible"&gt;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class="close" data-dismiss="alert"&gt;&amp;times;&lt;/button&gt;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&lt;strong&gt;Danger!&lt;/strong&gt; This alert box could indicate a dangerous or potentially negative action.</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class="alert alert-primary alert-dismissible"&gt;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class="close" data-dismiss="alert"&gt;&amp;times;&lt;/button&gt;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&lt;strong&gt;Primary!&lt;/strong&gt; Indicates an important action.</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a:p>
        </p:txBody>
      </p:sp>
      <p:sp>
        <p:nvSpPr>
          <p:cNvPr id="281" name="Google Shape;281;p20"/>
          <p:cNvSpPr txBox="1"/>
          <p:nvPr/>
        </p:nvSpPr>
        <p:spPr>
          <a:xfrm>
            <a:off x="4057650" y="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sng">
                <a:solidFill>
                  <a:srgbClr val="00B050"/>
                </a:solidFill>
                <a:latin typeface="Trebuchet MS"/>
                <a:ea typeface="Trebuchet MS"/>
                <a:cs typeface="Trebuchet MS"/>
                <a:sym typeface="Trebuchet MS"/>
              </a:rPr>
              <a:t>Alert with close icon</a:t>
            </a:r>
            <a:endParaRPr b="1" i="1" sz="1800" u="sng">
              <a:solidFill>
                <a:srgbClr val="00B05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nvSpPr>
        <p:spPr>
          <a:xfrm>
            <a:off x="38100" y="0"/>
            <a:ext cx="121539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&lt;h2&gt;Animated Alerts&lt;/h2&gt;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.fade and .show classes adds a fading effect when closing the alert message.&lt;/p&gt;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class="alert alert-success alert-dismissible fade show"&gt;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class="close" data-dismiss="alert"&gt;&amp;times;&lt;/button&gt;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&lt;strong&gt;Success!&lt;/strong&gt; This alert box could indicate a successful or positive action.</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class="alert alert-info alert-dismissible fade show"&gt;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class="close" data-dismiss="alert"&gt;&amp;times;&lt;/button&gt;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&lt;strong&gt;Info!&lt;/strong&gt; This alert box could indicate a neutral informative change or action.</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class="alert alert-secondary alert-dismissible fade show"&gt;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class="close" data-dismiss="alert"&gt;&amp;times;&lt;/button&gt;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&lt;strong&gt;Secondary!&lt;/strong&gt; Indicates a slightly less important action.</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class="alert alert-dark alert-dismissible fade show"&gt;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class="close" data-dismiss="alert"&gt;&amp;times;&lt;/button&gt;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&lt;strong&gt;Dark!&lt;/strong&gt; Dark grey alert.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class="alert alert-light alert-dismissible fade show"&gt;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class="close" data-dismiss="alert"&gt;&amp;times;&lt;/button&gt;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&lt;strong&gt;Light!&lt;/strong&gt; Light grey alert.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nvSpPr>
        <p:spPr>
          <a:xfrm>
            <a:off x="4781550" y="1524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a:solidFill>
                  <a:srgbClr val="00B050"/>
                </a:solidFill>
                <a:latin typeface="Trebuchet MS"/>
                <a:ea typeface="Trebuchet MS"/>
                <a:cs typeface="Trebuchet MS"/>
                <a:sym typeface="Trebuchet MS"/>
              </a:rPr>
              <a:t>buttons</a:t>
            </a:r>
            <a:endParaRPr b="1" sz="2400">
              <a:solidFill>
                <a:srgbClr val="00B050"/>
              </a:solidFill>
              <a:latin typeface="Trebuchet MS"/>
              <a:ea typeface="Trebuchet MS"/>
              <a:cs typeface="Trebuchet MS"/>
              <a:sym typeface="Trebuchet MS"/>
            </a:endParaRPr>
          </a:p>
        </p:txBody>
      </p:sp>
      <p:sp>
        <p:nvSpPr>
          <p:cNvPr id="292" name="Google Shape;292;p22"/>
          <p:cNvSpPr txBox="1"/>
          <p:nvPr/>
        </p:nvSpPr>
        <p:spPr>
          <a:xfrm>
            <a:off x="1466850" y="1581150"/>
            <a:ext cx="11592000" cy="369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&lt;h2&gt;Button Styles&lt;/h2&gt;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r>
              <a:rPr lang="ru-RU" sz="1800">
                <a:solidFill>
                  <a:schemeClr val="dk1"/>
                </a:solidFill>
                <a:latin typeface="Trebuchet MS"/>
                <a:ea typeface="Trebuchet MS"/>
                <a:cs typeface="Trebuchet MS"/>
                <a:sym typeface="Trebuchet MS"/>
              </a:rPr>
              <a:t> &lt;button type="button" class="btn"&gt;Basic&lt;/button&gt;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btn-primary"&gt;Primary&lt;/button&gt;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btn-secondary"&gt;Secondary&lt;/button&gt;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btn-success"&gt;Success&lt;/button&gt;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btn-info"&gt;Info&lt;/button&gt;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btn-warning"&gt;Warning&lt;/button&gt;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btn-danger"&gt;Danger&lt;/button&gt;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btn-dark"&gt;Dark&lt;/button&gt;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btn-light"&gt;Light&lt;/button&gt;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btn-link"&gt;Link&lt;/button&gt;   </a:t>
            </a:r>
            <a:r>
              <a:rPr lang="ru-RU"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pic>
        <p:nvPicPr>
          <p:cNvPr id="293" name="Google Shape;293;p22"/>
          <p:cNvPicPr preferRelativeResize="0"/>
          <p:nvPr/>
        </p:nvPicPr>
        <p:blipFill rotWithShape="1">
          <a:blip r:embed="rId3">
            <a:alphaModFix/>
          </a:blip>
          <a:srcRect b="0" l="0" r="0" t="0"/>
          <a:stretch/>
        </p:blipFill>
        <p:spPr>
          <a:xfrm>
            <a:off x="1533525" y="5482355"/>
            <a:ext cx="7886700" cy="560541"/>
          </a:xfrm>
          <a:prstGeom prst="rect">
            <a:avLst/>
          </a:prstGeom>
          <a:noFill/>
          <a:ln>
            <a:noFill/>
          </a:ln>
        </p:spPr>
      </p:pic>
      <p:sp>
        <p:nvSpPr>
          <p:cNvPr id="294" name="Google Shape;294;p22"/>
          <p:cNvSpPr txBox="1"/>
          <p:nvPr/>
        </p:nvSpPr>
        <p:spPr>
          <a:xfrm>
            <a:off x="381000" y="895350"/>
            <a:ext cx="3657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onsolas"/>
                <a:ea typeface="Consolas"/>
                <a:cs typeface="Consolas"/>
                <a:sym typeface="Consolas"/>
              </a:rPr>
              <a:t>&lt;a&gt;</a:t>
            </a:r>
            <a:r>
              <a:rPr lang="ru-RU" sz="1800">
                <a:solidFill>
                  <a:schemeClr val="dk1"/>
                </a:solidFill>
                <a:latin typeface="Trebuchet MS"/>
                <a:ea typeface="Trebuchet MS"/>
                <a:cs typeface="Trebuchet MS"/>
                <a:sym typeface="Trebuchet MS"/>
              </a:rPr>
              <a:t>, </a:t>
            </a:r>
            <a:r>
              <a:rPr lang="ru-RU" sz="1800">
                <a:solidFill>
                  <a:schemeClr val="dk1"/>
                </a:solidFill>
                <a:latin typeface="Consolas"/>
                <a:ea typeface="Consolas"/>
                <a:cs typeface="Consolas"/>
                <a:sym typeface="Consolas"/>
              </a:rPr>
              <a:t>&lt;button&gt;</a:t>
            </a:r>
            <a:r>
              <a:rPr lang="ru-RU" sz="1800">
                <a:solidFill>
                  <a:schemeClr val="dk1"/>
                </a:solidFill>
                <a:latin typeface="Trebuchet MS"/>
                <a:ea typeface="Trebuchet MS"/>
                <a:cs typeface="Trebuchet MS"/>
                <a:sym typeface="Trebuchet MS"/>
              </a:rPr>
              <a:t>,  </a:t>
            </a:r>
            <a:r>
              <a:rPr lang="ru-RU" sz="1800">
                <a:solidFill>
                  <a:schemeClr val="dk1"/>
                </a:solidFill>
                <a:latin typeface="Consolas"/>
                <a:ea typeface="Consolas"/>
                <a:cs typeface="Consolas"/>
                <a:sym typeface="Consolas"/>
              </a:rPr>
              <a:t>&lt;input&gt;- վերցնում են բաթնի կլասսները</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3"/>
          <p:cNvSpPr txBox="1"/>
          <p:nvPr/>
        </p:nvSpPr>
        <p:spPr>
          <a:xfrm>
            <a:off x="4667250" y="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եզրագծում</a:t>
            </a:r>
            <a:endParaRPr b="1" i="1" sz="1800" u="sng">
              <a:solidFill>
                <a:srgbClr val="00B050"/>
              </a:solidFill>
              <a:latin typeface="Trebuchet MS"/>
              <a:ea typeface="Trebuchet MS"/>
              <a:cs typeface="Trebuchet MS"/>
              <a:sym typeface="Trebuchet MS"/>
            </a:endParaRPr>
          </a:p>
        </p:txBody>
      </p:sp>
      <p:sp>
        <p:nvSpPr>
          <p:cNvPr id="300" name="Google Shape;300;p23"/>
          <p:cNvSpPr txBox="1"/>
          <p:nvPr/>
        </p:nvSpPr>
        <p:spPr>
          <a:xfrm>
            <a:off x="285750" y="561975"/>
            <a:ext cx="11553825"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&lt;h2&gt;Button Outline&lt;/h2&gt;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btn-outline-primary"&gt;Primary&lt;/button&gt;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btn-outline-secondary"&gt;Secondary&lt;/button&gt;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btn-outline-success"&gt;Success&lt;/button&gt;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btn-outline-info"&gt;Info&lt;/button&gt;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btn-outline-warning"&gt;Warning&lt;/button&gt;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btn-outline-danger"&gt;Danger&lt;/button&gt;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btn-outline-dark"&gt;Dark&lt;/button&gt;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btn-outline-light text-dark"&gt;Light&lt;/button&gt;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301" name="Google Shape;301;p23"/>
          <p:cNvPicPr preferRelativeResize="0"/>
          <p:nvPr/>
        </p:nvPicPr>
        <p:blipFill rotWithShape="1">
          <a:blip r:embed="rId3">
            <a:alphaModFix/>
          </a:blip>
          <a:srcRect b="0" l="0" r="0" t="0"/>
          <a:stretch/>
        </p:blipFill>
        <p:spPr>
          <a:xfrm>
            <a:off x="895350" y="4248631"/>
            <a:ext cx="8477250" cy="82771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nvSpPr>
        <p:spPr>
          <a:xfrm>
            <a:off x="4238625" y="2286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Button-ի չափերը</a:t>
            </a:r>
            <a:endParaRPr b="1" i="1" sz="2400" u="sng">
              <a:solidFill>
                <a:srgbClr val="00B050"/>
              </a:solidFill>
              <a:latin typeface="Trebuchet MS"/>
              <a:ea typeface="Trebuchet MS"/>
              <a:cs typeface="Trebuchet MS"/>
              <a:sym typeface="Trebuchet MS"/>
            </a:endParaRPr>
          </a:p>
        </p:txBody>
      </p:sp>
      <p:sp>
        <p:nvSpPr>
          <p:cNvPr id="307" name="Google Shape;307;p24"/>
          <p:cNvSpPr txBox="1"/>
          <p:nvPr/>
        </p:nvSpPr>
        <p:spPr>
          <a:xfrm>
            <a:off x="1504950" y="971550"/>
            <a:ext cx="878205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&lt;h2&gt;Button Sizes&lt;/h2&gt;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btn-lg"&gt;Large&lt;/button&gt;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btn-md"&gt;Default&lt;/button&gt;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btn-sm"&gt;Small&lt;/button&gt;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308" name="Google Shape;308;p24"/>
          <p:cNvPicPr preferRelativeResize="0"/>
          <p:nvPr/>
        </p:nvPicPr>
        <p:blipFill rotWithShape="1">
          <a:blip r:embed="rId3">
            <a:alphaModFix/>
          </a:blip>
          <a:srcRect b="0" l="0" r="0" t="0"/>
          <a:stretch/>
        </p:blipFill>
        <p:spPr>
          <a:xfrm>
            <a:off x="1924050" y="3424910"/>
            <a:ext cx="6257925" cy="16655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nvSpPr>
        <p:spPr>
          <a:xfrm>
            <a:off x="1276350" y="1447800"/>
            <a:ext cx="902017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class="container-fluid"&gt;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&lt;h2&gt;Block Level Buttons&lt;/h2&gt;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a:t>
            </a:r>
            <a:r>
              <a:rPr lang="ru-RU" sz="1800">
                <a:solidFill>
                  <a:srgbClr val="00B050"/>
                </a:solidFill>
                <a:latin typeface="Trebuchet MS"/>
                <a:ea typeface="Trebuchet MS"/>
                <a:cs typeface="Trebuchet MS"/>
                <a:sym typeface="Trebuchet MS"/>
              </a:rPr>
              <a:t>btn-block</a:t>
            </a:r>
            <a:r>
              <a:rPr lang="ru-RU" sz="1800">
                <a:solidFill>
                  <a:schemeClr val="dk1"/>
                </a:solidFill>
                <a:latin typeface="Trebuchet MS"/>
                <a:ea typeface="Trebuchet MS"/>
                <a:cs typeface="Trebuchet MS"/>
                <a:sym typeface="Trebuchet MS"/>
              </a:rPr>
              <a:t>"&gt;Button 1&lt;/button&gt;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btn-success </a:t>
            </a:r>
            <a:r>
              <a:rPr lang="ru-RU" sz="1800">
                <a:solidFill>
                  <a:srgbClr val="00B050"/>
                </a:solidFill>
                <a:latin typeface="Trebuchet MS"/>
                <a:ea typeface="Trebuchet MS"/>
                <a:cs typeface="Trebuchet MS"/>
                <a:sym typeface="Trebuchet MS"/>
              </a:rPr>
              <a:t>btn-block</a:t>
            </a:r>
            <a:r>
              <a:rPr lang="ru-RU" sz="1800">
                <a:solidFill>
                  <a:schemeClr val="dk1"/>
                </a:solidFill>
                <a:latin typeface="Trebuchet MS"/>
                <a:ea typeface="Trebuchet MS"/>
                <a:cs typeface="Trebuchet MS"/>
                <a:sym typeface="Trebuchet MS"/>
              </a:rPr>
              <a:t>"&gt;Button 2&lt;/button&gt;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&lt;h2&gt;Large Block Level Buttons&lt;/h2&gt;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btn-lg </a:t>
            </a:r>
            <a:r>
              <a:rPr lang="ru-RU" sz="1800">
                <a:solidFill>
                  <a:srgbClr val="00B050"/>
                </a:solidFill>
                <a:latin typeface="Trebuchet MS"/>
                <a:ea typeface="Trebuchet MS"/>
                <a:cs typeface="Trebuchet MS"/>
                <a:sym typeface="Trebuchet MS"/>
              </a:rPr>
              <a:t>btn-block</a:t>
            </a:r>
            <a:r>
              <a:rPr lang="ru-RU" sz="1800">
                <a:solidFill>
                  <a:schemeClr val="dk1"/>
                </a:solidFill>
                <a:latin typeface="Trebuchet MS"/>
                <a:ea typeface="Trebuchet MS"/>
                <a:cs typeface="Trebuchet MS"/>
                <a:sym typeface="Trebuchet MS"/>
              </a:rPr>
              <a:t>"&gt;Button 1&lt;/button&gt;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btn-success btn-lg </a:t>
            </a:r>
            <a:r>
              <a:rPr lang="ru-RU" sz="1800">
                <a:solidFill>
                  <a:srgbClr val="00B050"/>
                </a:solidFill>
                <a:latin typeface="Trebuchet MS"/>
                <a:ea typeface="Trebuchet MS"/>
                <a:cs typeface="Trebuchet MS"/>
                <a:sym typeface="Trebuchet MS"/>
              </a:rPr>
              <a:t>btn-block</a:t>
            </a:r>
            <a:r>
              <a:rPr lang="ru-RU" sz="1800">
                <a:solidFill>
                  <a:schemeClr val="dk1"/>
                </a:solidFill>
                <a:latin typeface="Trebuchet MS"/>
                <a:ea typeface="Trebuchet MS"/>
                <a:cs typeface="Trebuchet MS"/>
                <a:sym typeface="Trebuchet MS"/>
              </a:rPr>
              <a:t>"&gt;Button 2&lt;/button&gt;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&lt;h2&gt;Small Block Level Buttons&lt;/h2&gt;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btn-sm </a:t>
            </a:r>
            <a:r>
              <a:rPr lang="ru-RU" sz="1800">
                <a:solidFill>
                  <a:srgbClr val="00B050"/>
                </a:solidFill>
                <a:latin typeface="Trebuchet MS"/>
                <a:ea typeface="Trebuchet MS"/>
                <a:cs typeface="Trebuchet MS"/>
                <a:sym typeface="Trebuchet MS"/>
              </a:rPr>
              <a:t>btn-block</a:t>
            </a:r>
            <a:r>
              <a:rPr lang="ru-RU" sz="1800">
                <a:solidFill>
                  <a:schemeClr val="dk1"/>
                </a:solidFill>
                <a:latin typeface="Trebuchet MS"/>
                <a:ea typeface="Trebuchet MS"/>
                <a:cs typeface="Trebuchet MS"/>
                <a:sym typeface="Trebuchet MS"/>
              </a:rPr>
              <a:t>"&gt;Button 1&lt;/button&gt;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btn-success btn-sm </a:t>
            </a:r>
            <a:r>
              <a:rPr lang="ru-RU" sz="1800">
                <a:solidFill>
                  <a:srgbClr val="00B050"/>
                </a:solidFill>
                <a:latin typeface="Trebuchet MS"/>
                <a:ea typeface="Trebuchet MS"/>
                <a:cs typeface="Trebuchet MS"/>
                <a:sym typeface="Trebuchet MS"/>
              </a:rPr>
              <a:t>btn-block</a:t>
            </a:r>
            <a:r>
              <a:rPr lang="ru-RU" sz="1800">
                <a:solidFill>
                  <a:schemeClr val="dk1"/>
                </a:solidFill>
                <a:latin typeface="Trebuchet MS"/>
                <a:ea typeface="Trebuchet MS"/>
                <a:cs typeface="Trebuchet MS"/>
                <a:sym typeface="Trebuchet MS"/>
              </a:rPr>
              <a:t>"&gt;Button 2&lt;/button&gt;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4" name="Google Shape;314;p25"/>
          <p:cNvSpPr txBox="1"/>
          <p:nvPr/>
        </p:nvSpPr>
        <p:spPr>
          <a:xfrm>
            <a:off x="4724400" y="16192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btn-block</a:t>
            </a:r>
            <a:endParaRPr b="1" i="1" sz="2400" u="sng">
              <a:solidFill>
                <a:schemeClr val="dk1"/>
              </a:solidFill>
              <a:latin typeface="Trebuchet MS"/>
              <a:ea typeface="Trebuchet MS"/>
              <a:cs typeface="Trebuchet MS"/>
              <a:sym typeface="Trebuchet MS"/>
            </a:endParaRPr>
          </a:p>
        </p:txBody>
      </p:sp>
      <p:sp>
        <p:nvSpPr>
          <p:cNvPr id="315" name="Google Shape;315;p25"/>
          <p:cNvSpPr txBox="1"/>
          <p:nvPr/>
        </p:nvSpPr>
        <p:spPr>
          <a:xfrm>
            <a:off x="476250" y="5667375"/>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Active, disabled</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nvSpPr>
        <p:spPr>
          <a:xfrm>
            <a:off x="0" y="95250"/>
            <a:ext cx="1102995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&lt;h2&gt;Spinner Buttons&lt;/h2&gt;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&lt;p&gt;Add spinners to buttons:&lt;/p&gt;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class="btn btn-primary"&gt;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class="spinner-border spinner-border-sm"&gt;&lt;/span&gt;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class="btn btn-primary"&gt;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class="spinner-border spinner-border-sm"&gt;&lt;/span&gt;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Loading..</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class="btn btn-primary" &gt;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class="spinner-border spinner-border-sm"&gt;&lt;/span&gt;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Loading..</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class="btn btn-primary" disabled&gt;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class="spinner-grow spinner-grow-sm"&gt;&lt;/span&gt;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Loading..</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nvSpPr>
        <p:spPr>
          <a:xfrm>
            <a:off x="4467225" y="20955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Խմբավորված buttons</a:t>
            </a:r>
            <a:endParaRPr/>
          </a:p>
        </p:txBody>
      </p:sp>
      <p:sp>
        <p:nvSpPr>
          <p:cNvPr id="326" name="Google Shape;326;p27"/>
          <p:cNvSpPr txBox="1"/>
          <p:nvPr/>
        </p:nvSpPr>
        <p:spPr>
          <a:xfrm>
            <a:off x="1228725" y="876300"/>
            <a:ext cx="921067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&lt;h2&gt;Button Group&lt;/h2&gt;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.btn-group class creates a button group:&lt;/p&gt;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class="btn-group"&gt;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btn-primary"&gt;Apple&lt;/button&gt;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btn-info"&gt;Samsung&lt;/button&gt;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btn-primary"&gt;Sony&lt;/button&gt;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pic>
        <p:nvPicPr>
          <p:cNvPr descr="Изображение выглядит как текст&#10;&#10;Автоматически созданное описание" id="327" name="Google Shape;327;p27"/>
          <p:cNvPicPr preferRelativeResize="0"/>
          <p:nvPr/>
        </p:nvPicPr>
        <p:blipFill rotWithShape="1">
          <a:blip r:embed="rId3">
            <a:alphaModFix/>
          </a:blip>
          <a:srcRect b="0" l="0" r="0" t="0"/>
          <a:stretch/>
        </p:blipFill>
        <p:spPr>
          <a:xfrm>
            <a:off x="2838450" y="4121592"/>
            <a:ext cx="5762625" cy="84366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nvSpPr>
        <p:spPr>
          <a:xfrm>
            <a:off x="400050" y="514350"/>
            <a:ext cx="1102995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&lt;h2&gt;Button Groups Sizes&lt;/h2&gt;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&lt;p&gt;Add class .btn-group-* to size all buttons in a button group.&lt;/p&gt;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&lt;h3&gt;Large Buttons:&lt;/h3&gt;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class="btn-group btn-group-lg"&gt;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btn-primary"&gt;Apple&lt;/button&gt;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btn-primary"&gt;Samsung&lt;/button&gt;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btn-primary"&gt;Sony&lt;/button&gt;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&lt;h3&gt;Default Buttons:&lt;/h3&gt;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class="btn-group"&gt;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btn-primary"&gt;Apple&lt;/button&gt;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btn-primary"&gt;Samsung&lt;/button&gt;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btn-primary"&gt;Sony&lt;/button&gt;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&lt;h3&gt;Small Buttons:&lt;/h3&gt;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class="btn-group btn-group-sm"&gt;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btn-primary"&gt;Apple&lt;/button&gt;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btn-primary"&gt;Samsung&lt;/button&gt;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btn-primary"&gt;Sony&lt;/button&gt;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3" name="Google Shape;333;p28"/>
          <p:cNvSpPr txBox="1"/>
          <p:nvPr/>
        </p:nvSpPr>
        <p:spPr>
          <a:xfrm>
            <a:off x="4181475" y="57150"/>
            <a:ext cx="51530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Խմբավորված button-ի չափեր</a:t>
            </a:r>
            <a:endParaRPr b="1" sz="2400">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334" name="Google Shape;334;p28"/>
          <p:cNvPicPr preferRelativeResize="0"/>
          <p:nvPr/>
        </p:nvPicPr>
        <p:blipFill rotWithShape="1">
          <a:blip r:embed="rId3">
            <a:alphaModFix/>
          </a:blip>
          <a:srcRect b="0" l="0" r="0" t="0"/>
          <a:stretch/>
        </p:blipFill>
        <p:spPr>
          <a:xfrm>
            <a:off x="7962900" y="2304670"/>
            <a:ext cx="2743200" cy="21343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9"/>
          <p:cNvSpPr txBox="1"/>
          <p:nvPr/>
        </p:nvSpPr>
        <p:spPr>
          <a:xfrm>
            <a:off x="1143000" y="1781175"/>
            <a:ext cx="91821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class="btn-group-vertical"&gt;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btn-primary"&gt;Apple&lt;/button&gt;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btn-primary"&gt;Samsung&lt;/button&gt;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btn-primary"&gt;Sony&lt;/button&gt;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0" name="Google Shape;340;p29"/>
          <p:cNvSpPr txBox="1"/>
          <p:nvPr/>
        </p:nvSpPr>
        <p:spPr>
          <a:xfrm>
            <a:off x="4038600" y="2286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.btn-group-vertical</a:t>
            </a:r>
            <a:endParaRPr/>
          </a:p>
        </p:txBody>
      </p:sp>
      <p:pic>
        <p:nvPicPr>
          <p:cNvPr id="341" name="Google Shape;341;p29"/>
          <p:cNvPicPr preferRelativeResize="0"/>
          <p:nvPr/>
        </p:nvPicPr>
        <p:blipFill rotWithShape="1">
          <a:blip r:embed="rId3">
            <a:alphaModFix/>
          </a:blip>
          <a:srcRect b="0" l="0" r="0" t="0"/>
          <a:stretch/>
        </p:blipFill>
        <p:spPr>
          <a:xfrm>
            <a:off x="3986213" y="4052888"/>
            <a:ext cx="1819275"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idx="1" type="body"/>
          </p:nvPr>
        </p:nvSpPr>
        <p:spPr>
          <a:xfrm>
            <a:off x="572559" y="360364"/>
            <a:ext cx="10092093" cy="63477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ru-RU"/>
              <a:t>.container- վորցնում է կոնտեյների որոշակի տարածք՝ պահպանելով պադդինգներ։</a:t>
            </a:r>
            <a:endParaRPr/>
          </a:p>
          <a:p>
            <a:pPr indent="-342900" lvl="0" marL="342900" rtl="0" algn="l">
              <a:spcBef>
                <a:spcPts val="1000"/>
              </a:spcBef>
              <a:spcAft>
                <a:spcPts val="0"/>
              </a:spcAft>
              <a:buSzPts val="1440"/>
              <a:buChar char="►"/>
            </a:pPr>
            <a:r>
              <a:rPr lang="ru-RU"/>
              <a:t>..container-fluid- վորցնում է ամբողջական տիրույթը։</a:t>
            </a:r>
            <a:endParaRPr/>
          </a:p>
          <a:p>
            <a:pPr indent="-251459" lvl="0" marL="342900" rtl="0" algn="l">
              <a:spcBef>
                <a:spcPts val="1000"/>
              </a:spcBef>
              <a:spcAft>
                <a:spcPts val="0"/>
              </a:spcAft>
              <a:buSzPts val="1440"/>
              <a:buNone/>
            </a:pPr>
            <a:r>
              <a:t/>
            </a:r>
            <a:endParaRPr/>
          </a:p>
        </p:txBody>
      </p:sp>
      <p:pic>
        <p:nvPicPr>
          <p:cNvPr descr="Изображение выглядит как текст, стол&#10;&#10;Автоматически созданное описание" id="161" name="Google Shape;161;p3"/>
          <p:cNvPicPr preferRelativeResize="0"/>
          <p:nvPr/>
        </p:nvPicPr>
        <p:blipFill rotWithShape="1">
          <a:blip r:embed="rId3">
            <a:alphaModFix/>
          </a:blip>
          <a:srcRect b="0" l="0" r="0" t="0"/>
          <a:stretch/>
        </p:blipFill>
        <p:spPr>
          <a:xfrm>
            <a:off x="663880" y="1158241"/>
            <a:ext cx="10467583" cy="1472639"/>
          </a:xfrm>
          <a:prstGeom prst="rect">
            <a:avLst/>
          </a:prstGeom>
          <a:noFill/>
          <a:ln>
            <a:noFill/>
          </a:ln>
        </p:spPr>
      </p:pic>
      <p:sp>
        <p:nvSpPr>
          <p:cNvPr id="162" name="Google Shape;162;p3"/>
          <p:cNvSpPr txBox="1"/>
          <p:nvPr/>
        </p:nvSpPr>
        <p:spPr>
          <a:xfrm>
            <a:off x="569935" y="2981195"/>
            <a:ext cx="68976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800" u="none" cap="none" strike="noStrike">
                <a:solidFill>
                  <a:schemeClr val="dk1"/>
                </a:solidFill>
                <a:latin typeface="Trebuchet MS"/>
                <a:ea typeface="Trebuchet MS"/>
                <a:cs typeface="Trebuchet MS"/>
                <a:sym typeface="Trebuchet MS"/>
              </a:rPr>
              <a:t>&lt;div class="container pt-3"&gt;&lt;/div&gt; /*padding top  16px*/</a:t>
            </a:r>
            <a:endParaRPr sz="1800">
              <a:solidFill>
                <a:schemeClr val="dk1"/>
              </a:solidFill>
              <a:latin typeface="Trebuchet MS"/>
              <a:ea typeface="Trebuchet MS"/>
              <a:cs typeface="Trebuchet MS"/>
              <a:sym typeface="Trebuchet MS"/>
            </a:endParaRPr>
          </a:p>
        </p:txBody>
      </p:sp>
      <p:sp>
        <p:nvSpPr>
          <p:cNvPr id="163" name="Google Shape;163;p3"/>
          <p:cNvSpPr txBox="1"/>
          <p:nvPr/>
        </p:nvSpPr>
        <p:spPr>
          <a:xfrm>
            <a:off x="3781686" y="2393384"/>
            <a:ext cx="44759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200">
                <a:solidFill>
                  <a:srgbClr val="93DF5F"/>
                </a:solidFill>
                <a:latin typeface="Trebuchet MS"/>
                <a:ea typeface="Trebuchet MS"/>
                <a:cs typeface="Trebuchet MS"/>
                <a:sym typeface="Trebuchet MS"/>
              </a:rPr>
              <a:t>Container padding</a:t>
            </a:r>
            <a:endParaRPr sz="3200">
              <a:solidFill>
                <a:srgbClr val="93DF5F"/>
              </a:solidFill>
              <a:latin typeface="Trebuchet MS"/>
              <a:ea typeface="Trebuchet MS"/>
              <a:cs typeface="Trebuchet MS"/>
              <a:sym typeface="Trebuchet MS"/>
            </a:endParaRPr>
          </a:p>
        </p:txBody>
      </p:sp>
      <p:sp>
        <p:nvSpPr>
          <p:cNvPr id="164" name="Google Shape;164;p3"/>
          <p:cNvSpPr txBox="1"/>
          <p:nvPr/>
        </p:nvSpPr>
        <p:spPr>
          <a:xfrm>
            <a:off x="-261" y="3350452"/>
            <a:ext cx="12137718"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 p-3 my-3 border"&gt;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&lt;h1&gt;My First Bootstrap Page&lt;/h1&gt;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&lt;p&gt;This container has a border and some extra padding and margins.&lt;/p&gt;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 p-3 my-3 bg-dark text-white"&gt;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&lt;h1&gt;My First Bootstrap Page&lt;/h1&gt;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&lt;p&gt;This container has a dark background color and a white text, and some extra padding and margins.&lt;/p&gt;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 p-3 my-3 bg-primary text-white"&gt;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&lt;h1&gt;My First Bootstrap Page&lt;/h1&gt;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&lt;p&gt;This container has a blue background color and a white text, and some extra padding and margins.&lt;/p&gt;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nvSpPr>
        <p:spPr>
          <a:xfrm>
            <a:off x="531834" y="1327628"/>
            <a:ext cx="11208706"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class="btn-group"&gt;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btn-primary"&gt;Apple&lt;/button&gt;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btn-primary"&gt;Samsung&lt;/button&gt;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class="btn-group"&gt;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dropdown-toggle" data-toggle="dropdown"&gt;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Sony</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class="dropdown-menu"&gt;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href="#"&gt;Tablet&lt;/a&gt;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href="#"&gt;Smartphone&lt;/a&gt;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&lt;/div&gt;а</a:t>
            </a:r>
            <a:endParaRPr/>
          </a:p>
        </p:txBody>
      </p:sp>
      <p:sp>
        <p:nvSpPr>
          <p:cNvPr id="347" name="Google Shape;347;p30"/>
          <p:cNvSpPr txBox="1"/>
          <p:nvPr/>
        </p:nvSpPr>
        <p:spPr>
          <a:xfrm>
            <a:off x="4391025" y="29527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dropdown-menu</a:t>
            </a:r>
            <a:endParaRPr b="1" i="1" sz="2400" u="sng">
              <a:solidFill>
                <a:srgbClr val="00B050"/>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1"/>
          <p:cNvSpPr txBox="1"/>
          <p:nvPr/>
        </p:nvSpPr>
        <p:spPr>
          <a:xfrm>
            <a:off x="95250" y="752475"/>
            <a:ext cx="1194435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class="pagination"&gt;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class="page-item"&gt;&lt;a class="page-link" href="#"&gt;Previous&lt;/a&gt;&lt;/li&gt;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class="page-item"&gt;&lt;a class="page-link" href="#"&gt;1&lt;/a&gt;&lt;/li&gt;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class="page-item"&gt;&lt;a class="page-link" href="#"&gt;2&lt;/a&gt;&lt;/li&gt;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class="page-item"&gt;&lt;a class="page-link" href="#"&gt;3&lt;/a&gt;&lt;/li&gt;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class="page-item"&gt;&lt;a class="page-link" href="#"&gt;Next&lt;/a&gt;&lt;/li&gt;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pic>
        <p:nvPicPr>
          <p:cNvPr id="353" name="Google Shape;353;p31"/>
          <p:cNvPicPr preferRelativeResize="0"/>
          <p:nvPr/>
        </p:nvPicPr>
        <p:blipFill rotWithShape="1">
          <a:blip r:embed="rId3">
            <a:alphaModFix/>
          </a:blip>
          <a:srcRect b="0" l="0" r="0" t="0"/>
          <a:stretch/>
        </p:blipFill>
        <p:spPr>
          <a:xfrm>
            <a:off x="1609725" y="4260188"/>
            <a:ext cx="5991225" cy="1157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nvSpPr>
        <p:spPr>
          <a:xfrm>
            <a:off x="200025" y="1247775"/>
            <a:ext cx="12144375"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class="jumbotron"&gt;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&lt;h1&gt;Bootstrap Tutorial&lt;/h1&gt;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&lt;p&gt;Bootstrap is the most popular HTML, CSS, and JS framework for developing responsive, mobile-first projects on the web.&lt;/p&gt;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&lt;p&gt;This is some text.&lt;/p&gt;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&lt;p&gt;This is another text.&lt;/p&gt;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9" name="Google Shape;359;p32"/>
          <p:cNvSpPr txBox="1"/>
          <p:nvPr/>
        </p:nvSpPr>
        <p:spPr>
          <a:xfrm>
            <a:off x="4467225" y="104775"/>
            <a:ext cx="19431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jumbotron</a:t>
            </a:r>
            <a:endParaRPr b="1" i="1" sz="2400" u="sng">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360" name="Google Shape;360;p32"/>
          <p:cNvPicPr preferRelativeResize="0"/>
          <p:nvPr/>
        </p:nvPicPr>
        <p:blipFill rotWithShape="1">
          <a:blip r:embed="rId3">
            <a:alphaModFix/>
          </a:blip>
          <a:srcRect b="0" l="0" r="0" t="0"/>
          <a:stretch/>
        </p:blipFill>
        <p:spPr>
          <a:xfrm>
            <a:off x="2305050" y="3933584"/>
            <a:ext cx="6781800" cy="198168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nvSpPr>
        <p:spPr>
          <a:xfrm>
            <a:off x="142875" y="85725"/>
            <a:ext cx="11820525"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class="jumbotron jumbotron-fluid"&gt;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&lt;h1&gt;Bootstrap Tutorial&lt;/h1&gt;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&lt;p&gt;Bootstrap is the most popular HTML, CSS, and JS framework for developing responsive, mobile-first projects on the web.&lt;/p&gt;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&lt;p&gt;This is some text.&lt;/p&gt;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&lt;p&gt;This is another text.&lt;/p&gt;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366" name="Google Shape;366;p33"/>
          <p:cNvPicPr preferRelativeResize="0"/>
          <p:nvPr/>
        </p:nvPicPr>
        <p:blipFill rotWithShape="1">
          <a:blip r:embed="rId3">
            <a:alphaModFix/>
          </a:blip>
          <a:srcRect b="0" l="0" r="0" t="0"/>
          <a:stretch/>
        </p:blipFill>
        <p:spPr>
          <a:xfrm>
            <a:off x="726510" y="3585603"/>
            <a:ext cx="8713939" cy="170139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nvSpPr>
        <p:spPr>
          <a:xfrm>
            <a:off x="340291" y="736949"/>
            <a:ext cx="1172018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&lt;h2&gt;Badges&lt;/h2&gt;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&lt;h1&gt;Example heading &lt;span class="badge badge-secondary"&gt;New&lt;/span&gt;&lt;/h1&gt;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&lt;h2&gt;Example heading &lt;span class="badge badge-secondary"&gt;New&lt;/span&gt;&lt;/h2&gt;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&lt;h3&gt;Example heading &lt;span class="badge badge-secondary"&gt;New&lt;/span&gt;&lt;/h3&gt;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&lt;h4&gt;Example heading &lt;span class="badge badge-secondary"&gt;New&lt;/span&gt;&lt;/h4&gt;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&lt;h5&gt;Example heading &lt;span class="badge badge-secondary"&gt;New&lt;/span&gt;&lt;/h5&gt;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&lt;h6&gt;Example heading &lt;span class="badge badge-secondary"&gt;New&lt;/span&gt;&lt;/h6&gt;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372" name="Google Shape;372;p34"/>
          <p:cNvSpPr txBox="1"/>
          <p:nvPr/>
        </p:nvSpPr>
        <p:spPr>
          <a:xfrm>
            <a:off x="4776592" y="48016"/>
            <a:ext cx="27431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a:solidFill>
                  <a:srgbClr val="00B050"/>
                </a:solidFill>
                <a:latin typeface="Trebuchet MS"/>
                <a:ea typeface="Trebuchet MS"/>
                <a:cs typeface="Trebuchet MS"/>
                <a:sym typeface="Trebuchet MS"/>
              </a:rPr>
              <a:t>Badge class</a:t>
            </a:r>
            <a:endParaRPr b="1" i="1" sz="2400">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373" name="Google Shape;373;p34"/>
          <p:cNvPicPr preferRelativeResize="0"/>
          <p:nvPr/>
        </p:nvPicPr>
        <p:blipFill rotWithShape="1">
          <a:blip r:embed="rId3">
            <a:alphaModFix/>
          </a:blip>
          <a:srcRect b="0" l="0" r="0" t="0"/>
          <a:stretch/>
        </p:blipFill>
        <p:spPr>
          <a:xfrm>
            <a:off x="2678482" y="3503718"/>
            <a:ext cx="4361145" cy="29194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5"/>
          <p:cNvSpPr txBox="1"/>
          <p:nvPr/>
        </p:nvSpPr>
        <p:spPr>
          <a:xfrm>
            <a:off x="141962" y="653441"/>
            <a:ext cx="1174106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&lt;h2&gt;Pill Badges&lt;/h2&gt;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badge-primary"&gt;Primary&lt;/span&gt;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badge-pill badge-secondary"&gt;Secondary&lt;/span&gt;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badge-pill badge-success"&gt;Success&lt;/span&gt;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badge-pill badge-danger"&gt;Danger&lt;/span&gt;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badge-pill badge-warning"&gt;Warning&lt;/span&gt;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badge-pill badge-info"&gt;Info&lt;/span&gt;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badge-pill badge-light"&gt;Light&lt;/span&gt;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badge-pill badge-dark"&gt;Dark&lt;/span&gt;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sp>
        <p:nvSpPr>
          <p:cNvPr id="379" name="Google Shape;379;p35"/>
          <p:cNvSpPr txBox="1"/>
          <p:nvPr/>
        </p:nvSpPr>
        <p:spPr>
          <a:xfrm>
            <a:off x="2111549" y="128261"/>
            <a:ext cx="77953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badge-pill--- ավելի է կլորացնում  լրացուցիչ էլեմենտի տիրույթը</a:t>
            </a:r>
            <a:endParaRPr/>
          </a:p>
        </p:txBody>
      </p:sp>
      <p:pic>
        <p:nvPicPr>
          <p:cNvPr descr="Изображение выглядит как текст&#10;&#10;Автоматически созданное описание" id="380" name="Google Shape;380;p35"/>
          <p:cNvPicPr preferRelativeResize="0"/>
          <p:nvPr/>
        </p:nvPicPr>
        <p:blipFill rotWithShape="1">
          <a:blip r:embed="rId3">
            <a:alphaModFix/>
          </a:blip>
          <a:srcRect b="0" l="0" r="0" t="0"/>
          <a:stretch/>
        </p:blipFill>
        <p:spPr>
          <a:xfrm>
            <a:off x="841332" y="4824837"/>
            <a:ext cx="7419583" cy="138366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nvSpPr>
        <p:spPr>
          <a:xfrm>
            <a:off x="79332" y="528181"/>
            <a:ext cx="7753611"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&lt;h2&gt;Badge inside a Button&lt;/h2&gt;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Messages &lt;span class="badge badge-light"&gt;4&lt;/span&gt;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btn-danger"&gt;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Notifications &lt;span class="badge badge-light"&gt;7&lt;/span&gt;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386" name="Google Shape;386;p36"/>
          <p:cNvSpPr txBox="1"/>
          <p:nvPr/>
        </p:nvSpPr>
        <p:spPr>
          <a:xfrm>
            <a:off x="2845495" y="48016"/>
            <a:ext cx="710643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Badge class-ն այլ էլեմենտում ներդրված </a:t>
            </a:r>
            <a:endParaRPr b="1" i="1" sz="2400" u="sng">
              <a:solidFill>
                <a:srgbClr val="00B050"/>
              </a:solidFill>
              <a:latin typeface="Trebuchet MS"/>
              <a:ea typeface="Trebuchet MS"/>
              <a:cs typeface="Trebuchet MS"/>
              <a:sym typeface="Trebuchet MS"/>
            </a:endParaRPr>
          </a:p>
          <a:p>
            <a:pPr indent="0" lvl="0" marL="0" marR="0" rtl="0" algn="l">
              <a:spcBef>
                <a:spcPts val="0"/>
              </a:spcBef>
              <a:spcAft>
                <a:spcPts val="0"/>
              </a:spcAft>
              <a:buNone/>
            </a:pPr>
            <a:r>
              <a:t/>
            </a:r>
            <a:endParaRPr b="1" i="1" sz="1800" u="sng">
              <a:solidFill>
                <a:srgbClr val="00B050"/>
              </a:solidFill>
              <a:latin typeface="Trebuchet MS"/>
              <a:ea typeface="Trebuchet MS"/>
              <a:cs typeface="Trebuchet MS"/>
              <a:sym typeface="Trebuchet MS"/>
            </a:endParaRPr>
          </a:p>
        </p:txBody>
      </p:sp>
      <p:pic>
        <p:nvPicPr>
          <p:cNvPr id="387" name="Google Shape;387;p36"/>
          <p:cNvPicPr preferRelativeResize="0"/>
          <p:nvPr/>
        </p:nvPicPr>
        <p:blipFill rotWithShape="1">
          <a:blip r:embed="rId3">
            <a:alphaModFix/>
          </a:blip>
          <a:srcRect b="0" l="0" r="0" t="0"/>
          <a:stretch/>
        </p:blipFill>
        <p:spPr>
          <a:xfrm>
            <a:off x="1457195" y="3267954"/>
            <a:ext cx="6876789" cy="20131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nvSpPr>
        <p:spPr>
          <a:xfrm>
            <a:off x="923925" y="838200"/>
            <a:ext cx="68961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a:t>
            </a:r>
            <a:r>
              <a:rPr lang="ru-RU" sz="1800">
                <a:solidFill>
                  <a:schemeClr val="dk1"/>
                </a:solidFill>
                <a:latin typeface="Trebuchet MS"/>
                <a:ea typeface="Trebuchet MS"/>
                <a:cs typeface="Trebuchet MS"/>
                <a:sym typeface="Trebuchet MS"/>
              </a:rPr>
              <a: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a:t>
            </a:r>
            <a:r>
              <a:rPr lang="ru-RU" sz="1800">
                <a:solidFill>
                  <a:schemeClr val="dk1"/>
                </a:solidFill>
                <a:latin typeface="Trebuchet MS"/>
                <a:ea typeface="Trebuchet MS"/>
                <a:cs typeface="Trebuchet MS"/>
                <a:sym typeface="Trebuchet MS"/>
              </a:rPr>
              <a:t>asic List Group&lt;/h2&gt;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class="list-group"&gt;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class="list-group-item"&gt;First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class="list-group-item"&gt;Second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class="list-group-item"&gt;Third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393" name="Google Shape;393;p37"/>
          <p:cNvSpPr txBox="1"/>
          <p:nvPr/>
        </p:nvSpPr>
        <p:spPr>
          <a:xfrm>
            <a:off x="4724400" y="1524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list-group</a:t>
            </a:r>
            <a:endParaRPr b="1" i="1" sz="2400" u="sng">
              <a:solidFill>
                <a:srgbClr val="00B050"/>
              </a:solidFill>
              <a:latin typeface="Trebuchet MS"/>
              <a:ea typeface="Trebuchet MS"/>
              <a:cs typeface="Trebuchet MS"/>
              <a:sym typeface="Trebuchet MS"/>
            </a:endParaRPr>
          </a:p>
        </p:txBody>
      </p:sp>
      <p:pic>
        <p:nvPicPr>
          <p:cNvPr id="394" name="Google Shape;394;p37"/>
          <p:cNvPicPr preferRelativeResize="0"/>
          <p:nvPr/>
        </p:nvPicPr>
        <p:blipFill rotWithShape="1">
          <a:blip r:embed="rId3">
            <a:alphaModFix/>
          </a:blip>
          <a:srcRect b="0" l="0" r="0" t="0"/>
          <a:stretch/>
        </p:blipFill>
        <p:spPr>
          <a:xfrm>
            <a:off x="1095375" y="3641761"/>
            <a:ext cx="7248525" cy="135565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nvSpPr>
        <p:spPr>
          <a:xfrm>
            <a:off x="4476750" y="12382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.active class </a:t>
            </a:r>
            <a:endParaRPr b="1" sz="2400">
              <a:solidFill>
                <a:srgbClr val="00B050"/>
              </a:solidFill>
              <a:latin typeface="Trebuchet MS"/>
              <a:ea typeface="Trebuchet MS"/>
              <a:cs typeface="Trebuchet MS"/>
              <a:sym typeface="Trebuchet MS"/>
            </a:endParaRPr>
          </a:p>
        </p:txBody>
      </p:sp>
      <p:sp>
        <p:nvSpPr>
          <p:cNvPr id="400" name="Google Shape;400;p38"/>
          <p:cNvSpPr txBox="1"/>
          <p:nvPr/>
        </p:nvSpPr>
        <p:spPr>
          <a:xfrm>
            <a:off x="504825" y="762000"/>
            <a:ext cx="701992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&lt;h2&gt;Active Item in a List Group&lt;/h2&gt;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class="list-group"&gt;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active"&gt;Active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class="list-group-item"&gt;Second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class="list-group-item"&gt;Third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401" name="Google Shape;401;p38"/>
          <p:cNvSpPr txBox="1"/>
          <p:nvPr/>
        </p:nvSpPr>
        <p:spPr>
          <a:xfrm>
            <a:off x="3267075" y="3200400"/>
            <a:ext cx="44577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a:solidFill>
                  <a:srgbClr val="00B050"/>
                </a:solidFill>
                <a:latin typeface="Trebuchet MS"/>
                <a:ea typeface="Trebuchet MS"/>
                <a:cs typeface="Trebuchet MS"/>
                <a:sym typeface="Trebuchet MS"/>
              </a:rPr>
              <a:t>List-group a էլեմենտի վրա</a:t>
            </a:r>
            <a:endParaRPr b="1" i="1" sz="2400">
              <a:solidFill>
                <a:srgbClr val="00B050"/>
              </a:solidFill>
              <a:latin typeface="Trebuchet MS"/>
              <a:ea typeface="Trebuchet MS"/>
              <a:cs typeface="Trebuchet MS"/>
              <a:sym typeface="Trebuchet MS"/>
            </a:endParaRPr>
          </a:p>
        </p:txBody>
      </p:sp>
      <p:sp>
        <p:nvSpPr>
          <p:cNvPr id="402" name="Google Shape;402;p38"/>
          <p:cNvSpPr txBox="1"/>
          <p:nvPr/>
        </p:nvSpPr>
        <p:spPr>
          <a:xfrm>
            <a:off x="571500" y="3981450"/>
            <a:ext cx="908685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&lt;h2&gt;List Group With Linked Items&lt;/h2&gt;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class="list-group"&gt;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class="list-group-item list-group-item-action"&gt;First item&lt;/a&gt;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class="list-group-item list-group-item-action"&gt;Second item&lt;/a&gt;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class="list-group-item list-group-item-action"&gt;Third item&lt;/a&gt;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403" name="Google Shape;403;p38"/>
          <p:cNvSpPr txBox="1"/>
          <p:nvPr/>
        </p:nvSpPr>
        <p:spPr>
          <a:xfrm>
            <a:off x="76200" y="5715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1800">
                <a:solidFill>
                  <a:schemeClr val="dk1"/>
                </a:solidFill>
                <a:latin typeface="Trebuchet MS"/>
                <a:ea typeface="Trebuchet MS"/>
                <a:cs typeface="Trebuchet MS"/>
                <a:sym typeface="Trebuchet MS"/>
              </a:rPr>
              <a:t>.</a:t>
            </a:r>
            <a:r>
              <a:rPr i="1" lang="ru-RU" sz="1800">
                <a:solidFill>
                  <a:schemeClr val="dk1"/>
                </a:solidFill>
                <a:latin typeface="Trebuchet MS"/>
                <a:ea typeface="Trebuchet MS"/>
                <a:cs typeface="Trebuchet MS"/>
                <a:sym typeface="Trebuchet MS"/>
              </a:rPr>
              <a:t>disabled </a:t>
            </a:r>
            <a:r>
              <a:rPr i="1" lang="ru-RU" sz="1800">
                <a:solidFill>
                  <a:schemeClr val="dk1"/>
                </a:solidFill>
                <a:latin typeface="Trebuchet MS"/>
                <a:ea typeface="Trebuchet MS"/>
                <a:cs typeface="Trebuchet MS"/>
                <a:sym typeface="Trebuchet MS"/>
              </a:rPr>
              <a:t>class</a:t>
            </a:r>
            <a:endParaRPr i="1" sz="1800">
              <a:solidFill>
                <a:schemeClr val="dk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nvSpPr>
        <p:spPr>
          <a:xfrm>
            <a:off x="4343400" y="133350"/>
            <a:ext cx="39147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.list-group-horizontal</a:t>
            </a:r>
            <a:endParaRPr b="1" i="1" sz="2400" u="sng">
              <a:solidFill>
                <a:srgbClr val="00B050"/>
              </a:solidFill>
              <a:latin typeface="Trebuchet MS"/>
              <a:ea typeface="Trebuchet MS"/>
              <a:cs typeface="Trebuchet MS"/>
              <a:sym typeface="Trebuchet MS"/>
            </a:endParaRPr>
          </a:p>
        </p:txBody>
      </p:sp>
      <p:sp>
        <p:nvSpPr>
          <p:cNvPr id="409" name="Google Shape;409;p39"/>
          <p:cNvSpPr txBox="1"/>
          <p:nvPr/>
        </p:nvSpPr>
        <p:spPr>
          <a:xfrm>
            <a:off x="647700" y="666750"/>
            <a:ext cx="10353600" cy="3140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&lt;div class="container"&gt;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&lt;h2&gt;Horizontal List Groups&lt;/h2&gt;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&lt;p&gt;The .list-group-horizontal class displays the list items horizontally instead of vertically:&lt;/p&gt;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&lt;ul class="list-group list-group-horizontal"&gt;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&lt;li class="list-group-item"&gt;First item&lt;/li&gt;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&lt;li class="list-group-item"&gt;Second item&lt;/li&gt;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&lt;li class="list-group-item"&gt;Third item&lt;/li&gt;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&lt;li class="list-group-item"&gt;Fourth item&lt;/li&gt;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  &lt;/ul&gt;</a:t>
            </a:r>
            <a:endParaRPr>
              <a:solidFill>
                <a:schemeClr val="dk1"/>
              </a:solidFill>
            </a:endParaRPr>
          </a:p>
          <a:p>
            <a:pPr indent="0" lvl="0" marL="0" rtl="0" algn="l">
              <a:spcBef>
                <a:spcPts val="0"/>
              </a:spcBef>
              <a:spcAft>
                <a:spcPts val="0"/>
              </a:spcAft>
              <a:buClr>
                <a:schemeClr val="dk1"/>
              </a:buClr>
              <a:buFont typeface="Arial"/>
              <a:buNone/>
            </a:pPr>
            <a:r>
              <a:rPr lang="ru-RU" sz="1800">
                <a:solidFill>
                  <a:schemeClr val="dk1"/>
                </a:solidFill>
                <a:latin typeface="Trebuchet MS"/>
                <a:ea typeface="Trebuchet MS"/>
                <a:cs typeface="Trebuchet MS"/>
                <a:sym typeface="Trebuchet MS"/>
              </a:rPr>
              <a:t>&lt;/div&gt;</a:t>
            </a:r>
            <a:endParaRPr>
              <a:solidFill>
                <a:schemeClr val="dk1"/>
              </a:solidFill>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410" name="Google Shape;410;p39"/>
          <p:cNvPicPr preferRelativeResize="0"/>
          <p:nvPr/>
        </p:nvPicPr>
        <p:blipFill rotWithShape="1">
          <a:blip r:embed="rId3">
            <a:alphaModFix/>
          </a:blip>
          <a:srcRect b="0" l="0" r="0" t="0"/>
          <a:stretch/>
        </p:blipFill>
        <p:spPr>
          <a:xfrm>
            <a:off x="1543050" y="4134510"/>
            <a:ext cx="6619875" cy="16084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nvSpPr>
        <p:spPr>
          <a:xfrm>
            <a:off x="152401" y="162838"/>
            <a:ext cx="654276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&lt;h1&gt;Responsive Containers&lt;/h1&gt;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&lt;p&gt;Resize the browser window to see the effect.&lt;/p&gt;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class="container-sm border"&gt;.container-sm&lt;/div&gt;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class="container-md mt-3 border"&gt;.container-md&lt;/div&gt;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class="container-lg mt-3 border"&gt;.container-lg&lt;/div&gt;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class="container-xl mt-3 border"&gt;.container-xl&lt;/div&gt;</a:t>
            </a:r>
            <a:endParaRPr sz="1800">
              <a:solidFill>
                <a:schemeClr val="dk1"/>
              </a:solidFill>
              <a:latin typeface="Trebuchet MS"/>
              <a:ea typeface="Trebuchet MS"/>
              <a:cs typeface="Trebuchet MS"/>
              <a:sym typeface="Trebuchet MS"/>
            </a:endParaRPr>
          </a:p>
        </p:txBody>
      </p:sp>
      <p:sp>
        <p:nvSpPr>
          <p:cNvPr id="170" name="Google Shape;170;p4"/>
          <p:cNvSpPr txBox="1"/>
          <p:nvPr/>
        </p:nvSpPr>
        <p:spPr>
          <a:xfrm>
            <a:off x="5010150" y="3486150"/>
            <a:ext cx="27431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1" name="Google Shape;171;p4"/>
          <p:cNvSpPr txBox="1"/>
          <p:nvPr/>
        </p:nvSpPr>
        <p:spPr>
          <a:xfrm>
            <a:off x="508609" y="3322791"/>
            <a:ext cx="1104169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Quattrocento Sans"/>
                <a:ea typeface="Quattrocento Sans"/>
                <a:cs typeface="Quattrocento Sans"/>
                <a:sym typeface="Quattrocento Sans"/>
              </a:rPr>
              <a:t>Grid Classes</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114300" lvl="0" marL="0" marR="0" rtl="0" algn="l">
              <a:spcBef>
                <a:spcPts val="0"/>
              </a:spcBef>
              <a:spcAft>
                <a:spcPts val="0"/>
              </a:spcAft>
              <a:buClr>
                <a:schemeClr val="dk1"/>
              </a:buClr>
              <a:buSzPts val="1800"/>
              <a:buFont typeface="Verdana"/>
              <a:buChar char="•"/>
            </a:pPr>
            <a:r>
              <a:rPr lang="ru-RU" sz="1800">
                <a:solidFill>
                  <a:schemeClr val="dk1"/>
                </a:solidFill>
                <a:latin typeface="Verdana"/>
                <a:ea typeface="Verdana"/>
                <a:cs typeface="Verdana"/>
                <a:sym typeface="Verdana"/>
              </a:rPr>
              <a:t>.col- (extra small devices - screen width less than 576px)</a:t>
            </a:r>
            <a:endParaRPr/>
          </a:p>
          <a:p>
            <a:pPr indent="-114300" lvl="0" marL="0" marR="0" rtl="0" algn="l">
              <a:spcBef>
                <a:spcPts val="0"/>
              </a:spcBef>
              <a:spcAft>
                <a:spcPts val="0"/>
              </a:spcAft>
              <a:buClr>
                <a:schemeClr val="dk1"/>
              </a:buClr>
              <a:buSzPts val="1800"/>
              <a:buFont typeface="Verdana"/>
              <a:buChar char="•"/>
            </a:pPr>
            <a:r>
              <a:rPr lang="ru-RU" sz="1800">
                <a:solidFill>
                  <a:schemeClr val="dk1"/>
                </a:solidFill>
                <a:latin typeface="Verdana"/>
                <a:ea typeface="Verdana"/>
                <a:cs typeface="Verdana"/>
                <a:sym typeface="Verdana"/>
              </a:rPr>
              <a:t>.col-sm- (small devices - screen width equal to or greater than 576px)</a:t>
            </a:r>
            <a:endParaRPr/>
          </a:p>
          <a:p>
            <a:pPr indent="-114300" lvl="0" marL="0" marR="0" rtl="0" algn="l">
              <a:spcBef>
                <a:spcPts val="0"/>
              </a:spcBef>
              <a:spcAft>
                <a:spcPts val="0"/>
              </a:spcAft>
              <a:buClr>
                <a:schemeClr val="dk1"/>
              </a:buClr>
              <a:buSzPts val="1800"/>
              <a:buFont typeface="Verdana"/>
              <a:buChar char="•"/>
            </a:pPr>
            <a:r>
              <a:rPr lang="ru-RU" sz="1800">
                <a:solidFill>
                  <a:schemeClr val="dk1"/>
                </a:solidFill>
                <a:latin typeface="Verdana"/>
                <a:ea typeface="Verdana"/>
                <a:cs typeface="Verdana"/>
                <a:sym typeface="Verdana"/>
              </a:rPr>
              <a:t>.col-md- (medium devices - screen width equal to or greater than 768px)</a:t>
            </a:r>
            <a:endParaRPr/>
          </a:p>
          <a:p>
            <a:pPr indent="-114300" lvl="0" marL="0" marR="0" rtl="0" algn="l">
              <a:spcBef>
                <a:spcPts val="0"/>
              </a:spcBef>
              <a:spcAft>
                <a:spcPts val="0"/>
              </a:spcAft>
              <a:buClr>
                <a:schemeClr val="dk1"/>
              </a:buClr>
              <a:buSzPts val="1800"/>
              <a:buFont typeface="Verdana"/>
              <a:buChar char="•"/>
            </a:pPr>
            <a:r>
              <a:rPr lang="ru-RU" sz="1800">
                <a:solidFill>
                  <a:schemeClr val="dk1"/>
                </a:solidFill>
                <a:latin typeface="Verdana"/>
                <a:ea typeface="Verdana"/>
                <a:cs typeface="Verdana"/>
                <a:sym typeface="Verdana"/>
              </a:rPr>
              <a:t>.col-lg- (large devices - screen width equal to or greater than 992px)</a:t>
            </a:r>
            <a:endParaRPr/>
          </a:p>
          <a:p>
            <a:pPr indent="-114300" lvl="0" marL="0" marR="0" rtl="0" algn="l">
              <a:spcBef>
                <a:spcPts val="0"/>
              </a:spcBef>
              <a:spcAft>
                <a:spcPts val="0"/>
              </a:spcAft>
              <a:buClr>
                <a:schemeClr val="dk1"/>
              </a:buClr>
              <a:buSzPts val="1800"/>
              <a:buFont typeface="Verdana"/>
              <a:buChar char="•"/>
            </a:pPr>
            <a:r>
              <a:rPr lang="ru-RU" sz="1800">
                <a:solidFill>
                  <a:schemeClr val="dk1"/>
                </a:solidFill>
                <a:latin typeface="Verdana"/>
                <a:ea typeface="Verdana"/>
                <a:cs typeface="Verdana"/>
                <a:sym typeface="Verdana"/>
              </a:rPr>
              <a:t>.col-xl- (xlarge devices - screen width equal to or greater than 1200px)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nvSpPr>
        <p:spPr>
          <a:xfrm>
            <a:off x="552450" y="1000125"/>
            <a:ext cx="110871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&lt;h2&gt;List Group With Contextual Classes&lt;/h2&gt;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class="list-group"&gt;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list-group-item-success"&gt;Success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list-group-item-secondary"&gt;Secondary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list-group-item-info"&gt;Info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list-group-item-warning"&gt;Warning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list-group-item-danger"&gt;Danger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list-group-item-primary"&gt;Primary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list-group-item-dark"&gt;Dark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list-group-item-light"&gt;Light item&lt;/li&gt;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416" name="Google Shape;416;p40"/>
          <p:cNvSpPr txBox="1"/>
          <p:nvPr/>
        </p:nvSpPr>
        <p:spPr>
          <a:xfrm>
            <a:off x="3581400" y="1143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List group colors</a:t>
            </a:r>
            <a:endParaRPr b="1" sz="2400">
              <a:solidFill>
                <a:srgbClr val="00B050"/>
              </a:solidFill>
              <a:latin typeface="Trebuchet MS"/>
              <a:ea typeface="Trebuchet MS"/>
              <a:cs typeface="Trebuchet MS"/>
              <a:sym typeface="Trebuchet MS"/>
            </a:endParaRPr>
          </a:p>
        </p:txBody>
      </p:sp>
      <p:pic>
        <p:nvPicPr>
          <p:cNvPr descr="Изображение выглядит как стол&#10;&#10;Автоматически созданное описание" id="417" name="Google Shape;417;p40"/>
          <p:cNvPicPr preferRelativeResize="0"/>
          <p:nvPr/>
        </p:nvPicPr>
        <p:blipFill rotWithShape="1">
          <a:blip r:embed="rId3">
            <a:alphaModFix/>
          </a:blip>
          <a:srcRect b="0" l="0" r="0" t="0"/>
          <a:stretch/>
        </p:blipFill>
        <p:spPr>
          <a:xfrm>
            <a:off x="2228850" y="4317296"/>
            <a:ext cx="5257800" cy="210960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nvSpPr>
        <p:spPr>
          <a:xfrm>
            <a:off x="-85725" y="-314325"/>
            <a:ext cx="11153775"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 mt-3"&gt;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&lt;h2&gt;List Group With Badges&lt;/h2&gt;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&lt;p&gt;Combine .badge classes with utility/helper classes to add badges inside the list group:&lt;/p&gt;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class="list-group"&gt;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d-flex justify-content-between align-items-center"&gt;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Inbox</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badge-primary badge-pill"&gt;12&lt;/span&gt;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d-flex justify-content-between align-items-center"&gt;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Ads</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badge-primary badge-pill"&gt;50&lt;/span&gt;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class="list-group-item d-flex justify-content-between align-items-center"&gt;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Junk</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class="badge badge-primary badge-pill"&gt;99&lt;/span&gt;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pic>
        <p:nvPicPr>
          <p:cNvPr descr="Изображение выглядит как текст&#10;&#10;Автоматически созданное описание" id="423" name="Google Shape;423;p41"/>
          <p:cNvPicPr preferRelativeResize="0"/>
          <p:nvPr/>
        </p:nvPicPr>
        <p:blipFill rotWithShape="1">
          <a:blip r:embed="rId3">
            <a:alphaModFix/>
          </a:blip>
          <a:srcRect b="0" l="0" r="0" t="0"/>
          <a:stretch/>
        </p:blipFill>
        <p:spPr>
          <a:xfrm>
            <a:off x="885825" y="4358535"/>
            <a:ext cx="7943850" cy="172233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nvSpPr>
        <p:spPr>
          <a:xfrm>
            <a:off x="5019675" y="152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card</a:t>
            </a:r>
            <a:endParaRPr sz="1800">
              <a:solidFill>
                <a:schemeClr val="dk1"/>
              </a:solidFill>
              <a:latin typeface="Trebuchet MS"/>
              <a:ea typeface="Trebuchet MS"/>
              <a:cs typeface="Trebuchet MS"/>
              <a:sym typeface="Trebuchet MS"/>
            </a:endParaRPr>
          </a:p>
        </p:txBody>
      </p:sp>
      <p:sp>
        <p:nvSpPr>
          <p:cNvPr id="429" name="Google Shape;429;p42"/>
          <p:cNvSpPr txBox="1"/>
          <p:nvPr/>
        </p:nvSpPr>
        <p:spPr>
          <a:xfrm>
            <a:off x="1581150" y="1781175"/>
            <a:ext cx="71247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&lt;h2&gt;Basic Card&lt;/h2&gt;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class="card-body"&gt;Basic card&lt;/div&gt;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sp>
        <p:nvSpPr>
          <p:cNvPr id="430" name="Google Shape;430;p42"/>
          <p:cNvSpPr txBox="1"/>
          <p:nvPr/>
        </p:nvSpPr>
        <p:spPr>
          <a:xfrm>
            <a:off x="3257550" y="904875"/>
            <a:ext cx="67532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400">
                <a:solidFill>
                  <a:schemeClr val="dk1"/>
                </a:solidFill>
                <a:latin typeface="Trebuchet MS"/>
                <a:ea typeface="Trebuchet MS"/>
                <a:cs typeface="Trebuchet MS"/>
                <a:sym typeface="Trebuchet MS"/>
              </a:rPr>
              <a:t>header, footer, content, color</a:t>
            </a:r>
            <a:endParaRPr i="1" sz="2400">
              <a:solidFill>
                <a:schemeClr val="dk1"/>
              </a:solidFill>
              <a:latin typeface="Trebuchet MS"/>
              <a:ea typeface="Trebuchet MS"/>
              <a:cs typeface="Trebuchet MS"/>
              <a:sym typeface="Trebuchet MS"/>
            </a:endParaRPr>
          </a:p>
        </p:txBody>
      </p:sp>
      <p:pic>
        <p:nvPicPr>
          <p:cNvPr id="431" name="Google Shape;431;p42"/>
          <p:cNvPicPr preferRelativeResize="0"/>
          <p:nvPr/>
        </p:nvPicPr>
        <p:blipFill rotWithShape="1">
          <a:blip r:embed="rId3">
            <a:alphaModFix/>
          </a:blip>
          <a:srcRect b="0" l="0" r="0" t="0"/>
          <a:stretch/>
        </p:blipFill>
        <p:spPr>
          <a:xfrm>
            <a:off x="1219200" y="3960206"/>
            <a:ext cx="7600950" cy="9568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3"/>
          <p:cNvSpPr txBox="1"/>
          <p:nvPr/>
        </p:nvSpPr>
        <p:spPr>
          <a:xfrm>
            <a:off x="76200" y="304800"/>
            <a:ext cx="7991400" cy="25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&lt;h2&gt;Card Header and Footer&lt;/h2&gt;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class="card-header"&gt;Header&lt;/div&gt;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class="card-body"&gt;Content&lt;/div&gt;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class="card-footer"&gt;Footer&lt;/div&gt;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descr="Изображение выглядит как стол&#10;&#10;Автоматически созданное описание" id="437" name="Google Shape;437;p43"/>
          <p:cNvPicPr preferRelativeResize="0"/>
          <p:nvPr/>
        </p:nvPicPr>
        <p:blipFill rotWithShape="1">
          <a:blip r:embed="rId3">
            <a:alphaModFix/>
          </a:blip>
          <a:srcRect b="0" l="0" r="0" t="0"/>
          <a:stretch/>
        </p:blipFill>
        <p:spPr>
          <a:xfrm>
            <a:off x="619125" y="3000270"/>
            <a:ext cx="8229600" cy="2000459"/>
          </a:xfrm>
          <a:prstGeom prst="rect">
            <a:avLst/>
          </a:prstGeom>
          <a:noFill/>
          <a:ln>
            <a:noFill/>
          </a:ln>
        </p:spPr>
      </p:pic>
      <p:sp>
        <p:nvSpPr>
          <p:cNvPr id="438" name="Google Shape;438;p43"/>
          <p:cNvSpPr txBox="1"/>
          <p:nvPr/>
        </p:nvSpPr>
        <p:spPr>
          <a:xfrm>
            <a:off x="390525" y="5876925"/>
            <a:ext cx="10639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.bg-primary</a:t>
            </a:r>
            <a:r>
              <a:rPr lang="ru-RU" sz="1800">
                <a:solidFill>
                  <a:schemeClr val="dk1"/>
                </a:solidFill>
                <a:latin typeface="Verdana"/>
                <a:ea typeface="Verdana"/>
                <a:cs typeface="Verdana"/>
                <a:sym typeface="Verdana"/>
              </a:rPr>
              <a:t>, </a:t>
            </a:r>
            <a:r>
              <a:rPr lang="ru-RU" sz="1800">
                <a:solidFill>
                  <a:schemeClr val="dk1"/>
                </a:solidFill>
                <a:latin typeface="Trebuchet MS"/>
                <a:ea typeface="Trebuchet MS"/>
                <a:cs typeface="Trebuchet MS"/>
                <a:sym typeface="Trebuchet MS"/>
              </a:rPr>
              <a:t>.bg-success</a:t>
            </a:r>
            <a:r>
              <a:rPr lang="ru-RU" sz="1800">
                <a:solidFill>
                  <a:schemeClr val="dk1"/>
                </a:solidFill>
                <a:latin typeface="Verdana"/>
                <a:ea typeface="Verdana"/>
                <a:cs typeface="Verdana"/>
                <a:sym typeface="Verdana"/>
              </a:rPr>
              <a:t>, </a:t>
            </a:r>
            <a:r>
              <a:rPr lang="ru-RU" sz="1800">
                <a:solidFill>
                  <a:schemeClr val="dk1"/>
                </a:solidFill>
                <a:latin typeface="Trebuchet MS"/>
                <a:ea typeface="Trebuchet MS"/>
                <a:cs typeface="Trebuchet MS"/>
                <a:sym typeface="Trebuchet MS"/>
              </a:rPr>
              <a:t>.bg-info</a:t>
            </a:r>
            <a:r>
              <a:rPr lang="ru-RU" sz="1800">
                <a:solidFill>
                  <a:schemeClr val="dk1"/>
                </a:solidFill>
                <a:latin typeface="Verdana"/>
                <a:ea typeface="Verdana"/>
                <a:cs typeface="Verdana"/>
                <a:sym typeface="Verdana"/>
              </a:rPr>
              <a:t>, </a:t>
            </a:r>
            <a:r>
              <a:rPr lang="ru-RU" sz="1800">
                <a:solidFill>
                  <a:schemeClr val="dk1"/>
                </a:solidFill>
                <a:latin typeface="Trebuchet MS"/>
                <a:ea typeface="Trebuchet MS"/>
                <a:cs typeface="Trebuchet MS"/>
                <a:sym typeface="Trebuchet MS"/>
              </a:rPr>
              <a:t>.bg-warning</a:t>
            </a:r>
            <a:r>
              <a:rPr lang="ru-RU" sz="1800">
                <a:solidFill>
                  <a:schemeClr val="dk1"/>
                </a:solidFill>
                <a:latin typeface="Verdana"/>
                <a:ea typeface="Verdana"/>
                <a:cs typeface="Verdana"/>
                <a:sym typeface="Verdana"/>
              </a:rPr>
              <a:t>, </a:t>
            </a:r>
            <a:r>
              <a:rPr lang="ru-RU" sz="1800">
                <a:solidFill>
                  <a:schemeClr val="dk1"/>
                </a:solidFill>
                <a:latin typeface="Trebuchet MS"/>
                <a:ea typeface="Trebuchet MS"/>
                <a:cs typeface="Trebuchet MS"/>
                <a:sym typeface="Trebuchet MS"/>
              </a:rPr>
              <a:t>.bg-danger</a:t>
            </a:r>
            <a:r>
              <a:rPr lang="ru-RU" sz="1800">
                <a:solidFill>
                  <a:schemeClr val="dk1"/>
                </a:solidFill>
                <a:latin typeface="Verdana"/>
                <a:ea typeface="Verdana"/>
                <a:cs typeface="Verdana"/>
                <a:sym typeface="Verdana"/>
              </a:rPr>
              <a:t>, </a:t>
            </a:r>
            <a:r>
              <a:rPr lang="ru-RU" sz="1800">
                <a:solidFill>
                  <a:schemeClr val="dk1"/>
                </a:solidFill>
                <a:latin typeface="Trebuchet MS"/>
                <a:ea typeface="Trebuchet MS"/>
                <a:cs typeface="Trebuchet MS"/>
                <a:sym typeface="Trebuchet MS"/>
              </a:rPr>
              <a:t>.bg-secondary</a:t>
            </a:r>
            <a:r>
              <a:rPr lang="ru-RU" sz="1800">
                <a:solidFill>
                  <a:schemeClr val="dk1"/>
                </a:solidFill>
                <a:latin typeface="Verdana"/>
                <a:ea typeface="Verdana"/>
                <a:cs typeface="Verdana"/>
                <a:sym typeface="Verdana"/>
              </a:rPr>
              <a:t>, </a:t>
            </a:r>
            <a:r>
              <a:rPr lang="ru-RU" sz="1800">
                <a:solidFill>
                  <a:schemeClr val="dk1"/>
                </a:solidFill>
                <a:latin typeface="Trebuchet MS"/>
                <a:ea typeface="Trebuchet MS"/>
                <a:cs typeface="Trebuchet MS"/>
                <a:sym typeface="Trebuchet MS"/>
              </a:rPr>
              <a:t>.bg-dark</a:t>
            </a:r>
            <a:r>
              <a:rPr lang="ru-RU" sz="1800">
                <a:solidFill>
                  <a:schemeClr val="dk1"/>
                </a:solidFill>
                <a:latin typeface="Verdana"/>
                <a:ea typeface="Verdana"/>
                <a:cs typeface="Verdana"/>
                <a:sym typeface="Verdana"/>
              </a:rPr>
              <a:t> and </a:t>
            </a:r>
            <a:r>
              <a:rPr lang="ru-RU" sz="1800">
                <a:solidFill>
                  <a:schemeClr val="dk1"/>
                </a:solidFill>
                <a:latin typeface="Trebuchet MS"/>
                <a:ea typeface="Trebuchet MS"/>
                <a:cs typeface="Trebuchet MS"/>
                <a:sym typeface="Trebuchet MS"/>
              </a:rPr>
              <a:t>.bg-light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4"/>
          <p:cNvSpPr txBox="1"/>
          <p:nvPr/>
        </p:nvSpPr>
        <p:spPr>
          <a:xfrm>
            <a:off x="142875" y="657225"/>
            <a:ext cx="121539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&lt;h2&gt;Card titles, text, and links&lt;/h2&gt;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class="card-body"&gt;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&lt;h4 class="card-title"&gt;Card title&lt;/h4&gt;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example text. Some example text.&lt;/p&gt;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class="card-link"&gt;Card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class="card-link"&gt;Another link&lt;/a&gt;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pic>
        <p:nvPicPr>
          <p:cNvPr id="444" name="Google Shape;444;p44"/>
          <p:cNvPicPr preferRelativeResize="0"/>
          <p:nvPr/>
        </p:nvPicPr>
        <p:blipFill rotWithShape="1">
          <a:blip r:embed="rId3">
            <a:alphaModFix/>
          </a:blip>
          <a:srcRect b="0" l="0" r="0" t="0"/>
          <a:stretch/>
        </p:blipFill>
        <p:spPr>
          <a:xfrm>
            <a:off x="286663" y="4565837"/>
            <a:ext cx="9606941" cy="155407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nvSpPr>
        <p:spPr>
          <a:xfrm>
            <a:off x="0" y="200025"/>
            <a:ext cx="11592000" cy="224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ru-RU"/>
              <a:t>&lt;div class="container"&gt;</a:t>
            </a:r>
            <a:endParaRPr/>
          </a:p>
          <a:p>
            <a:pPr indent="0" lvl="0" marL="0" rtl="0" algn="l">
              <a:spcBef>
                <a:spcPts val="0"/>
              </a:spcBef>
              <a:spcAft>
                <a:spcPts val="0"/>
              </a:spcAft>
              <a:buNone/>
            </a:pPr>
            <a:r>
              <a:rPr lang="ru-RU"/>
              <a:t>  &lt;div class="card" style="width:400px"&gt;</a:t>
            </a:r>
            <a:endParaRPr/>
          </a:p>
          <a:p>
            <a:pPr indent="0" lvl="0" marL="0" rtl="0" algn="l">
              <a:spcBef>
                <a:spcPts val="0"/>
              </a:spcBef>
              <a:spcAft>
                <a:spcPts val="0"/>
              </a:spcAft>
              <a:buNone/>
            </a:pPr>
            <a:r>
              <a:rPr lang="ru-RU"/>
              <a:t>    &lt;img class="card-img-top" src="img_avatar1.png" alt="Card image" style="width:100%"&gt;</a:t>
            </a:r>
            <a:endParaRPr/>
          </a:p>
          <a:p>
            <a:pPr indent="0" lvl="0" marL="0" rtl="0" algn="l">
              <a:spcBef>
                <a:spcPts val="0"/>
              </a:spcBef>
              <a:spcAft>
                <a:spcPts val="0"/>
              </a:spcAft>
              <a:buNone/>
            </a:pPr>
            <a:r>
              <a:rPr lang="ru-RU"/>
              <a:t>    &lt;div class="card-body"&gt;</a:t>
            </a:r>
            <a:endParaRPr/>
          </a:p>
          <a:p>
            <a:pPr indent="0" lvl="0" marL="0" rtl="0" algn="l">
              <a:spcBef>
                <a:spcPts val="0"/>
              </a:spcBef>
              <a:spcAft>
                <a:spcPts val="0"/>
              </a:spcAft>
              <a:buNone/>
            </a:pPr>
            <a:r>
              <a:rPr lang="ru-RU"/>
              <a:t>      &lt;h4 class="card-title"&gt;John Doe&lt;/h4&gt;</a:t>
            </a:r>
            <a:endParaRPr/>
          </a:p>
          <a:p>
            <a:pPr indent="0" lvl="0" marL="0" rtl="0" algn="l">
              <a:spcBef>
                <a:spcPts val="0"/>
              </a:spcBef>
              <a:spcAft>
                <a:spcPts val="0"/>
              </a:spcAft>
              <a:buNone/>
            </a:pPr>
            <a:r>
              <a:rPr lang="ru-RU"/>
              <a:t>      &lt;p class="card-text"&gt;Some example text some example text. John Doe is an architect and engineer&lt;/p&gt;</a:t>
            </a:r>
            <a:endParaRPr/>
          </a:p>
          <a:p>
            <a:pPr indent="0" lvl="0" marL="0" rtl="0" algn="l">
              <a:spcBef>
                <a:spcPts val="0"/>
              </a:spcBef>
              <a:spcAft>
                <a:spcPts val="0"/>
              </a:spcAft>
              <a:buNone/>
            </a:pPr>
            <a:r>
              <a:rPr lang="ru-RU"/>
              <a:t>      &lt;a href="#" class="btn btn-primary"&gt;See Profile&lt;/a&gt;</a:t>
            </a:r>
            <a:endParaRPr/>
          </a:p>
          <a:p>
            <a:pPr indent="0" lvl="0" marL="0" rtl="0" algn="l">
              <a:spcBef>
                <a:spcPts val="0"/>
              </a:spcBef>
              <a:spcAft>
                <a:spcPts val="0"/>
              </a:spcAft>
              <a:buNone/>
            </a:pPr>
            <a:r>
              <a:rPr lang="ru-RU"/>
              <a:t>    &lt;/div&gt;</a:t>
            </a:r>
            <a:endParaRPr/>
          </a:p>
          <a:p>
            <a:pPr indent="0" lvl="0" marL="0" rtl="0" algn="l">
              <a:spcBef>
                <a:spcPts val="0"/>
              </a:spcBef>
              <a:spcAft>
                <a:spcPts val="0"/>
              </a:spcAft>
              <a:buNone/>
            </a:pPr>
            <a:r>
              <a:rPr lang="ru-RU"/>
              <a:t>  &lt;/div&gt;</a:t>
            </a:r>
            <a:endParaRPr/>
          </a:p>
          <a:p>
            <a:pPr indent="0" lvl="0" marL="0" rtl="0" algn="l">
              <a:spcBef>
                <a:spcPts val="0"/>
              </a:spcBef>
              <a:spcAft>
                <a:spcPts val="0"/>
              </a:spcAft>
              <a:buNone/>
            </a:pPr>
            <a:r>
              <a:rPr lang="ru-RU"/>
              <a:t>&lt;/div&gt;</a:t>
            </a:r>
            <a:endParaRPr/>
          </a:p>
        </p:txBody>
      </p:sp>
      <p:pic>
        <p:nvPicPr>
          <p:cNvPr descr="Изображение выглядит как текст&#10;&#10;Автоматически созданное описание" id="450" name="Google Shape;450;p45"/>
          <p:cNvPicPr preferRelativeResize="0"/>
          <p:nvPr/>
        </p:nvPicPr>
        <p:blipFill rotWithShape="1">
          <a:blip r:embed="rId3">
            <a:alphaModFix/>
          </a:blip>
          <a:srcRect b="0" l="0" r="0" t="0"/>
          <a:stretch/>
        </p:blipFill>
        <p:spPr>
          <a:xfrm>
            <a:off x="4530247" y="2699528"/>
            <a:ext cx="2743200" cy="381731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6"/>
          <p:cNvSpPr txBox="1"/>
          <p:nvPr/>
        </p:nvSpPr>
        <p:spPr>
          <a:xfrm>
            <a:off x="4581525" y="12382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stretched-link</a:t>
            </a:r>
            <a:endParaRPr b="1" sz="2400">
              <a:solidFill>
                <a:srgbClr val="00B050"/>
              </a:solidFill>
              <a:latin typeface="Trebuchet MS"/>
              <a:ea typeface="Trebuchet MS"/>
              <a:cs typeface="Trebuchet MS"/>
              <a:sym typeface="Trebuchet MS"/>
            </a:endParaRPr>
          </a:p>
        </p:txBody>
      </p:sp>
      <p:sp>
        <p:nvSpPr>
          <p:cNvPr id="456" name="Google Shape;456;p46"/>
          <p:cNvSpPr txBox="1"/>
          <p:nvPr/>
        </p:nvSpPr>
        <p:spPr>
          <a:xfrm>
            <a:off x="3448050" y="581025"/>
            <a:ext cx="74580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Քարտը դարձնում է հովերային և քլիկային </a:t>
            </a:r>
            <a:endParaRPr/>
          </a:p>
        </p:txBody>
      </p:sp>
      <p:sp>
        <p:nvSpPr>
          <p:cNvPr id="457" name="Google Shape;457;p46"/>
          <p:cNvSpPr txBox="1"/>
          <p:nvPr/>
        </p:nvSpPr>
        <p:spPr>
          <a:xfrm>
            <a:off x="-57150" y="1047750"/>
            <a:ext cx="121920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&lt;h2&gt;Stretched Link in Card&lt;/h2&gt;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&lt;p&gt;Add the .stretched-link class to a link inside the card, and it will make the whole card clickable (the card will act as a link):&lt;/p&gt;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 style="width:400px"&gt;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&lt;img class="card-img-top" src="img_avatar1.png" alt="Card image" style="width:100%"&gt;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class="card-body"&gt;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&lt;h4 class="card-title"&gt;John Doe&lt;/h4&gt;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example text some example text. John Doe is an architect and engineer&lt;/p&gt;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class="btn btn-primary stretched-link"&gt;See Profile&lt;/a&gt;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pic>
        <p:nvPicPr>
          <p:cNvPr descr="Изображение выглядит как текст&#10;&#10;Автоматически созданное описание" id="458" name="Google Shape;458;p46"/>
          <p:cNvPicPr preferRelativeResize="0"/>
          <p:nvPr/>
        </p:nvPicPr>
        <p:blipFill rotWithShape="1">
          <a:blip r:embed="rId3">
            <a:alphaModFix/>
          </a:blip>
          <a:srcRect b="0" l="0" r="0" t="0"/>
          <a:stretch/>
        </p:blipFill>
        <p:spPr>
          <a:xfrm>
            <a:off x="5610225" y="4091798"/>
            <a:ext cx="1905000" cy="259870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7"/>
          <p:cNvSpPr txBox="1"/>
          <p:nvPr/>
        </p:nvSpPr>
        <p:spPr>
          <a:xfrm>
            <a:off x="4105275" y="123825"/>
            <a:ext cx="50673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u="sng">
                <a:solidFill>
                  <a:srgbClr val="00B050"/>
                </a:solidFill>
                <a:latin typeface="Consolas"/>
                <a:ea typeface="Consolas"/>
                <a:cs typeface="Consolas"/>
                <a:sym typeface="Consolas"/>
              </a:rPr>
              <a:t>.card-img-overlay</a:t>
            </a:r>
            <a:endParaRPr b="1" i="1" sz="2400" u="sng">
              <a:solidFill>
                <a:srgbClr val="00B050"/>
              </a:solidFill>
              <a:latin typeface="Trebuchet MS"/>
              <a:ea typeface="Trebuchet MS"/>
              <a:cs typeface="Trebuchet MS"/>
              <a:sym typeface="Trebuchet MS"/>
            </a:endParaRPr>
          </a:p>
        </p:txBody>
      </p:sp>
      <p:sp>
        <p:nvSpPr>
          <p:cNvPr id="464" name="Google Shape;464;p47"/>
          <p:cNvSpPr txBox="1"/>
          <p:nvPr/>
        </p:nvSpPr>
        <p:spPr>
          <a:xfrm>
            <a:off x="333375" y="1581150"/>
            <a:ext cx="116967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&lt;h2&gt;Card Image Overlay&lt;/h2&gt;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&lt;p&gt;Turn an image into a card background and use .card-img-overlay to overlay the card's text:&lt;/p&gt;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 img-fluid" style="width:500px"&gt;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&lt;img class="card-img-top" src="img_avatar1.png" alt="Card image" style="width:100%"&gt;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class="card-img-overlay"&gt;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&lt;h4 class="card-title"&gt;John Doe&lt;/h4&gt;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example text some example text. Some example text some example text. Some example text some example text. Some example text some example text.&lt;/p&gt;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href="#" class="btn btn-primary"&gt;See Profile&lt;/a&gt;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nvSpPr>
        <p:spPr>
          <a:xfrm>
            <a:off x="47625" y="-19050"/>
            <a:ext cx="11591925"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&lt;h2&gt;Cards Columns&lt;/h2&gt;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&lt;p&gt;The .card-columns class creates a masonry-like grid of cards. The layout will automatically adjust as you insert more cards.&lt;/p&gt;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&lt;p&gt;&lt;strong&gt;Note:&lt;/strong&gt; The cards are displayed vertically on small screens (less than 576px):&lt;/p&gt;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class="card-columns"&gt;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bg-primary"&gt;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first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bg-success"&gt;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third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bg-danger"&gt;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fourth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  </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bg-light"&gt;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fifth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a:p>
        </p:txBody>
      </p:sp>
      <p:sp>
        <p:nvSpPr>
          <p:cNvPr id="470" name="Google Shape;470;p48"/>
          <p:cNvSpPr txBox="1"/>
          <p:nvPr/>
        </p:nvSpPr>
        <p:spPr>
          <a:xfrm>
            <a:off x="4581525" y="-1905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u="sng">
                <a:solidFill>
                  <a:srgbClr val="00B050"/>
                </a:solidFill>
                <a:latin typeface="Trebuchet MS"/>
                <a:ea typeface="Trebuchet MS"/>
                <a:cs typeface="Trebuchet MS"/>
                <a:sym typeface="Trebuchet MS"/>
              </a:rPr>
              <a:t>card-columns</a:t>
            </a:r>
            <a:endParaRPr b="1" sz="2400" u="sng">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471" name="Google Shape;471;p48"/>
          <p:cNvPicPr preferRelativeResize="0"/>
          <p:nvPr/>
        </p:nvPicPr>
        <p:blipFill rotWithShape="1">
          <a:blip r:embed="rId3">
            <a:alphaModFix/>
          </a:blip>
          <a:srcRect b="0" l="0" r="0" t="0"/>
          <a:stretch/>
        </p:blipFill>
        <p:spPr>
          <a:xfrm>
            <a:off x="6048375" y="5152082"/>
            <a:ext cx="5476875" cy="84008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nvSpPr>
        <p:spPr>
          <a:xfrm>
            <a:off x="0" y="0"/>
            <a:ext cx="10467900" cy="69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&lt;h2&gt;Card Deck&lt;/h2&gt;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&lt;p&gt;The .card-deck class creates an &lt;strong&gt;equal height and width&lt;/strong&gt; grid of cards. The layout will automatically adjust as you insert more cards.&lt;/p&gt;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&lt;p&gt;In this example we have added extra content to the first card, to make it taller. Notice how the other cards follow.&lt;/p&gt;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&lt;p&gt;&lt;strong&gt;Note:&lt;/strong&gt; The cards are displayed vertically on small screens (less than 576px):&lt;/p&gt;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class="card-deck"&gt;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bg-primary"&gt;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first card&lt;/p&gt;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more text to increase the height&lt;/p&gt;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more text to increase the height&lt;/p&gt;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more text to increase the height&lt;/p&gt;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bg-success"&gt;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third card&lt;/p&gt;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bg-danger"&gt;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fourth card&lt;/p&gt;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sz="1600">
              <a:solidFill>
                <a:schemeClr val="dk1"/>
              </a:solidFill>
              <a:latin typeface="Trebuchet MS"/>
              <a:ea typeface="Trebuchet MS"/>
              <a:cs typeface="Trebuchet MS"/>
              <a:sym typeface="Trebuchet MS"/>
            </a:endParaRPr>
          </a:p>
        </p:txBody>
      </p:sp>
      <p:sp>
        <p:nvSpPr>
          <p:cNvPr id="477" name="Google Shape;477;p49"/>
          <p:cNvSpPr txBox="1"/>
          <p:nvPr/>
        </p:nvSpPr>
        <p:spPr>
          <a:xfrm>
            <a:off x="5133975" y="-762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a:solidFill>
                  <a:srgbClr val="00B050"/>
                </a:solidFill>
                <a:latin typeface="Trebuchet MS"/>
                <a:ea typeface="Trebuchet MS"/>
                <a:cs typeface="Trebuchet MS"/>
                <a:sym typeface="Trebuchet MS"/>
              </a:rPr>
              <a:t>card-deck</a:t>
            </a:r>
            <a:endParaRPr b="1" i="1" sz="2400">
              <a:solidFill>
                <a:srgbClr val="00B050"/>
              </a:solidFill>
              <a:latin typeface="Trebuchet MS"/>
              <a:ea typeface="Trebuchet MS"/>
              <a:cs typeface="Trebuchet MS"/>
              <a:sym typeface="Trebuchet MS"/>
            </a:endParaRPr>
          </a:p>
        </p:txBody>
      </p:sp>
      <p:pic>
        <p:nvPicPr>
          <p:cNvPr id="478" name="Google Shape;478;p49"/>
          <p:cNvPicPr preferRelativeResize="0"/>
          <p:nvPr/>
        </p:nvPicPr>
        <p:blipFill rotWithShape="1">
          <a:blip r:embed="rId3">
            <a:alphaModFix/>
          </a:blip>
          <a:srcRect b="0" l="0" r="0" t="0"/>
          <a:stretch/>
        </p:blipFill>
        <p:spPr>
          <a:xfrm>
            <a:off x="5867400" y="5259990"/>
            <a:ext cx="6410325" cy="15958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Изображение выглядит как стол&#10;&#10;Автоматически созданное описание" id="176" name="Google Shape;176;p5"/>
          <p:cNvPicPr preferRelativeResize="0"/>
          <p:nvPr/>
        </p:nvPicPr>
        <p:blipFill rotWithShape="1">
          <a:blip r:embed="rId3">
            <a:alphaModFix/>
          </a:blip>
          <a:srcRect b="0" l="0" r="0" t="0"/>
          <a:stretch/>
        </p:blipFill>
        <p:spPr>
          <a:xfrm>
            <a:off x="100208" y="2178385"/>
            <a:ext cx="11991584" cy="274131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nvSpPr>
        <p:spPr>
          <a:xfrm>
            <a:off x="4724400" y="10477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Consolas"/>
                <a:ea typeface="Consolas"/>
                <a:cs typeface="Consolas"/>
                <a:sym typeface="Consolas"/>
              </a:rPr>
              <a:t>card-group</a:t>
            </a:r>
            <a:endParaRPr b="1" sz="2400">
              <a:solidFill>
                <a:srgbClr val="00B050"/>
              </a:solidFill>
              <a:latin typeface="Trebuchet MS"/>
              <a:ea typeface="Trebuchet MS"/>
              <a:cs typeface="Trebuchet MS"/>
              <a:sym typeface="Trebuchet MS"/>
            </a:endParaRPr>
          </a:p>
        </p:txBody>
      </p:sp>
      <p:sp>
        <p:nvSpPr>
          <p:cNvPr id="484" name="Google Shape;484;p50"/>
          <p:cNvSpPr txBox="1"/>
          <p:nvPr/>
        </p:nvSpPr>
        <p:spPr>
          <a:xfrm>
            <a:off x="57150" y="-28575"/>
            <a:ext cx="12077700" cy="7232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&lt;h2&gt;Card Group&lt;/h2&gt;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&lt;p&gt;The .card-group class is similar to .card-deck, which creates an &lt;strong&gt;equal height and width&lt;/strong&gt; grid of cards.&lt;/p&gt;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&lt;p&gt;However, the .card-group class removes left and right margins between each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&lt;p&gt;In this example we have added extra content to the first card, to make it taller. Notice how the other cards follow.&lt;/p&gt;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&lt;p&gt;&lt;strong&gt;Note:&lt;/strong&gt; The cards are displayed vertically on small screens (less than 576px), &lt;strong&gt;WITH&lt;/strong&gt; top and bottom margin:&lt;/p&gt;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class="card-group"&gt;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bg-primary"&gt;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first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more text to increase the height&lt;/p&gt;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more text to increase the height&lt;/p&gt;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more text to increase the height&lt;/p&gt;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bg-warning"&gt;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second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 bg-success"&gt;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class="card-text"&gt;Some text inside the third card&lt;/p&gt;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1"/>
          <p:cNvPicPr preferRelativeResize="0"/>
          <p:nvPr/>
        </p:nvPicPr>
        <p:blipFill rotWithShape="1">
          <a:blip r:embed="rId3">
            <a:alphaModFix/>
          </a:blip>
          <a:srcRect b="0" l="0" r="0" t="0"/>
          <a:stretch/>
        </p:blipFill>
        <p:spPr>
          <a:xfrm>
            <a:off x="6719039" y="5205770"/>
            <a:ext cx="4429125" cy="1070261"/>
          </a:xfrm>
          <a:prstGeom prst="rect">
            <a:avLst/>
          </a:prstGeom>
          <a:noFill/>
          <a:ln>
            <a:noFill/>
          </a:ln>
        </p:spPr>
      </p:pic>
      <p:sp>
        <p:nvSpPr>
          <p:cNvPr id="490" name="Google Shape;490;p51"/>
          <p:cNvSpPr txBox="1"/>
          <p:nvPr/>
        </p:nvSpPr>
        <p:spPr>
          <a:xfrm>
            <a:off x="-809234" y="-9"/>
            <a:ext cx="12183900" cy="711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                              </a:t>
            </a:r>
            <a:r>
              <a:rPr b="1" i="1" lang="ru-RU" sz="2400" u="sng">
                <a:solidFill>
                  <a:srgbClr val="00B050"/>
                </a:solidFill>
                <a:latin typeface="Trebuchet MS"/>
                <a:ea typeface="Trebuchet MS"/>
                <a:cs typeface="Trebuchet MS"/>
                <a:sym typeface="Trebuchet MS"/>
              </a:rPr>
              <a:t>card-group</a:t>
            </a:r>
            <a:endParaRPr b="1" i="1" sz="2400" u="sng">
              <a:solidFill>
                <a:srgbClr val="00B050"/>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&lt;h2&gt;Card Group&lt;/h2&gt;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.card-group class is similar to .card-deck, which creates an &lt;strong&gt;equal height and width&lt;/strong&gt; grid of cards.&lt;/p&gt;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&lt;p&gt;However, the .card-group class removes left and right margins between each card.&lt;/p&gt;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&lt;p&gt;In this example we have added extra content to the first card, to make it taller. Notice how the other cards follow.&lt;/p&gt;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&lt;p&gt;&lt;strong&gt;Note:&lt;/strong&gt; The cards are displayed vertically on small screens (less than 576px), &lt;strong&gt;WITH&lt;/strong&gt; top and bottom margin:&lt;/p&gt;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 bg-primary"&gt;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text inside the first card&lt;/p&gt;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more text to increase the height&lt;/p&gt;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more text to increase the height&lt;/p&gt;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more text to increase the height&lt;/p&gt;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 bg-warning"&gt;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class="card-body text-center"&gt;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class="card-text"&gt;Some text inside the second card&lt;/p&gt;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2"/>
          <p:cNvSpPr txBox="1"/>
          <p:nvPr/>
        </p:nvSpPr>
        <p:spPr>
          <a:xfrm>
            <a:off x="3448050" y="66675"/>
            <a:ext cx="49244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u="sng">
                <a:solidFill>
                  <a:srgbClr val="00B050"/>
                </a:solidFill>
                <a:latin typeface="Trebuchet MS"/>
                <a:ea typeface="Trebuchet MS"/>
                <a:cs typeface="Trebuchet MS"/>
                <a:sym typeface="Trebuchet MS"/>
              </a:rPr>
              <a:t>Dropdown(</a:t>
            </a:r>
            <a:r>
              <a:rPr b="1" lang="ru-RU" sz="2400">
                <a:solidFill>
                  <a:srgbClr val="00B050"/>
                </a:solidFill>
                <a:latin typeface="Trebuchet MS"/>
                <a:ea typeface="Trebuchet MS"/>
                <a:cs typeface="Trebuchet MS"/>
                <a:sym typeface="Trebuchet MS"/>
              </a:rPr>
              <a:t>dropup</a:t>
            </a:r>
            <a:r>
              <a:rPr b="1" lang="ru-RU" sz="2400" u="sng">
                <a:solidFill>
                  <a:srgbClr val="00B050"/>
                </a:solidFill>
                <a:latin typeface="Trebuchet MS"/>
                <a:ea typeface="Trebuchet MS"/>
                <a:cs typeface="Trebuchet MS"/>
                <a:sym typeface="Trebuchet MS"/>
              </a:rPr>
              <a:t>) menu</a:t>
            </a:r>
            <a:endParaRPr b="1" sz="2400" u="sng">
              <a:solidFill>
                <a:srgbClr val="00B050"/>
              </a:solidFill>
              <a:latin typeface="Trebuchet MS"/>
              <a:ea typeface="Trebuchet MS"/>
              <a:cs typeface="Trebuchet MS"/>
              <a:sym typeface="Trebuchet MS"/>
            </a:endParaRPr>
          </a:p>
        </p:txBody>
      </p:sp>
      <p:sp>
        <p:nvSpPr>
          <p:cNvPr id="496" name="Google Shape;496;p52"/>
          <p:cNvSpPr txBox="1"/>
          <p:nvPr/>
        </p:nvSpPr>
        <p:spPr>
          <a:xfrm>
            <a:off x="85725" y="419100"/>
            <a:ext cx="118683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&lt;h2&gt;Dropdowns&lt;/h2&gt;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.dropdown class is used to indicate a dropdown menu.&lt;/p&gt;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&lt;p&gt;Use the .dropdown-menu class to actually build the dropdown menu.&lt;/p&gt;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&lt;p&gt;To open the dropdown menu, use a button or a link with a class of .dropdown-toggle and data-toggle="dropdown".&lt;/p&gt;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dropdown-toggle" data-toggle="dropdown"&gt;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Dropdown button</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class="dropdown-menu"&gt;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1&lt;/a&gt;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2&lt;/a&gt;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3&lt;/a&gt;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 </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497" name="Google Shape;497;p52"/>
          <p:cNvPicPr preferRelativeResize="0"/>
          <p:nvPr/>
        </p:nvPicPr>
        <p:blipFill rotWithShape="1">
          <a:blip r:embed="rId3">
            <a:alphaModFix/>
          </a:blip>
          <a:srcRect b="0" l="0" r="0" t="0"/>
          <a:stretch/>
        </p:blipFill>
        <p:spPr>
          <a:xfrm>
            <a:off x="2228850" y="4642659"/>
            <a:ext cx="5172075" cy="214468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3"/>
          <p:cNvSpPr txBox="1"/>
          <p:nvPr/>
        </p:nvSpPr>
        <p:spPr>
          <a:xfrm>
            <a:off x="0" y="819150"/>
            <a:ext cx="11934825"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&lt;h2&gt;Dropdowns&lt;/h2&gt;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.dropdown-divider class is used to separate links inside the dropdown menu with a thin horizontal line:&lt;/p&gt;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dropdown-toggle" data-toggle="dropdown"&gt;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Dropdown button</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class="dropdown-menu"&gt;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1&lt;/a&gt;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2&lt;/a&gt;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3&lt;/a&gt;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class="dropdown-divider"&gt;&lt;/div&gt;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href="#"&gt;Another link&lt;/a&gt;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503" name="Google Shape;503;p53"/>
          <p:cNvSpPr txBox="1"/>
          <p:nvPr/>
        </p:nvSpPr>
        <p:spPr>
          <a:xfrm>
            <a:off x="4838700" y="21907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u="sng">
                <a:solidFill>
                  <a:srgbClr val="00B050"/>
                </a:solidFill>
                <a:latin typeface="Trebuchet MS"/>
                <a:ea typeface="Trebuchet MS"/>
                <a:cs typeface="Trebuchet MS"/>
                <a:sym typeface="Trebuchet MS"/>
              </a:rPr>
              <a:t>dropdown-divider</a:t>
            </a:r>
            <a:endParaRPr b="1" sz="2400" u="sng">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504" name="Google Shape;504;p53"/>
          <p:cNvPicPr preferRelativeResize="0"/>
          <p:nvPr/>
        </p:nvPicPr>
        <p:blipFill rotWithShape="1">
          <a:blip r:embed="rId3">
            <a:alphaModFix/>
          </a:blip>
          <a:srcRect b="0" l="0" r="0" t="0"/>
          <a:stretch/>
        </p:blipFill>
        <p:spPr>
          <a:xfrm>
            <a:off x="3762375" y="4857770"/>
            <a:ext cx="5172075" cy="198116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4"/>
          <p:cNvSpPr txBox="1"/>
          <p:nvPr/>
        </p:nvSpPr>
        <p:spPr>
          <a:xfrm>
            <a:off x="-85725" y="333375"/>
            <a:ext cx="1209675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 </a:t>
            </a:r>
            <a:r>
              <a:rPr lang="ru-RU" sz="1800">
                <a:solidFill>
                  <a:srgbClr val="FF0000"/>
                </a:solidFill>
                <a:latin typeface="Trebuchet MS"/>
                <a:ea typeface="Trebuchet MS"/>
                <a:cs typeface="Trebuchet MS"/>
                <a:sym typeface="Trebuchet MS"/>
              </a:rPr>
              <a:t>dropleft</a:t>
            </a:r>
            <a:r>
              <a:rPr lang="ru-RU" sz="1800">
                <a:solidFill>
                  <a:schemeClr val="dk1"/>
                </a:solidFill>
                <a:latin typeface="Trebuchet MS"/>
                <a:ea typeface="Trebuchet MS"/>
                <a:cs typeface="Trebuchet MS"/>
                <a:sym typeface="Trebuchet MS"/>
              </a:rPr>
              <a:t>"&gt;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dropdown-toggle" data-toggle="dropdown"&gt;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Dropleft button</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class="dropdown-menu"&gt;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1&lt;/a&gt;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2&lt;/a&gt;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3&lt;/a&gt;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 </a:t>
            </a:r>
            <a:r>
              <a:rPr lang="ru-RU" sz="1800">
                <a:solidFill>
                  <a:srgbClr val="FF0000"/>
                </a:solidFill>
                <a:latin typeface="Trebuchet MS"/>
                <a:ea typeface="Trebuchet MS"/>
                <a:cs typeface="Trebuchet MS"/>
                <a:sym typeface="Trebuchet MS"/>
              </a:rPr>
              <a:t>dropright</a:t>
            </a:r>
            <a:r>
              <a:rPr lang="ru-RU" sz="1800">
                <a:solidFill>
                  <a:schemeClr val="dk1"/>
                </a:solidFill>
                <a:latin typeface="Trebuchet MS"/>
                <a:ea typeface="Trebuchet MS"/>
                <a:cs typeface="Trebuchet MS"/>
                <a:sym typeface="Trebuchet MS"/>
              </a:rPr>
              <a:t> "&gt;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dropdown-toggle" data-toggle="dropdown"&gt;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Dropleft button</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class="dropdown-menu"&gt;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1&lt;/a&gt;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2&lt;/a&gt;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class="dropdown-item" href="#"&gt;Link 3&lt;/a&gt;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510" name="Google Shape;510;p54"/>
          <p:cNvSpPr txBox="1"/>
          <p:nvPr/>
        </p:nvSpPr>
        <p:spPr>
          <a:xfrm>
            <a:off x="4343400" y="0"/>
            <a:ext cx="36385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 Dropright, dropleft</a:t>
            </a:r>
            <a:endParaRPr b="1" i="1" sz="2400" u="sng">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511" name="Google Shape;511;p54"/>
          <p:cNvPicPr preferRelativeResize="0"/>
          <p:nvPr/>
        </p:nvPicPr>
        <p:blipFill rotWithShape="1">
          <a:blip r:embed="rId3">
            <a:alphaModFix/>
          </a:blip>
          <a:srcRect b="0" l="0" r="0" t="0"/>
          <a:stretch/>
        </p:blipFill>
        <p:spPr>
          <a:xfrm>
            <a:off x="5162550" y="4210822"/>
            <a:ext cx="3543300" cy="184630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5"/>
          <p:cNvSpPr txBox="1"/>
          <p:nvPr/>
        </p:nvSpPr>
        <p:spPr>
          <a:xfrm>
            <a:off x="200025" y="638175"/>
            <a:ext cx="111633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&lt;h2&gt;Simple Collapsible&lt;/h2&gt;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&lt;p&gt;Click on the button to toggle between showing and hiding content.&lt;/p&gt;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type="button" class="btn btn-primary" data-toggle="collapse" data-target="#demo"&gt;Simple collapsible&lt;/button&gt;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id="demo" class="collapse"&gt;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Lorem ipsum dolor sit amet, consectetur adipisicing elit,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sed do eiusmod tempor incididunt ut labore et dolore magna aliqua. Ut enim ad minim veniam,</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quis nostrud exercitation ullamco laboris nisi ut aliquip ex ea commodo consequat.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517" name="Google Shape;517;p55"/>
          <p:cNvSpPr txBox="1"/>
          <p:nvPr/>
        </p:nvSpPr>
        <p:spPr>
          <a:xfrm>
            <a:off x="4610100" y="6667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collapse</a:t>
            </a:r>
            <a:endParaRPr b="1" sz="2400">
              <a:solidFill>
                <a:srgbClr val="00B050"/>
              </a:solidFill>
              <a:latin typeface="Trebuchet MS"/>
              <a:ea typeface="Trebuchet MS"/>
              <a:cs typeface="Trebuchet MS"/>
              <a:sym typeface="Trebuchet MS"/>
            </a:endParaRPr>
          </a:p>
        </p:txBody>
      </p:sp>
      <p:sp>
        <p:nvSpPr>
          <p:cNvPr id="518" name="Google Shape;518;p55"/>
          <p:cNvSpPr txBox="1"/>
          <p:nvPr/>
        </p:nvSpPr>
        <p:spPr>
          <a:xfrm>
            <a:off x="5524500" y="485775"/>
            <a:ext cx="7315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1800">
                <a:solidFill>
                  <a:schemeClr val="dk1"/>
                </a:solidFill>
                <a:latin typeface="Trebuchet MS"/>
                <a:ea typeface="Trebuchet MS"/>
                <a:cs typeface="Trebuchet MS"/>
                <a:sym typeface="Trebuchet MS"/>
              </a:rPr>
              <a:t>Նախատեսված է էլեմենտին hide/show անելու համար</a:t>
            </a:r>
            <a:endParaRPr i="1" sz="1800">
              <a:solidFill>
                <a:schemeClr val="dk1"/>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519" name="Google Shape;519;p55"/>
          <p:cNvPicPr preferRelativeResize="0"/>
          <p:nvPr/>
        </p:nvPicPr>
        <p:blipFill rotWithShape="1">
          <a:blip r:embed="rId3">
            <a:alphaModFix/>
          </a:blip>
          <a:srcRect b="0" l="0" r="0" t="0"/>
          <a:stretch/>
        </p:blipFill>
        <p:spPr>
          <a:xfrm>
            <a:off x="1666875" y="4330966"/>
            <a:ext cx="7134225" cy="12440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6"/>
          <p:cNvSpPr txBox="1"/>
          <p:nvPr/>
        </p:nvSpPr>
        <p:spPr>
          <a:xfrm>
            <a:off x="-57150" y="0"/>
            <a:ext cx="12192000" cy="76020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                                                        </a:t>
            </a:r>
            <a:r>
              <a:rPr b="1" i="1" lang="ru-RU" sz="2400" u="sng">
                <a:solidFill>
                  <a:srgbClr val="00B050"/>
                </a:solidFill>
                <a:latin typeface="Trebuchet MS"/>
                <a:ea typeface="Trebuchet MS"/>
                <a:cs typeface="Trebuchet MS"/>
                <a:sym typeface="Trebuchet MS"/>
              </a:rPr>
              <a:t>accordion</a:t>
            </a:r>
            <a:endParaRPr sz="2400" u="sng">
              <a:solidFill>
                <a:srgbClr val="00B050"/>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id="accordion"&gt;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class="card-header"&gt;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class="card-link" data-toggle="collapse" href="#collapseOne"&gt;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Collapsible Group Item #1</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id="collapseOne" class="collapse show" data-parent="#accordion"&gt;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Lorem ipsum dolor sit amet, consectetur adipisicing elit, sed do eiusmod tempor incididunt ut labore et dolore magna aliqua. Ut enim ad minim veniam, quis nostrud exercitation ullamco laboris nisi ut aliquip ex ea commodo consequat.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class="card-header"&gt;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class="collapsed card-link" data-toggle="collapse" href="#collapseTwo"&gt;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Collapsible Group Item #2</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id="collapseTwo" class="collapse" data-parent="#accordion"&gt;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class="card-body"&gt;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Lorem ipsum dolor sit amet, consectetur adipisicing elit, sed do eiusmod tempor incididunt ut labore et dolore magna aliqua. Ut enim ad minim veniam, quis nostrud exercitation ullamco laboris nisi ut aliquip ex ea commodo consequat.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57"/>
          <p:cNvPicPr preferRelativeResize="0"/>
          <p:nvPr/>
        </p:nvPicPr>
        <p:blipFill rotWithShape="1">
          <a:blip r:embed="rId3">
            <a:alphaModFix/>
          </a:blip>
          <a:srcRect b="0" l="0" r="0" t="0"/>
          <a:stretch/>
        </p:blipFill>
        <p:spPr>
          <a:xfrm>
            <a:off x="-56365" y="379175"/>
            <a:ext cx="11991582" cy="2060006"/>
          </a:xfrm>
          <a:prstGeom prst="rect">
            <a:avLst/>
          </a:prstGeom>
          <a:noFill/>
          <a:ln>
            <a:noFill/>
          </a:ln>
        </p:spPr>
      </p:pic>
      <p:pic>
        <p:nvPicPr>
          <p:cNvPr id="530" name="Google Shape;530;p57"/>
          <p:cNvPicPr preferRelativeResize="0"/>
          <p:nvPr/>
        </p:nvPicPr>
        <p:blipFill rotWithShape="1">
          <a:blip r:embed="rId4">
            <a:alphaModFix/>
          </a:blip>
          <a:srcRect b="0" l="0" r="0" t="0"/>
          <a:stretch/>
        </p:blipFill>
        <p:spPr>
          <a:xfrm>
            <a:off x="2427963" y="3375313"/>
            <a:ext cx="7022925" cy="168356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8"/>
          <p:cNvSpPr txBox="1"/>
          <p:nvPr/>
        </p:nvSpPr>
        <p:spPr>
          <a:xfrm>
            <a:off x="104775" y="257175"/>
            <a:ext cx="638175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&lt;h2&gt;Nav&lt;/h2&gt;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&lt;p&gt;Basic horizontal menu:&lt;/p&gt;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class="nav"&gt;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disabled" href="#"&gt;Disabled&lt;/a&gt;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pic>
        <p:nvPicPr>
          <p:cNvPr id="536" name="Google Shape;536;p58"/>
          <p:cNvPicPr preferRelativeResize="0"/>
          <p:nvPr/>
        </p:nvPicPr>
        <p:blipFill rotWithShape="1">
          <a:blip r:embed="rId3">
            <a:alphaModFix/>
          </a:blip>
          <a:srcRect b="0" l="0" r="0" t="0"/>
          <a:stretch/>
        </p:blipFill>
        <p:spPr>
          <a:xfrm>
            <a:off x="3990975" y="5005519"/>
            <a:ext cx="3448050" cy="1418961"/>
          </a:xfrm>
          <a:prstGeom prst="rect">
            <a:avLst/>
          </a:prstGeom>
          <a:noFill/>
          <a:ln>
            <a:noFill/>
          </a:ln>
        </p:spPr>
      </p:pic>
      <p:sp>
        <p:nvSpPr>
          <p:cNvPr id="537" name="Google Shape;537;p58"/>
          <p:cNvSpPr txBox="1"/>
          <p:nvPr/>
        </p:nvSpPr>
        <p:spPr>
          <a:xfrm>
            <a:off x="5010150" y="762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Nav մենյու</a:t>
            </a:r>
            <a:endParaRPr b="1" i="1" sz="2400" u="sng">
              <a:solidFill>
                <a:srgbClr val="00B050"/>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9"/>
          <p:cNvSpPr txBox="1"/>
          <p:nvPr/>
        </p:nvSpPr>
        <p:spPr>
          <a:xfrm>
            <a:off x="0" y="66675"/>
            <a:ext cx="6448425"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&lt;h2&gt;Nav&lt;/h2&gt;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&lt;p&gt;Left-aligned nav (default):&lt;/p&gt;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 class="nav"&gt;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disabled" href="#"&gt;Disabled&lt;/a&gt;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&lt;/ul&gt;</a:t>
            </a:r>
            <a:endParaRPr/>
          </a:p>
        </p:txBody>
      </p:sp>
      <p:sp>
        <p:nvSpPr>
          <p:cNvPr id="543" name="Google Shape;543;p59"/>
          <p:cNvSpPr txBox="1"/>
          <p:nvPr/>
        </p:nvSpPr>
        <p:spPr>
          <a:xfrm>
            <a:off x="6229350" y="28575"/>
            <a:ext cx="594360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class="text-center"&gt;Centered nav:&lt;/p&gt;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 class="nav justify-content-center"&gt;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disabled" href="#"&gt;Disabled&lt;/a&gt;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a:t>
            </a:r>
            <a:endParaRPr sz="1600">
              <a:solidFill>
                <a:schemeClr val="dk1"/>
              </a:solidFill>
              <a:latin typeface="Trebuchet MS"/>
              <a:ea typeface="Trebuchet MS"/>
              <a:cs typeface="Trebuchet MS"/>
              <a:sym typeface="Trebuchet MS"/>
            </a:endParaRPr>
          </a:p>
        </p:txBody>
      </p:sp>
      <p:sp>
        <p:nvSpPr>
          <p:cNvPr id="544" name="Google Shape;544;p59"/>
          <p:cNvSpPr txBox="1"/>
          <p:nvPr/>
        </p:nvSpPr>
        <p:spPr>
          <a:xfrm>
            <a:off x="3219450" y="3667125"/>
            <a:ext cx="8334375"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 class="text-right"&gt;Right-aligned nav:&lt;/p&gt;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 class="nav justify-content-end"&gt;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class="nav-link disabled" href="#"&gt;Disabled&lt;/a&gt;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nvSpPr>
        <p:spPr>
          <a:xfrm>
            <a:off x="100209" y="79333"/>
            <a:ext cx="908972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class="container-fluid"&gt;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&lt;h1&gt;Three equal width columns&lt;/h1&gt;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&lt;p&gt;Note: Try to add a new div with class="col" inside the row class - this will create four equal-width columns.&lt;/p&gt;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class="row"&gt;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class="col" style="background-color:lavender;"&gt;.col&lt;/div&gt;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class="col" style="background-color:orange;"&gt;.col&lt;/div&gt;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class="col" style="background-color:lavender;"&gt;.col&lt;/div&gt;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182" name="Google Shape;182;p6"/>
          <p:cNvSpPr txBox="1"/>
          <p:nvPr/>
        </p:nvSpPr>
        <p:spPr>
          <a:xfrm>
            <a:off x="37578" y="3910209"/>
            <a:ext cx="1144878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class="container-fluid"&gt;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&lt;h1&gt;Two Unequal Responsive Columns&lt;/h1&gt;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&lt;p&gt;Resize the browser window to see the effect.&lt;/p&gt;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columns will automatically stack on top of each other when the screen is less than 576px wide.&lt;/p&gt;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class="row"&gt;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class="col-sm-4" style="background-color:lavender;"&gt;.col-sm-4&lt;/div&gt;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class="col-sm-8" style="background-color:lavenderblush;"&gt;.col-sm-8&lt;/div&gt;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p:txBody>
      </p:sp>
      <p:cxnSp>
        <p:nvCxnSpPr>
          <p:cNvPr id="183" name="Google Shape;183;p6"/>
          <p:cNvCxnSpPr/>
          <p:nvPr/>
        </p:nvCxnSpPr>
        <p:spPr>
          <a:xfrm>
            <a:off x="103209" y="3396509"/>
            <a:ext cx="12077176" cy="20877"/>
          </a:xfrm>
          <a:prstGeom prst="straightConnector1">
            <a:avLst/>
          </a:prstGeom>
          <a:noFill/>
          <a:ln cap="rnd" cmpd="sng" w="12700">
            <a:solidFill>
              <a:schemeClr val="accent1"/>
            </a:solidFill>
            <a:prstDash val="solid"/>
            <a:round/>
            <a:headEnd len="sm" w="sm" type="none"/>
            <a:tailEnd len="sm" w="sm"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descr="Изображение выглядит как текст&#10;&#10;Автоматически созданное описание" id="549" name="Google Shape;549;p60"/>
          <p:cNvPicPr preferRelativeResize="0"/>
          <p:nvPr/>
        </p:nvPicPr>
        <p:blipFill rotWithShape="1">
          <a:blip r:embed="rId3">
            <a:alphaModFix/>
          </a:blip>
          <a:srcRect b="0" l="0" r="0" t="0"/>
          <a:stretch/>
        </p:blipFill>
        <p:spPr>
          <a:xfrm>
            <a:off x="1076325" y="1991733"/>
            <a:ext cx="10296525" cy="278881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1"/>
          <p:cNvSpPr txBox="1"/>
          <p:nvPr/>
        </p:nvSpPr>
        <p:spPr>
          <a:xfrm>
            <a:off x="228600" y="438150"/>
            <a:ext cx="733425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&lt;h2&gt;Vertical Nav&lt;/h2&gt;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&lt;p&gt;Use the .flex-column class to create a vertical nav:&lt;/p&gt;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class="nav flex-column"&gt;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disabled" href="#"&gt;Disabled&lt;/a&gt;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555" name="Google Shape;555;p61"/>
          <p:cNvSpPr txBox="1"/>
          <p:nvPr/>
        </p:nvSpPr>
        <p:spPr>
          <a:xfrm>
            <a:off x="5438775" y="8572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a:solidFill>
                  <a:srgbClr val="00B050"/>
                </a:solidFill>
                <a:latin typeface="Trebuchet MS"/>
                <a:ea typeface="Trebuchet MS"/>
                <a:cs typeface="Trebuchet MS"/>
                <a:sym typeface="Trebuchet MS"/>
              </a:rPr>
              <a:t>vertical nav</a:t>
            </a:r>
            <a:endParaRPr sz="2400">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556" name="Google Shape;556;p61"/>
          <p:cNvPicPr preferRelativeResize="0"/>
          <p:nvPr/>
        </p:nvPicPr>
        <p:blipFill rotWithShape="1">
          <a:blip r:embed="rId3">
            <a:alphaModFix/>
          </a:blip>
          <a:srcRect b="0" l="0" r="0" t="0"/>
          <a:stretch/>
        </p:blipFill>
        <p:spPr>
          <a:xfrm>
            <a:off x="6096000" y="4437735"/>
            <a:ext cx="3638550" cy="237355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2"/>
          <p:cNvSpPr txBox="1"/>
          <p:nvPr/>
        </p:nvSpPr>
        <p:spPr>
          <a:xfrm>
            <a:off x="5086350" y="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navbar</a:t>
            </a:r>
            <a:endParaRPr b="1" i="1" sz="2400" u="sng">
              <a:solidFill>
                <a:srgbClr val="00B050"/>
              </a:solidFill>
              <a:latin typeface="Trebuchet MS"/>
              <a:ea typeface="Trebuchet MS"/>
              <a:cs typeface="Trebuchet MS"/>
              <a:sym typeface="Trebuchet MS"/>
            </a:endParaRPr>
          </a:p>
        </p:txBody>
      </p:sp>
      <p:sp>
        <p:nvSpPr>
          <p:cNvPr id="562" name="Google Shape;562;p62"/>
          <p:cNvSpPr txBox="1"/>
          <p:nvPr/>
        </p:nvSpPr>
        <p:spPr>
          <a:xfrm>
            <a:off x="266700" y="409575"/>
            <a:ext cx="816292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&lt;nav class="navbar navbar-expand-sm bg-light"&gt;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 class="navbar-nav"&gt;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 1&lt;/a&gt;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 2&lt;/a&gt;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 class="nav-item"&gt;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&lt;a class="nav-link" href="#"&gt;Link 3&lt;/a&gt;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&lt;/nav&gt;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&lt;br&gt;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563" name="Google Shape;563;p62"/>
          <p:cNvPicPr preferRelativeResize="0"/>
          <p:nvPr/>
        </p:nvPicPr>
        <p:blipFill rotWithShape="1">
          <a:blip r:embed="rId3">
            <a:alphaModFix/>
          </a:blip>
          <a:srcRect b="0" l="0" r="0" t="0"/>
          <a:stretch/>
        </p:blipFill>
        <p:spPr>
          <a:xfrm>
            <a:off x="2657475" y="3729042"/>
            <a:ext cx="8743950" cy="857241"/>
          </a:xfrm>
          <a:prstGeom prst="rect">
            <a:avLst/>
          </a:prstGeom>
          <a:noFill/>
          <a:ln>
            <a:noFill/>
          </a:ln>
        </p:spPr>
      </p:pic>
      <p:pic>
        <p:nvPicPr>
          <p:cNvPr id="564" name="Google Shape;564;p62"/>
          <p:cNvPicPr preferRelativeResize="0"/>
          <p:nvPr/>
        </p:nvPicPr>
        <p:blipFill rotWithShape="1">
          <a:blip r:embed="rId4">
            <a:alphaModFix/>
          </a:blip>
          <a:srcRect b="0" l="0" r="0" t="0"/>
          <a:stretch/>
        </p:blipFill>
        <p:spPr>
          <a:xfrm>
            <a:off x="5131497" y="4646515"/>
            <a:ext cx="5759884" cy="221003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3"/>
          <p:cNvSpPr txBox="1"/>
          <p:nvPr/>
        </p:nvSpPr>
        <p:spPr>
          <a:xfrm>
            <a:off x="1638300" y="1085850"/>
            <a:ext cx="817245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&lt;nav class="navbar navbar-expand-sm bg-dark"&gt;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 class="form-inline" action="/action_page.php"&gt;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class="form-control mr-sm-2" type="text" placeholder="Search"&gt;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class="btn btn-success" type="submit"&gt;Search&lt;/button&gt;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&lt;/nav&gt;</a:t>
            </a:r>
            <a:endParaRPr/>
          </a:p>
        </p:txBody>
      </p:sp>
      <p:pic>
        <p:nvPicPr>
          <p:cNvPr id="570" name="Google Shape;570;p63"/>
          <p:cNvPicPr preferRelativeResize="0"/>
          <p:nvPr/>
        </p:nvPicPr>
        <p:blipFill rotWithShape="1">
          <a:blip r:embed="rId3">
            <a:alphaModFix/>
          </a:blip>
          <a:srcRect b="0" l="0" r="0" t="0"/>
          <a:stretch/>
        </p:blipFill>
        <p:spPr>
          <a:xfrm>
            <a:off x="333375" y="3930729"/>
            <a:ext cx="10658475" cy="52054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4"/>
          <p:cNvSpPr txBox="1"/>
          <p:nvPr/>
        </p:nvSpPr>
        <p:spPr>
          <a:xfrm>
            <a:off x="1762125" y="523875"/>
            <a:ext cx="741997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&lt;nav class="navbar navbar-expand-sm bg-dark navbar-dark"&gt;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 class="form-inline"&gt;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class="input-group"&gt;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class="input-group-prepend"&gt;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&lt;span class="input-group-text"&gt;@&lt;/span&gt;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type="text" class="form-control" placeholder="Username"&gt;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&lt;/nav&gt;</a:t>
            </a:r>
            <a:endParaRPr/>
          </a:p>
        </p:txBody>
      </p:sp>
      <p:pic>
        <p:nvPicPr>
          <p:cNvPr id="576" name="Google Shape;576;p64"/>
          <p:cNvPicPr preferRelativeResize="0"/>
          <p:nvPr/>
        </p:nvPicPr>
        <p:blipFill rotWithShape="1">
          <a:blip r:embed="rId3">
            <a:alphaModFix/>
          </a:blip>
          <a:srcRect b="0" l="0" r="0" t="0"/>
          <a:stretch/>
        </p:blipFill>
        <p:spPr>
          <a:xfrm>
            <a:off x="238125" y="4048368"/>
            <a:ext cx="11125200" cy="69483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5"/>
          <p:cNvSpPr txBox="1"/>
          <p:nvPr/>
        </p:nvSpPr>
        <p:spPr>
          <a:xfrm>
            <a:off x="104775" y="228600"/>
            <a:ext cx="117729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&lt;h2&gt;Stacked form&lt;/h2&gt;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 action="/action_page.php"&gt;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class="form-group"&gt;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for="email"&gt;Email:&lt;/label&gt;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type="email" class="form-control" id="email" placeholder="Enter email" name="email"&gt;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class="form-group"&gt;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for="pwd"&gt;Password:&lt;/label&gt;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type="password" class="form-control" id="pwd" placeholder="Enter password" name="pswd"&gt;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class="form-group form-check"&gt;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class="form-check-label"&gt;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class="form-check-input" type="checkbox" name="remember"&gt; Remember me</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type="submit" class="btn btn-primary"&gt;Submit&lt;/button&gt;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582" name="Google Shape;582;p65"/>
          <p:cNvSpPr txBox="1"/>
          <p:nvPr/>
        </p:nvSpPr>
        <p:spPr>
          <a:xfrm>
            <a:off x="5372100" y="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form</a:t>
            </a:r>
            <a:endParaRPr b="1" i="1" sz="2400" u="sng">
              <a:solidFill>
                <a:srgbClr val="00B050"/>
              </a:solidFill>
              <a:latin typeface="Trebuchet MS"/>
              <a:ea typeface="Trebuchet MS"/>
              <a:cs typeface="Trebuchet MS"/>
              <a:sym typeface="Trebuchet MS"/>
            </a:endParaRPr>
          </a:p>
        </p:txBody>
      </p:sp>
      <p:pic>
        <p:nvPicPr>
          <p:cNvPr id="583" name="Google Shape;583;p65"/>
          <p:cNvPicPr preferRelativeResize="0"/>
          <p:nvPr/>
        </p:nvPicPr>
        <p:blipFill rotWithShape="1">
          <a:blip r:embed="rId3">
            <a:alphaModFix/>
          </a:blip>
          <a:srcRect b="0" l="0" r="0" t="0"/>
          <a:stretch/>
        </p:blipFill>
        <p:spPr>
          <a:xfrm>
            <a:off x="2314575" y="5126054"/>
            <a:ext cx="5114925" cy="113026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6"/>
          <p:cNvSpPr txBox="1"/>
          <p:nvPr/>
        </p:nvSpPr>
        <p:spPr>
          <a:xfrm>
            <a:off x="-76200" y="400050"/>
            <a:ext cx="115443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&lt;h2&gt;Inline form&lt;/h2&gt;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&lt;p&gt;Make the viewport larger than 576px wide to see that all of the form elements are inline and left-aligned. On small screens, the form groups will stack horizontally.&lt;/p&gt;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 class="form-inline" action="/action_page.php"&gt;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for="email"&gt;Email:&lt;/label&gt;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type="email" class="form-control" id="email" placeholder="Enter email" name="email"&gt;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for="pwd"&gt;Password:&lt;/label&gt;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type="password" class="form-control" id="pwd" placeholder="Enter password" name="pswd"&gt;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class="form-check"&gt;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class="form-check-label"&gt;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class="form-check-input" type="checkbox" name="remember"&gt; Remember me</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type="submit" class="btn btn-primary"&gt;Submit&lt;/button&gt;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589" name="Google Shape;589;p66"/>
          <p:cNvSpPr txBox="1"/>
          <p:nvPr/>
        </p:nvSpPr>
        <p:spPr>
          <a:xfrm>
            <a:off x="4371975" y="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a:solidFill>
                  <a:srgbClr val="00B050"/>
                </a:solidFill>
                <a:latin typeface="Trebuchet MS"/>
                <a:ea typeface="Trebuchet MS"/>
                <a:cs typeface="Trebuchet MS"/>
                <a:sym typeface="Trebuchet MS"/>
              </a:rPr>
              <a:t>Inline form</a:t>
            </a:r>
            <a:endParaRPr sz="2400">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590" name="Google Shape;590;p66"/>
          <p:cNvPicPr preferRelativeResize="0"/>
          <p:nvPr/>
        </p:nvPicPr>
        <p:blipFill rotWithShape="1">
          <a:blip r:embed="rId3">
            <a:alphaModFix/>
          </a:blip>
          <a:srcRect b="0" l="0" r="0" t="0"/>
          <a:stretch/>
        </p:blipFill>
        <p:spPr>
          <a:xfrm>
            <a:off x="1095375" y="5144199"/>
            <a:ext cx="8048625" cy="117017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7"/>
          <p:cNvSpPr txBox="1"/>
          <p:nvPr/>
        </p:nvSpPr>
        <p:spPr>
          <a:xfrm>
            <a:off x="85725" y="304800"/>
            <a:ext cx="10772775"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&lt;h2&gt;Inline form&lt;/h2&gt;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&lt;p&gt;Make the viewport larger than 576px wide to see that all of the form elements are inline and left-aligned. On small screens, the form groups will stack horizontally.&lt;/p&gt;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 class="form-inline" action="/action_page.php"&gt;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for="email2" class="mb-2 mr-sm-2"&gt;Email:&lt;/label&gt;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type="text" class="form-control mb-2 mr-sm-2" id="email2" placeholder="Enter email" name="email"&gt;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for="pwd2" class="mb-2 mr-sm-2"&gt;Password:&lt;/label&gt;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type="text" class="form-control mb-2 mr-sm-2" id="pwd2" placeholder="Enter password" name="pswd"&gt;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class="form-check mb-2 mr-sm-2"&gt;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 class="form-check-label"&gt;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&lt;input type="checkbox" class="form-check-input" name="remember"&gt; Remember me</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&lt;/label&gt;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&lt;button type="submit" class="btn btn-primary mb-2"&gt;Submit&lt;/button&gt;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&lt;/form&gt;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pic>
        <p:nvPicPr>
          <p:cNvPr descr="Изображение выглядит как текст&#10;&#10;Автоматически созданное описание" id="596" name="Google Shape;596;p67"/>
          <p:cNvPicPr preferRelativeResize="0"/>
          <p:nvPr/>
        </p:nvPicPr>
        <p:blipFill rotWithShape="1">
          <a:blip r:embed="rId3">
            <a:alphaModFix/>
          </a:blip>
          <a:srcRect b="0" l="0" r="0" t="0"/>
          <a:stretch/>
        </p:blipFill>
        <p:spPr>
          <a:xfrm>
            <a:off x="47625" y="5711084"/>
            <a:ext cx="5419725" cy="807931"/>
          </a:xfrm>
          <a:prstGeom prst="rect">
            <a:avLst/>
          </a:prstGeom>
          <a:noFill/>
          <a:ln>
            <a:noFill/>
          </a:ln>
        </p:spPr>
      </p:pic>
      <p:pic>
        <p:nvPicPr>
          <p:cNvPr id="597" name="Google Shape;597;p67"/>
          <p:cNvPicPr preferRelativeResize="0"/>
          <p:nvPr/>
        </p:nvPicPr>
        <p:blipFill rotWithShape="1">
          <a:blip r:embed="rId4">
            <a:alphaModFix/>
          </a:blip>
          <a:srcRect b="0" l="0" r="0" t="0"/>
          <a:stretch/>
        </p:blipFill>
        <p:spPr>
          <a:xfrm>
            <a:off x="6600825" y="5657343"/>
            <a:ext cx="5476875" cy="102971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8"/>
          <p:cNvSpPr txBox="1"/>
          <p:nvPr/>
        </p:nvSpPr>
        <p:spPr>
          <a:xfrm>
            <a:off x="4514850" y="762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Quattrocento Sans"/>
                <a:ea typeface="Quattrocento Sans"/>
                <a:cs typeface="Quattrocento Sans"/>
                <a:sym typeface="Quattrocento Sans"/>
              </a:rPr>
              <a:t>Form Validation</a:t>
            </a:r>
            <a:endParaRPr/>
          </a:p>
        </p:txBody>
      </p:sp>
      <p:sp>
        <p:nvSpPr>
          <p:cNvPr id="603" name="Google Shape;603;p68"/>
          <p:cNvSpPr txBox="1"/>
          <p:nvPr/>
        </p:nvSpPr>
        <p:spPr>
          <a:xfrm>
            <a:off x="0" y="180975"/>
            <a:ext cx="11982450"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&lt;h2&gt;Form Validation&lt;/h2&gt;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&lt;p&gt;In this example, we use &lt;code&gt;.was-validated&lt;/code&gt; to indicate what's missing before submitting the form:&lt;/p&gt;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&lt;form action="/action_page.php" class="was-validated"&gt;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class="form-group"&gt;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&lt;label for="uname"&gt;Username:&lt;/label&gt;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&lt;input type="text" class="form-control" id="uname" placeholder="Enter username" name="uname" required&gt;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class="valid-feedback"&gt;Valid.&lt;/div&gt;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class="invalid-feedback"&gt;Please fill out this field.&lt;/div&gt;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class="form-group"&gt;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&lt;label for="pwd"&gt;Password:&lt;/label&gt;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&lt;input type="password" class="form-control" id="pwd" placeholder="Enter password" name="pswd" required&gt;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class="valid-feedback"&gt;Valid.&lt;/div&gt;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class="invalid-feedback"&gt;Please fill out this field.&lt;/div&gt;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class="form-group form-check"&gt;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&lt;label class="form-check-label"&gt;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&lt;input class="form-check-input" type="checkbox" name="remember" required&gt; I agree on blabla.</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class="valid-feedback"&gt;Valid.&lt;/div&gt;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class="invalid-feedback"&gt;Check this checkbox to continue.&lt;/div&gt;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&lt;/label&gt;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type="submit" class="btn btn-primary"&gt;Submit&lt;/button&gt;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&lt;/form&gt;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9"/>
          <p:cNvSpPr txBox="1"/>
          <p:nvPr/>
        </p:nvSpPr>
        <p:spPr>
          <a:xfrm>
            <a:off x="4981575" y="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carousel</a:t>
            </a:r>
            <a:endParaRPr b="1" i="1" sz="2400" u="sng">
              <a:solidFill>
                <a:srgbClr val="00B050"/>
              </a:solidFill>
              <a:latin typeface="Trebuchet MS"/>
              <a:ea typeface="Trebuchet MS"/>
              <a:cs typeface="Trebuchet MS"/>
              <a:sym typeface="Trebuchet MS"/>
            </a:endParaRPr>
          </a:p>
        </p:txBody>
      </p:sp>
      <p:sp>
        <p:nvSpPr>
          <p:cNvPr id="609" name="Google Shape;609;p69"/>
          <p:cNvSpPr txBox="1"/>
          <p:nvPr/>
        </p:nvSpPr>
        <p:spPr>
          <a:xfrm>
            <a:off x="0" y="352425"/>
            <a:ext cx="101727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id="demo" class="carousel slide" data-ride="carousel"&gt;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Indicators --&gt;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 class="carousel-indicators"&gt;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data-target="#demo" data-slide-to="0" class="active"&gt;&lt;/li&gt;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data-target="#demo" data-slide-to="1"&gt;&lt;/li&gt;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&lt;li data-target="#demo" data-slide-to="2"&gt;&lt;/li&gt;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&lt;/ul&gt;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The slideshow --&gt;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class="carousel-inner"&gt;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class="carousel-item active"&gt;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&lt;img src="la.jpg" alt="Los Angeles" width="1100" height="500"&gt;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class="carousel-item"&gt;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&lt;img src="chicago.jpg" alt="Chicago" width="1100" height="500"&gt;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class="carousel-item"&gt;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&lt;img src="ny.jpg" alt="New York" width="1100" height="500"&gt;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Left and right controls --&gt;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class="carousel-control-prev" href="#demo" data-slide="prev"&gt;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&lt;span class="carousel-control-prev-icon"&gt;&lt;/span&gt;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 class="carousel-control-next" href="#demo" data-slide="next"&gt;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&lt;span class="carousel-control-next-icon"&gt;&lt;/span&gt;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&lt;/a&gt;</a:t>
            </a:r>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a:p>
        </p:txBody>
      </p:sp>
      <p:sp>
        <p:nvSpPr>
          <p:cNvPr id="610" name="Google Shape;610;p69"/>
          <p:cNvSpPr txBox="1"/>
          <p:nvPr/>
        </p:nvSpPr>
        <p:spPr>
          <a:xfrm>
            <a:off x="5153025" y="3629025"/>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Текст слайда</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nvSpPr>
        <p:spPr>
          <a:xfrm>
            <a:off x="204592" y="246345"/>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a:solidFill>
                  <a:srgbClr val="00B050"/>
                </a:solidFill>
                <a:latin typeface="Quattrocento Sans"/>
                <a:ea typeface="Quattrocento Sans"/>
                <a:cs typeface="Quattrocento Sans"/>
                <a:sym typeface="Quattrocento Sans"/>
              </a:rPr>
              <a:t>Default Settings</a:t>
            </a:r>
            <a:endParaRPr/>
          </a:p>
        </p:txBody>
      </p:sp>
      <p:sp>
        <p:nvSpPr>
          <p:cNvPr id="189" name="Google Shape;189;p7"/>
          <p:cNvSpPr txBox="1"/>
          <p:nvPr/>
        </p:nvSpPr>
        <p:spPr>
          <a:xfrm>
            <a:off x="37579" y="747387"/>
            <a:ext cx="12231664"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Consolas"/>
                <a:ea typeface="Consolas"/>
                <a:cs typeface="Consolas"/>
                <a:sym typeface="Consolas"/>
              </a:rPr>
              <a:t>font-size</a:t>
            </a:r>
            <a:r>
              <a:rPr lang="ru-RU" sz="2400">
                <a:solidFill>
                  <a:schemeClr val="dk1"/>
                </a:solidFill>
                <a:latin typeface="Trebuchet MS"/>
                <a:ea typeface="Trebuchet MS"/>
                <a:cs typeface="Trebuchet MS"/>
                <a:sym typeface="Trebuchet MS"/>
              </a:rPr>
              <a:t>-16px,</a:t>
            </a:r>
            <a:endParaRPr/>
          </a:p>
          <a:p>
            <a:pPr indent="0" lvl="0" marL="0" marR="0" rtl="0" algn="l">
              <a:spcBef>
                <a:spcPts val="0"/>
              </a:spcBef>
              <a:spcAft>
                <a:spcPts val="0"/>
              </a:spcAft>
              <a:buNone/>
            </a:pPr>
            <a:r>
              <a:rPr lang="ru-RU" sz="2400">
                <a:solidFill>
                  <a:schemeClr val="dk1"/>
                </a:solidFill>
                <a:latin typeface="Consolas"/>
                <a:ea typeface="Consolas"/>
                <a:cs typeface="Consolas"/>
                <a:sym typeface="Consolas"/>
              </a:rPr>
              <a:t>line-height</a:t>
            </a:r>
            <a:r>
              <a:rPr lang="ru-RU" sz="2400">
                <a:solidFill>
                  <a:schemeClr val="dk1"/>
                </a:solidFill>
                <a:latin typeface="Trebuchet MS"/>
                <a:ea typeface="Trebuchet MS"/>
                <a:cs typeface="Trebuchet MS"/>
                <a:sym typeface="Trebuchet MS"/>
              </a:rPr>
              <a:t> - 1.5.</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Consolas"/>
                <a:ea typeface="Consolas"/>
                <a:cs typeface="Consolas"/>
                <a:sym typeface="Consolas"/>
              </a:rPr>
              <a:t>font-family</a:t>
            </a:r>
            <a:r>
              <a:rPr lang="ru-RU" sz="2400">
                <a:solidFill>
                  <a:schemeClr val="dk1"/>
                </a:solidFill>
                <a:latin typeface="Trebuchet MS"/>
                <a:ea typeface="Trebuchet MS"/>
                <a:cs typeface="Trebuchet MS"/>
                <a:sym typeface="Trebuchet MS"/>
              </a:rPr>
              <a:t>- "Helvetica Neue", Helvetica, Arial, sans-serif.</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2400">
                <a:solidFill>
                  <a:schemeClr val="dk1"/>
                </a:solidFill>
                <a:latin typeface="Consolas"/>
                <a:ea typeface="Consolas"/>
                <a:cs typeface="Consolas"/>
                <a:sym typeface="Consolas"/>
              </a:rPr>
              <a:t>&lt;p&gt;</a:t>
            </a:r>
            <a:r>
              <a:rPr lang="ru-RU" sz="2400">
                <a:solidFill>
                  <a:schemeClr val="dk1"/>
                </a:solidFill>
                <a:latin typeface="Trebuchet MS"/>
                <a:ea typeface="Trebuchet MS"/>
                <a:cs typeface="Trebuchet MS"/>
                <a:sym typeface="Trebuchet MS"/>
              </a:rPr>
              <a:t> էլեմենտների համար  </a:t>
            </a:r>
            <a:r>
              <a:rPr lang="ru-RU" sz="2400">
                <a:solidFill>
                  <a:schemeClr val="dk1"/>
                </a:solidFill>
                <a:latin typeface="Consolas"/>
                <a:ea typeface="Consolas"/>
                <a:cs typeface="Consolas"/>
                <a:sym typeface="Consolas"/>
              </a:rPr>
              <a:t>margin-top: 0</a:t>
            </a:r>
            <a:r>
              <a:rPr lang="ru-RU" sz="2400">
                <a:solidFill>
                  <a:schemeClr val="dk1"/>
                </a:solidFill>
                <a:latin typeface="Trebuchet MS"/>
                <a:ea typeface="Trebuchet MS"/>
                <a:cs typeface="Trebuchet MS"/>
                <a:sym typeface="Trebuchet MS"/>
              </a:rPr>
              <a:t> , </a:t>
            </a:r>
            <a:r>
              <a:rPr lang="ru-RU" sz="2400">
                <a:solidFill>
                  <a:schemeClr val="dk1"/>
                </a:solidFill>
                <a:latin typeface="Consolas"/>
                <a:ea typeface="Consolas"/>
                <a:cs typeface="Consolas"/>
                <a:sym typeface="Consolas"/>
              </a:rPr>
              <a:t>margin-bottom: 1rem</a:t>
            </a:r>
            <a:r>
              <a:rPr lang="ru-RU" sz="2400">
                <a:solidFill>
                  <a:schemeClr val="dk1"/>
                </a:solidFill>
                <a:latin typeface="Trebuchet MS"/>
                <a:ea typeface="Trebuchet MS"/>
                <a:cs typeface="Trebuchet MS"/>
                <a:sym typeface="Trebuchet MS"/>
              </a:rPr>
              <a:t> (16px by default).</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
        <p:nvSpPr>
          <p:cNvPr id="190" name="Google Shape;190;p7"/>
          <p:cNvSpPr txBox="1"/>
          <p:nvPr/>
        </p:nvSpPr>
        <p:spPr>
          <a:xfrm>
            <a:off x="201330" y="3875631"/>
            <a:ext cx="910015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h1 Bootstrap heading (2.5rem = 40px)</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h2 Bootstrap heading (2rem = 32px)</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h3 Bootstrap heading (1.75rem = 28px)</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h4 Bootstrap heading (1.5rem = 24px)</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h5 Bootstrap heading (1.25rem = 20px)</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h6 Bootstrap heading (1rem = 16px)</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1" name="Google Shape;191;p7"/>
          <p:cNvSpPr txBox="1"/>
          <p:nvPr/>
        </p:nvSpPr>
        <p:spPr>
          <a:xfrm>
            <a:off x="-94206" y="2932917"/>
            <a:ext cx="4924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a:solidFill>
                  <a:srgbClr val="00B050"/>
                </a:solidFill>
                <a:latin typeface="Trebuchet MS"/>
                <a:ea typeface="Trebuchet MS"/>
                <a:cs typeface="Trebuchet MS"/>
                <a:sym typeface="Trebuchet MS"/>
              </a:rPr>
              <a:t>H տեքստային էլեմենտի չափերը</a:t>
            </a:r>
            <a:endParaRPr b="1" sz="1800">
              <a:solidFill>
                <a:srgbClr val="00B050"/>
              </a:solidFill>
              <a:latin typeface="Trebuchet MS"/>
              <a:ea typeface="Trebuchet MS"/>
              <a:cs typeface="Trebuchet MS"/>
              <a:sym typeface="Trebuchet M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descr="Изображение выглядит как текст, стол&#10;&#10;Автоматически созданное описание" id="615" name="Google Shape;615;p70"/>
          <p:cNvPicPr preferRelativeResize="0"/>
          <p:nvPr/>
        </p:nvPicPr>
        <p:blipFill rotWithShape="1">
          <a:blip r:embed="rId3">
            <a:alphaModFix/>
          </a:blip>
          <a:srcRect b="0" l="0" r="0" t="0"/>
          <a:stretch/>
        </p:blipFill>
        <p:spPr>
          <a:xfrm>
            <a:off x="956155" y="878069"/>
            <a:ext cx="10102239" cy="527931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1"/>
          <p:cNvSpPr txBox="1"/>
          <p:nvPr/>
        </p:nvSpPr>
        <p:spPr>
          <a:xfrm>
            <a:off x="247650" y="1714500"/>
            <a:ext cx="680085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&lt;h1&gt;My Icons &lt;i class="fas fa-heart"&gt;&lt;/i&gt;&lt;/h1&gt;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&lt;p&gt;An icon along with some text: &lt;i class="fas fa-thumbs-up"&gt;&lt;/i&gt;&lt;/p&gt;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&lt;p&gt;Others:&lt;/p&gt;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 class="fas fa-cloud"&gt;&lt;/i&gt;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 class="fas fa-coffee"&gt;&lt;/i&gt;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 class="fas fa-car"&gt;&lt;/i&gt;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 class="fas fa-file"&gt;&lt;/i&gt;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&lt;i class="fas fa-bars"&gt;&lt;/i&gt;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621" name="Google Shape;621;p71"/>
          <p:cNvSpPr txBox="1"/>
          <p:nvPr/>
        </p:nvSpPr>
        <p:spPr>
          <a:xfrm>
            <a:off x="4381500" y="5715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Bootstrap icons</a:t>
            </a:r>
            <a:endParaRPr b="1" i="1" sz="2400" u="sng">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622" name="Google Shape;622;p71"/>
          <p:cNvPicPr preferRelativeResize="0"/>
          <p:nvPr/>
        </p:nvPicPr>
        <p:blipFill rotWithShape="1">
          <a:blip r:embed="rId3">
            <a:alphaModFix/>
          </a:blip>
          <a:srcRect b="0" l="0" r="0" t="0"/>
          <a:stretch/>
        </p:blipFill>
        <p:spPr>
          <a:xfrm>
            <a:off x="5505450" y="4149793"/>
            <a:ext cx="4391025" cy="2711314"/>
          </a:xfrm>
          <a:prstGeom prst="rect">
            <a:avLst/>
          </a:prstGeom>
          <a:noFill/>
          <a:ln>
            <a:noFill/>
          </a:ln>
        </p:spPr>
      </p:pic>
      <p:sp>
        <p:nvSpPr>
          <p:cNvPr id="623" name="Google Shape;623;p71"/>
          <p:cNvSpPr txBox="1"/>
          <p:nvPr/>
        </p:nvSpPr>
        <p:spPr>
          <a:xfrm>
            <a:off x="180975" y="571500"/>
            <a:ext cx="119062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&lt;link rel="stylesheet" href="https://use.fontawesome.com/releases/v5.7.0/css/all.css" integrity="sha384-lZN37f5QGtY3VHgisS14W3ExzMWZxybE1SJSEsQp9S+oqd12jhcu+A56Ebc1zFSJ" crossorigin="anonymous"&gt;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2"/>
          <p:cNvSpPr txBox="1"/>
          <p:nvPr/>
        </p:nvSpPr>
        <p:spPr>
          <a:xfrm>
            <a:off x="0" y="0"/>
            <a:ext cx="12182475" cy="7478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 class="container"&gt;                       </a:t>
            </a:r>
            <a:r>
              <a:rPr lang="ru-RU" sz="1600">
                <a:solidFill>
                  <a:srgbClr val="000000"/>
                </a:solidFill>
                <a:latin typeface="Trebuchet MS"/>
                <a:ea typeface="Trebuchet MS"/>
                <a:cs typeface="Trebuchet MS"/>
                <a:sym typeface="Trebuchet MS"/>
              </a:rPr>
              <a:t>                  </a:t>
            </a:r>
            <a:r>
              <a:rPr b="1" i="1" lang="ru-RU" sz="2400" u="sng">
                <a:solidFill>
                  <a:srgbClr val="00B050"/>
                </a:solidFill>
                <a:latin typeface="Trebuchet MS"/>
                <a:ea typeface="Trebuchet MS"/>
                <a:cs typeface="Trebuchet MS"/>
                <a:sym typeface="Trebuchet MS"/>
              </a:rPr>
              <a:t>MODAL</a:t>
            </a:r>
            <a:endParaRPr b="1" i="1" sz="2400" u="sng">
              <a:solidFill>
                <a:srgbClr val="00B050"/>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&lt;h2&gt;Modal Example&lt;/h2&gt;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Button to Open the Modal --&gt;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class="btn btn-primary" data-toggle="modal" data-target="#myModal"&gt;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Open modal</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The Modal --&gt;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class="modal" id="myModal"&gt;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class="modal-dialog"&gt;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class="modal-content"&gt;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Modal Header --&gt;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class="modal-header"&gt;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&lt;h4 class="modal-title"&gt;Modal Heading&lt;/h4&gt;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class="close" data-dismiss="modal"&gt;&amp;times;&lt;/button&gt;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Modal body --&gt;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class="modal-body"&gt;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Modal body..</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 Modal footer --&gt;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 class="modal-footer"&gt;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&lt;button type="button" class="btn btn-danger" data-dismiss="modal"&gt;Close&lt;/button&gt;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  &lt;/div&gt;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600">
                <a:solidFill>
                  <a:schemeClr val="dk1"/>
                </a:solidFill>
                <a:latin typeface="Trebuchet MS"/>
                <a:ea typeface="Trebuchet MS"/>
                <a:cs typeface="Trebuchet MS"/>
                <a:sym typeface="Trebuchet MS"/>
              </a:rPr>
              <a:t>&lt;/div&gt;</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descr="Изображение выглядит как текст&#10;&#10;Автоматически созданное описание" id="633" name="Google Shape;633;p73"/>
          <p:cNvPicPr preferRelativeResize="0"/>
          <p:nvPr/>
        </p:nvPicPr>
        <p:blipFill rotWithShape="1">
          <a:blip r:embed="rId3">
            <a:alphaModFix/>
          </a:blip>
          <a:srcRect b="0" l="0" r="0" t="0"/>
          <a:stretch/>
        </p:blipFill>
        <p:spPr>
          <a:xfrm>
            <a:off x="2984848" y="305241"/>
            <a:ext cx="5018761" cy="2299469"/>
          </a:xfrm>
          <a:prstGeom prst="rect">
            <a:avLst/>
          </a:prstGeom>
          <a:noFill/>
          <a:ln>
            <a:noFill/>
          </a:ln>
        </p:spPr>
      </p:pic>
      <p:pic>
        <p:nvPicPr>
          <p:cNvPr descr="Изображение выглядит как текст&#10;&#10;Автоматически созданное описание" id="634" name="Google Shape;634;p73"/>
          <p:cNvPicPr preferRelativeResize="0"/>
          <p:nvPr/>
        </p:nvPicPr>
        <p:blipFill rotWithShape="1">
          <a:blip r:embed="rId4">
            <a:alphaModFix/>
          </a:blip>
          <a:srcRect b="0" l="0" r="0" t="0"/>
          <a:stretch/>
        </p:blipFill>
        <p:spPr>
          <a:xfrm>
            <a:off x="413360" y="3779746"/>
            <a:ext cx="11260898" cy="218993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4"/>
          <p:cNvSpPr txBox="1"/>
          <p:nvPr/>
        </p:nvSpPr>
        <p:spPr>
          <a:xfrm>
            <a:off x="413359" y="987469"/>
            <a:ext cx="705424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 mt-3"&gt;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&lt;h2&gt;Flex&lt;/h2&gt;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&lt;p&gt;To create a flexbox container and transform direct children into flex items, use the d-flex class:&lt;/p&gt;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class="d-flex p-3 bg-secondary text-white"&gt;  </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bg-info"&gt;Flex item 1&lt;/div&gt;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bg-warning"&gt;Flex item 2&lt;/div&gt;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bg-primary"&gt;Flex item 3&lt;/div&gt;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p:txBody>
      </p:sp>
      <p:sp>
        <p:nvSpPr>
          <p:cNvPr id="640" name="Google Shape;640;p74"/>
          <p:cNvSpPr txBox="1"/>
          <p:nvPr/>
        </p:nvSpPr>
        <p:spPr>
          <a:xfrm>
            <a:off x="5016674" y="173277"/>
            <a:ext cx="27431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400" u="sng">
                <a:solidFill>
                  <a:srgbClr val="00B050"/>
                </a:solidFill>
                <a:latin typeface="Trebuchet MS"/>
                <a:ea typeface="Trebuchet MS"/>
                <a:cs typeface="Trebuchet MS"/>
                <a:sym typeface="Trebuchet MS"/>
              </a:rPr>
              <a:t>flex</a:t>
            </a:r>
            <a:endParaRPr b="1" i="1" sz="2400" u="sng">
              <a:solidFill>
                <a:srgbClr val="00B050"/>
              </a:solidFill>
              <a:latin typeface="Trebuchet MS"/>
              <a:ea typeface="Trebuchet MS"/>
              <a:cs typeface="Trebuchet MS"/>
              <a:sym typeface="Trebuchet MS"/>
            </a:endParaRPr>
          </a:p>
        </p:txBody>
      </p:sp>
      <p:pic>
        <p:nvPicPr>
          <p:cNvPr descr="Изображение выглядит как текст&#10;&#10;Автоматически созданное описание" id="641" name="Google Shape;641;p74"/>
          <p:cNvPicPr preferRelativeResize="0"/>
          <p:nvPr/>
        </p:nvPicPr>
        <p:blipFill rotWithShape="1">
          <a:blip r:embed="rId3">
            <a:alphaModFix/>
          </a:blip>
          <a:srcRect b="0" l="0" r="0" t="0"/>
          <a:stretch/>
        </p:blipFill>
        <p:spPr>
          <a:xfrm>
            <a:off x="726510" y="4571751"/>
            <a:ext cx="9580323" cy="1430552"/>
          </a:xfrm>
          <a:prstGeom prst="rect">
            <a:avLst/>
          </a:prstGeom>
          <a:noFill/>
          <a:ln>
            <a:noFill/>
          </a:ln>
        </p:spPr>
      </p:pic>
      <p:sp>
        <p:nvSpPr>
          <p:cNvPr id="642" name="Google Shape;642;p74"/>
          <p:cNvSpPr txBox="1"/>
          <p:nvPr/>
        </p:nvSpPr>
        <p:spPr>
          <a:xfrm>
            <a:off x="8242126" y="225468"/>
            <a:ext cx="27431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400" u="sng">
                <a:solidFill>
                  <a:srgbClr val="FFFF00"/>
                </a:solidFill>
                <a:latin typeface="Trebuchet MS"/>
                <a:ea typeface="Trebuchet MS"/>
                <a:cs typeface="Trebuchet MS"/>
                <a:sym typeface="Trebuchet MS"/>
              </a:rPr>
              <a:t>d-inline-flex</a:t>
            </a:r>
            <a:endParaRPr i="1" sz="2400" u="sng">
              <a:solidFill>
                <a:srgbClr val="FFFF00"/>
              </a:solidFill>
              <a:latin typeface="Trebuchet MS"/>
              <a:ea typeface="Trebuchet MS"/>
              <a:cs typeface="Trebuchet MS"/>
              <a:sym typeface="Trebuchet MS"/>
            </a:endParaRPr>
          </a:p>
        </p:txBody>
      </p:sp>
      <p:pic>
        <p:nvPicPr>
          <p:cNvPr id="643" name="Google Shape;643;p74"/>
          <p:cNvPicPr preferRelativeResize="0"/>
          <p:nvPr/>
        </p:nvPicPr>
        <p:blipFill rotWithShape="1">
          <a:blip r:embed="rId4">
            <a:alphaModFix/>
          </a:blip>
          <a:srcRect b="0" l="0" r="0" t="0"/>
          <a:stretch/>
        </p:blipFill>
        <p:spPr>
          <a:xfrm>
            <a:off x="8242126" y="750354"/>
            <a:ext cx="2743200" cy="101493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5"/>
          <p:cNvSpPr txBox="1"/>
          <p:nvPr/>
        </p:nvSpPr>
        <p:spPr>
          <a:xfrm>
            <a:off x="528181" y="444674"/>
            <a:ext cx="10102241"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 mt-3"&gt;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&lt;h2&gt;Horizontal Direction&lt;/h2&gt;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&lt;p&gt;Use .flex-row to make the flex items appear side by side (default):&lt;/p&gt;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class="d-flex flex-row bg-secondary mb-3"&gt;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bg-info"&gt;Flex item 1&lt;/div&gt;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bg-warning"&gt;Flex item 2&lt;/div&gt;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bg-primary"&gt;Flex item 3&lt;/div&gt;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&lt;p&gt;Use .flex-row-reverse to right-align the direction:&lt;/p&gt;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class="d-flex flex-row-reverse bg-secondary"&gt;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bg-info"&gt;Flex item 1&lt;/div&gt;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bg-warning"&gt;Flex item 2&lt;/div&gt;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 class="p-2 bg-primary"&gt;Flex item 3&lt;/div&gt;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&lt;/div&gt;</a:t>
            </a:r>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649" name="Google Shape;649;p75"/>
          <p:cNvPicPr preferRelativeResize="0"/>
          <p:nvPr/>
        </p:nvPicPr>
        <p:blipFill rotWithShape="1">
          <a:blip r:embed="rId3">
            <a:alphaModFix/>
          </a:blip>
          <a:srcRect b="0" l="0" r="0" t="0"/>
          <a:stretch/>
        </p:blipFill>
        <p:spPr>
          <a:xfrm>
            <a:off x="1864291" y="4645608"/>
            <a:ext cx="7419583" cy="16168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nvSpPr>
        <p:spPr>
          <a:xfrm>
            <a:off x="-4175" y="747386"/>
            <a:ext cx="1248218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&lt;h1&gt;Display Headings&lt;/h1&gt;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&lt;p&gt;Display headings are used to stand out more than normal headings (larger font-size and lighter font-weight):&lt;/p&gt;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 class="display-1"&gt;Display 1&lt;/h1&gt;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 class="display-2"&gt;Display 2&lt;/h1&gt;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 class="display-3"&gt;Display 3&lt;/h1&gt;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 class="display-4"&gt;Display 4&lt;/h1&gt;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7" name="Google Shape;197;p8"/>
          <p:cNvSpPr txBox="1"/>
          <p:nvPr/>
        </p:nvSpPr>
        <p:spPr>
          <a:xfrm>
            <a:off x="305713" y="138700"/>
            <a:ext cx="2743199"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600">
                <a:solidFill>
                  <a:srgbClr val="00B050"/>
                </a:solidFill>
                <a:latin typeface="Trebuchet MS"/>
                <a:ea typeface="Trebuchet MS"/>
                <a:cs typeface="Trebuchet MS"/>
                <a:sym typeface="Trebuchet MS"/>
              </a:rPr>
              <a:t>Display-*</a:t>
            </a:r>
            <a:endParaRPr sz="2600">
              <a:solidFill>
                <a:srgbClr val="00B050"/>
              </a:solidFill>
              <a:latin typeface="Trebuchet MS"/>
              <a:ea typeface="Trebuchet MS"/>
              <a:cs typeface="Trebuchet MS"/>
              <a:sym typeface="Trebuchet MS"/>
            </a:endParaRPr>
          </a:p>
        </p:txBody>
      </p:sp>
      <p:sp>
        <p:nvSpPr>
          <p:cNvPr id="198" name="Google Shape;198;p8"/>
          <p:cNvSpPr txBox="1"/>
          <p:nvPr/>
        </p:nvSpPr>
        <p:spPr>
          <a:xfrm>
            <a:off x="-94205" y="3256507"/>
            <a:ext cx="12283855"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Trebuchet MS"/>
                <a:ea typeface="Trebuchet MS"/>
                <a:cs typeface="Trebuchet MS"/>
                <a:sym typeface="Trebuchet MS"/>
              </a:rPr>
              <a:t>&lt;small&gt;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&lt;h1&gt;Lighter, Secondary Text&lt;/h1&gt;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&lt;p&gt;The small element is used to create a lighter, secondary text in any heading:&lt;/p&gt;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&lt;h1&gt;h1 heading &lt;c&gt;secondary text&lt;/small&gt;&lt;/h1&gt;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&lt;h2&gt;h2 heading &lt;small&gt;secondary text&lt;/small&gt;&lt;/h2&gt;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&lt;h3&gt;h3 heading &lt;small&gt;secondary text&lt;/small&gt;&lt;/h3&gt;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&lt;h4&gt;h4 heading &lt;small&gt;secondary text&lt;/small&gt;&lt;/h4&gt;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&lt;h5&gt;h5 heading &lt;small&gt;secondary text&lt;/small&gt;&lt;/h5&gt;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&lt;h6&gt;h6 heading &lt;small&gt;secondary text&lt;/small&gt;&lt;/h6&gt;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199" name="Google Shape;199;p8"/>
          <p:cNvCxnSpPr/>
          <p:nvPr/>
        </p:nvCxnSpPr>
        <p:spPr>
          <a:xfrm flipH="1" rot="10800000">
            <a:off x="65370" y="2993329"/>
            <a:ext cx="12244190" cy="93944"/>
          </a:xfrm>
          <a:prstGeom prst="straightConnector1">
            <a:avLst/>
          </a:prstGeom>
          <a:noFill/>
          <a:ln cap="rnd" cmpd="sng" w="12700">
            <a:solidFill>
              <a:schemeClr val="accent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nvSpPr>
        <p:spPr>
          <a:xfrm>
            <a:off x="5000625" y="1524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rgbClr val="00B050"/>
                </a:solidFill>
                <a:latin typeface="Trebuchet MS"/>
                <a:ea typeface="Trebuchet MS"/>
                <a:cs typeface="Trebuchet MS"/>
                <a:sym typeface="Trebuchet MS"/>
              </a:rPr>
              <a:t>Text colors</a:t>
            </a:r>
            <a:endParaRPr b="1" sz="2400">
              <a:solidFill>
                <a:srgbClr val="00B050"/>
              </a:solidFill>
              <a:latin typeface="Trebuchet MS"/>
              <a:ea typeface="Trebuchet MS"/>
              <a:cs typeface="Trebuchet MS"/>
              <a:sym typeface="Trebuchet MS"/>
            </a:endParaRPr>
          </a:p>
        </p:txBody>
      </p:sp>
      <p:sp>
        <p:nvSpPr>
          <p:cNvPr id="205" name="Google Shape;205;p9"/>
          <p:cNvSpPr txBox="1"/>
          <p:nvPr/>
        </p:nvSpPr>
        <p:spPr>
          <a:xfrm>
            <a:off x="485775" y="142875"/>
            <a:ext cx="101727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&lt;h2&gt;Contextual Colors&lt;/h2&gt;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&lt;p&gt;Use the contextual classes to provide "meaning through colors":&lt;/p&gt;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class="text-muted" style='color: green'&gt;This text is muted.&lt;/p&gt;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class="text-primary"&gt;This text is important.&lt;/p&gt;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class="text-success"&gt;This text indicates success.&lt;/p&gt;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class="text-info"&gt;This text represents some information.&lt;/p&gt;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class="text-warning"&gt;This text represents a warning.&lt;/p&gt;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class="text-danger"&gt;This text represents danger.&lt;/p&gt;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class="text-secondary"&gt;Secondary text.&lt;/p&gt;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class="text-dark"&gt;This text is dark grey.&lt;/p&gt;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class="text-body"&gt;Default body color (often black).&lt;/p&gt;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class="text-light"&gt;This text is light grey (on white background).&lt;/p&gt;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class="text-white"&gt;This text is white (on white background).&lt;/p&gt;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 class="container"&gt;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&lt;h2&gt;Opacity Text Colors&lt;/h2&gt;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&lt;p&gt;Add 50% opacity for black or white text with the .text-black-50 or .text-white-50 classes:&lt;/p&gt;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class="text-black-50"&gt;Black text with 50% opacity on white background&lt;/p&gt;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  &lt;p class="text-white-50 bg-dark"&gt;White text with 50% opacity on black background&lt;/p&gt;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ru-RU" sz="1800">
                <a:solidFill>
                  <a:schemeClr val="dk1"/>
                </a:solidFill>
                <a:latin typeface="Trebuchet MS"/>
                <a:ea typeface="Trebuchet MS"/>
                <a:cs typeface="Trebuchet MS"/>
                <a:sym typeface="Trebuchet MS"/>
              </a:rPr>
              <a:t>&lt;/div&gt;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206" name="Google Shape;206;p9"/>
          <p:cNvCxnSpPr/>
          <p:nvPr/>
        </p:nvCxnSpPr>
        <p:spPr>
          <a:xfrm flipH="1" rot="10800000">
            <a:off x="781050" y="4371975"/>
            <a:ext cx="7753350" cy="28575"/>
          </a:xfrm>
          <a:prstGeom prst="straightConnector1">
            <a:avLst/>
          </a:prstGeom>
          <a:noFill/>
          <a:ln cap="rnd" cmpd="sng" w="12700">
            <a:solidFill>
              <a:schemeClr val="accent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Грань">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2022-04-17T19:50:45Z</dcterms:created>
</cp:coreProperties>
</file>