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Century Schoolbook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zfkL8s5wnzuT/0sT/62nnkpO/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CenturySchoolbook-bold.fntdata"/><Relationship Id="rId10" Type="http://schemas.openxmlformats.org/officeDocument/2006/relationships/slide" Target="slides/slide6.xml"/><Relationship Id="rId54" Type="http://schemas.openxmlformats.org/officeDocument/2006/relationships/font" Target="fonts/CenturySchoolbook-regular.fntdata"/><Relationship Id="rId13" Type="http://schemas.openxmlformats.org/officeDocument/2006/relationships/slide" Target="slides/slide9.xml"/><Relationship Id="rId57" Type="http://schemas.openxmlformats.org/officeDocument/2006/relationships/font" Target="fonts/CenturySchoolbook-boldItalic.fntdata"/><Relationship Id="rId12" Type="http://schemas.openxmlformats.org/officeDocument/2006/relationships/slide" Target="slides/slide8.xml"/><Relationship Id="rId56" Type="http://schemas.openxmlformats.org/officeDocument/2006/relationships/font" Target="fonts/CenturySchoolbook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24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4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title"/>
          </p:nvPr>
        </p:nvSpPr>
        <p:spPr>
          <a:xfrm>
            <a:off x="184260" y="-13457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Agenda </a:t>
            </a:r>
            <a:endParaRPr/>
          </a:p>
        </p:txBody>
      </p:sp>
      <p:sp>
        <p:nvSpPr>
          <p:cNvPr id="82" name="Google Shape;82;p1"/>
          <p:cNvSpPr txBox="1"/>
          <p:nvPr>
            <p:ph idx="1" type="body"/>
          </p:nvPr>
        </p:nvSpPr>
        <p:spPr>
          <a:xfrm>
            <a:off x="184260" y="1414732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82880" lvl="0" marL="18288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Objects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Arrays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JSON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Functions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Closures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Scopes (advanced) , 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Arrow functions (from ES6)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Number methods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String methods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Array methods</a:t>
            </a:r>
            <a:endParaRPr/>
          </a:p>
          <a:p>
            <a:pPr indent="-182880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3"/>
              <a:buChar char="•"/>
            </a:pPr>
            <a:r>
              <a:rPr lang="en-US" sz="1679"/>
              <a:t>Date methods</a:t>
            </a:r>
            <a:endParaRPr/>
          </a:p>
          <a:p>
            <a:pPr indent="-97536" lvl="0" marL="18288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44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 txBox="1"/>
          <p:nvPr>
            <p:ph type="title"/>
          </p:nvPr>
        </p:nvSpPr>
        <p:spPr>
          <a:xfrm>
            <a:off x="1411341" y="152283"/>
            <a:ext cx="8480005" cy="612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Testing Properties</a:t>
            </a:r>
            <a:endParaRPr/>
          </a:p>
        </p:txBody>
      </p:sp>
      <p:sp>
        <p:nvSpPr>
          <p:cNvPr id="137" name="Google Shape;137;p38"/>
          <p:cNvSpPr txBox="1"/>
          <p:nvPr>
            <p:ph idx="1" type="body"/>
          </p:nvPr>
        </p:nvSpPr>
        <p:spPr>
          <a:xfrm>
            <a:off x="1107831" y="764931"/>
            <a:ext cx="10084777" cy="4812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let o = { x: 1 };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"x" in o 		</a:t>
            </a:r>
            <a:r>
              <a:rPr lang="en-US"/>
              <a:t>// =&gt; true: o has an own property "x“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"y" in o 		</a:t>
            </a:r>
            <a:r>
              <a:rPr lang="en-US"/>
              <a:t>// =&gt; false: o doesn't have a property "y"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"toString" in o	</a:t>
            </a:r>
            <a:r>
              <a:rPr lang="en-US"/>
              <a:t>// =&gt; true: o inherits a toString property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let o = { x: 1 };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o.hasOwnProperty("x") 	</a:t>
            </a:r>
            <a:r>
              <a:rPr lang="en-US"/>
              <a:t>		// =&gt; true: o has an own property x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o.hasOwnProperty("y") </a:t>
            </a:r>
            <a:r>
              <a:rPr lang="en-US"/>
              <a:t>			// =&gt; false: o doesn't have a property y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o.hasOwnProperty("toString") </a:t>
            </a:r>
            <a:r>
              <a:rPr lang="en-US"/>
              <a:t>		// =&gt; false: toString is an inherited property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o.propertyIsEnumerable("x")  		</a:t>
            </a:r>
            <a:r>
              <a:rPr lang="en-US"/>
              <a:t>// =&gt; true: o has an own enumerable property x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o.propertyIsEnumerable("toString") 	</a:t>
            </a:r>
            <a:r>
              <a:rPr lang="en-US"/>
              <a:t>// =&gt; false: not an own property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rPr lang="en-US">
                <a:solidFill>
                  <a:srgbClr val="FF0000"/>
                </a:solidFill>
              </a:rPr>
              <a:t>Object.prototype.propertyIsEnumerable("toString")</a:t>
            </a:r>
            <a:r>
              <a:rPr lang="en-US"/>
              <a:t> // =&gt; false: not enumerable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10322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/>
          <p:nvPr>
            <p:ph type="title"/>
          </p:nvPr>
        </p:nvSpPr>
        <p:spPr>
          <a:xfrm>
            <a:off x="1261871" y="758952"/>
            <a:ext cx="10247259" cy="9907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entury Schoolbook"/>
              <a:buNone/>
            </a:pPr>
            <a:r>
              <a:rPr lang="en-US"/>
              <a:t>Enumerating Properties</a:t>
            </a:r>
            <a:endParaRPr/>
          </a:p>
        </p:txBody>
      </p:sp>
      <p:sp>
        <p:nvSpPr>
          <p:cNvPr id="143" name="Google Shape;143;p39"/>
          <p:cNvSpPr txBox="1"/>
          <p:nvPr>
            <p:ph idx="1" type="body"/>
          </p:nvPr>
        </p:nvSpPr>
        <p:spPr>
          <a:xfrm>
            <a:off x="1261871" y="1749669"/>
            <a:ext cx="9418321" cy="4742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o = {x: 1, y: 2, z: 3}; </a:t>
            </a:r>
            <a:r>
              <a:rPr lang="en-US"/>
              <a:t>// Three enumerable own properties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o.propertyIsEnumerable("toString") </a:t>
            </a:r>
            <a:r>
              <a:rPr lang="en-US"/>
              <a:t>// =&gt; false: not enumerable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for ( let p in o ) {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	console.log(p); 		</a:t>
            </a:r>
            <a:r>
              <a:rPr lang="en-US"/>
              <a:t>// Prints x, y, and z, but not toString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 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1055077" y="237392"/>
            <a:ext cx="9625115" cy="6254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Object.keys() </a:t>
            </a:r>
            <a:r>
              <a:rPr lang="en-US"/>
              <a:t>returns an array of the names of the enumerable own properties of an object. It does not include nonenumerable properties, inherited properties, or properties whose name is a Symbol (see §6.10.3).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 Object.getOwnPropertyNames() </a:t>
            </a:r>
            <a:r>
              <a:rPr lang="en-US"/>
              <a:t>works like Object.keys() but returns an array of the names of nonenumerable own properties as well, as long as their names are strings.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Object.getOwnPropertySymbols() </a:t>
            </a:r>
            <a:r>
              <a:rPr lang="en-US"/>
              <a:t>returns own properties whose names are Symbols, whether or not they are enumerable.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Reflect.ownKeys() </a:t>
            </a:r>
            <a:r>
              <a:rPr lang="en-US"/>
              <a:t>returns all own property names, both enumerable and non-enumerable, and both string and Symbol.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1221075" y="73152"/>
            <a:ext cx="9499913" cy="10346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5400"/>
              <a:t>Object Methods</a:t>
            </a:r>
            <a:endParaRPr/>
          </a:p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1310054" y="1644162"/>
            <a:ext cx="9370138" cy="4848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toString()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toLocaleString()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valueOf()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toJSON()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2"/>
          <p:cNvSpPr txBox="1"/>
          <p:nvPr>
            <p:ph type="title"/>
          </p:nvPr>
        </p:nvSpPr>
        <p:spPr>
          <a:xfrm>
            <a:off x="1261872" y="758952"/>
            <a:ext cx="9418320" cy="814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entury Schoolbook"/>
              <a:buNone/>
            </a:pPr>
            <a:r>
              <a:rPr lang="en-US"/>
              <a:t>Spread Operator</a:t>
            </a:r>
            <a:endParaRPr/>
          </a:p>
        </p:txBody>
      </p:sp>
      <p:sp>
        <p:nvSpPr>
          <p:cNvPr id="160" name="Google Shape;160;p42"/>
          <p:cNvSpPr txBox="1"/>
          <p:nvPr>
            <p:ph idx="1" type="body"/>
          </p:nvPr>
        </p:nvSpPr>
        <p:spPr>
          <a:xfrm>
            <a:off x="1261872" y="1837592"/>
            <a:ext cx="9418320" cy="465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position = { x: 0, y: 0 };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dimensions = { width: 100, height: 75 };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rect = { ...position, ...dimensions };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rect.x + rect.y + rect.width + rect.height 		// =&gt; 175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57551" y="20899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entury Schoolbook"/>
              <a:buNone/>
            </a:pPr>
            <a:r>
              <a:rPr lang="en-US"/>
              <a:t>Arrays</a:t>
            </a:r>
            <a:br>
              <a:rPr lang="en-US"/>
            </a:br>
            <a:br>
              <a:rPr lang="en-US"/>
            </a:br>
            <a:r>
              <a:rPr lang="en-US" sz="2400"/>
              <a:t>arrays are objects, which keys are numbers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450" y="1995121"/>
            <a:ext cx="83343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157551" y="20899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Arrays</a:t>
            </a:r>
            <a:br>
              <a:rPr lang="en-US"/>
            </a:br>
            <a:endParaRPr/>
          </a:p>
        </p:txBody>
      </p:sp>
      <p:pic>
        <p:nvPicPr>
          <p:cNvPr id="172" name="Google Shape;172;p43"/>
          <p:cNvPicPr preferRelativeResize="0"/>
          <p:nvPr/>
        </p:nvPicPr>
        <p:blipFill rotWithShape="1">
          <a:blip r:embed="rId3">
            <a:alphaModFix/>
          </a:blip>
          <a:srcRect b="0" l="0" r="44305" t="0"/>
          <a:stretch/>
        </p:blipFill>
        <p:spPr>
          <a:xfrm>
            <a:off x="0" y="82558"/>
            <a:ext cx="5266593" cy="499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339" y="2047800"/>
            <a:ext cx="5087301" cy="251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 txBox="1"/>
          <p:nvPr>
            <p:ph type="title"/>
          </p:nvPr>
        </p:nvSpPr>
        <p:spPr>
          <a:xfrm>
            <a:off x="1121195" y="433636"/>
            <a:ext cx="9418320" cy="718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Creating Arrays</a:t>
            </a:r>
            <a:endParaRPr/>
          </a:p>
        </p:txBody>
      </p:sp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1046285" y="1863969"/>
            <a:ext cx="9633907" cy="4628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Array literals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The ... spread operator on an iterable object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The Array() constructor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The Array.of() and Array.from() factory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>
            <p:ph type="title"/>
          </p:nvPr>
        </p:nvSpPr>
        <p:spPr>
          <a:xfrm>
            <a:off x="1261872" y="565521"/>
            <a:ext cx="9418320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Array Literals</a:t>
            </a:r>
            <a:endParaRPr/>
          </a:p>
        </p:txBody>
      </p:sp>
      <p:sp>
        <p:nvSpPr>
          <p:cNvPr id="185" name="Google Shape;185;p45"/>
          <p:cNvSpPr txBox="1"/>
          <p:nvPr>
            <p:ph idx="1" type="body"/>
          </p:nvPr>
        </p:nvSpPr>
        <p:spPr>
          <a:xfrm>
            <a:off x="1134207" y="1063869"/>
            <a:ext cx="9238254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empty = []; </a:t>
            </a:r>
            <a:r>
              <a:rPr lang="en-US"/>
              <a:t>// An array with no elements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primes = [2, 3, 5, 7, 11]; </a:t>
            </a:r>
            <a:r>
              <a:rPr lang="en-US"/>
              <a:t>// An array with 5 numeric elements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misc = [ 1.1, true, "a", ];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base = 1024;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table = [base, base+1, base+2, base+3];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b = [[1, {x: 1, y: 2}], [2, {x: 3, y: 4}]];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count = [1,,3];      </a:t>
            </a:r>
            <a:r>
              <a:rPr lang="en-US"/>
              <a:t>// Elements at indexes 0 and 2. No element at index 1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undefs = [,,];        </a:t>
            </a:r>
            <a:r>
              <a:rPr lang="en-US"/>
              <a:t>// An array with no elements but a length of 2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6"/>
          <p:cNvSpPr txBox="1"/>
          <p:nvPr>
            <p:ph type="title"/>
          </p:nvPr>
        </p:nvSpPr>
        <p:spPr>
          <a:xfrm>
            <a:off x="1261872" y="565521"/>
            <a:ext cx="9418320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The Spread Operator</a:t>
            </a:r>
            <a:endParaRPr/>
          </a:p>
        </p:txBody>
      </p:sp>
      <p:sp>
        <p:nvSpPr>
          <p:cNvPr id="191" name="Google Shape;191;p46"/>
          <p:cNvSpPr txBox="1"/>
          <p:nvPr>
            <p:ph idx="1" type="body"/>
          </p:nvPr>
        </p:nvSpPr>
        <p:spPr>
          <a:xfrm>
            <a:off x="1134206" y="1063869"/>
            <a:ext cx="9996855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[1, 2, 3];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b = [0, ...a, 4];      </a:t>
            </a:r>
            <a:r>
              <a:rPr lang="en-US"/>
              <a:t>// b == [0, 1, 2, 3, 4]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digits = [..."0123456789ABCDEF"];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digits  </a:t>
            </a:r>
            <a:r>
              <a:rPr lang="en-US"/>
              <a:t>// =&gt; ["0","1","2","3","4","5","6","7","8","9","A","B","C","D","E","F" ] 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184249" y="0"/>
            <a:ext cx="109161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entury Schoolbook"/>
              <a:buNone/>
            </a:pPr>
            <a:r>
              <a:rPr lang="en-US" sz="3959"/>
              <a:t>Objects </a:t>
            </a:r>
            <a:br>
              <a:rPr lang="en-US" sz="3959"/>
            </a:br>
            <a:r>
              <a:rPr lang="en-US" sz="2430"/>
              <a:t>mutable collection of properties, which are key value pairs, keys have string or symbol type, values can be everything even functions</a:t>
            </a:r>
            <a:endParaRPr sz="2430"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184260" y="1587260"/>
            <a:ext cx="3852902" cy="50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Object literals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book = {</a:t>
            </a:r>
            <a:br>
              <a:rPr lang="en-US"/>
            </a:br>
            <a:r>
              <a:rPr lang="en-US"/>
              <a:t>    id: 5,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name: “JS”,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author : {</a:t>
            </a:r>
            <a:br>
              <a:rPr lang="en-US"/>
            </a:br>
            <a:r>
              <a:rPr lang="en-US"/>
              <a:t>         id: 6</a:t>
            </a:r>
            <a:br>
              <a:rPr lang="en-US"/>
            </a:br>
            <a:r>
              <a:rPr lang="en-US"/>
              <a:t>     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Objects with new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date = new Date()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string = new String()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FF0000"/>
                </a:solidFill>
              </a:rPr>
              <a:t>Object.create(prototype)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3787226" y="1587259"/>
            <a:ext cx="3921914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>
            <p:ph type="title"/>
          </p:nvPr>
        </p:nvSpPr>
        <p:spPr>
          <a:xfrm>
            <a:off x="1261872" y="565521"/>
            <a:ext cx="9418320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The Array() Constructor</a:t>
            </a:r>
            <a:endParaRPr/>
          </a:p>
        </p:txBody>
      </p:sp>
      <p:sp>
        <p:nvSpPr>
          <p:cNvPr id="197" name="Google Shape;197;p47"/>
          <p:cNvSpPr txBox="1"/>
          <p:nvPr>
            <p:ph idx="1" type="body"/>
          </p:nvPr>
        </p:nvSpPr>
        <p:spPr>
          <a:xfrm>
            <a:off x="1134206" y="1063869"/>
            <a:ext cx="9996855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Call it with no arguments: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let a = new Array(); </a:t>
            </a:r>
            <a:endParaRPr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Call it with a single numeric argument, which specifies a length: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let a = new Array(10);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Explicitly specify two or more array elements or a single nonnumeric element for the array: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let a = new Array(5, 4, 3, 2, 1, "testing, testing");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"/>
          <p:cNvSpPr txBox="1"/>
          <p:nvPr>
            <p:ph type="title"/>
          </p:nvPr>
        </p:nvSpPr>
        <p:spPr>
          <a:xfrm>
            <a:off x="1261872" y="565521"/>
            <a:ext cx="2721043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Array.of() </a:t>
            </a:r>
            <a:endParaRPr/>
          </a:p>
        </p:txBody>
      </p:sp>
      <p:sp>
        <p:nvSpPr>
          <p:cNvPr id="203" name="Google Shape;203;p48"/>
          <p:cNvSpPr txBox="1"/>
          <p:nvPr>
            <p:ph idx="1" type="body"/>
          </p:nvPr>
        </p:nvSpPr>
        <p:spPr>
          <a:xfrm>
            <a:off x="615459" y="1230923"/>
            <a:ext cx="5750172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Array.of() </a:t>
            </a:r>
            <a:r>
              <a:rPr lang="en-US"/>
              <a:t>// =&gt; []; returns empty array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 Array.of(10) </a:t>
            </a:r>
            <a:r>
              <a:rPr lang="en-US"/>
              <a:t>// =&gt; [10];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Array.of(1,2,3)</a:t>
            </a:r>
            <a:r>
              <a:rPr lang="en-US"/>
              <a:t> // =&gt; [1, 2, 3]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" name="Google Shape;204;p48"/>
          <p:cNvSpPr txBox="1"/>
          <p:nvPr/>
        </p:nvSpPr>
        <p:spPr>
          <a:xfrm>
            <a:off x="6566565" y="565521"/>
            <a:ext cx="3931450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Array.from() </a:t>
            </a:r>
            <a:endParaRPr b="0" i="0" sz="4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48"/>
          <p:cNvSpPr txBox="1"/>
          <p:nvPr/>
        </p:nvSpPr>
        <p:spPr>
          <a:xfrm>
            <a:off x="6263051" y="1301262"/>
            <a:ext cx="5750172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copy = Array.from(original);</a:t>
            </a:r>
            <a:endParaRPr/>
          </a:p>
          <a:p>
            <a:pPr indent="0" lvl="0" marL="2286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9"/>
          <p:cNvSpPr txBox="1"/>
          <p:nvPr>
            <p:ph type="title"/>
          </p:nvPr>
        </p:nvSpPr>
        <p:spPr>
          <a:xfrm>
            <a:off x="1178987" y="448232"/>
            <a:ext cx="10168128" cy="4983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Reading and Writing Array Elements</a:t>
            </a:r>
            <a:endParaRPr/>
          </a:p>
        </p:txBody>
      </p:sp>
      <p:sp>
        <p:nvSpPr>
          <p:cNvPr id="211" name="Google Shape;211;p49"/>
          <p:cNvSpPr txBox="1"/>
          <p:nvPr>
            <p:ph idx="1" type="body"/>
          </p:nvPr>
        </p:nvSpPr>
        <p:spPr>
          <a:xfrm>
            <a:off x="615459" y="1230923"/>
            <a:ext cx="7464672" cy="488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["world"]; </a:t>
            </a:r>
            <a:r>
              <a:rPr lang="en-US"/>
              <a:t>// Start with a one-element array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value = a[0]; </a:t>
            </a:r>
            <a:r>
              <a:rPr lang="en-US"/>
              <a:t>// Read element 0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a[1] = 3.14</a:t>
            </a:r>
            <a:r>
              <a:rPr lang="en-US"/>
              <a:t>; // Write element 1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 let i = 2;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a[i] = 3; </a:t>
            </a:r>
            <a:r>
              <a:rPr lang="en-US"/>
              <a:t>// Write element 2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a[i + 1] = "hello"; </a:t>
            </a:r>
            <a:r>
              <a:rPr lang="en-US"/>
              <a:t>// Write element 3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a[a[i]] = a[0];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a.length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0"/>
          <p:cNvSpPr txBox="1"/>
          <p:nvPr>
            <p:ph type="title"/>
          </p:nvPr>
        </p:nvSpPr>
        <p:spPr>
          <a:xfrm>
            <a:off x="1261872" y="758952"/>
            <a:ext cx="9418320" cy="674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entury Schoolbook"/>
              <a:buNone/>
            </a:pPr>
            <a:r>
              <a:rPr lang="en-US"/>
              <a:t>Sparse Arrays</a:t>
            </a:r>
            <a:endParaRPr/>
          </a:p>
        </p:txBody>
      </p:sp>
      <p:sp>
        <p:nvSpPr>
          <p:cNvPr id="217" name="Google Shape;217;p50"/>
          <p:cNvSpPr txBox="1"/>
          <p:nvPr>
            <p:ph idx="1" type="body"/>
          </p:nvPr>
        </p:nvSpPr>
        <p:spPr>
          <a:xfrm>
            <a:off x="1261872" y="1776046"/>
            <a:ext cx="9418320" cy="471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new Array(5); </a:t>
            </a:r>
            <a:r>
              <a:rPr lang="en-US"/>
              <a:t>// No elements, but a.length is 5.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 = []; </a:t>
            </a:r>
            <a:r>
              <a:rPr lang="en-US"/>
              <a:t>// Create an array with no elements and length = 0.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a[1000] = 0;</a:t>
            </a:r>
            <a:r>
              <a:rPr lang="en-US"/>
              <a:t> // Assignment adds one element but sets length to 1001.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/>
          <p:nvPr>
            <p:ph type="title"/>
          </p:nvPr>
        </p:nvSpPr>
        <p:spPr>
          <a:xfrm>
            <a:off x="1261872" y="758952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Adding and Deleting Array Elements</a:t>
            </a:r>
            <a:endParaRPr/>
          </a:p>
        </p:txBody>
      </p:sp>
      <p:sp>
        <p:nvSpPr>
          <p:cNvPr id="223" name="Google Shape;223;p51"/>
          <p:cNvSpPr txBox="1"/>
          <p:nvPr>
            <p:ph idx="1" type="body"/>
          </p:nvPr>
        </p:nvSpPr>
        <p:spPr>
          <a:xfrm>
            <a:off x="1323418" y="2189284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a = []; // Start with an empty array.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a[0] = "zero"; // And add elements to it.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a[1] = "one";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OR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a.push("zero"); // Add a value at the end. a = ["zero"]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a.push("one", "two");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delete a[2];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2 in a  // =&gt; false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2"/>
          <p:cNvSpPr txBox="1"/>
          <p:nvPr>
            <p:ph type="title"/>
          </p:nvPr>
        </p:nvSpPr>
        <p:spPr>
          <a:xfrm>
            <a:off x="1209118" y="0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Iterating Arrays</a:t>
            </a:r>
            <a:endParaRPr/>
          </a:p>
        </p:txBody>
      </p:sp>
      <p:sp>
        <p:nvSpPr>
          <p:cNvPr id="229" name="Google Shape;229;p52"/>
          <p:cNvSpPr txBox="1"/>
          <p:nvPr>
            <p:ph idx="1" type="body"/>
          </p:nvPr>
        </p:nvSpPr>
        <p:spPr>
          <a:xfrm>
            <a:off x="1209118" y="1292469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</a:t>
            </a:r>
            <a:r>
              <a:rPr lang="en-US">
                <a:solidFill>
                  <a:srgbClr val="0C0C0C"/>
                </a:solidFill>
              </a:rPr>
              <a:t>letters</a:t>
            </a:r>
            <a:r>
              <a:rPr lang="en-US">
                <a:solidFill>
                  <a:srgbClr val="FF0000"/>
                </a:solidFill>
              </a:rPr>
              <a:t> = [..."Hello world"]; </a:t>
            </a:r>
            <a:r>
              <a:rPr lang="en-US"/>
              <a:t>// An array of letters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let </a:t>
            </a:r>
            <a:r>
              <a:rPr lang="en-US">
                <a:solidFill>
                  <a:srgbClr val="0C0C0C"/>
                </a:solidFill>
              </a:rPr>
              <a:t>string</a:t>
            </a:r>
            <a:r>
              <a:rPr lang="en-US">
                <a:solidFill>
                  <a:srgbClr val="FF0000"/>
                </a:solidFill>
              </a:rPr>
              <a:t> = "";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for(let </a:t>
            </a:r>
            <a:r>
              <a:rPr lang="en-US">
                <a:solidFill>
                  <a:srgbClr val="0C0C0C"/>
                </a:solidFill>
              </a:rPr>
              <a:t>letter</a:t>
            </a:r>
            <a:r>
              <a:rPr lang="en-US">
                <a:solidFill>
                  <a:srgbClr val="FF0000"/>
                </a:solidFill>
              </a:rPr>
              <a:t> of </a:t>
            </a:r>
            <a:r>
              <a:rPr lang="en-US">
                <a:solidFill>
                  <a:srgbClr val="0C0C0C"/>
                </a:solidFill>
              </a:rPr>
              <a:t>letters</a:t>
            </a:r>
            <a:r>
              <a:rPr lang="en-US">
                <a:solidFill>
                  <a:srgbClr val="FF0000"/>
                </a:solidFill>
              </a:rPr>
              <a:t>) {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>
                <a:solidFill>
                  <a:srgbClr val="0C0C0C"/>
                </a:solidFill>
              </a:rPr>
              <a:t>string</a:t>
            </a:r>
            <a:r>
              <a:rPr lang="en-US">
                <a:solidFill>
                  <a:srgbClr val="FF0000"/>
                </a:solidFill>
              </a:rPr>
              <a:t> += </a:t>
            </a:r>
            <a:r>
              <a:rPr lang="en-US">
                <a:solidFill>
                  <a:srgbClr val="0C0C0C"/>
                </a:solidFill>
              </a:rPr>
              <a:t>letter</a:t>
            </a:r>
            <a:r>
              <a:rPr lang="en-US">
                <a:solidFill>
                  <a:srgbClr val="FF0000"/>
                </a:solidFill>
              </a:rPr>
              <a:t>; </a:t>
            </a:r>
            <a:endParaRPr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C0C0C"/>
                </a:solidFill>
              </a:rPr>
              <a:t>string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C00000"/>
                </a:solidFill>
              </a:rPr>
              <a:t>let </a:t>
            </a:r>
            <a:r>
              <a:rPr lang="en-US">
                <a:solidFill>
                  <a:schemeClr val="dk1"/>
                </a:solidFill>
              </a:rPr>
              <a:t>everyother</a:t>
            </a:r>
            <a:r>
              <a:rPr lang="en-US">
                <a:solidFill>
                  <a:srgbClr val="C00000"/>
                </a:solidFill>
              </a:rPr>
              <a:t> = ""; </a:t>
            </a:r>
            <a:endParaRPr>
              <a:solidFill>
                <a:srgbClr val="C0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C00000"/>
                </a:solidFill>
              </a:rPr>
              <a:t>for (let [</a:t>
            </a:r>
            <a:r>
              <a:rPr lang="en-US">
                <a:solidFill>
                  <a:schemeClr val="dk1"/>
                </a:solidFill>
              </a:rPr>
              <a:t>index</a:t>
            </a:r>
            <a:r>
              <a:rPr lang="en-US">
                <a:solidFill>
                  <a:srgbClr val="C00000"/>
                </a:solidFill>
              </a:rPr>
              <a:t>, </a:t>
            </a:r>
            <a:r>
              <a:rPr lang="en-US">
                <a:solidFill>
                  <a:schemeClr val="dk1"/>
                </a:solidFill>
              </a:rPr>
              <a:t>letter</a:t>
            </a:r>
            <a:r>
              <a:rPr lang="en-US">
                <a:solidFill>
                  <a:srgbClr val="C00000"/>
                </a:solidFill>
              </a:rPr>
              <a:t>] of </a:t>
            </a:r>
            <a:r>
              <a:rPr lang="en-US">
                <a:solidFill>
                  <a:schemeClr val="dk1"/>
                </a:solidFill>
              </a:rPr>
              <a:t>letters.entries</a:t>
            </a:r>
            <a:r>
              <a:rPr lang="en-US">
                <a:solidFill>
                  <a:srgbClr val="C00000"/>
                </a:solidFill>
              </a:rPr>
              <a:t>()) { </a:t>
            </a:r>
            <a:endParaRPr>
              <a:solidFill>
                <a:srgbClr val="C0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C00000"/>
                </a:solidFill>
              </a:rPr>
              <a:t>		if (</a:t>
            </a:r>
            <a:r>
              <a:rPr lang="en-US">
                <a:solidFill>
                  <a:schemeClr val="dk1"/>
                </a:solidFill>
              </a:rPr>
              <a:t>index</a:t>
            </a:r>
            <a:r>
              <a:rPr lang="en-US">
                <a:solidFill>
                  <a:srgbClr val="C00000"/>
                </a:solidFill>
              </a:rPr>
              <a:t> % </a:t>
            </a:r>
            <a:r>
              <a:rPr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=== 0) </a:t>
            </a:r>
            <a:r>
              <a:rPr lang="en-US">
                <a:solidFill>
                  <a:schemeClr val="dk1"/>
                </a:solidFill>
              </a:rPr>
              <a:t>everyother</a:t>
            </a:r>
            <a:r>
              <a:rPr lang="en-US">
                <a:solidFill>
                  <a:srgbClr val="C00000"/>
                </a:solidFill>
              </a:rPr>
              <a:t> += </a:t>
            </a:r>
            <a:r>
              <a:rPr lang="en-US">
                <a:solidFill>
                  <a:schemeClr val="dk1"/>
                </a:solidFill>
              </a:rPr>
              <a:t>letter</a:t>
            </a:r>
            <a:r>
              <a:rPr lang="en-US">
                <a:solidFill>
                  <a:srgbClr val="C00000"/>
                </a:solidFill>
              </a:rPr>
              <a:t>; </a:t>
            </a:r>
            <a:endParaRPr>
              <a:solidFill>
                <a:srgbClr val="C00000"/>
              </a:solidFill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C00000"/>
                </a:solidFill>
              </a:rPr>
              <a:t>}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None/>
            </a:pP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everyother    //=&gt; </a:t>
            </a:r>
            <a:r>
              <a:rPr lang="en-US"/>
              <a:t>"Hlowrd"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"/>
          <p:cNvSpPr txBox="1"/>
          <p:nvPr>
            <p:ph type="title"/>
          </p:nvPr>
        </p:nvSpPr>
        <p:spPr>
          <a:xfrm>
            <a:off x="1209118" y="0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Multidimensional Arrays</a:t>
            </a:r>
            <a:endParaRPr/>
          </a:p>
        </p:txBody>
      </p:sp>
      <p:sp>
        <p:nvSpPr>
          <p:cNvPr id="235" name="Google Shape;235;p53"/>
          <p:cNvSpPr txBox="1"/>
          <p:nvPr>
            <p:ph idx="1" type="body"/>
          </p:nvPr>
        </p:nvSpPr>
        <p:spPr>
          <a:xfrm>
            <a:off x="1209118" y="1292469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// Initialize the array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for(let row = 0; row &lt; table.length; row++) {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		let num = 1;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		 for(let col = 0; col &lt; table[row].length; col++) {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				 table[row][col] = row+col+num;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				 num++;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		}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} </a:t>
            </a:r>
            <a:endParaRPr/>
          </a:p>
        </p:txBody>
      </p:sp>
      <p:pic>
        <p:nvPicPr>
          <p:cNvPr id="236" name="Google Shape;23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431" y="4202970"/>
            <a:ext cx="5087301" cy="2519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4"/>
          <p:cNvSpPr txBox="1"/>
          <p:nvPr>
            <p:ph type="title"/>
          </p:nvPr>
        </p:nvSpPr>
        <p:spPr>
          <a:xfrm>
            <a:off x="1209118" y="0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Array Methods</a:t>
            </a:r>
            <a:endParaRPr/>
          </a:p>
        </p:txBody>
      </p:sp>
      <p:sp>
        <p:nvSpPr>
          <p:cNvPr id="242" name="Google Shape;242;p54"/>
          <p:cNvSpPr txBox="1"/>
          <p:nvPr>
            <p:ph idx="1" type="body"/>
          </p:nvPr>
        </p:nvSpPr>
        <p:spPr>
          <a:xfrm>
            <a:off x="1209118" y="1292469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Font typeface="Arial"/>
              <a:buChar char="•"/>
            </a:pPr>
            <a:r>
              <a:rPr lang="en-US"/>
              <a:t>forEach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let data = [1,2,3,4,5], sum = 0; // Compute the sum of the elements of the array data.forEach(value =&gt; { sum += value; });</a:t>
            </a:r>
            <a:endParaRPr>
              <a:solidFill>
                <a:srgbClr val="FF0000"/>
              </a:solidFill>
            </a:endParaRPr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Font typeface="Arial"/>
              <a:buChar char="•"/>
            </a:pPr>
            <a:r>
              <a:rPr lang="en-US"/>
              <a:t>filter()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let a = [5, 4, 3, 2, 1]; a.filter(x =&gt; x &lt; 3)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Font typeface="Arial"/>
              <a:buChar char="•"/>
            </a:pPr>
            <a:r>
              <a:rPr lang="en-US"/>
              <a:t>find() and findIndex()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a.findIndex(x =&gt; x === 3)  // =&gt;  2 the value 3 appears at index 2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a.find(x =&gt; x % 5 === 0)    // 5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Font typeface="Arial"/>
              <a:buChar char="•"/>
            </a:pPr>
            <a:r>
              <a:rPr lang="en-US"/>
              <a:t>evry()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a.every(x =&gt; x &lt; 10) // =&gt; true: all values are &lt; 10.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a.every(x =&gt; x % 2 === 0) // =&gt; false: not all values are even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ct val="86486"/>
              <a:buFont typeface="Arial"/>
              <a:buChar char="•"/>
            </a:pPr>
            <a:r>
              <a:rPr lang="en-US"/>
              <a:t>map()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let a = [1, 2, 3];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rPr lang="en-US"/>
              <a:t> a.map(x =&gt; x*x) // =&gt; [1, 4, 9]: the function takes input x and returns x*x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171450" lvl="1" marL="9715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ct val="108108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5"/>
          <p:cNvSpPr txBox="1"/>
          <p:nvPr>
            <p:ph type="title"/>
          </p:nvPr>
        </p:nvSpPr>
        <p:spPr>
          <a:xfrm>
            <a:off x="1209118" y="0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Subarrays</a:t>
            </a:r>
            <a:endParaRPr/>
          </a:p>
        </p:txBody>
      </p:sp>
      <p:sp>
        <p:nvSpPr>
          <p:cNvPr id="248" name="Google Shape;248;p55"/>
          <p:cNvSpPr txBox="1"/>
          <p:nvPr>
            <p:ph idx="1" type="body"/>
          </p:nvPr>
        </p:nvSpPr>
        <p:spPr>
          <a:xfrm>
            <a:off x="1209118" y="1292469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splice()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let a = [1,2,3,4,5,6,7,8]; 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a.splice(4) // =&gt; [5,6,7,8]; a is now [1,2,3,4] 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a.splice(1,2) // =&gt; [2,3]; a is now [1,4] </a:t>
            </a:r>
            <a:endParaRPr/>
          </a:p>
          <a:p>
            <a:pPr indent="-342900" lvl="0" marL="5715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/>
              <a:t>slice()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/>
              <a:t>let a = [1,2,3,4,5]; </a:t>
            </a:r>
            <a:endParaRPr/>
          </a:p>
          <a:p>
            <a:pPr indent="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/>
              <a:t>a.slice(0,3); // Returns [1,2,3]</a:t>
            </a:r>
            <a:endParaRPr/>
          </a:p>
          <a:p>
            <a:pPr indent="-171450" lvl="1" marL="9715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6"/>
          <p:cNvSpPr txBox="1"/>
          <p:nvPr>
            <p:ph type="title"/>
          </p:nvPr>
        </p:nvSpPr>
        <p:spPr>
          <a:xfrm>
            <a:off x="1209118" y="501162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Array Searching and Sorting Methods</a:t>
            </a:r>
            <a:endParaRPr/>
          </a:p>
        </p:txBody>
      </p:sp>
      <p:sp>
        <p:nvSpPr>
          <p:cNvPr id="254" name="Google Shape;254;p56"/>
          <p:cNvSpPr txBox="1"/>
          <p:nvPr>
            <p:ph idx="1" type="body"/>
          </p:nvPr>
        </p:nvSpPr>
        <p:spPr>
          <a:xfrm>
            <a:off x="1209118" y="1500672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[0,1,2,1,0];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a.indexOf(1)</a:t>
            </a:r>
            <a:r>
              <a:rPr lang="en-US"/>
              <a:t> // =&gt; 1: a[1] is 1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a.lastIndexOf(1) </a:t>
            </a:r>
            <a:r>
              <a:rPr lang="en-US"/>
              <a:t>// =&gt; 3: a[3] is 1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a.indexOf(3) </a:t>
            </a:r>
            <a:r>
              <a:rPr lang="en-US"/>
              <a:t>// =&gt; -1: no element has value 3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a.includes(2)  </a:t>
            </a:r>
            <a:r>
              <a:rPr lang="en-US">
                <a:solidFill>
                  <a:schemeClr val="dk1"/>
                </a:solidFill>
              </a:rPr>
              <a:t>// true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["banana", "cherry", "apple"];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a.sort(); </a:t>
            </a:r>
            <a:r>
              <a:rPr lang="en-US"/>
              <a:t>// a == ["apple", "banana", "cherry"]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184249" y="0"/>
            <a:ext cx="10916100" cy="1362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lang="en-US" sz="4000"/>
              <a:t>Creating Objects</a:t>
            </a:r>
            <a:br>
              <a:rPr lang="en-US" sz="3959"/>
            </a:br>
            <a:endParaRPr sz="2430"/>
          </a:p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184260" y="1587260"/>
            <a:ext cx="3852902" cy="50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Object literals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book = {</a:t>
            </a:r>
            <a:br>
              <a:rPr lang="en-US"/>
            </a:br>
            <a:r>
              <a:rPr lang="en-US"/>
              <a:t>    id: 5,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name: “JS”,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 author : {</a:t>
            </a:r>
            <a:br>
              <a:rPr lang="en-US"/>
            </a:br>
            <a:r>
              <a:rPr lang="en-US"/>
              <a:t>         id: 6</a:t>
            </a:r>
            <a:br>
              <a:rPr lang="en-US"/>
            </a:br>
            <a:r>
              <a:rPr lang="en-US"/>
              <a:t>     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96" name="Google Shape;96;p31"/>
          <p:cNvSpPr txBox="1"/>
          <p:nvPr/>
        </p:nvSpPr>
        <p:spPr>
          <a:xfrm>
            <a:off x="4191672" y="2123590"/>
            <a:ext cx="3921914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empty = {};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point = { x: 0, y: 0 }; 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1209118" y="501162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Array to String Conversions</a:t>
            </a:r>
            <a:endParaRPr/>
          </a:p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1209118" y="1500672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a = [0,1,2,1,0];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a.join() </a:t>
            </a:r>
            <a:r>
              <a:rPr lang="en-US"/>
              <a:t>// =&gt; "1,2,3“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a.join(" ") </a:t>
            </a:r>
            <a:r>
              <a:rPr lang="en-US"/>
              <a:t>// =&gt; "1 2 3"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[1,2,3].toString() </a:t>
            </a:r>
            <a:r>
              <a:rPr lang="en-US">
                <a:solidFill>
                  <a:schemeClr val="dk1"/>
                </a:solidFill>
              </a:rPr>
              <a:t>// =&gt; </a:t>
            </a:r>
            <a:r>
              <a:rPr lang="en-US"/>
              <a:t>"1,2,3"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8"/>
          <p:cNvSpPr txBox="1"/>
          <p:nvPr>
            <p:ph type="title"/>
          </p:nvPr>
        </p:nvSpPr>
        <p:spPr>
          <a:xfrm>
            <a:off x="1209118" y="501162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Static Array Functions</a:t>
            </a:r>
            <a:endParaRPr/>
          </a:p>
        </p:txBody>
      </p:sp>
      <p:sp>
        <p:nvSpPr>
          <p:cNvPr id="266" name="Google Shape;266;p58"/>
          <p:cNvSpPr txBox="1"/>
          <p:nvPr>
            <p:ph idx="1" type="body"/>
          </p:nvPr>
        </p:nvSpPr>
        <p:spPr>
          <a:xfrm>
            <a:off x="1209118" y="1500672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Array.of()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Array.from()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Array.isArray([]) // =&gt; true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9"/>
          <p:cNvSpPr txBox="1"/>
          <p:nvPr>
            <p:ph type="title"/>
          </p:nvPr>
        </p:nvSpPr>
        <p:spPr>
          <a:xfrm>
            <a:off x="1209118" y="501162"/>
            <a:ext cx="9418320" cy="9995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Strings as Arrays</a:t>
            </a:r>
            <a:endParaRPr/>
          </a:p>
        </p:txBody>
      </p:sp>
      <p:sp>
        <p:nvSpPr>
          <p:cNvPr id="272" name="Google Shape;272;p59"/>
          <p:cNvSpPr txBox="1"/>
          <p:nvPr>
            <p:ph idx="1" type="body"/>
          </p:nvPr>
        </p:nvSpPr>
        <p:spPr>
          <a:xfrm>
            <a:off x="1209118" y="1500672"/>
            <a:ext cx="9418320" cy="456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s = "test"; </a:t>
            </a:r>
            <a:endParaRPr>
              <a:solidFill>
                <a:srgbClr val="FF0000"/>
              </a:solidFill>
            </a:endParaRPr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s.charAt(0)</a:t>
            </a:r>
            <a:r>
              <a:rPr lang="en-US"/>
              <a:t> // =&gt; "t" </a:t>
            </a:r>
            <a:endParaRPr/>
          </a:p>
          <a:p>
            <a:pPr indent="0" lvl="0" marL="2286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s[1</a:t>
            </a:r>
            <a:r>
              <a:rPr lang="en-US"/>
              <a:t>]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236019" y="-16907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JSON (JavaScript Object Notation)</a:t>
            </a:r>
            <a:endParaRPr/>
          </a:p>
        </p:txBody>
      </p:sp>
      <p:sp>
        <p:nvSpPr>
          <p:cNvPr id="278" name="Google Shape;278;p7"/>
          <p:cNvSpPr txBox="1"/>
          <p:nvPr>
            <p:ph idx="1" type="body"/>
          </p:nvPr>
        </p:nvSpPr>
        <p:spPr>
          <a:xfrm>
            <a:off x="290193" y="1604513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let book = 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id:5,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name: “JS”,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authors: [</a:t>
            </a:r>
            <a:br>
              <a:rPr lang="en-US" sz="1665"/>
            </a:br>
            <a:r>
              <a:rPr lang="en-US" sz="1665"/>
              <a:t>    {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       id: 1</a:t>
            </a:r>
            <a:br>
              <a:rPr lang="en-US" sz="1665"/>
            </a:br>
            <a:r>
              <a:rPr lang="en-US" sz="1665"/>
              <a:t>    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]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}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JSON.stringify(object)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600"/>
              </a:spcBef>
              <a:spcAft>
                <a:spcPts val="0"/>
              </a:spcAft>
              <a:buSzPts val="1332"/>
              <a:buNone/>
            </a:pPr>
            <a:r>
              <a:rPr lang="en-US" sz="1665"/>
              <a:t>JSON.parse(objectString)</a:t>
            </a:r>
            <a:endParaRPr sz="1665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 txBox="1"/>
          <p:nvPr>
            <p:ph type="title"/>
          </p:nvPr>
        </p:nvSpPr>
        <p:spPr>
          <a:xfrm>
            <a:off x="315150" y="185424"/>
            <a:ext cx="9692640" cy="103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2777"/>
              <a:buNone/>
            </a:pPr>
            <a:br>
              <a:rPr lang="en-US"/>
            </a:br>
            <a:r>
              <a:rPr lang="en-US" sz="4900"/>
              <a:t>Functions</a:t>
            </a:r>
            <a:br>
              <a:rPr lang="en-US" sz="3200"/>
            </a:br>
            <a:r>
              <a:rPr lang="en-US" sz="3200"/>
              <a:t>functions are callable objects </a:t>
            </a:r>
            <a:endParaRPr sz="3200"/>
          </a:p>
        </p:txBody>
      </p:sp>
      <p:pic>
        <p:nvPicPr>
          <p:cNvPr id="284" name="Google Shape;28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878" y="1692483"/>
            <a:ext cx="5882053" cy="184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5395" y="4009291"/>
            <a:ext cx="5354517" cy="152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type="title"/>
          </p:nvPr>
        </p:nvSpPr>
        <p:spPr>
          <a:xfrm>
            <a:off x="236019" y="-15182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Functions</a:t>
            </a:r>
            <a:br>
              <a:rPr lang="en-US"/>
            </a:br>
            <a:r>
              <a:rPr lang="en-US" sz="2400"/>
              <a:t>functions are callable objects </a:t>
            </a:r>
            <a:endParaRPr/>
          </a:p>
        </p:txBody>
      </p:sp>
      <p:sp>
        <p:nvSpPr>
          <p:cNvPr id="291" name="Google Shape;291;p8"/>
          <p:cNvSpPr txBox="1"/>
          <p:nvPr>
            <p:ph idx="1" type="body"/>
          </p:nvPr>
        </p:nvSpPr>
        <p:spPr>
          <a:xfrm>
            <a:off x="213246" y="155275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Functions expression – function name(parameters){}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Functions statements – var f = function(){}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With new - let sum = new Function('a', 'b', 'return a + b');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Call function like f()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Hoisting of function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f(); // TypeError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g();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f = function(){}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function g(){}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1"/>
          <p:cNvSpPr txBox="1"/>
          <p:nvPr>
            <p:ph type="title"/>
          </p:nvPr>
        </p:nvSpPr>
        <p:spPr>
          <a:xfrm>
            <a:off x="236019" y="-15182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Function Expressions </a:t>
            </a:r>
            <a:endParaRPr/>
          </a:p>
        </p:txBody>
      </p:sp>
      <p:sp>
        <p:nvSpPr>
          <p:cNvPr id="297" name="Google Shape;297;p61"/>
          <p:cNvSpPr txBox="1"/>
          <p:nvPr>
            <p:ph idx="1" type="body"/>
          </p:nvPr>
        </p:nvSpPr>
        <p:spPr>
          <a:xfrm>
            <a:off x="213246" y="155275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const f = function fact(x) {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	if (x &lt;= 1) return 1;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	else return x*fact(x-1);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 };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Call function like f()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[3,2,1].sort( </a:t>
            </a:r>
            <a:r>
              <a:rPr lang="en-US">
                <a:solidFill>
                  <a:srgbClr val="FF0000"/>
                </a:solidFill>
              </a:rPr>
              <a:t>function(a,b) { return a-b; }</a:t>
            </a:r>
            <a:r>
              <a:rPr lang="en-US"/>
              <a:t> );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2"/>
          <p:cNvSpPr txBox="1"/>
          <p:nvPr>
            <p:ph type="title"/>
          </p:nvPr>
        </p:nvSpPr>
        <p:spPr>
          <a:xfrm>
            <a:off x="236019" y="-15182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Hoisting of function</a:t>
            </a:r>
            <a:endParaRPr/>
          </a:p>
        </p:txBody>
      </p:sp>
      <p:sp>
        <p:nvSpPr>
          <p:cNvPr id="303" name="Google Shape;303;p62"/>
          <p:cNvSpPr txBox="1"/>
          <p:nvPr>
            <p:ph idx="1" type="body"/>
          </p:nvPr>
        </p:nvSpPr>
        <p:spPr>
          <a:xfrm>
            <a:off x="213246" y="155275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f(); // TypeError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g();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f = function(){}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function g(){}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 txBox="1"/>
          <p:nvPr>
            <p:ph type="title"/>
          </p:nvPr>
        </p:nvSpPr>
        <p:spPr>
          <a:xfrm>
            <a:off x="213246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entury Schoolbook"/>
              <a:buNone/>
            </a:pPr>
            <a:r>
              <a:rPr lang="en-US" sz="3959"/>
              <a:t>IIFE (Immediately Invoked Function Expression) and Anonymous Functions</a:t>
            </a:r>
            <a:endParaRPr sz="3959"/>
          </a:p>
        </p:txBody>
      </p:sp>
      <p:sp>
        <p:nvSpPr>
          <p:cNvPr id="309" name="Google Shape;309;p10"/>
          <p:cNvSpPr txBox="1"/>
          <p:nvPr>
            <p:ph idx="1" type="body"/>
          </p:nvPr>
        </p:nvSpPr>
        <p:spPr>
          <a:xfrm>
            <a:off x="213246" y="1552754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var f = </a:t>
            </a:r>
            <a:r>
              <a:rPr lang="en-US" sz="2400">
                <a:solidFill>
                  <a:srgbClr val="FF0000"/>
                </a:solidFill>
              </a:rPr>
              <a:t>function(){} - anonymous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FF0000"/>
                </a:solidFill>
              </a:rPr>
              <a:t>IIFE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FF0000"/>
                </a:solidFill>
              </a:rPr>
              <a:t>(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function(){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console.log(‘lll’)</a:t>
            </a:r>
            <a:endParaRPr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FF0000"/>
                </a:solidFill>
              </a:rPr>
              <a:t>) </a:t>
            </a:r>
            <a:r>
              <a:rPr lang="en-US" sz="2400"/>
              <a:t>()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>
            <p:ph type="title"/>
          </p:nvPr>
        </p:nvSpPr>
        <p:spPr>
          <a:xfrm>
            <a:off x="167007" y="-22083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Arrow functions (ES6)</a:t>
            </a:r>
            <a:br>
              <a:rPr lang="en-US"/>
            </a:br>
            <a:r>
              <a:rPr lang="en-US" sz="2800"/>
              <a:t>() =&gt; {}</a:t>
            </a:r>
            <a:endParaRPr sz="2800"/>
          </a:p>
        </p:txBody>
      </p:sp>
      <p:sp>
        <p:nvSpPr>
          <p:cNvPr id="315" name="Google Shape;315;p14"/>
          <p:cNvSpPr txBox="1"/>
          <p:nvPr>
            <p:ph idx="1" type="body"/>
          </p:nvPr>
        </p:nvSpPr>
        <p:spPr>
          <a:xfrm>
            <a:off x="167007" y="1362974"/>
            <a:ext cx="8624568" cy="452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test = () =&gt; 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console.log(this);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test();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a = {}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a.func = test;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a.func();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// Make a copy of an array with null elements removed.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let filtered = [1,null,2,3].filter(x =&gt; x !== null); // filtered == [1,2,3]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962933" y="430822"/>
            <a:ext cx="10097789" cy="5811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Objects with new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date = new Date()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string = new String()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o = new Object(); // Create an empty object: same as {}.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a = new Array(); // Create an empty array: same as [].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d = new Date(); // Create a Date object representing the current time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r = new Map(); // Create a Map object for key/value mapping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type="title"/>
          </p:nvPr>
        </p:nvSpPr>
        <p:spPr>
          <a:xfrm>
            <a:off x="167007" y="-22083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Function Invocation </a:t>
            </a:r>
            <a:br>
              <a:rPr lang="en-US"/>
            </a:br>
            <a:endParaRPr sz="2800"/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167007" y="1362974"/>
            <a:ext cx="8624568" cy="452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let total = distance(0,0,2,1) + distance(2,1,3,5);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let probability = factorial(5)/factorial(13);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22" name="Google Shape;322;p63"/>
          <p:cNvSpPr txBox="1"/>
          <p:nvPr/>
        </p:nvSpPr>
        <p:spPr>
          <a:xfrm>
            <a:off x="0" y="263080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 Invocation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2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3" name="Google Shape;323;p63"/>
          <p:cNvSpPr/>
          <p:nvPr/>
        </p:nvSpPr>
        <p:spPr>
          <a:xfrm>
            <a:off x="260399" y="3906836"/>
            <a:ext cx="959924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 calculator = { // An object literal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operand1: 1,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operand2: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add()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this.result = this.operand1 + this.operand2;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calculator.add();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A method invocation to compute 1+1. 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calculator[“add”]()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calculator.result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/>
          <p:nvPr>
            <p:ph type="title"/>
          </p:nvPr>
        </p:nvSpPr>
        <p:spPr>
          <a:xfrm>
            <a:off x="167007" y="-22083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Constructor Invocation</a:t>
            </a:r>
            <a:br>
              <a:rPr lang="en-US"/>
            </a:br>
            <a:endParaRPr sz="2800"/>
          </a:p>
        </p:txBody>
      </p:sp>
      <p:sp>
        <p:nvSpPr>
          <p:cNvPr id="329" name="Google Shape;329;p64"/>
          <p:cNvSpPr txBox="1"/>
          <p:nvPr>
            <p:ph idx="1" type="body"/>
          </p:nvPr>
        </p:nvSpPr>
        <p:spPr>
          <a:xfrm>
            <a:off x="167007" y="1362974"/>
            <a:ext cx="8624568" cy="452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 = new Object();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o = new Object;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0" name="Google Shape;330;p64"/>
          <p:cNvSpPr txBox="1"/>
          <p:nvPr/>
        </p:nvSpPr>
        <p:spPr>
          <a:xfrm>
            <a:off x="0" y="263080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Method Invocation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2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1" name="Google Shape;331;p64"/>
          <p:cNvSpPr/>
          <p:nvPr/>
        </p:nvSpPr>
        <p:spPr>
          <a:xfrm>
            <a:off x="260399" y="3906836"/>
            <a:ext cx="959924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let calculator = { // An object literal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operand1: 1,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operand2: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add()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this.result = this.operand1 + this.operand2;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calculator.add();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A method invocation to compute 1+1. 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calculator[“add”]()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calculator.result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167007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Function parameters</a:t>
            </a:r>
            <a:br>
              <a:rPr lang="en-US"/>
            </a:br>
            <a:r>
              <a:rPr lang="en-US" sz="2400"/>
              <a:t>parameters vs arguments</a:t>
            </a:r>
            <a:endParaRPr/>
          </a:p>
        </p:txBody>
      </p:sp>
      <p:sp>
        <p:nvSpPr>
          <p:cNvPr id="337" name="Google Shape;337;p9"/>
          <p:cNvSpPr txBox="1"/>
          <p:nvPr>
            <p:ph idx="1" type="body"/>
          </p:nvPr>
        </p:nvSpPr>
        <p:spPr>
          <a:xfrm>
            <a:off x="186675" y="1518249"/>
            <a:ext cx="5127197" cy="5210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function f(x, y, z){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arguments.length // arguments is array like object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arguments[5]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f(5)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f(5, 6, 7, 8, 9)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F0000"/>
                </a:solidFill>
              </a:rPr>
              <a:t>functions can be object property values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a = 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b: function(){}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>
            <a:off x="5882495" y="1325562"/>
            <a:ext cx="42226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functions can be passed as 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f(){}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b(a){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b(f);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5"/>
          <p:cNvSpPr txBox="1"/>
          <p:nvPr>
            <p:ph type="title"/>
          </p:nvPr>
        </p:nvSpPr>
        <p:spPr>
          <a:xfrm>
            <a:off x="167007" y="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Function parameters</a:t>
            </a:r>
            <a:br>
              <a:rPr lang="en-US"/>
            </a:br>
            <a:endParaRPr/>
          </a:p>
        </p:txBody>
      </p:sp>
      <p:sp>
        <p:nvSpPr>
          <p:cNvPr id="344" name="Google Shape;344;p65"/>
          <p:cNvSpPr txBox="1"/>
          <p:nvPr>
            <p:ph idx="1" type="body"/>
          </p:nvPr>
        </p:nvSpPr>
        <p:spPr>
          <a:xfrm>
            <a:off x="257013" y="832449"/>
            <a:ext cx="9423317" cy="610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function getPropertyNames(o, a = []) 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 	for(let property in o)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	a.push(property);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return a;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function max(first=-Infinity, ...rest) {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let maxValue = first;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 for(let n of rest) {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	if (n &gt; maxValue) {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		maxValue = n;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	}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 }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	return maxValue; 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6486"/>
              <a:buNone/>
            </a:pPr>
            <a:r>
              <a:rPr lang="en-US"/>
              <a:t> max(1, 10, 100, 2, 3, 1000, 4, 5, 6) // =&gt; 1000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type="title"/>
          </p:nvPr>
        </p:nvSpPr>
        <p:spPr>
          <a:xfrm>
            <a:off x="236019" y="-15182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Closures</a:t>
            </a:r>
            <a:endParaRPr/>
          </a:p>
        </p:txBody>
      </p:sp>
      <p:pic>
        <p:nvPicPr>
          <p:cNvPr id="350" name="Google Shape;3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96" y="1604597"/>
            <a:ext cx="5143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6"/>
          <p:cNvSpPr txBox="1"/>
          <p:nvPr>
            <p:ph type="title"/>
          </p:nvPr>
        </p:nvSpPr>
        <p:spPr>
          <a:xfrm>
            <a:off x="236019" y="-151825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Closures</a:t>
            </a:r>
            <a:endParaRPr/>
          </a:p>
        </p:txBody>
      </p:sp>
      <p:sp>
        <p:nvSpPr>
          <p:cNvPr id="356" name="Google Shape;356;p66"/>
          <p:cNvSpPr txBox="1"/>
          <p:nvPr>
            <p:ph idx="1" type="body"/>
          </p:nvPr>
        </p:nvSpPr>
        <p:spPr>
          <a:xfrm>
            <a:off x="236019" y="1639018"/>
            <a:ext cx="2909516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function countCalls(){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count = 0;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return ++count;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countCalls();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countCalls();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countCalls();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57" name="Google Shape;357;p66"/>
          <p:cNvSpPr txBox="1"/>
          <p:nvPr/>
        </p:nvSpPr>
        <p:spPr>
          <a:xfrm>
            <a:off x="3390411" y="1639018"/>
            <a:ext cx="2909516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count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countCalls(){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return ++count;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" name="Google Shape;358;p66"/>
          <p:cNvSpPr txBox="1"/>
          <p:nvPr/>
        </p:nvSpPr>
        <p:spPr>
          <a:xfrm>
            <a:off x="6976241" y="1480867"/>
            <a:ext cx="2909516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function count 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count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return function(){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return ++count;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countCalls = count();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rPr b="0" i="0" lang="en-US" sz="1665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countCalls();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>
            <p:ph type="title"/>
          </p:nvPr>
        </p:nvSpPr>
        <p:spPr>
          <a:xfrm>
            <a:off x="164592" y="-25534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Number methods</a:t>
            </a:r>
            <a:endParaRPr/>
          </a:p>
        </p:txBody>
      </p:sp>
      <p:sp>
        <p:nvSpPr>
          <p:cNvPr id="364" name="Google Shape;364;p15"/>
          <p:cNvSpPr txBox="1"/>
          <p:nvPr>
            <p:ph idx="1" type="body"/>
          </p:nvPr>
        </p:nvSpPr>
        <p:spPr>
          <a:xfrm>
            <a:off x="156656" y="1259456"/>
            <a:ext cx="5837322" cy="4968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Number.parseInt(radix?) or global parseInt(radix?)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Number.parseFloat() or parseFloat()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Number.isNaN() or isNaN()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Number.isFinite()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Number.MAX_VALUE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Number.MIN_VALUE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…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 txBox="1"/>
          <p:nvPr/>
        </p:nvSpPr>
        <p:spPr>
          <a:xfrm>
            <a:off x="5993978" y="1259456"/>
            <a:ext cx="4950182" cy="4968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x =5;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x.toFixed(5)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x.toString(radix?)  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x.toString(2) // “101”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type="title"/>
          </p:nvPr>
        </p:nvSpPr>
        <p:spPr>
          <a:xfrm>
            <a:off x="164592" y="-25534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String methods</a:t>
            </a:r>
            <a:endParaRPr/>
          </a:p>
        </p:txBody>
      </p:sp>
      <p:sp>
        <p:nvSpPr>
          <p:cNvPr id="371" name="Google Shape;371;p16"/>
          <p:cNvSpPr txBox="1"/>
          <p:nvPr>
            <p:ph idx="1" type="body"/>
          </p:nvPr>
        </p:nvSpPr>
        <p:spPr>
          <a:xfrm>
            <a:off x="156656" y="1259456"/>
            <a:ext cx="4950182" cy="4968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x = ‘string’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x.charAt(4)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x.concat(‘ other string’)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x.indexOf(‘s’), x.lastIndexOf(‘s’)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x.length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x.slice(1,3)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x.split(‘’)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x.substr(2,2)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x.toLowerCase()</a:t>
            </a:r>
            <a:endParaRPr/>
          </a:p>
          <a:p>
            <a:pPr indent="-182880" lvl="0" marL="18288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x.toUpperCase()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type="title"/>
          </p:nvPr>
        </p:nvSpPr>
        <p:spPr>
          <a:xfrm>
            <a:off x="164592" y="-220836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Array methods</a:t>
            </a:r>
            <a:endParaRPr/>
          </a:p>
        </p:txBody>
      </p:sp>
      <p:sp>
        <p:nvSpPr>
          <p:cNvPr id="377" name="Google Shape;377;p17"/>
          <p:cNvSpPr txBox="1"/>
          <p:nvPr>
            <p:ph idx="1" type="body"/>
          </p:nvPr>
        </p:nvSpPr>
        <p:spPr>
          <a:xfrm>
            <a:off x="164592" y="1104726"/>
            <a:ext cx="4510925" cy="57532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x = [1, 2, 3, “string”]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x.length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x.concat(4, 5, [“string”])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x.every((item) =&gt; {return item &gt; 5})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x.filter((item) =&gt; {return item &gt; 5})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x.forEach(console.log)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x.indexOf()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x.lastIndexOf()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x.join(‘ - ’)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en-US"/>
              <a:t>x.map(item =&gt; item * 2)</a:t>
            </a:r>
            <a:endParaRPr/>
          </a:p>
        </p:txBody>
      </p:sp>
      <p:sp>
        <p:nvSpPr>
          <p:cNvPr id="378" name="Google Shape;378;p17"/>
          <p:cNvSpPr txBox="1"/>
          <p:nvPr/>
        </p:nvSpPr>
        <p:spPr>
          <a:xfrm>
            <a:off x="5010912" y="1104726"/>
            <a:ext cx="9065672" cy="555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x.pop(), x.push(value)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x.shift(), x.unshift(value)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x.reverse()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x.slice(2, 2)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x.splice(2, 2)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x.sort((item1, item2) =&gt; item1 - item2) or x.sort()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x.reduce((accumulator, currentValue) =&gt; 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return accumulator + currentValue;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}, 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x.find(x =&gt; x.id === 9);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>
            <a:off x="164592" y="-220836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Date methods</a:t>
            </a:r>
            <a:endParaRPr/>
          </a:p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>
            <a:off x="164592" y="1104726"/>
            <a:ext cx="4579936" cy="555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x = new Date()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x.getTime() and x.valueOf()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y = new Date(x.getTime())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5010912" y="1104726"/>
            <a:ext cx="9065672" cy="5554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/>
          <p:nvPr>
            <p:ph type="title"/>
          </p:nvPr>
        </p:nvSpPr>
        <p:spPr>
          <a:xfrm>
            <a:off x="1261872" y="758952"/>
            <a:ext cx="9418320" cy="568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3600">
                <a:solidFill>
                  <a:srgbClr val="FF0000"/>
                </a:solidFill>
              </a:rPr>
              <a:t>Prototypes</a:t>
            </a:r>
            <a:endParaRPr/>
          </a:p>
        </p:txBody>
      </p:sp>
      <p:sp>
        <p:nvSpPr>
          <p:cNvPr id="107" name="Google Shape;107;p33"/>
          <p:cNvSpPr txBox="1"/>
          <p:nvPr>
            <p:ph idx="1" type="body"/>
          </p:nvPr>
        </p:nvSpPr>
        <p:spPr>
          <a:xfrm>
            <a:off x="1134208" y="1863969"/>
            <a:ext cx="9545984" cy="4628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o1 = Object.create({x: 1, y: 2});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o2 = Object.create(null);  //  o2 inherits no props or methods.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o3 = Object.create(Object.prototype); // o3 is like {} or new Object().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1261872" y="758952"/>
            <a:ext cx="9418320" cy="7797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800"/>
              <a:t>Querying and Setting Properties</a:t>
            </a:r>
            <a:endParaRPr/>
          </a:p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1046285" y="2031023"/>
            <a:ext cx="9633907" cy="4461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Getting properties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author = book.author;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name = author.surname;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let title = book["main title"];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Setting properties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book.edition = 7;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/>
              <a:t>book["main title"] = "ECMAScript";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type="title"/>
          </p:nvPr>
        </p:nvSpPr>
        <p:spPr>
          <a:xfrm>
            <a:off x="1261872" y="758952"/>
            <a:ext cx="9418320" cy="489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entury Schoolbook"/>
              <a:buNone/>
            </a:pPr>
            <a:r>
              <a:rPr lang="en-US" sz="4800"/>
              <a:t>Inheritance</a:t>
            </a:r>
            <a:endParaRPr/>
          </a:p>
        </p:txBody>
      </p:sp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518746" y="1248508"/>
            <a:ext cx="10161446" cy="5243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o = {};</a:t>
            </a:r>
            <a:r>
              <a:rPr lang="en-US"/>
              <a:t> 		       // o inherits object methods from Object.prototype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o.x = 1; 		       </a:t>
            </a:r>
            <a:r>
              <a:rPr lang="en-US"/>
              <a:t>// and it now has an own property x.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p = Object.create(o); </a:t>
            </a:r>
            <a:r>
              <a:rPr lang="en-US"/>
              <a:t>// p inherits properties from o and Object.prototype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p.y = 2; 		       </a:t>
            </a:r>
            <a:r>
              <a:rPr lang="en-US"/>
              <a:t>// and has an own property y.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q = Object.create(p); </a:t>
            </a:r>
            <a:r>
              <a:rPr lang="en-US"/>
              <a:t>// q inherits properties from p, o, and...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q.z = 3;                           </a:t>
            </a:r>
            <a:r>
              <a:rPr lang="en-US"/>
              <a:t>// ...Object.prototype and has an own property z.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f = q.toString();        </a:t>
            </a:r>
            <a:r>
              <a:rPr lang="en-US"/>
              <a:t>// toString is inherited from Object.prototype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q.x + q.y 		       </a:t>
            </a:r>
            <a:r>
              <a:rPr lang="en-US"/>
              <a:t>// =&gt; 3; x and y are inherited from o and p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1261872" y="758953"/>
            <a:ext cx="7521643" cy="507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Century Schoolbook"/>
              <a:buNone/>
            </a:pPr>
            <a:r>
              <a:rPr lang="en-US" sz="4800"/>
              <a:t>Property Access Errors </a:t>
            </a:r>
            <a:endParaRPr/>
          </a:p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659423" y="1943100"/>
            <a:ext cx="10020769" cy="4549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book.subtitle</a:t>
            </a:r>
            <a:r>
              <a:rPr lang="en-US"/>
              <a:t> // =&gt; undefined: property doesn't exist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len = book.subtitle.length</a:t>
            </a:r>
            <a:r>
              <a:rPr lang="en-US"/>
              <a:t>; // !TypeError: undefined doesn't have length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let surname = book?.author?.surname;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/>
          <p:nvPr>
            <p:ph type="title"/>
          </p:nvPr>
        </p:nvSpPr>
        <p:spPr>
          <a:xfrm>
            <a:off x="1261872" y="556729"/>
            <a:ext cx="9781266" cy="762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 sz="4400"/>
              <a:t>Deleting Properties</a:t>
            </a:r>
            <a:endParaRPr/>
          </a:p>
        </p:txBody>
      </p:sp>
      <p:sp>
        <p:nvSpPr>
          <p:cNvPr id="131" name="Google Shape;131;p37"/>
          <p:cNvSpPr txBox="1"/>
          <p:nvPr>
            <p:ph idx="1" type="body"/>
          </p:nvPr>
        </p:nvSpPr>
        <p:spPr>
          <a:xfrm>
            <a:off x="1261872" y="2048608"/>
            <a:ext cx="9418320" cy="444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delete book.author; </a:t>
            </a:r>
            <a:r>
              <a:rPr lang="en-US"/>
              <a:t>// The book object now has no author property. 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rgbClr val="FF0000"/>
                </a:solidFill>
              </a:rPr>
              <a:t>delete book["main title"]; </a:t>
            </a:r>
            <a:r>
              <a:rPr lang="en-US"/>
              <a:t>// Now it doesn't have "main title", either.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2020-07-11T13:05:15Z</dcterms:created>
  <dc:creator>Tamara Aprikyan</dc:creator>
</cp:coreProperties>
</file>