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8959" autoAdjust="0"/>
    <p:restoredTop sz="94660"/>
  </p:normalViewPr>
  <p:slideViewPr>
    <p:cSldViewPr snapToGrid="0">
      <p:cViewPr varScale="1">
        <p:scale>
          <a:sx n="61" d="100"/>
          <a:sy n="61" d="100"/>
        </p:scale>
        <p:origin x="66" y="34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C4E0E669-A242-44B3-97B2-EB68ABD65147}" type="datetimeFigureOut">
              <a:rPr lang="en-US" smtClean="0"/>
              <a:t>1/29/2021</a:t>
            </a:fld>
            <a:endParaRPr lang="en-US"/>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4B9A733D-195A-478E-A450-6A88D5044778}"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lang="en-US"/>
          </a:p>
        </p:txBody>
      </p:sp>
      <p:sp>
        <p:nvSpPr>
          <p:cNvPr id="1048603" name="Slide Number Placeholder 3"/>
          <p:cNvSpPr>
            <a:spLocks noGrp="1"/>
          </p:cNvSpPr>
          <p:nvPr>
            <p:ph type="sldNum" sz="quarter" idx="10"/>
          </p:nvPr>
        </p:nvSpPr>
        <p:spPr/>
        <p:txBody>
          <a:bodyPr/>
          <a:p>
            <a:fld id="{4B9A733D-195A-478E-A450-6A88D5044778}"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p:txBody>
          <a:bodyPr/>
          <a:p>
            <a:fld id="{C764DE79-268F-4C1A-8933-263129D2AF90}" type="datetimeFigureOut">
              <a:rPr lang="en-US" smtClean="0"/>
              <a:t>1/29/2021</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1" name="Title 1"/>
          <p:cNvSpPr>
            <a:spLocks noGrp="1"/>
          </p:cNvSpPr>
          <p:nvPr>
            <p:ph type="title"/>
          </p:nvPr>
        </p:nvSpPr>
        <p:spPr/>
        <p:txBody>
          <a:bodyPr/>
          <a:p>
            <a:r>
              <a:rPr lang="en-US" smtClean="0"/>
              <a:t>Click to edit Master title style</a:t>
            </a:r>
            <a:endParaRPr dirty="0" lang="en-US"/>
          </a:p>
        </p:txBody>
      </p:sp>
      <p:sp>
        <p:nvSpPr>
          <p:cNvPr id="104864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3" name="Date Placeholder 3"/>
          <p:cNvSpPr>
            <a:spLocks noGrp="1"/>
          </p:cNvSpPr>
          <p:nvPr>
            <p:ph type="dt" sz="half" idx="10"/>
          </p:nvPr>
        </p:nvSpPr>
        <p:spPr/>
        <p:txBody>
          <a:bodyPr/>
          <a:p>
            <a:fld id="{C764DE79-268F-4C1A-8933-263129D2AF90}" type="datetimeFigureOut">
              <a:rPr lang="en-US" smtClean="0"/>
              <a:t>1/29/2021</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30"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dirty="0" lang="en-US"/>
          </a:p>
        </p:txBody>
      </p:sp>
      <p:sp>
        <p:nvSpPr>
          <p:cNvPr id="1048631"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32" name="Date Placeholder 3"/>
          <p:cNvSpPr>
            <a:spLocks noGrp="1"/>
          </p:cNvSpPr>
          <p:nvPr>
            <p:ph type="dt" sz="half" idx="10"/>
          </p:nvPr>
        </p:nvSpPr>
        <p:spPr/>
        <p:txBody>
          <a:bodyPr/>
          <a:p>
            <a:fld id="{C764DE79-268F-4C1A-8933-263129D2AF90}" type="datetimeFigureOut">
              <a:rPr lang="en-US" smtClean="0"/>
              <a:t>1/29/2021</a:t>
            </a:fld>
            <a:endParaRPr dirty="0" lang="en-US"/>
          </a:p>
        </p:txBody>
      </p:sp>
      <p:sp>
        <p:nvSpPr>
          <p:cNvPr id="1048633" name="Footer Placeholder 4"/>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46" name=""/>
        <p:cNvGrpSpPr/>
        <p:nvPr/>
      </p:nvGrpSpPr>
      <p:grpSpPr>
        <a:xfrm>
          <a:off x="0" y="0"/>
          <a:ext cx="0" cy="0"/>
          <a:chOff x="0" y="0"/>
          <a:chExt cx="0" cy="0"/>
        </a:xfrm>
      </p:grpSpPr>
      <p:sp>
        <p:nvSpPr>
          <p:cNvPr id="1048627" name="Title 1"/>
          <p:cNvSpPr>
            <a:spLocks noGrp="1"/>
          </p:cNvSpPr>
          <p:nvPr>
            <p:ph type="title"/>
          </p:nvPr>
        </p:nvSpPr>
        <p:spPr>
          <a:xfrm>
            <a:off x="1720312" y="1473107"/>
            <a:ext cx="10515600" cy="460025"/>
          </a:xfrm>
        </p:spPr>
        <p:txBody>
          <a:bodyPr anchor="b"/>
          <a:lstStyle>
            <a:lvl1pPr>
              <a:defRPr sz="2400">
                <a:latin typeface="+mn-lt"/>
              </a:defRPr>
            </a:lvl1pPr>
          </a:lstStyle>
          <a:p>
            <a:r>
              <a:rPr dirty="0" lang="en-US" smtClean="0"/>
              <a:t>Click to edit Master title style</a:t>
            </a:r>
            <a:endParaRPr dirty="0" lang="en-US"/>
          </a:p>
        </p:txBody>
      </p:sp>
      <p:sp>
        <p:nvSpPr>
          <p:cNvPr id="1048628" name="Picture Placeholder 14"/>
          <p:cNvSpPr>
            <a:spLocks noGrp="1"/>
          </p:cNvSpPr>
          <p:nvPr>
            <p:ph type="pic" sz="quarter" idx="11"/>
          </p:nvPr>
        </p:nvSpPr>
        <p:spPr>
          <a:xfrm>
            <a:off x="0" y="0"/>
            <a:ext cx="1545771" cy="1473107"/>
          </a:xfrm>
        </p:spPr>
        <p:txBody>
          <a:bodyPr/>
          <a:p>
            <a:endParaRPr dirty="0" lang="en-US"/>
          </a:p>
        </p:txBody>
      </p:sp>
      <p:sp>
        <p:nvSpPr>
          <p:cNvPr id="1048629" name="Text Placeholder 16"/>
          <p:cNvSpPr>
            <a:spLocks noGrp="1"/>
          </p:cNvSpPr>
          <p:nvPr>
            <p:ph type="body" sz="quarter" idx="12"/>
          </p:nvPr>
        </p:nvSpPr>
        <p:spPr>
          <a:xfrm>
            <a:off x="1720312" y="316768"/>
            <a:ext cx="8027987" cy="914400"/>
          </a:xfrm>
        </p:spPr>
        <p:txBody>
          <a:bodyPr>
            <a:normAutofit/>
          </a:bodyPr>
          <a:lstStyle>
            <a:lvl1pPr indent="0" marL="0">
              <a:buNone/>
              <a:defRPr sz="4400">
                <a:latin typeface="+mj-lt"/>
              </a:defRPr>
            </a:lvl1pPr>
          </a:lstStyle>
          <a:p>
            <a:pPr lvl="0"/>
            <a:endParaRPr dirty="0" lang="en-US"/>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dirty="0"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0" name="Date Placeholder 3"/>
          <p:cNvSpPr>
            <a:spLocks noGrp="1"/>
          </p:cNvSpPr>
          <p:nvPr>
            <p:ph type="dt" sz="half" idx="10"/>
          </p:nvPr>
        </p:nvSpPr>
        <p:spPr/>
        <p:txBody>
          <a:bodyPr/>
          <a:p>
            <a:fld id="{C764DE79-268F-4C1A-8933-263129D2AF90}" type="datetimeFigureOut">
              <a:rPr lang="en-US" smtClean="0"/>
              <a:t>1/29/2021</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dirty="0" lang="en-US"/>
          </a:p>
        </p:txBody>
      </p:sp>
      <p:sp>
        <p:nvSpPr>
          <p:cNvPr id="1048647"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48" name="Date Placeholder 3"/>
          <p:cNvSpPr>
            <a:spLocks noGrp="1"/>
          </p:cNvSpPr>
          <p:nvPr>
            <p:ph type="dt" sz="half" idx="10"/>
          </p:nvPr>
        </p:nvSpPr>
        <p:spPr/>
        <p:txBody>
          <a:bodyPr/>
          <a:p>
            <a:fld id="{C764DE79-268F-4C1A-8933-263129D2AF90}" type="datetimeFigureOut">
              <a:rPr lang="en-US" smtClean="0"/>
              <a:t>1/29/2021</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p:txBody>
          <a:bodyPr/>
          <a:p>
            <a:r>
              <a:rPr lang="en-US" smtClean="0"/>
              <a:t>Click to edit Master title style</a:t>
            </a:r>
            <a:endParaRPr dirty="0" lang="en-US"/>
          </a:p>
        </p:txBody>
      </p:sp>
      <p:sp>
        <p:nvSpPr>
          <p:cNvPr id="1048652"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3"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4" name="Date Placeholder 4"/>
          <p:cNvSpPr>
            <a:spLocks noGrp="1"/>
          </p:cNvSpPr>
          <p:nvPr>
            <p:ph type="dt" sz="half" idx="10"/>
          </p:nvPr>
        </p:nvSpPr>
        <p:spPr/>
        <p:txBody>
          <a:bodyPr/>
          <a:p>
            <a:fld id="{C764DE79-268F-4C1A-8933-263129D2AF90}" type="datetimeFigureOut">
              <a:rPr lang="en-US" smtClean="0"/>
              <a:t>1/29/2021</a:t>
            </a:fld>
            <a:endParaRPr dirty="0" lang="en-US"/>
          </a:p>
        </p:txBody>
      </p:sp>
      <p:sp>
        <p:nvSpPr>
          <p:cNvPr id="1048655" name="Footer Placeholder 5"/>
          <p:cNvSpPr>
            <a:spLocks noGrp="1"/>
          </p:cNvSpPr>
          <p:nvPr>
            <p:ph type="ftr" sz="quarter" idx="11"/>
          </p:nvPr>
        </p:nvSpPr>
        <p:spPr/>
        <p:txBody>
          <a:bodyPr/>
          <a:p>
            <a:endParaRPr dirty="0" lang="en-US"/>
          </a:p>
        </p:txBody>
      </p:sp>
      <p:sp>
        <p:nvSpPr>
          <p:cNvPr id="1048656" name="Slide Number Placeholder 6"/>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839788" y="365125"/>
            <a:ext cx="10515600" cy="1325563"/>
          </a:xfrm>
        </p:spPr>
        <p:txBody>
          <a:bodyPr/>
          <a:p>
            <a:r>
              <a:rPr lang="en-US" smtClean="0"/>
              <a:t>Click to edit Master title style</a:t>
            </a:r>
            <a:endParaRPr dirty="0" lang="en-US"/>
          </a:p>
        </p:txBody>
      </p:sp>
      <p:sp>
        <p:nvSpPr>
          <p:cNvPr id="104865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9"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1"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2" name="Date Placeholder 6"/>
          <p:cNvSpPr>
            <a:spLocks noGrp="1"/>
          </p:cNvSpPr>
          <p:nvPr>
            <p:ph type="dt" sz="half" idx="10"/>
          </p:nvPr>
        </p:nvSpPr>
        <p:spPr/>
        <p:txBody>
          <a:bodyPr/>
          <a:p>
            <a:fld id="{C764DE79-268F-4C1A-8933-263129D2AF90}" type="datetimeFigureOut">
              <a:rPr lang="en-US" smtClean="0"/>
              <a:t>1/29/2021</a:t>
            </a:fld>
            <a:endParaRPr dirty="0" lang="en-US"/>
          </a:p>
        </p:txBody>
      </p:sp>
      <p:sp>
        <p:nvSpPr>
          <p:cNvPr id="1048663" name="Footer Placeholder 7"/>
          <p:cNvSpPr>
            <a:spLocks noGrp="1"/>
          </p:cNvSpPr>
          <p:nvPr>
            <p:ph type="ftr" sz="quarter" idx="11"/>
          </p:nvPr>
        </p:nvSpPr>
        <p:spPr/>
        <p:txBody>
          <a:bodyPr/>
          <a:p>
            <a:endParaRPr dirty="0" lang="en-US"/>
          </a:p>
        </p:txBody>
      </p:sp>
      <p:sp>
        <p:nvSpPr>
          <p:cNvPr id="1048664" name="Slide Number Placeholder 8"/>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dirty="0" lang="en-US"/>
          </a:p>
        </p:txBody>
      </p:sp>
      <p:sp>
        <p:nvSpPr>
          <p:cNvPr id="1048624" name="Date Placeholder 2"/>
          <p:cNvSpPr>
            <a:spLocks noGrp="1"/>
          </p:cNvSpPr>
          <p:nvPr>
            <p:ph type="dt" sz="half" idx="10"/>
          </p:nvPr>
        </p:nvSpPr>
        <p:spPr/>
        <p:txBody>
          <a:bodyPr/>
          <a:p>
            <a:fld id="{C764DE79-268F-4C1A-8933-263129D2AF90}" type="datetimeFigureOut">
              <a:rPr lang="en-US" smtClean="0"/>
              <a:t>1/29/2021</a:t>
            </a:fld>
            <a:endParaRPr dirty="0" lang="en-US"/>
          </a:p>
        </p:txBody>
      </p:sp>
      <p:sp>
        <p:nvSpPr>
          <p:cNvPr id="1048625" name="Footer Placeholder 3"/>
          <p:cNvSpPr>
            <a:spLocks noGrp="1"/>
          </p:cNvSpPr>
          <p:nvPr>
            <p:ph type="ftr" sz="quarter" idx="11"/>
          </p:nvPr>
        </p:nvSpPr>
        <p:spPr/>
        <p:txBody>
          <a:bodyPr/>
          <a:p>
            <a:endParaRPr dirty="0" lang="en-US"/>
          </a:p>
        </p:txBody>
      </p:sp>
      <p:sp>
        <p:nvSpPr>
          <p:cNvPr id="1048626" name="Slide Number Placeholder 4"/>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C764DE79-268F-4C1A-8933-263129D2AF90}" type="datetimeFigureOut">
              <a:rPr lang="en-US" smtClean="0"/>
              <a:t>1/29/2021</a:t>
            </a:fld>
            <a:endParaRPr dirty="0" lang="en-US"/>
          </a:p>
        </p:txBody>
      </p:sp>
      <p:sp>
        <p:nvSpPr>
          <p:cNvPr id="1048666" name="Footer Placeholder 2"/>
          <p:cNvSpPr>
            <a:spLocks noGrp="1"/>
          </p:cNvSpPr>
          <p:nvPr>
            <p:ph type="ftr" sz="quarter" idx="11"/>
          </p:nvPr>
        </p:nvSpPr>
        <p:spPr/>
        <p:txBody>
          <a:bodyPr/>
          <a:p>
            <a:endParaRPr dirty="0" lang="en-US"/>
          </a:p>
        </p:txBody>
      </p:sp>
      <p:sp>
        <p:nvSpPr>
          <p:cNvPr id="1048667" name="Slide Number Placeholder 3"/>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dirty="0" lang="en-US"/>
          </a:p>
        </p:txBody>
      </p:sp>
      <p:sp>
        <p:nvSpPr>
          <p:cNvPr id="104866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1" name="Date Placeholder 4"/>
          <p:cNvSpPr>
            <a:spLocks noGrp="1"/>
          </p:cNvSpPr>
          <p:nvPr>
            <p:ph type="dt" sz="half" idx="10"/>
          </p:nvPr>
        </p:nvSpPr>
        <p:spPr/>
        <p:txBody>
          <a:bodyPr/>
          <a:p>
            <a:fld id="{C764DE79-268F-4C1A-8933-263129D2AF90}" type="datetimeFigureOut">
              <a:rPr lang="en-US" smtClean="0"/>
              <a:t>1/29/2021</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5"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dirty="0" lang="en-US"/>
          </a:p>
        </p:txBody>
      </p:sp>
      <p:sp>
        <p:nvSpPr>
          <p:cNvPr id="1048636" name="Picture Placeholder 2"/>
          <p:cNvSpPr>
            <a:spLocks noChangeAspect="1" noGrp="1"/>
          </p:cNvSpPr>
          <p:nvPr>
            <p:ph type="pic" idx="1"/>
          </p:nvPr>
        </p:nvSpPr>
        <p:spPr>
          <a:xfrm>
            <a:off x="5183188" y="987425"/>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3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38" name="Date Placeholder 4"/>
          <p:cNvSpPr>
            <a:spLocks noGrp="1"/>
          </p:cNvSpPr>
          <p:nvPr>
            <p:ph type="dt" sz="half" idx="10"/>
          </p:nvPr>
        </p:nvSpPr>
        <p:spPr/>
        <p:txBody>
          <a:bodyPr/>
          <a:p>
            <a:fld id="{C764DE79-268F-4C1A-8933-263129D2AF90}" type="datetimeFigureOut">
              <a:rPr lang="en-US" smtClean="0"/>
              <a:t>1/29/2021</a:t>
            </a:fld>
            <a:endParaRPr dirty="0" lang="en-US"/>
          </a:p>
        </p:txBody>
      </p:sp>
      <p:sp>
        <p:nvSpPr>
          <p:cNvPr id="1048639" name="Footer Placeholder 5"/>
          <p:cNvSpPr>
            <a:spLocks noGrp="1"/>
          </p:cNvSpPr>
          <p:nvPr>
            <p:ph type="ftr" sz="quarter" idx="11"/>
          </p:nvPr>
        </p:nvSpPr>
        <p:spPr/>
        <p:txBody>
          <a:bodyPr/>
          <a:p>
            <a:endParaRPr dirty="0" lang="en-US"/>
          </a:p>
        </p:txBody>
      </p:sp>
      <p:sp>
        <p:nvSpPr>
          <p:cNvPr id="1048640" name="Slide Number Placeholder 6"/>
          <p:cNvSpPr>
            <a:spLocks noGrp="1"/>
          </p:cNvSpPr>
          <p:nvPr>
            <p:ph type="sldNum" sz="quarter" idx="12"/>
          </p:nvPr>
        </p:nvSpPr>
        <p:spPr/>
        <p:txBody>
          <a:bodyPr/>
          <a:p>
            <a:fld id="{48F63A3B-78C7-47BE-AE5E-E10140E04643}"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764DE79-268F-4C1A-8933-263129D2AF90}" type="datetimeFigureOut">
              <a:rPr lang="en-US" smtClean="0"/>
              <a:t>1/29/2021</a:t>
            </a:fld>
            <a:endParaRPr dirty="0"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48F63A3B-78C7-47BE-AE5E-E10140E04643}" type="slidenum">
              <a:rPr lang="en-US" smtClean="0"/>
              <a:t>‹#›</a:t>
            </a:fld>
            <a:endParaRPr dirty="0" lang="en-US"/>
          </a:p>
        </p:txBody>
      </p:sp>
      <p:pic>
        <p:nvPicPr>
          <p:cNvPr id="2097152" name="Picture 6"/>
          <p:cNvPicPr>
            <a:picLocks noChangeAspect="1"/>
          </p:cNvPicPr>
          <p:nvPr userDrawn="1"/>
        </p:nvPicPr>
        <p:blipFill>
          <a:blip xmlns:r="http://schemas.openxmlformats.org/officeDocument/2006/relationships" r:embed="rId13"/>
          <a:stretch>
            <a:fillRect/>
          </a:stretch>
        </p:blipFill>
        <p:spPr>
          <a:xfrm>
            <a:off x="10192719" y="201479"/>
            <a:ext cx="1999281" cy="1937288"/>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hyperlink" Target="https://www.kaggle.com/mlg-ulb/creditcardfraud" TargetMode="External"/><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Title 1"/>
          <p:cNvSpPr>
            <a:spLocks noGrp="1"/>
          </p:cNvSpPr>
          <p:nvPr>
            <p:ph type="ctrTitle"/>
          </p:nvPr>
        </p:nvSpPr>
        <p:spPr>
          <a:xfrm>
            <a:off x="325561" y="310116"/>
            <a:ext cx="9144000" cy="1363183"/>
          </a:xfrm>
        </p:spPr>
        <p:txBody>
          <a:bodyPr>
            <a:normAutofit fontScale="90000"/>
          </a:bodyPr>
          <a:p>
            <a:r>
              <a:rPr dirty="0" lang="en-US" smtClean="0"/>
              <a:t>Credit Card Fraud Detection</a:t>
            </a:r>
            <a:endParaRPr dirty="0" lang="en-US"/>
          </a:p>
        </p:txBody>
      </p:sp>
      <p:sp>
        <p:nvSpPr>
          <p:cNvPr id="1048587" name="Subtitle 2"/>
          <p:cNvSpPr>
            <a:spLocks noGrp="1"/>
          </p:cNvSpPr>
          <p:nvPr>
            <p:ph type="subTitle" idx="1"/>
          </p:nvPr>
        </p:nvSpPr>
        <p:spPr>
          <a:xfrm>
            <a:off x="418215" y="3398044"/>
            <a:ext cx="4479346" cy="1655762"/>
          </a:xfrm>
        </p:spPr>
        <p:txBody>
          <a:bodyPr/>
          <a:p>
            <a:r>
              <a:rPr dirty="0" lang="en-US" smtClean="0"/>
              <a:t>By</a:t>
            </a:r>
          </a:p>
          <a:p>
            <a:r>
              <a:rPr dirty="0" lang="en-US" smtClean="0"/>
              <a:t>David Onyeali</a:t>
            </a:r>
          </a:p>
          <a:p>
            <a:r>
              <a:rPr dirty="0" lang="en-US" smtClean="0"/>
              <a:t>Michael David</a:t>
            </a:r>
          </a:p>
        </p:txBody>
      </p:sp>
      <p:pic>
        <p:nvPicPr>
          <p:cNvPr id="2097153" name="Picture 3"/>
          <p:cNvPicPr>
            <a:picLocks noChangeAspect="1"/>
          </p:cNvPicPr>
          <p:nvPr/>
        </p:nvPicPr>
        <p:blipFill>
          <a:blip xmlns:r="http://schemas.openxmlformats.org/officeDocument/2006/relationships" r:embed="rId1"/>
          <a:stretch>
            <a:fillRect/>
          </a:stretch>
        </p:blipFill>
        <p:spPr>
          <a:xfrm>
            <a:off x="6104638" y="2103511"/>
            <a:ext cx="5086350" cy="3819525"/>
          </a:xfrm>
          <a:prstGeom prst="rect"/>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a:spLocks noGrp="1"/>
          </p:cNvSpPr>
          <p:nvPr>
            <p:ph type="title"/>
          </p:nvPr>
        </p:nvSpPr>
        <p:spPr>
          <a:xfrm>
            <a:off x="1524000" y="293267"/>
            <a:ext cx="10515600" cy="1325563"/>
          </a:xfrm>
        </p:spPr>
        <p:txBody>
          <a:bodyPr/>
          <a:p>
            <a:r>
              <a:rPr dirty="0" lang="en-US" smtClean="0"/>
              <a:t>Model Evaluation</a:t>
            </a:r>
            <a:endParaRPr dirty="0" lang="en-US"/>
          </a:p>
        </p:txBody>
      </p:sp>
      <p:sp>
        <p:nvSpPr>
          <p:cNvPr id="1048615" name="Content Placeholder 2"/>
          <p:cNvSpPr>
            <a:spLocks noGrp="1"/>
          </p:cNvSpPr>
          <p:nvPr>
            <p:ph idx="1"/>
          </p:nvPr>
        </p:nvSpPr>
        <p:spPr>
          <a:xfrm>
            <a:off x="838200" y="1825625"/>
            <a:ext cx="10515600" cy="607609"/>
          </a:xfrm>
        </p:spPr>
        <p:txBody>
          <a:bodyPr>
            <a:normAutofit/>
          </a:bodyPr>
          <a:p>
            <a:pPr indent="0" marL="0">
              <a:buNone/>
            </a:pPr>
            <a:r>
              <a:rPr dirty="0" sz="2400" lang="en-US" smtClean="0"/>
              <a:t>Confusion </a:t>
            </a:r>
            <a:r>
              <a:rPr dirty="0" sz="2400" lang="en-US" smtClean="0"/>
              <a:t>Matrices for models created with the original dataset.</a:t>
            </a:r>
            <a:endParaRPr dirty="0" sz="2400" lang="en-US"/>
          </a:p>
        </p:txBody>
      </p:sp>
      <p:pic>
        <p:nvPicPr>
          <p:cNvPr id="2097170" name="Picture 4"/>
          <p:cNvPicPr>
            <a:picLocks noChangeAspect="1"/>
          </p:cNvPicPr>
          <p:nvPr/>
        </p:nvPicPr>
        <p:blipFill>
          <a:blip xmlns:r="http://schemas.openxmlformats.org/officeDocument/2006/relationships" r:embed="rId1"/>
          <a:stretch>
            <a:fillRect/>
          </a:stretch>
        </p:blipFill>
        <p:spPr>
          <a:xfrm>
            <a:off x="152400" y="293267"/>
            <a:ext cx="1371600" cy="1371600"/>
          </a:xfrm>
          <a:prstGeom prst="rect"/>
        </p:spPr>
      </p:pic>
      <p:pic>
        <p:nvPicPr>
          <p:cNvPr id="2097171" name="Picture 5"/>
          <p:cNvPicPr>
            <a:picLocks noChangeAspect="1"/>
          </p:cNvPicPr>
          <p:nvPr/>
        </p:nvPicPr>
        <p:blipFill>
          <a:blip xmlns:r="http://schemas.openxmlformats.org/officeDocument/2006/relationships" r:embed="rId2"/>
          <a:stretch>
            <a:fillRect/>
          </a:stretch>
        </p:blipFill>
        <p:spPr>
          <a:xfrm>
            <a:off x="6048314" y="2638394"/>
            <a:ext cx="4174126" cy="3462840"/>
          </a:xfrm>
          <a:prstGeom prst="rect"/>
        </p:spPr>
      </p:pic>
      <p:pic>
        <p:nvPicPr>
          <p:cNvPr id="2097172" name="Picture 6"/>
          <p:cNvPicPr>
            <a:picLocks noChangeAspect="1"/>
          </p:cNvPicPr>
          <p:nvPr/>
        </p:nvPicPr>
        <p:blipFill>
          <a:blip xmlns:r="http://schemas.openxmlformats.org/officeDocument/2006/relationships" r:embed="rId3"/>
          <a:stretch>
            <a:fillRect/>
          </a:stretch>
        </p:blipFill>
        <p:spPr>
          <a:xfrm>
            <a:off x="993701" y="2638394"/>
            <a:ext cx="4167235" cy="3462273"/>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1"/>
          <p:cNvSpPr>
            <a:spLocks noGrp="1"/>
          </p:cNvSpPr>
          <p:nvPr>
            <p:ph type="title"/>
          </p:nvPr>
        </p:nvSpPr>
        <p:spPr>
          <a:xfrm>
            <a:off x="1524000" y="293267"/>
            <a:ext cx="10515600" cy="1325563"/>
          </a:xfrm>
        </p:spPr>
        <p:txBody>
          <a:bodyPr/>
          <a:p>
            <a:r>
              <a:rPr dirty="0" lang="en-US" smtClean="0"/>
              <a:t>Model Evaluation</a:t>
            </a:r>
            <a:endParaRPr dirty="0" lang="en-US"/>
          </a:p>
        </p:txBody>
      </p:sp>
      <p:sp>
        <p:nvSpPr>
          <p:cNvPr id="1048617" name="Content Placeholder 2"/>
          <p:cNvSpPr>
            <a:spLocks noGrp="1"/>
          </p:cNvSpPr>
          <p:nvPr>
            <p:ph idx="1"/>
          </p:nvPr>
        </p:nvSpPr>
        <p:spPr>
          <a:xfrm>
            <a:off x="838200" y="1825625"/>
            <a:ext cx="10515600" cy="607609"/>
          </a:xfrm>
        </p:spPr>
        <p:txBody>
          <a:bodyPr>
            <a:normAutofit/>
          </a:bodyPr>
          <a:p>
            <a:pPr indent="0" marL="0">
              <a:buNone/>
            </a:pPr>
            <a:r>
              <a:rPr dirty="0" sz="2400" lang="en-US" smtClean="0"/>
              <a:t>Confusion Matrices using model created with </a:t>
            </a:r>
            <a:r>
              <a:rPr dirty="0" sz="2400" lang="en-US" smtClean="0"/>
              <a:t>the resampled dataset.</a:t>
            </a:r>
            <a:endParaRPr dirty="0" sz="2400" lang="en-US"/>
          </a:p>
        </p:txBody>
      </p:sp>
      <p:pic>
        <p:nvPicPr>
          <p:cNvPr id="2097173" name="Picture 4"/>
          <p:cNvPicPr>
            <a:picLocks noChangeAspect="1"/>
          </p:cNvPicPr>
          <p:nvPr/>
        </p:nvPicPr>
        <p:blipFill>
          <a:blip xmlns:r="http://schemas.openxmlformats.org/officeDocument/2006/relationships" r:embed="rId1"/>
          <a:stretch>
            <a:fillRect/>
          </a:stretch>
        </p:blipFill>
        <p:spPr>
          <a:xfrm>
            <a:off x="152400" y="293267"/>
            <a:ext cx="1371600" cy="1371600"/>
          </a:xfrm>
          <a:prstGeom prst="rect"/>
        </p:spPr>
      </p:pic>
      <p:pic>
        <p:nvPicPr>
          <p:cNvPr id="2097174" name="Picture 3"/>
          <p:cNvPicPr>
            <a:picLocks noChangeAspect="1"/>
          </p:cNvPicPr>
          <p:nvPr/>
        </p:nvPicPr>
        <p:blipFill>
          <a:blip xmlns:r="http://schemas.openxmlformats.org/officeDocument/2006/relationships" r:embed="rId2"/>
          <a:stretch>
            <a:fillRect/>
          </a:stretch>
        </p:blipFill>
        <p:spPr>
          <a:xfrm>
            <a:off x="311904" y="2814777"/>
            <a:ext cx="4942021" cy="3684584"/>
          </a:xfrm>
          <a:prstGeom prst="rect"/>
        </p:spPr>
      </p:pic>
      <p:pic>
        <p:nvPicPr>
          <p:cNvPr id="2097175" name="Picture 8"/>
          <p:cNvPicPr>
            <a:picLocks noChangeAspect="1"/>
          </p:cNvPicPr>
          <p:nvPr/>
        </p:nvPicPr>
        <p:blipFill>
          <a:blip xmlns:r="http://schemas.openxmlformats.org/officeDocument/2006/relationships" r:embed="rId3"/>
          <a:stretch>
            <a:fillRect/>
          </a:stretch>
        </p:blipFill>
        <p:spPr>
          <a:xfrm>
            <a:off x="5992112" y="2814777"/>
            <a:ext cx="5197665" cy="3798294"/>
          </a:xfrm>
          <a:prstGeom prst="rect"/>
        </p:spPr>
      </p:pic>
      <p:sp>
        <p:nvSpPr>
          <p:cNvPr id="1048618" name="TextBox 9"/>
          <p:cNvSpPr txBox="1"/>
          <p:nvPr/>
        </p:nvSpPr>
        <p:spPr>
          <a:xfrm>
            <a:off x="2386739" y="2433234"/>
            <a:ext cx="1491159" cy="396240"/>
          </a:xfrm>
          <a:prstGeom prst="rect"/>
          <a:noFill/>
        </p:spPr>
        <p:txBody>
          <a:bodyPr rtlCol="0" wrap="square">
            <a:spAutoFit/>
          </a:bodyPr>
          <a:p>
            <a:r>
              <a:rPr dirty="0" sz="2000" lang="en-US" smtClean="0"/>
              <a:t>SVM</a:t>
            </a:r>
            <a:endParaRPr dirty="0" sz="2000" lang="en-US"/>
          </a:p>
        </p:txBody>
      </p:sp>
      <p:sp>
        <p:nvSpPr>
          <p:cNvPr id="1048619" name="TextBox 10"/>
          <p:cNvSpPr txBox="1"/>
          <p:nvPr/>
        </p:nvSpPr>
        <p:spPr>
          <a:xfrm>
            <a:off x="7328760" y="2464231"/>
            <a:ext cx="2648952" cy="396240"/>
          </a:xfrm>
          <a:prstGeom prst="rect"/>
          <a:noFill/>
        </p:spPr>
        <p:txBody>
          <a:bodyPr rtlCol="0" wrap="square">
            <a:spAutoFit/>
          </a:bodyPr>
          <a:p>
            <a:r>
              <a:rPr dirty="0" sz="2000" lang="en-US" smtClean="0"/>
              <a:t>Random Forest</a:t>
            </a:r>
            <a:endParaRPr dirty="0" sz="200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0" name="Title 1"/>
          <p:cNvSpPr>
            <a:spLocks noGrp="1"/>
          </p:cNvSpPr>
          <p:nvPr>
            <p:ph type="title"/>
          </p:nvPr>
        </p:nvSpPr>
        <p:spPr>
          <a:xfrm>
            <a:off x="1908874" y="365240"/>
            <a:ext cx="9677400" cy="1325563"/>
          </a:xfrm>
        </p:spPr>
        <p:txBody>
          <a:bodyPr/>
          <a:p>
            <a:r>
              <a:rPr dirty="0" lang="en-US" smtClean="0"/>
              <a:t>Conclusions</a:t>
            </a:r>
            <a:endParaRPr dirty="0" lang="en-US"/>
          </a:p>
        </p:txBody>
      </p:sp>
      <p:sp>
        <p:nvSpPr>
          <p:cNvPr id="1048621" name="Rectangle 1"/>
          <p:cNvSpPr>
            <a:spLocks noGrp="1" noChangeArrowheads="1"/>
          </p:cNvSpPr>
          <p:nvPr>
            <p:ph idx="1"/>
          </p:nvPr>
        </p:nvSpPr>
        <p:spPr bwMode="auto">
          <a:xfrm>
            <a:off x="692190" y="1721234"/>
            <a:ext cx="10894084" cy="4229000"/>
          </a:xfrm>
          <a:prstGeom prst="rect"/>
          <a:solidFill>
            <a:srgbClr val="FFFFFF"/>
          </a:solidFill>
          <a:ln>
            <a:noFill/>
          </a:ln>
          <a:effectLst/>
        </p:spPr>
        <p:txBody>
          <a:bodyPr anchor="ctr" anchorCtr="0" bIns="158700" compatLnSpc="1" lIns="317400" numCol="1" rIns="317400" tIns="158700" vert="horz" wrap="square">
            <a:prstTxWarp prst="textNoShape"/>
            <a:spAutoFit/>
          </a:bodyPr>
          <a:p>
            <a:pPr eaLnBrk="0" fontAlgn="base" hangingPunct="0" indent="0" marL="0">
              <a:lnSpc>
                <a:spcPct val="100000"/>
              </a:lnSpc>
              <a:spcBef>
                <a:spcPct val="0"/>
              </a:spcBef>
              <a:spcAft>
                <a:spcPct val="0"/>
              </a:spcAft>
              <a:buNone/>
            </a:pPr>
            <a:r>
              <a:rPr dirty="0" sz="2400" lang="en-US"/>
              <a:t>The Random forest </a:t>
            </a:r>
            <a:r>
              <a:rPr dirty="0" sz="2400" lang="en-US" smtClean="0"/>
              <a:t>model trained with the original data </a:t>
            </a:r>
            <a:r>
              <a:rPr dirty="0" sz="2400" lang="en-US"/>
              <a:t>gave the best results on evaluation with </a:t>
            </a:r>
            <a:r>
              <a:rPr dirty="0" sz="2400" lang="en-US" smtClean="0"/>
              <a:t>a</a:t>
            </a:r>
            <a:r>
              <a:rPr dirty="0" sz="2400" lang="en-US" smtClean="0"/>
              <a:t>n</a:t>
            </a:r>
            <a:r>
              <a:rPr dirty="0" sz="2400" lang="en-US" smtClean="0"/>
              <a:t>  </a:t>
            </a:r>
            <a:r>
              <a:rPr dirty="0" sz="2400" lang="en-US"/>
              <a:t>f1_score of </a:t>
            </a:r>
            <a:r>
              <a:rPr dirty="0" sz="2400" lang="en-US" smtClean="0"/>
              <a:t>0.86</a:t>
            </a:r>
            <a:r>
              <a:rPr dirty="0" sz="2400" lang="en-US" smtClean="0"/>
              <a:t> </a:t>
            </a:r>
            <a:r>
              <a:rPr dirty="0" sz="2400" lang="en-US" smtClean="0"/>
              <a:t>a</a:t>
            </a:r>
            <a:r>
              <a:rPr dirty="0" sz="2400" lang="en-US" smtClean="0"/>
              <a:t>n</a:t>
            </a:r>
            <a:r>
              <a:rPr dirty="0" sz="2400" lang="en-US" smtClean="0"/>
              <a:t>d</a:t>
            </a:r>
            <a:r>
              <a:rPr dirty="0" sz="2400" lang="en-US" smtClean="0"/>
              <a:t> </a:t>
            </a:r>
            <a:r>
              <a:rPr dirty="0" sz="2400" lang="en-US" smtClean="0"/>
              <a:t>M</a:t>
            </a:r>
            <a:r>
              <a:rPr dirty="0" sz="2400" lang="en-US" smtClean="0"/>
              <a:t>a</a:t>
            </a:r>
            <a:r>
              <a:rPr dirty="0" sz="2400" lang="en-US" smtClean="0"/>
              <a:t>t</a:t>
            </a:r>
            <a:r>
              <a:rPr dirty="0" sz="2400" lang="en-US" smtClean="0"/>
              <a:t>t</a:t>
            </a:r>
            <a:r>
              <a:rPr dirty="0" sz="2400" lang="en-US" smtClean="0"/>
              <a:t>h</a:t>
            </a:r>
            <a:r>
              <a:rPr dirty="0" sz="2400" lang="en-US" smtClean="0"/>
              <a:t>ew's</a:t>
            </a:r>
            <a:r>
              <a:rPr dirty="0" sz="2400" lang="en-US" smtClean="0"/>
              <a:t> </a:t>
            </a:r>
            <a:r>
              <a:rPr dirty="0" sz="2400" lang="en-US" smtClean="0"/>
              <a:t>c</a:t>
            </a:r>
            <a:r>
              <a:rPr dirty="0" sz="2400" lang="en-US" smtClean="0"/>
              <a:t>o</a:t>
            </a:r>
            <a:r>
              <a:rPr dirty="0" sz="2400" lang="en-US" smtClean="0"/>
              <a:t>r</a:t>
            </a:r>
            <a:r>
              <a:rPr dirty="0" sz="2400" lang="en-US" smtClean="0"/>
              <a:t>r</a:t>
            </a:r>
            <a:r>
              <a:rPr dirty="0" sz="2400" lang="en-US" smtClean="0"/>
              <a:t>e</a:t>
            </a:r>
            <a:r>
              <a:rPr dirty="0" sz="2400" lang="en-US" smtClean="0"/>
              <a:t>l</a:t>
            </a:r>
            <a:r>
              <a:rPr dirty="0" sz="2400" lang="en-US" smtClean="0"/>
              <a:t>ation</a:t>
            </a:r>
            <a:r>
              <a:rPr dirty="0" sz="2400" lang="en-US" smtClean="0"/>
              <a:t> </a:t>
            </a:r>
            <a:r>
              <a:rPr dirty="0" sz="2400" lang="en-US" smtClean="0"/>
              <a:t>coefficient</a:t>
            </a:r>
            <a:r>
              <a:rPr dirty="0" sz="2400" lang="en-US" smtClean="0"/>
              <a:t> </a:t>
            </a:r>
            <a:r>
              <a:rPr dirty="0" sz="2400" lang="en-US" smtClean="0"/>
              <a:t>o</a:t>
            </a:r>
            <a:r>
              <a:rPr dirty="0" sz="2400" lang="en-US" smtClean="0"/>
              <a:t>f</a:t>
            </a:r>
            <a:r>
              <a:rPr dirty="0" sz="2400" lang="en-US" smtClean="0"/>
              <a:t> </a:t>
            </a:r>
            <a:r>
              <a:rPr dirty="0" sz="2400" lang="en-US" smtClean="0"/>
              <a:t>0</a:t>
            </a:r>
            <a:r>
              <a:rPr dirty="0" sz="2400" lang="en-US" smtClean="0"/>
              <a:t>.</a:t>
            </a:r>
            <a:r>
              <a:rPr dirty="0" sz="2400" lang="en-US" smtClean="0"/>
              <a:t>8</a:t>
            </a:r>
            <a:r>
              <a:rPr dirty="0" sz="2400" lang="en-US" smtClean="0"/>
              <a:t>5</a:t>
            </a:r>
            <a:r>
              <a:rPr dirty="0" sz="2400" lang="en-US" smtClean="0"/>
              <a:t>.</a:t>
            </a:r>
            <a:endParaRPr altLang="en-US" lang="zh-CN"/>
          </a:p>
          <a:p>
            <a:pPr eaLnBrk="0" fontAlgn="base" hangingPunct="0" indent="0" marL="0">
              <a:lnSpc>
                <a:spcPct val="100000"/>
              </a:lnSpc>
              <a:spcBef>
                <a:spcPct val="0"/>
              </a:spcBef>
              <a:spcAft>
                <a:spcPct val="0"/>
              </a:spcAft>
              <a:buNone/>
            </a:pPr>
            <a:endParaRPr dirty="0" sz="2400" lang="en-US" smtClean="0">
              <a:solidFill>
                <a:srgbClr val="000000"/>
              </a:solidFill>
            </a:endParaRPr>
          </a:p>
          <a:p>
            <a:pPr defTabSz="914400" eaLnBrk="0" fontAlgn="base" hangingPunct="0" indent="0" latinLnBrk="0" lvl="0" marL="0" marR="0" rtl="0">
              <a:lnSpc>
                <a:spcPct val="100000"/>
              </a:lnSpc>
              <a:spcBef>
                <a:spcPct val="0"/>
              </a:spcBef>
              <a:spcAft>
                <a:spcPct val="0"/>
              </a:spcAft>
              <a:buClrTx/>
              <a:buSzTx/>
              <a:buFontTx/>
              <a:buNone/>
            </a:pPr>
            <a:r>
              <a:rPr dirty="0" sz="2400" lang="en-US" smtClean="0">
                <a:solidFill>
                  <a:srgbClr val="000000"/>
                </a:solidFill>
              </a:rPr>
              <a:t>The </a:t>
            </a:r>
            <a:r>
              <a:rPr dirty="0" sz="2400" lang="en-US" smtClean="0">
                <a:solidFill>
                  <a:srgbClr val="000000"/>
                </a:solidFill>
              </a:rPr>
              <a:t>following recommendations would help to improve the performance of the model:</a:t>
            </a:r>
            <a:endParaRPr baseline="0" cap="none" dirty="0" sz="2400" i="0" kumimoji="0" lang="en-US" normalizeH="0" strike="noStrike" u="none" smtClean="0">
              <a:ln>
                <a:noFill/>
              </a:ln>
              <a:solidFill>
                <a:srgbClr val="000000"/>
              </a:solidFill>
              <a:effectLst/>
            </a:endParaRPr>
          </a:p>
          <a:p>
            <a:pPr defTabSz="914400" eaLnBrk="0" fontAlgn="base" hangingPunct="0" indent="-457200" latinLnBrk="0" lvl="0" marL="457200" marR="0" rtl="0">
              <a:lnSpc>
                <a:spcPct val="100000"/>
              </a:lnSpc>
              <a:spcBef>
                <a:spcPct val="0"/>
              </a:spcBef>
              <a:spcAft>
                <a:spcPct val="0"/>
              </a:spcAft>
              <a:buClrTx/>
              <a:buSzTx/>
              <a:buFontTx/>
              <a:buAutoNum type="arabicPeriod"/>
            </a:pPr>
            <a:r>
              <a:rPr baseline="0" cap="none" dirty="0" sz="2400" i="0" kumimoji="0" lang="en-US" normalizeH="0" strike="noStrike" u="none" smtClean="0">
                <a:ln>
                  <a:noFill/>
                </a:ln>
                <a:solidFill>
                  <a:srgbClr val="000000"/>
                </a:solidFill>
                <a:effectLst/>
                <a:cs typeface="Courier New" panose="02070309020205020404" pitchFamily="49" charset="0"/>
              </a:rPr>
              <a:t>Get more data for the positive cases.</a:t>
            </a:r>
          </a:p>
          <a:p>
            <a:pPr defTabSz="914400" eaLnBrk="0" fontAlgn="base" hangingPunct="0" indent="-457200" latinLnBrk="0" lvl="0" marL="457200" marR="0" rtl="0">
              <a:lnSpc>
                <a:spcPct val="100000"/>
              </a:lnSpc>
              <a:spcBef>
                <a:spcPct val="0"/>
              </a:spcBef>
              <a:spcAft>
                <a:spcPct val="0"/>
              </a:spcAft>
              <a:buClrTx/>
              <a:buSzTx/>
              <a:buFontTx/>
              <a:buAutoNum type="arabicPeriod"/>
            </a:pPr>
            <a:r>
              <a:rPr baseline="0" cap="none" dirty="0" sz="2400" i="0" kumimoji="0" lang="en-US" normalizeH="0" strike="noStrike" u="none" smtClean="0">
                <a:ln>
                  <a:noFill/>
                </a:ln>
                <a:solidFill>
                  <a:srgbClr val="000000"/>
                </a:solidFill>
                <a:effectLst/>
                <a:cs typeface="Courier New" panose="02070309020205020404" pitchFamily="49" charset="0"/>
              </a:rPr>
              <a:t>Use GridSearchCV or RandomizedSearchCV to search for the best </a:t>
            </a:r>
            <a:r>
              <a:rPr baseline="0" cap="none" dirty="0" sz="2400" i="0" kumimoji="0" lang="en-US" normalizeH="0" err="1" strike="noStrike" u="none" smtClean="0">
                <a:ln>
                  <a:noFill/>
                </a:ln>
                <a:solidFill>
                  <a:srgbClr val="000000"/>
                </a:solidFill>
                <a:effectLst/>
                <a:cs typeface="Courier New" panose="02070309020205020404" pitchFamily="49" charset="0"/>
              </a:rPr>
              <a:t>hyperparameters</a:t>
            </a:r>
            <a:r>
              <a:rPr cap="none" dirty="0" sz="2400" i="0" kumimoji="0" lang="en-US" normalizeH="0" strike="noStrike" u="none" smtClean="0">
                <a:ln>
                  <a:noFill/>
                </a:ln>
                <a:solidFill>
                  <a:srgbClr val="000000"/>
                </a:solidFill>
                <a:effectLst/>
                <a:cs typeface="Courier New" panose="02070309020205020404" pitchFamily="49" charset="0"/>
              </a:rPr>
              <a:t> for the models.</a:t>
            </a:r>
            <a:endParaRPr baseline="0" cap="none" dirty="0" sz="2400" i="0" kumimoji="0" lang="en-US" normalizeH="0" strike="noStrike" u="none" smtClean="0">
              <a:ln>
                <a:noFill/>
              </a:ln>
              <a:solidFill>
                <a:srgbClr val="000000"/>
              </a:solidFill>
              <a:effectLst/>
              <a:cs typeface="Courier New" panose="02070309020205020404" pitchFamily="49" charset="0"/>
            </a:endParaRPr>
          </a:p>
          <a:p>
            <a:pPr defTabSz="914400" eaLnBrk="0" fontAlgn="base" hangingPunct="0" indent="-457200" latinLnBrk="0" lvl="0" marL="457200" marR="0" rtl="0">
              <a:lnSpc>
                <a:spcPct val="100000"/>
              </a:lnSpc>
              <a:spcBef>
                <a:spcPct val="0"/>
              </a:spcBef>
              <a:spcAft>
                <a:spcPct val="0"/>
              </a:spcAft>
              <a:buClrTx/>
              <a:buSzTx/>
              <a:buFontTx/>
              <a:buAutoNum type="arabicPeriod"/>
            </a:pPr>
            <a:r>
              <a:rPr baseline="0" cap="none" dirty="0" sz="2400" i="0" kumimoji="0" lang="en-US" normalizeH="0" strike="noStrike" u="none" smtClean="0">
                <a:ln>
                  <a:noFill/>
                </a:ln>
                <a:solidFill>
                  <a:srgbClr val="000000"/>
                </a:solidFill>
                <a:effectLst/>
                <a:cs typeface="Courier New" panose="02070309020205020404" pitchFamily="49" charset="0"/>
              </a:rPr>
              <a:t>Use more advanced algorithms like xgboost, lightgbm, </a:t>
            </a:r>
            <a:r>
              <a:rPr baseline="0" cap="none" dirty="0" sz="2400" i="0" kumimoji="0" lang="en-US" normalizeH="0" err="1" strike="noStrike" u="none" smtClean="0">
                <a:ln>
                  <a:noFill/>
                </a:ln>
                <a:solidFill>
                  <a:srgbClr val="000000"/>
                </a:solidFill>
                <a:effectLst/>
                <a:cs typeface="Courier New" panose="02070309020205020404" pitchFamily="49" charset="0"/>
              </a:rPr>
              <a:t>etc</a:t>
            </a:r>
            <a:endParaRPr dirty="0" sz="2400" lang="en-US"/>
          </a:p>
          <a:p>
            <a:pPr defTabSz="914400" eaLnBrk="0" fontAlgn="base" hangingPunct="0" indent="-457200" latinLnBrk="0" lvl="0" marL="457200" marR="0" rtl="0">
              <a:lnSpc>
                <a:spcPct val="100000"/>
              </a:lnSpc>
              <a:spcBef>
                <a:spcPct val="0"/>
              </a:spcBef>
              <a:spcAft>
                <a:spcPct val="0"/>
              </a:spcAft>
              <a:buClrTx/>
              <a:buSzTx/>
              <a:buFontTx/>
              <a:buAutoNum type="arabicPeriod"/>
            </a:pPr>
            <a:r>
              <a:rPr dirty="0" sz="2400" lang="en-US" smtClean="0"/>
              <a:t>Try more resampling techniques</a:t>
            </a:r>
            <a:r>
              <a:rPr cap="none" dirty="0" sz="2400" i="0" kumimoji="0" lang="en-US" normalizeH="0" strike="noStrike" u="none" smtClean="0">
                <a:ln>
                  <a:noFill/>
                </a:ln>
                <a:solidFill>
                  <a:schemeClr val="tx1"/>
                </a:solidFill>
                <a:effectLst/>
              </a:rPr>
              <a:t>.</a:t>
            </a:r>
            <a:endParaRPr baseline="0" cap="none" dirty="0" sz="2400" i="0" kumimoji="0" lang="en-US" normalizeH="0" strike="noStrike" u="none" smtClean="0">
              <a:ln>
                <a:noFill/>
              </a:ln>
              <a:solidFill>
                <a:schemeClr val="tx1"/>
              </a:solidFill>
              <a:effectLst/>
            </a:endParaRPr>
          </a:p>
        </p:txBody>
      </p:sp>
      <p:pic>
        <p:nvPicPr>
          <p:cNvPr id="2097176" name="Picture 4"/>
          <p:cNvPicPr>
            <a:picLocks noChangeAspect="1"/>
          </p:cNvPicPr>
          <p:nvPr/>
        </p:nvPicPr>
        <p:blipFill>
          <a:blip xmlns:r="http://schemas.openxmlformats.org/officeDocument/2006/relationships" r:embed="rId1"/>
          <a:stretch>
            <a:fillRect/>
          </a:stretch>
        </p:blipFill>
        <p:spPr>
          <a:xfrm>
            <a:off x="512669" y="392251"/>
            <a:ext cx="1163731" cy="1163731"/>
          </a:xfrm>
          <a:prstGeom prst="rect"/>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4" name=""/>
        <p:cNvGrpSpPr/>
        <p:nvPr/>
      </p:nvGrpSpPr>
      <p:grpSpPr>
        <a:xfrm>
          <a:off x="0" y="0"/>
          <a:ext cx="0" cy="0"/>
          <a:chOff x="0" y="0"/>
          <a:chExt cx="0" cy="0"/>
        </a:xfrm>
      </p:grpSpPr>
      <p:sp>
        <p:nvSpPr>
          <p:cNvPr id="1048622" name="Content Placeholder 2"/>
          <p:cNvSpPr>
            <a:spLocks noGrp="1"/>
          </p:cNvSpPr>
          <p:nvPr>
            <p:ph idx="1"/>
          </p:nvPr>
        </p:nvSpPr>
        <p:spPr>
          <a:xfrm>
            <a:off x="884695" y="2879511"/>
            <a:ext cx="10515600" cy="1057060"/>
          </a:xfrm>
        </p:spPr>
        <p:txBody>
          <a:bodyPr>
            <a:normAutofit fontScale="92500" lnSpcReduction="10000"/>
          </a:bodyPr>
          <a:p>
            <a:pPr algn="ctr" indent="0" marL="0">
              <a:buNone/>
            </a:pPr>
            <a:r>
              <a:rPr dirty="0" sz="8000" lang="en-US" smtClean="0">
                <a:solidFill>
                  <a:srgbClr val="002060"/>
                </a:solidFill>
                <a:latin typeface="Cambria" panose="02040503050406030204" pitchFamily="18" charset="0"/>
              </a:rPr>
              <a:t>Thank You!</a:t>
            </a:r>
            <a:endParaRPr dirty="0" sz="8000" lang="en-US">
              <a:solidFill>
                <a:srgbClr val="002060"/>
              </a:solidFill>
              <a:latin typeface="Cambria" panose="020405030504060302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4"/>
          <p:cNvSpPr>
            <a:spLocks noGrp="1"/>
          </p:cNvSpPr>
          <p:nvPr>
            <p:ph type="title"/>
          </p:nvPr>
        </p:nvSpPr>
        <p:spPr>
          <a:xfrm>
            <a:off x="1970314" y="250031"/>
            <a:ext cx="9982200" cy="1325563"/>
          </a:xfrm>
        </p:spPr>
        <p:txBody>
          <a:bodyPr/>
          <a:p>
            <a:r>
              <a:rPr dirty="0" lang="en-US" smtClean="0"/>
              <a:t>Introduction</a:t>
            </a:r>
            <a:endParaRPr dirty="0" lang="en-US"/>
          </a:p>
        </p:txBody>
      </p:sp>
      <p:sp>
        <p:nvSpPr>
          <p:cNvPr id="1048594" name="Content Placeholder 5"/>
          <p:cNvSpPr>
            <a:spLocks noGrp="1"/>
          </p:cNvSpPr>
          <p:nvPr>
            <p:ph idx="1"/>
          </p:nvPr>
        </p:nvSpPr>
        <p:spPr/>
        <p:txBody>
          <a:bodyPr>
            <a:normAutofit/>
          </a:bodyPr>
          <a:p>
            <a:pPr indent="0" marL="0">
              <a:buNone/>
            </a:pPr>
            <a:r>
              <a:rPr dirty="0" sz="2400" lang="en-GB"/>
              <a:t>Credit card fraud is the unauthorized use of a credit or debit card or a similar payment tool, to fraudulently obtain money or property.</a:t>
            </a:r>
            <a:br>
              <a:rPr dirty="0" sz="2400" lang="en-GB"/>
            </a:br>
            <a:endParaRPr dirty="0" sz="2400" lang="en-GB" smtClean="0"/>
          </a:p>
          <a:p>
            <a:pPr indent="0" marL="0">
              <a:buNone/>
            </a:pPr>
            <a:r>
              <a:rPr dirty="0" sz="2400" lang="en-GB" smtClean="0"/>
              <a:t>In </a:t>
            </a:r>
            <a:r>
              <a:rPr dirty="0" sz="2400" lang="en-GB"/>
              <a:t>2018, money lost from fraud involving credit cards worldwide reached $27.85 billion.</a:t>
            </a:r>
            <a:br>
              <a:rPr dirty="0" sz="2400" lang="en-GB"/>
            </a:br>
            <a:r>
              <a:rPr dirty="0" sz="2400" lang="en-GB"/>
              <a:t>It is important that credit card companies are able to detect and decline fraudulent credit card transactions so that their customers are not wrongly charged.</a:t>
            </a:r>
            <a:br>
              <a:rPr dirty="0" sz="2400" lang="en-GB"/>
            </a:br>
            <a:endParaRPr dirty="0" sz="2400" lang="en-GB" smtClean="0"/>
          </a:p>
          <a:p>
            <a:pPr indent="0" marL="0">
              <a:buNone/>
            </a:pPr>
            <a:r>
              <a:rPr dirty="0" sz="2400" lang="en-GB" smtClean="0"/>
              <a:t>This </a:t>
            </a:r>
            <a:r>
              <a:rPr dirty="0" sz="2400" lang="en-GB"/>
              <a:t>aim of this project is to create a model to detect such fraudulent transactions using data from previous transactions, gotten from </a:t>
            </a:r>
            <a:r>
              <a:rPr dirty="0" sz="2400" lang="en-GB">
                <a:hlinkClick r:id="rId1"/>
              </a:rPr>
              <a:t>[Credit Card Fraud Detection | Kaggle]</a:t>
            </a:r>
            <a:r>
              <a:rPr dirty="0" sz="2400" lang="en-GB"/>
              <a:t>.</a:t>
            </a:r>
            <a:endParaRPr dirty="0" sz="2400" lang="en-US"/>
          </a:p>
        </p:txBody>
      </p:sp>
      <p:pic>
        <p:nvPicPr>
          <p:cNvPr id="2097154" name="Picture 6"/>
          <p:cNvPicPr>
            <a:picLocks noChangeAspect="1"/>
          </p:cNvPicPr>
          <p:nvPr/>
        </p:nvPicPr>
        <p:blipFill>
          <a:blip xmlns:r="http://schemas.openxmlformats.org/officeDocument/2006/relationships" r:embed="rId2"/>
          <a:stretch>
            <a:fillRect/>
          </a:stretch>
        </p:blipFill>
        <p:spPr>
          <a:xfrm>
            <a:off x="398611" y="250030"/>
            <a:ext cx="1337200" cy="1410121"/>
          </a:xfrm>
          <a:prstGeom prst="rect"/>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1875294" y="365123"/>
            <a:ext cx="7129221" cy="1325563"/>
          </a:xfrm>
        </p:spPr>
        <p:txBody>
          <a:bodyPr/>
          <a:p>
            <a:r>
              <a:rPr dirty="0" lang="en-US"/>
              <a:t>Dataset Description</a:t>
            </a:r>
          </a:p>
        </p:txBody>
      </p:sp>
      <p:sp>
        <p:nvSpPr>
          <p:cNvPr id="1048596" name="Content Placeholder 2"/>
          <p:cNvSpPr>
            <a:spLocks noGrp="1"/>
          </p:cNvSpPr>
          <p:nvPr>
            <p:ph idx="1"/>
          </p:nvPr>
        </p:nvSpPr>
        <p:spPr>
          <a:xfrm>
            <a:off x="838200" y="1825625"/>
            <a:ext cx="10515600" cy="1181046"/>
          </a:xfrm>
        </p:spPr>
        <p:txBody>
          <a:bodyPr>
            <a:normAutofit fontScale="75000" lnSpcReduction="20000"/>
          </a:bodyPr>
          <a:p>
            <a:pPr indent="0" marL="0">
              <a:buNone/>
            </a:pPr>
            <a:r>
              <a:rPr dirty="0" lang="en-GB"/>
              <a:t>The Dataset contains transactions made in September 2013 by European cardholders.</a:t>
            </a:r>
          </a:p>
          <a:p>
            <a:pPr indent="0" marL="0">
              <a:buNone/>
            </a:pPr>
            <a:r>
              <a:rPr dirty="0" lang="en-GB"/>
              <a:t>It contains 284,807 instances, each representing a transaction. It contains 30 features. It contains only numerical input variables which are the result of a PCA transformation. </a:t>
            </a:r>
            <a:endParaRPr dirty="0" lang="en-US"/>
          </a:p>
          <a:p>
            <a:pPr indent="0" marL="0">
              <a:buNone/>
            </a:pPr>
            <a:endParaRPr dirty="0" lang="en-US"/>
          </a:p>
        </p:txBody>
      </p:sp>
      <p:pic>
        <p:nvPicPr>
          <p:cNvPr id="2097155" name="Picture 3"/>
          <p:cNvPicPr>
            <a:picLocks noChangeAspect="1"/>
          </p:cNvPicPr>
          <p:nvPr/>
        </p:nvPicPr>
        <p:blipFill>
          <a:blip xmlns:r="http://schemas.openxmlformats.org/officeDocument/2006/relationships" r:embed="rId1"/>
          <a:stretch>
            <a:fillRect/>
          </a:stretch>
        </p:blipFill>
        <p:spPr>
          <a:xfrm>
            <a:off x="326756" y="365122"/>
            <a:ext cx="1518833" cy="1325563"/>
          </a:xfrm>
          <a:prstGeom prst="rect"/>
        </p:spPr>
      </p:pic>
      <p:pic>
        <p:nvPicPr>
          <p:cNvPr id="2097156" name="Picture 5"/>
          <p:cNvPicPr>
            <a:picLocks noChangeAspect="1"/>
          </p:cNvPicPr>
          <p:nvPr/>
        </p:nvPicPr>
        <p:blipFill>
          <a:blip xmlns:r="http://schemas.openxmlformats.org/officeDocument/2006/relationships" r:embed="rId2"/>
          <a:stretch>
            <a:fillRect/>
          </a:stretch>
        </p:blipFill>
        <p:spPr>
          <a:xfrm>
            <a:off x="2546121" y="2801765"/>
            <a:ext cx="7099758" cy="3842562"/>
          </a:xfrm>
          <a:prstGeom prst="rect"/>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a:xfrm>
            <a:off x="1875294" y="365123"/>
            <a:ext cx="7129221" cy="1325563"/>
          </a:xfrm>
        </p:spPr>
        <p:txBody>
          <a:bodyPr/>
          <a:p>
            <a:r>
              <a:rPr dirty="0" lang="en-US"/>
              <a:t>Dataset Description</a:t>
            </a:r>
          </a:p>
        </p:txBody>
      </p:sp>
      <p:sp>
        <p:nvSpPr>
          <p:cNvPr id="1048598" name="Content Placeholder 2"/>
          <p:cNvSpPr>
            <a:spLocks noGrp="1"/>
          </p:cNvSpPr>
          <p:nvPr>
            <p:ph idx="1"/>
          </p:nvPr>
        </p:nvSpPr>
        <p:spPr>
          <a:xfrm>
            <a:off x="838200" y="1825625"/>
            <a:ext cx="10515600" cy="1816477"/>
          </a:xfrm>
        </p:spPr>
        <p:txBody>
          <a:bodyPr>
            <a:noAutofit/>
          </a:bodyPr>
          <a:p>
            <a:pPr indent="0" marL="0">
              <a:buNone/>
            </a:pPr>
            <a:r>
              <a:rPr dirty="0" sz="2400" lang="en-US" smtClean="0"/>
              <a:t>Of the 284, 807 instances, only 492 are positive cases of fraud. This means less than 2% of the entire dataset are fraudulent transactions.</a:t>
            </a:r>
          </a:p>
          <a:p>
            <a:pPr indent="0" marL="0">
              <a:buNone/>
            </a:pPr>
            <a:r>
              <a:rPr dirty="0" sz="2400" lang="en-US" smtClean="0"/>
              <a:t>Due to this imbalanced nature of the dataset the evaluation </a:t>
            </a:r>
            <a:r>
              <a:rPr dirty="0" sz="2400" lang="en-US" smtClean="0"/>
              <a:t>metrics </a:t>
            </a:r>
            <a:r>
              <a:rPr dirty="0" sz="2400" lang="en-US" smtClean="0"/>
              <a:t>we chose to </a:t>
            </a:r>
            <a:r>
              <a:rPr dirty="0" sz="2400" lang="en-US" smtClean="0"/>
              <a:t> use </a:t>
            </a:r>
            <a:r>
              <a:rPr dirty="0" sz="2400" lang="en-US" smtClean="0"/>
              <a:t>for the trained models is </a:t>
            </a:r>
            <a:r>
              <a:rPr dirty="0" sz="2400" lang="en-US" smtClean="0"/>
              <a:t>the f1_score</a:t>
            </a:r>
            <a:r>
              <a:rPr dirty="0" sz="2400" lang="en-US" smtClean="0"/>
              <a:t> </a:t>
            </a:r>
            <a:r>
              <a:rPr dirty="0" sz="2400" lang="en-US" smtClean="0"/>
              <a:t>a</a:t>
            </a:r>
            <a:r>
              <a:rPr dirty="0" sz="2400" lang="en-US" smtClean="0"/>
              <a:t>n</a:t>
            </a:r>
            <a:r>
              <a:rPr dirty="0" sz="2400" lang="en-US" smtClean="0"/>
              <a:t>d</a:t>
            </a:r>
            <a:r>
              <a:rPr dirty="0" sz="2400" lang="en-US" smtClean="0"/>
              <a:t> </a:t>
            </a:r>
            <a:r>
              <a:rPr dirty="0" sz="2400" lang="en-US" smtClean="0"/>
              <a:t>Matthew's</a:t>
            </a:r>
            <a:r>
              <a:rPr dirty="0" sz="2400" lang="en-US" smtClean="0"/>
              <a:t> </a:t>
            </a:r>
            <a:r>
              <a:rPr dirty="0" sz="2400" lang="en-US" smtClean="0"/>
              <a:t>c</a:t>
            </a:r>
            <a:r>
              <a:rPr dirty="0" sz="2400" lang="en-US" smtClean="0"/>
              <a:t>o</a:t>
            </a:r>
            <a:r>
              <a:rPr dirty="0" sz="2400" lang="en-US" smtClean="0"/>
              <a:t>rrelation</a:t>
            </a:r>
            <a:r>
              <a:rPr dirty="0" sz="2400" lang="en-US" smtClean="0"/>
              <a:t> </a:t>
            </a:r>
            <a:r>
              <a:rPr dirty="0" sz="2400" lang="en-US" smtClean="0"/>
              <a:t>c</a:t>
            </a:r>
            <a:r>
              <a:rPr dirty="0" sz="2400" lang="en-US" smtClean="0"/>
              <a:t>o</a:t>
            </a:r>
            <a:r>
              <a:rPr dirty="0" sz="2400" lang="en-US" smtClean="0"/>
              <a:t>e</a:t>
            </a:r>
            <a:r>
              <a:rPr dirty="0" sz="2400" lang="en-US" smtClean="0"/>
              <a:t>f</a:t>
            </a:r>
            <a:r>
              <a:rPr dirty="0" sz="2400" lang="en-US" smtClean="0"/>
              <a:t>f</a:t>
            </a:r>
            <a:r>
              <a:rPr dirty="0" sz="2400" lang="en-US" smtClean="0"/>
              <a:t>icient</a:t>
            </a:r>
            <a:r>
              <a:rPr dirty="0" sz="2400" lang="en-US" smtClean="0"/>
              <a:t> </a:t>
            </a:r>
            <a:r>
              <a:rPr dirty="0" sz="2400" lang="en-US" smtClean="0"/>
              <a:t>(</a:t>
            </a:r>
            <a:r>
              <a:rPr dirty="0" sz="2400" lang="en-US" smtClean="0"/>
              <a:t>mcc)</a:t>
            </a:r>
            <a:r>
              <a:rPr dirty="0" sz="2400" lang="en-US" smtClean="0"/>
              <a:t>.</a:t>
            </a:r>
            <a:endParaRPr dirty="0" sz="2400" lang="en-US"/>
          </a:p>
        </p:txBody>
      </p:sp>
      <p:pic>
        <p:nvPicPr>
          <p:cNvPr id="2097157" name="Picture 3"/>
          <p:cNvPicPr>
            <a:picLocks noChangeAspect="1"/>
          </p:cNvPicPr>
          <p:nvPr/>
        </p:nvPicPr>
        <p:blipFill>
          <a:blip xmlns:r="http://schemas.openxmlformats.org/officeDocument/2006/relationships" r:embed="rId1"/>
          <a:stretch>
            <a:fillRect/>
          </a:stretch>
        </p:blipFill>
        <p:spPr>
          <a:xfrm>
            <a:off x="326756" y="365122"/>
            <a:ext cx="1518833" cy="1325563"/>
          </a:xfrm>
          <a:prstGeom prst="rect"/>
        </p:spPr>
      </p:pic>
      <p:pic>
        <p:nvPicPr>
          <p:cNvPr id="2097158" name="Picture 4"/>
          <p:cNvPicPr>
            <a:picLocks noChangeAspect="1"/>
          </p:cNvPicPr>
          <p:nvPr/>
        </p:nvPicPr>
        <p:blipFill>
          <a:blip xmlns:r="http://schemas.openxmlformats.org/officeDocument/2006/relationships" r:embed="rId2"/>
          <a:stretch>
            <a:fillRect/>
          </a:stretch>
        </p:blipFill>
        <p:spPr>
          <a:xfrm>
            <a:off x="3144175" y="3642102"/>
            <a:ext cx="4883947" cy="3113423"/>
          </a:xfrm>
          <a:prstGeom prst="rect"/>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a:xfrm>
            <a:off x="1967528" y="236106"/>
            <a:ext cx="7764651" cy="1325563"/>
          </a:xfrm>
        </p:spPr>
        <p:txBody>
          <a:bodyPr/>
          <a:p>
            <a:r>
              <a:rPr dirty="0" lang="en-US" smtClean="0"/>
              <a:t>Data Preprocessing</a:t>
            </a:r>
            <a:endParaRPr dirty="0" lang="en-US"/>
          </a:p>
        </p:txBody>
      </p:sp>
      <p:sp>
        <p:nvSpPr>
          <p:cNvPr id="1048600" name="Content Placeholder 2"/>
          <p:cNvSpPr>
            <a:spLocks noGrp="1"/>
          </p:cNvSpPr>
          <p:nvPr>
            <p:ph idx="1"/>
          </p:nvPr>
        </p:nvSpPr>
        <p:spPr>
          <a:xfrm>
            <a:off x="838200" y="1690688"/>
            <a:ext cx="10515600" cy="1067525"/>
          </a:xfrm>
        </p:spPr>
        <p:txBody>
          <a:bodyPr>
            <a:normAutofit fontScale="95833" lnSpcReduction="10000"/>
          </a:bodyPr>
          <a:p>
            <a:pPr indent="0" marL="0">
              <a:buNone/>
            </a:pPr>
            <a:r>
              <a:rPr dirty="0" sz="2400" lang="en-US" smtClean="0"/>
              <a:t>The dataset was scaled using sklearn.preprocessing.StandardScaler and split into training and evaluation data. The training data was used to train and test the models while the evaluation data was used to evaluate the final model.</a:t>
            </a:r>
            <a:endParaRPr dirty="0" sz="2400" lang="en-US"/>
          </a:p>
        </p:txBody>
      </p:sp>
      <p:pic>
        <p:nvPicPr>
          <p:cNvPr id="2097159" name="Picture 3"/>
          <p:cNvPicPr>
            <a:picLocks noChangeAspect="1"/>
          </p:cNvPicPr>
          <p:nvPr/>
        </p:nvPicPr>
        <p:blipFill>
          <a:blip xmlns:r="http://schemas.openxmlformats.org/officeDocument/2006/relationships" r:embed="rId1"/>
          <a:stretch>
            <a:fillRect/>
          </a:stretch>
        </p:blipFill>
        <p:spPr>
          <a:xfrm>
            <a:off x="550080" y="236106"/>
            <a:ext cx="1245983" cy="1245983"/>
          </a:xfrm>
          <a:prstGeom prst="rect"/>
        </p:spPr>
      </p:pic>
      <p:pic>
        <p:nvPicPr>
          <p:cNvPr id="2097160" name="Picture 7"/>
          <p:cNvPicPr>
            <a:picLocks noChangeAspect="1"/>
          </p:cNvPicPr>
          <p:nvPr/>
        </p:nvPicPr>
        <p:blipFill>
          <a:blip xmlns:r="http://schemas.openxmlformats.org/officeDocument/2006/relationships" r:embed="rId2"/>
          <a:stretch>
            <a:fillRect/>
          </a:stretch>
        </p:blipFill>
        <p:spPr>
          <a:xfrm>
            <a:off x="820653" y="2966812"/>
            <a:ext cx="10058400" cy="3335382"/>
          </a:xfrm>
          <a:prstGeom prst="rect"/>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1"/>
          <p:cNvSpPr>
            <a:spLocks noGrp="1"/>
          </p:cNvSpPr>
          <p:nvPr>
            <p:ph type="title"/>
          </p:nvPr>
        </p:nvSpPr>
        <p:spPr>
          <a:xfrm>
            <a:off x="1676400" y="365124"/>
            <a:ext cx="10515600" cy="1325563"/>
          </a:xfrm>
        </p:spPr>
        <p:txBody>
          <a:bodyPr/>
          <a:p>
            <a:r>
              <a:rPr dirty="0" lang="en-US" smtClean="0"/>
              <a:t>Training</a:t>
            </a:r>
            <a:endParaRPr dirty="0" lang="en-US"/>
          </a:p>
        </p:txBody>
      </p:sp>
      <p:sp>
        <p:nvSpPr>
          <p:cNvPr id="1048605" name="Content Placeholder 2"/>
          <p:cNvSpPr>
            <a:spLocks noGrp="1"/>
          </p:cNvSpPr>
          <p:nvPr>
            <p:ph idx="1"/>
          </p:nvPr>
        </p:nvSpPr>
        <p:spPr>
          <a:xfrm>
            <a:off x="838200" y="1825625"/>
            <a:ext cx="10515600" cy="2064450"/>
          </a:xfrm>
        </p:spPr>
        <p:txBody>
          <a:bodyPr>
            <a:normAutofit/>
          </a:bodyPr>
          <a:p>
            <a:pPr indent="0" marL="0">
              <a:buNone/>
            </a:pPr>
            <a:r>
              <a:rPr dirty="0" sz="2400" lang="en-US" smtClean="0"/>
              <a:t>The Support Vector Machine (SVM) AND Random Forest algorithms were trained with the data, using all the features, and cross validated </a:t>
            </a:r>
            <a:r>
              <a:rPr dirty="0" sz="2400" lang="en-US" smtClean="0"/>
              <a:t>using </a:t>
            </a:r>
            <a:r>
              <a:rPr dirty="0" sz="2400" lang="en-US" err="1" smtClean="0"/>
              <a:t>Kfold</a:t>
            </a:r>
            <a:r>
              <a:rPr dirty="0" sz="2400" lang="en-US" smtClean="0"/>
              <a:t> cross validation </a:t>
            </a:r>
            <a:r>
              <a:rPr dirty="0" sz="2400" lang="en-US" smtClean="0"/>
              <a:t>to reduce error due to generalization.</a:t>
            </a:r>
          </a:p>
          <a:p>
            <a:pPr indent="0" marL="0">
              <a:buNone/>
            </a:pPr>
            <a:r>
              <a:rPr dirty="0" sz="2400" lang="en-US" smtClean="0"/>
              <a:t>The models performed </a:t>
            </a:r>
            <a:r>
              <a:rPr dirty="0" sz="2400" lang="en-US" smtClean="0"/>
              <a:t>well with slight </a:t>
            </a:r>
            <a:r>
              <a:rPr dirty="0" sz="2400" lang="en-US" err="1" smtClean="0"/>
              <a:t>hyperparameter</a:t>
            </a:r>
            <a:r>
              <a:rPr dirty="0" sz="2400" lang="en-US" smtClean="0"/>
              <a:t> tuning.</a:t>
            </a:r>
            <a:endParaRPr dirty="0" sz="2400" lang="en-US"/>
          </a:p>
        </p:txBody>
      </p:sp>
      <p:pic>
        <p:nvPicPr>
          <p:cNvPr id="2097161" name="Picture 5"/>
          <p:cNvPicPr>
            <a:picLocks noChangeAspect="1"/>
          </p:cNvPicPr>
          <p:nvPr/>
        </p:nvPicPr>
        <p:blipFill>
          <a:blip xmlns:r="http://schemas.openxmlformats.org/officeDocument/2006/relationships" r:embed="rId1"/>
          <a:stretch>
            <a:fillRect/>
          </a:stretch>
        </p:blipFill>
        <p:spPr>
          <a:xfrm>
            <a:off x="293034" y="437650"/>
            <a:ext cx="1090332" cy="1180510"/>
          </a:xfrm>
          <a:prstGeom prst="rect"/>
        </p:spPr>
      </p:pic>
      <p:pic>
        <p:nvPicPr>
          <p:cNvPr id="2097162" name="Picture 3"/>
          <p:cNvPicPr>
            <a:picLocks noChangeAspect="1"/>
          </p:cNvPicPr>
          <p:nvPr/>
        </p:nvPicPr>
        <p:blipFill>
          <a:blip xmlns:r="http://schemas.openxmlformats.org/officeDocument/2006/relationships" r:embed="rId2"/>
          <a:stretch>
            <a:fillRect/>
          </a:stretch>
        </p:blipFill>
        <p:spPr>
          <a:xfrm>
            <a:off x="2336693" y="3890075"/>
            <a:ext cx="5200650" cy="2447925"/>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1"/>
          <p:cNvSpPr>
            <a:spLocks noGrp="1"/>
          </p:cNvSpPr>
          <p:nvPr>
            <p:ph type="title"/>
          </p:nvPr>
        </p:nvSpPr>
        <p:spPr>
          <a:xfrm>
            <a:off x="1676400" y="334202"/>
            <a:ext cx="10515600" cy="1325563"/>
          </a:xfrm>
        </p:spPr>
        <p:txBody>
          <a:bodyPr/>
          <a:p>
            <a:r>
              <a:rPr dirty="0" lang="en-US" smtClean="0"/>
              <a:t>Handling Imbalance</a:t>
            </a:r>
            <a:endParaRPr dirty="0" lang="en-US"/>
          </a:p>
        </p:txBody>
      </p:sp>
      <p:sp>
        <p:nvSpPr>
          <p:cNvPr id="1048607" name="Content Placeholder 2"/>
          <p:cNvSpPr>
            <a:spLocks noGrp="1"/>
          </p:cNvSpPr>
          <p:nvPr>
            <p:ph idx="1"/>
          </p:nvPr>
        </p:nvSpPr>
        <p:spPr/>
        <p:txBody>
          <a:bodyPr>
            <a:normAutofit/>
          </a:bodyPr>
          <a:p>
            <a:pPr indent="0" marL="0">
              <a:buNone/>
            </a:pPr>
            <a:r>
              <a:rPr dirty="0" sz="2400" lang="en-US" smtClean="0"/>
              <a:t>The dataset was resampled using the SMOTE and RandomUnderSampler from the imbalanced learn library.</a:t>
            </a:r>
          </a:p>
          <a:p>
            <a:pPr indent="0" marL="0">
              <a:buNone/>
            </a:pPr>
            <a:r>
              <a:rPr dirty="0" sz="2400" lang="en-US" smtClean="0"/>
              <a:t>SMOTE was used for oversampling the positive cases and the RandomUnderSampler for undersampling the negative cases.</a:t>
            </a:r>
            <a:endParaRPr dirty="0" sz="2400" lang="en-US"/>
          </a:p>
        </p:txBody>
      </p:sp>
      <p:pic>
        <p:nvPicPr>
          <p:cNvPr id="2097163" name="Picture 4"/>
          <p:cNvPicPr>
            <a:picLocks noChangeAspect="1"/>
          </p:cNvPicPr>
          <p:nvPr/>
        </p:nvPicPr>
        <p:blipFill>
          <a:blip xmlns:r="http://schemas.openxmlformats.org/officeDocument/2006/relationships" r:embed="rId1"/>
          <a:stretch>
            <a:fillRect/>
          </a:stretch>
        </p:blipFill>
        <p:spPr>
          <a:xfrm>
            <a:off x="412681" y="365123"/>
            <a:ext cx="1263719" cy="1263719"/>
          </a:xfrm>
          <a:prstGeom prst="rect"/>
        </p:spPr>
      </p:pic>
      <p:pic>
        <p:nvPicPr>
          <p:cNvPr id="2097164" name="Picture 3"/>
          <p:cNvPicPr>
            <a:picLocks noChangeAspect="1"/>
          </p:cNvPicPr>
          <p:nvPr/>
        </p:nvPicPr>
        <p:blipFill>
          <a:blip xmlns:r="http://schemas.openxmlformats.org/officeDocument/2006/relationships" r:embed="rId2"/>
          <a:stretch>
            <a:fillRect/>
          </a:stretch>
        </p:blipFill>
        <p:spPr>
          <a:xfrm>
            <a:off x="619376" y="3724744"/>
            <a:ext cx="10058400" cy="2452219"/>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1"/>
          <p:cNvSpPr>
            <a:spLocks noGrp="1"/>
          </p:cNvSpPr>
          <p:nvPr>
            <p:ph type="title"/>
          </p:nvPr>
        </p:nvSpPr>
        <p:spPr>
          <a:xfrm>
            <a:off x="1676400" y="334202"/>
            <a:ext cx="10515600" cy="1325563"/>
          </a:xfrm>
        </p:spPr>
        <p:txBody>
          <a:bodyPr/>
          <a:p>
            <a:r>
              <a:rPr dirty="0" lang="en-US" smtClean="0"/>
              <a:t>Handling Imbalance</a:t>
            </a:r>
            <a:endParaRPr dirty="0" lang="en-US"/>
          </a:p>
        </p:txBody>
      </p:sp>
      <p:sp>
        <p:nvSpPr>
          <p:cNvPr id="1048609" name="Content Placeholder 2"/>
          <p:cNvSpPr>
            <a:spLocks noGrp="1"/>
          </p:cNvSpPr>
          <p:nvPr>
            <p:ph idx="1"/>
          </p:nvPr>
        </p:nvSpPr>
        <p:spPr>
          <a:xfrm>
            <a:off x="838200" y="1825625"/>
            <a:ext cx="10515600" cy="778090"/>
          </a:xfrm>
        </p:spPr>
        <p:txBody>
          <a:bodyPr>
            <a:normAutofit/>
          </a:bodyPr>
          <a:p>
            <a:pPr indent="0" marL="0">
              <a:buNone/>
            </a:pPr>
            <a:r>
              <a:rPr dirty="0" sz="2400" lang="en-US" smtClean="0"/>
              <a:t>The resampled dataset performed very well on cross validation.</a:t>
            </a:r>
            <a:endParaRPr dirty="0" sz="2400" lang="en-US"/>
          </a:p>
        </p:txBody>
      </p:sp>
      <p:pic>
        <p:nvPicPr>
          <p:cNvPr id="2097165" name="Picture 4"/>
          <p:cNvPicPr>
            <a:picLocks noChangeAspect="1"/>
          </p:cNvPicPr>
          <p:nvPr/>
        </p:nvPicPr>
        <p:blipFill>
          <a:blip xmlns:r="http://schemas.openxmlformats.org/officeDocument/2006/relationships" r:embed="rId1"/>
          <a:stretch>
            <a:fillRect/>
          </a:stretch>
        </p:blipFill>
        <p:spPr>
          <a:xfrm>
            <a:off x="412681" y="365123"/>
            <a:ext cx="1263719" cy="1263719"/>
          </a:xfrm>
          <a:prstGeom prst="rect"/>
        </p:spPr>
      </p:pic>
      <p:pic>
        <p:nvPicPr>
          <p:cNvPr id="2097166" name="Picture 3"/>
          <p:cNvPicPr>
            <a:picLocks noChangeAspect="1"/>
          </p:cNvPicPr>
          <p:nvPr/>
        </p:nvPicPr>
        <p:blipFill>
          <a:blip xmlns:r="http://schemas.openxmlformats.org/officeDocument/2006/relationships" r:embed="rId2"/>
          <a:stretch>
            <a:fillRect/>
          </a:stretch>
        </p:blipFill>
        <p:spPr>
          <a:xfrm>
            <a:off x="2559883" y="2769575"/>
            <a:ext cx="5305425" cy="2505075"/>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1"/>
          <p:cNvSpPr>
            <a:spLocks noGrp="1"/>
          </p:cNvSpPr>
          <p:nvPr>
            <p:ph type="title"/>
          </p:nvPr>
        </p:nvSpPr>
        <p:spPr>
          <a:xfrm>
            <a:off x="1524000" y="293267"/>
            <a:ext cx="10515600" cy="1325563"/>
          </a:xfrm>
        </p:spPr>
        <p:txBody>
          <a:bodyPr/>
          <a:p>
            <a:r>
              <a:rPr dirty="0" lang="en-US" smtClean="0"/>
              <a:t>Model Evaluation</a:t>
            </a:r>
            <a:endParaRPr dirty="0" lang="en-US"/>
          </a:p>
        </p:txBody>
      </p:sp>
      <p:sp>
        <p:nvSpPr>
          <p:cNvPr id="1048611" name="Content Placeholder 2"/>
          <p:cNvSpPr>
            <a:spLocks noGrp="1"/>
          </p:cNvSpPr>
          <p:nvPr>
            <p:ph idx="1"/>
          </p:nvPr>
        </p:nvSpPr>
        <p:spPr/>
        <p:txBody>
          <a:bodyPr>
            <a:normAutofit/>
          </a:bodyPr>
          <a:p>
            <a:pPr indent="0" marL="0">
              <a:buNone/>
            </a:pPr>
            <a:r>
              <a:rPr dirty="0" sz="2400" lang="en-US" smtClean="0"/>
              <a:t>The Model was evaluated using the other half of the dataset and the results are as follows.</a:t>
            </a:r>
            <a:endParaRPr dirty="0" sz="2400" lang="en-US"/>
          </a:p>
        </p:txBody>
      </p:sp>
      <p:pic>
        <p:nvPicPr>
          <p:cNvPr id="2097167" name="Picture 4"/>
          <p:cNvPicPr>
            <a:picLocks noChangeAspect="1"/>
          </p:cNvPicPr>
          <p:nvPr/>
        </p:nvPicPr>
        <p:blipFill>
          <a:blip xmlns:r="http://schemas.openxmlformats.org/officeDocument/2006/relationships" r:embed="rId1"/>
          <a:stretch>
            <a:fillRect/>
          </a:stretch>
        </p:blipFill>
        <p:spPr>
          <a:xfrm>
            <a:off x="152400" y="293267"/>
            <a:ext cx="1371600" cy="1371600"/>
          </a:xfrm>
          <a:prstGeom prst="rect"/>
        </p:spPr>
      </p:pic>
      <p:sp>
        <p:nvSpPr>
          <p:cNvPr id="1048612" name="TextBox 5"/>
          <p:cNvSpPr txBox="1"/>
          <p:nvPr/>
        </p:nvSpPr>
        <p:spPr>
          <a:xfrm>
            <a:off x="2042729" y="3102402"/>
            <a:ext cx="2978722" cy="400110"/>
          </a:xfrm>
          <a:prstGeom prst="rect"/>
          <a:noFill/>
        </p:spPr>
        <p:txBody>
          <a:bodyPr rtlCol="0" wrap="square">
            <a:spAutoFit/>
          </a:bodyPr>
          <a:p>
            <a:r>
              <a:rPr dirty="0" sz="2000" lang="en-US"/>
              <a:t>W</a:t>
            </a:r>
            <a:r>
              <a:rPr dirty="0" sz="2000" lang="en-US" smtClean="0"/>
              <a:t>ith original data</a:t>
            </a:r>
            <a:endParaRPr dirty="0" sz="2000" lang="en-US"/>
          </a:p>
        </p:txBody>
      </p:sp>
      <p:sp>
        <p:nvSpPr>
          <p:cNvPr id="1048613" name="TextBox 7"/>
          <p:cNvSpPr txBox="1"/>
          <p:nvPr/>
        </p:nvSpPr>
        <p:spPr>
          <a:xfrm>
            <a:off x="7378430" y="3102402"/>
            <a:ext cx="2800027" cy="400110"/>
          </a:xfrm>
          <a:prstGeom prst="rect"/>
          <a:noFill/>
        </p:spPr>
        <p:txBody>
          <a:bodyPr rtlCol="0" wrap="square">
            <a:spAutoFit/>
          </a:bodyPr>
          <a:p>
            <a:r>
              <a:rPr dirty="0" sz="2000" lang="en-US" smtClean="0"/>
              <a:t>With resampled data</a:t>
            </a:r>
            <a:endParaRPr dirty="0" sz="2000" lang="en-US"/>
          </a:p>
        </p:txBody>
      </p:sp>
      <p:pic>
        <p:nvPicPr>
          <p:cNvPr id="2097177" name=""/>
          <p:cNvPicPr>
            <a:picLocks/>
          </p:cNvPicPr>
          <p:nvPr/>
        </p:nvPicPr>
        <p:blipFill>
          <a:blip xmlns:r="http://schemas.openxmlformats.org/officeDocument/2006/relationships" r:embed="rId2"/>
          <a:stretch>
            <a:fillRect/>
          </a:stretch>
        </p:blipFill>
        <p:spPr>
          <a:xfrm rot="0">
            <a:off x="368234" y="3428999"/>
            <a:ext cx="5529688" cy="3084453"/>
          </a:xfrm>
          <a:prstGeom prst="rect"/>
        </p:spPr>
      </p:pic>
      <p:pic>
        <p:nvPicPr>
          <p:cNvPr id="2097178" name=""/>
          <p:cNvPicPr>
            <a:picLocks/>
          </p:cNvPicPr>
          <p:nvPr/>
        </p:nvPicPr>
        <p:blipFill>
          <a:blip xmlns:r="http://schemas.openxmlformats.org/officeDocument/2006/relationships" r:embed="rId3"/>
          <a:stretch>
            <a:fillRect/>
          </a:stretch>
        </p:blipFill>
        <p:spPr>
          <a:xfrm rot="0">
            <a:off x="5834213" y="3502511"/>
            <a:ext cx="5445176" cy="3222405"/>
          </a:xfrm>
          <a:prstGeom prst="rect"/>
        </p:spPr>
      </p:pic>
    </p:spTree>
  </p:cSld>
  <p:clrMapOvr>
    <a:masterClrMapping/>
  </p:clrMapOvr>
  <p:timing/>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Credit Card Fraud Detection</dc:title>
  <dc:creator>David</dc:creator>
  <cp:lastModifiedBy>David</cp:lastModifiedBy>
  <dcterms:created xsi:type="dcterms:W3CDTF">2021-01-28T12:17:31Z</dcterms:created>
  <dcterms:modified xsi:type="dcterms:W3CDTF">2021-01-29T22:14:50Z</dcterms:modified>
</cp:coreProperties>
</file>