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02F3-D775-445A-881C-991F7B1817E9}" type="datetimeFigureOut">
              <a:rPr lang="es-PE" smtClean="0"/>
              <a:t>7/05/2016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1ED4C20-700D-4724-BF4B-B9A2559F42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467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02F3-D775-445A-881C-991F7B1817E9}" type="datetimeFigureOut">
              <a:rPr lang="es-PE" smtClean="0"/>
              <a:t>7/05/2016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1ED4C20-700D-4724-BF4B-B9A2559F42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903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02F3-D775-445A-881C-991F7B1817E9}" type="datetimeFigureOut">
              <a:rPr lang="es-PE" smtClean="0"/>
              <a:t>7/05/2016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1ED4C20-700D-4724-BF4B-B9A2559F42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2773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02F3-D775-445A-881C-991F7B1817E9}" type="datetimeFigureOut">
              <a:rPr lang="es-PE" smtClean="0"/>
              <a:t>7/05/2016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1ED4C20-700D-4724-BF4B-B9A2559F42CB}" type="slidenum">
              <a:rPr lang="es-PE" smtClean="0"/>
              <a:t>‹Nº›</a:t>
            </a:fld>
            <a:endParaRPr lang="es-P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2417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02F3-D775-445A-881C-991F7B1817E9}" type="datetimeFigureOut">
              <a:rPr lang="es-PE" smtClean="0"/>
              <a:t>7/05/2016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1ED4C20-700D-4724-BF4B-B9A2559F42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5039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02F3-D775-445A-881C-991F7B1817E9}" type="datetimeFigureOut">
              <a:rPr lang="es-PE" smtClean="0"/>
              <a:t>7/05/2016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4C20-700D-4724-BF4B-B9A2559F42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4979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02F3-D775-445A-881C-991F7B1817E9}" type="datetimeFigureOut">
              <a:rPr lang="es-PE" smtClean="0"/>
              <a:t>7/05/2016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4C20-700D-4724-BF4B-B9A2559F42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4130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02F3-D775-445A-881C-991F7B1817E9}" type="datetimeFigureOut">
              <a:rPr lang="es-PE" smtClean="0"/>
              <a:t>7/05/2016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4C20-700D-4724-BF4B-B9A2559F42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2754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F5D02F3-D775-445A-881C-991F7B1817E9}" type="datetimeFigureOut">
              <a:rPr lang="es-PE" smtClean="0"/>
              <a:t>7/05/2016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1ED4C20-700D-4724-BF4B-B9A2559F42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492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02F3-D775-445A-881C-991F7B1817E9}" type="datetimeFigureOut">
              <a:rPr lang="es-PE" smtClean="0"/>
              <a:t>7/05/2016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4C20-700D-4724-BF4B-B9A2559F42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966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02F3-D775-445A-881C-991F7B1817E9}" type="datetimeFigureOut">
              <a:rPr lang="es-PE" smtClean="0"/>
              <a:t>7/05/2016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1ED4C20-700D-4724-BF4B-B9A2559F42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541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02F3-D775-445A-881C-991F7B1817E9}" type="datetimeFigureOut">
              <a:rPr lang="es-PE" smtClean="0"/>
              <a:t>7/05/2016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4C20-700D-4724-BF4B-B9A2559F42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06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02F3-D775-445A-881C-991F7B1817E9}" type="datetimeFigureOut">
              <a:rPr lang="es-PE" smtClean="0"/>
              <a:t>7/05/2016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4C20-700D-4724-BF4B-B9A2559F42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231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02F3-D775-445A-881C-991F7B1817E9}" type="datetimeFigureOut">
              <a:rPr lang="es-PE" smtClean="0"/>
              <a:t>7/05/2016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4C20-700D-4724-BF4B-B9A2559F42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264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02F3-D775-445A-881C-991F7B1817E9}" type="datetimeFigureOut">
              <a:rPr lang="es-PE" smtClean="0"/>
              <a:t>7/05/2016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4C20-700D-4724-BF4B-B9A2559F42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999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02F3-D775-445A-881C-991F7B1817E9}" type="datetimeFigureOut">
              <a:rPr lang="es-PE" smtClean="0"/>
              <a:t>7/05/2016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4C20-700D-4724-BF4B-B9A2559F42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721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02F3-D775-445A-881C-991F7B1817E9}" type="datetimeFigureOut">
              <a:rPr lang="es-PE" smtClean="0"/>
              <a:t>7/05/2016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4C20-700D-4724-BF4B-B9A2559F42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360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D02F3-D775-445A-881C-991F7B1817E9}" type="datetimeFigureOut">
              <a:rPr lang="es-PE" smtClean="0"/>
              <a:t>7/05/2016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D4C20-700D-4724-BF4B-B9A2559F42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1470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Intranet UPC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Primera Entrega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456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GRACIAS!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3428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Introducción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 smtClean="0"/>
              <a:t>UPCNet</a:t>
            </a:r>
            <a:r>
              <a:rPr lang="es-PE" dirty="0" smtClean="0"/>
              <a:t> es una aplicación WEB </a:t>
            </a:r>
            <a:r>
              <a:rPr lang="es-PE" dirty="0" smtClean="0"/>
              <a:t>del tipo cliente-servidor diseñada en .NET(Cliente) y </a:t>
            </a:r>
            <a:r>
              <a:rPr lang="es-PE" smtClean="0"/>
              <a:t>Java(Servidor).</a:t>
            </a:r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1147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Backlog</a:t>
            </a:r>
            <a:endParaRPr lang="es-PE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506401"/>
              </p:ext>
            </p:extLst>
          </p:nvPr>
        </p:nvGraphicFramePr>
        <p:xfrm>
          <a:off x="972457" y="2220688"/>
          <a:ext cx="10014857" cy="40785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9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0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4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538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u="sng" strike="noStrike" dirty="0" err="1">
                          <a:solidFill>
                            <a:schemeClr val="tx1"/>
                          </a:solidFill>
                          <a:effectLst/>
                        </a:rPr>
                        <a:t>Nro</a:t>
                      </a:r>
                      <a:endParaRPr lang="es-PE" sz="1200" b="1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u="sng" strike="noStrike" dirty="0">
                          <a:solidFill>
                            <a:schemeClr val="tx1"/>
                          </a:solidFill>
                          <a:effectLst/>
                        </a:rPr>
                        <a:t>Como</a:t>
                      </a:r>
                      <a:endParaRPr lang="es-PE" sz="1200" b="1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u="sng" strike="noStrike" dirty="0">
                          <a:solidFill>
                            <a:schemeClr val="tx1"/>
                          </a:solidFill>
                          <a:effectLst/>
                        </a:rPr>
                        <a:t>Quiero  Poder</a:t>
                      </a:r>
                      <a:endParaRPr lang="es-PE" sz="1200" b="1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u="sng" strike="noStrike" dirty="0">
                          <a:solidFill>
                            <a:schemeClr val="tx1"/>
                          </a:solidFill>
                          <a:effectLst/>
                        </a:rPr>
                        <a:t>Para</a:t>
                      </a:r>
                      <a:endParaRPr lang="es-PE" sz="1200" b="1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u="sng" strike="noStrike" dirty="0">
                          <a:solidFill>
                            <a:schemeClr val="tx1"/>
                          </a:solidFill>
                          <a:effectLst/>
                        </a:rPr>
                        <a:t>Prioridad</a:t>
                      </a:r>
                      <a:endParaRPr lang="es-PE" sz="1200" b="1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38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PE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Alumno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Ver mis notas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Conocer mi desempeño en el ciclo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4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38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s-PE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 dirty="0">
                          <a:effectLst/>
                        </a:rPr>
                        <a:t>Profesor y Alumno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 dirty="0">
                          <a:effectLst/>
                        </a:rPr>
                        <a:t>Ver mis horarios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Saber a qué hora y en qué salón tengo clase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4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38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s-PE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Profesor 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 dirty="0">
                          <a:effectLst/>
                        </a:rPr>
                        <a:t>Registrar notas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Que los alumnos vean sus calificaciones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4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38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s-PE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Administrador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 dirty="0">
                          <a:effectLst/>
                        </a:rPr>
                        <a:t>Gestionar usuarios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Organizar y permitir el corecto ingreso de los usuarios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4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38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s-PE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Usuario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 dirty="0" err="1">
                          <a:effectLst/>
                        </a:rPr>
                        <a:t>Logearme</a:t>
                      </a:r>
                      <a:r>
                        <a:rPr lang="es-PE" sz="1200" u="none" strike="noStrike" dirty="0">
                          <a:effectLst/>
                        </a:rPr>
                        <a:t> al sistema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 dirty="0">
                          <a:effectLst/>
                        </a:rPr>
                        <a:t>Para realizar mis operaciones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4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38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s-PE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Alumno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Retirarme de un curso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 dirty="0">
                          <a:effectLst/>
                        </a:rPr>
                        <a:t>Dejar de llevarlo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3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38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s-PE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Alumno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Ver mis inasistencias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 dirty="0">
                          <a:effectLst/>
                        </a:rPr>
                        <a:t>Estar al tanto de cuanto he faltado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3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38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s-PE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Usuario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Reportar incidencias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 dirty="0">
                          <a:effectLst/>
                        </a:rPr>
                        <a:t>Informar problemas y/o acontecimientos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2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38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s-PE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Profesor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Tomar asistencia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 dirty="0">
                          <a:effectLst/>
                        </a:rPr>
                        <a:t>Registrar asistencia y falta de los alumnos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2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538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s-PE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Administrador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Ver información de usuarios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 dirty="0">
                          <a:effectLst/>
                        </a:rPr>
                        <a:t>Verificar que se encuentren ingresados correctamente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 dirty="0">
                          <a:effectLst/>
                        </a:rPr>
                        <a:t>2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538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s-PE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Profesor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Seleccionar un delegado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Considerar un representante del salón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 dirty="0">
                          <a:effectLst/>
                        </a:rPr>
                        <a:t>1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98454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s-PE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Profesor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Ver estadisticas de alumnos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Saber como se encuentra el rendimiento de sus alumnos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 dirty="0">
                          <a:effectLst/>
                        </a:rPr>
                        <a:t>1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538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s-PE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 dirty="0">
                          <a:effectLst/>
                        </a:rPr>
                        <a:t>Profesor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Ver información de alumnos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Saber información relevante de sus alumnos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 dirty="0">
                          <a:effectLst/>
                        </a:rPr>
                        <a:t>1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20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Primer Sprint</a:t>
            </a:r>
            <a:endParaRPr lang="es-PE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9038974"/>
              </p:ext>
            </p:extLst>
          </p:nvPr>
        </p:nvGraphicFramePr>
        <p:xfrm>
          <a:off x="896695" y="2545322"/>
          <a:ext cx="10331599" cy="33310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58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0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9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4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2300" dirty="0" smtClean="0">
                          <a:effectLst/>
                        </a:rPr>
                        <a:t>HU005    </a:t>
                      </a:r>
                      <a:endParaRPr lang="es-PE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PE" sz="2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PE" sz="2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PE" sz="2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92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2300" dirty="0">
                          <a:effectLst/>
                        </a:rPr>
                        <a:t>Número:</a:t>
                      </a:r>
                      <a:endParaRPr lang="es-PE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2300" dirty="0">
                          <a:effectLst/>
                        </a:rPr>
                        <a:t>005</a:t>
                      </a:r>
                      <a:endParaRPr lang="es-PE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23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Usuario:</a:t>
                      </a:r>
                    </a:p>
                  </a:txBody>
                  <a:tcPr marL="44450" marR="4445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2300">
                          <a:effectLst/>
                        </a:rPr>
                        <a:t>Administrador</a:t>
                      </a:r>
                    </a:p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2300">
                          <a:effectLst/>
                        </a:rPr>
                        <a:t>Alumno</a:t>
                      </a:r>
                    </a:p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2300">
                          <a:effectLst/>
                        </a:rPr>
                        <a:t>Profesor</a:t>
                      </a:r>
                      <a:endParaRPr lang="es-PE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3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2300" dirty="0">
                          <a:effectLst/>
                        </a:rPr>
                        <a:t>Nombre de Historia:</a:t>
                      </a:r>
                      <a:endParaRPr lang="es-PE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2300" dirty="0">
                          <a:effectLst/>
                        </a:rPr>
                        <a:t>Ver Notas</a:t>
                      </a:r>
                      <a:endParaRPr lang="es-PE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PE" sz="23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PE" sz="2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3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2300">
                          <a:effectLst/>
                        </a:rPr>
                        <a:t>Prioridad:</a:t>
                      </a:r>
                      <a:endParaRPr lang="es-PE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2300">
                          <a:effectLst/>
                        </a:rPr>
                        <a:t>4</a:t>
                      </a:r>
                      <a:endParaRPr lang="es-PE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23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Riesgo Desarrollo:</a:t>
                      </a:r>
                    </a:p>
                  </a:txBody>
                  <a:tcPr marL="44450" marR="44450" marT="0" marB="0"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2300" dirty="0">
                          <a:effectLst/>
                        </a:rPr>
                        <a:t>3</a:t>
                      </a:r>
                      <a:endParaRPr lang="es-PE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77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2300" dirty="0">
                          <a:effectLst/>
                        </a:rPr>
                        <a:t>Programador Responsable:</a:t>
                      </a:r>
                      <a:endParaRPr lang="es-PE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2300" dirty="0">
                          <a:effectLst/>
                        </a:rPr>
                        <a:t>Alex Espino</a:t>
                      </a:r>
                    </a:p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2300" dirty="0">
                          <a:effectLst/>
                        </a:rPr>
                        <a:t>Ricardo Silva</a:t>
                      </a:r>
                      <a:endParaRPr lang="es-PE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75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148140"/>
              </p:ext>
            </p:extLst>
          </p:nvPr>
        </p:nvGraphicFramePr>
        <p:xfrm>
          <a:off x="1156447" y="2554941"/>
          <a:ext cx="9964272" cy="37788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2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4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2300" dirty="0">
                          <a:effectLst/>
                        </a:rPr>
                        <a:t>HU010</a:t>
                      </a:r>
                      <a:endParaRPr lang="es-PE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PE" sz="2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PE" sz="2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PE" sz="2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0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2300" dirty="0">
                          <a:effectLst/>
                        </a:rPr>
                        <a:t>Número:</a:t>
                      </a:r>
                      <a:endParaRPr lang="es-PE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2300">
                          <a:effectLst/>
                        </a:rPr>
                        <a:t>010</a:t>
                      </a:r>
                      <a:endParaRPr lang="es-PE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23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Usuario:</a:t>
                      </a:r>
                    </a:p>
                  </a:txBody>
                  <a:tcPr marL="44450" marR="4445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2300">
                          <a:effectLst/>
                        </a:rPr>
                        <a:t>Administrador</a:t>
                      </a:r>
                      <a:endParaRPr lang="es-PE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90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2300" dirty="0">
                          <a:effectLst/>
                        </a:rPr>
                        <a:t>Nombre de Historia:</a:t>
                      </a:r>
                      <a:endParaRPr lang="es-PE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2300">
                          <a:effectLst/>
                        </a:rPr>
                        <a:t>Ver Información de Usuarios Registrados</a:t>
                      </a:r>
                      <a:endParaRPr lang="es-PE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PE" sz="23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PE" sz="2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0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2300" dirty="0">
                          <a:effectLst/>
                        </a:rPr>
                        <a:t>Prioridad:</a:t>
                      </a:r>
                      <a:endParaRPr lang="es-PE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2300">
                          <a:effectLst/>
                        </a:rPr>
                        <a:t>2</a:t>
                      </a:r>
                      <a:endParaRPr lang="es-PE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23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Riesgo Desarrollo:</a:t>
                      </a:r>
                    </a:p>
                  </a:txBody>
                  <a:tcPr marL="44450" marR="44450" marT="0" marB="0"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2300" dirty="0">
                          <a:effectLst/>
                        </a:rPr>
                        <a:t>2</a:t>
                      </a:r>
                      <a:endParaRPr lang="es-PE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41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2300" dirty="0">
                          <a:effectLst/>
                        </a:rPr>
                        <a:t>Programador Responsable:</a:t>
                      </a:r>
                      <a:endParaRPr lang="es-PE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2300" dirty="0">
                          <a:effectLst/>
                        </a:rPr>
                        <a:t> </a:t>
                      </a:r>
                    </a:p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2300" dirty="0" err="1">
                          <a:effectLst/>
                        </a:rPr>
                        <a:t>Vincenzo</a:t>
                      </a:r>
                      <a:r>
                        <a:rPr lang="es-PE" sz="2300" dirty="0">
                          <a:effectLst/>
                        </a:rPr>
                        <a:t> </a:t>
                      </a:r>
                      <a:r>
                        <a:rPr lang="es-PE" sz="2300" dirty="0" err="1">
                          <a:effectLst/>
                        </a:rPr>
                        <a:t>Greggio</a:t>
                      </a:r>
                      <a:endParaRPr lang="es-PE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55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167450"/>
              </p:ext>
            </p:extLst>
          </p:nvPr>
        </p:nvGraphicFramePr>
        <p:xfrm>
          <a:off x="981635" y="2554941"/>
          <a:ext cx="9977718" cy="36514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5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6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3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6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2300" dirty="0">
                          <a:effectLst/>
                        </a:rPr>
                        <a:t>HU004</a:t>
                      </a:r>
                      <a:endParaRPr lang="es-PE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PE" sz="2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1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2300" dirty="0">
                          <a:effectLst/>
                        </a:rPr>
                        <a:t>Número:</a:t>
                      </a:r>
                      <a:endParaRPr lang="es-PE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2300">
                          <a:effectLst/>
                        </a:rPr>
                        <a:t>004</a:t>
                      </a:r>
                      <a:endParaRPr lang="es-PE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23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Usuario:</a:t>
                      </a:r>
                    </a:p>
                  </a:txBody>
                  <a:tcPr marL="44450" marR="4445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2300">
                          <a:effectLst/>
                        </a:rPr>
                        <a:t>Administrador</a:t>
                      </a:r>
                      <a:endParaRPr lang="es-PE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1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2300" dirty="0">
                          <a:effectLst/>
                        </a:rPr>
                        <a:t>Nombre de Historia:</a:t>
                      </a:r>
                      <a:endParaRPr lang="es-PE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2300" dirty="0">
                          <a:effectLst/>
                        </a:rPr>
                        <a:t>Gestionar Usuarios</a:t>
                      </a:r>
                      <a:endParaRPr lang="es-PE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PE" sz="23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PE" sz="2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1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2300" dirty="0">
                          <a:effectLst/>
                        </a:rPr>
                        <a:t>Prioridad:</a:t>
                      </a:r>
                      <a:endParaRPr lang="es-PE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2300" dirty="0">
                          <a:effectLst/>
                        </a:rPr>
                        <a:t>4</a:t>
                      </a:r>
                      <a:endParaRPr lang="es-PE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23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Riesgo Desarrollo:</a:t>
                      </a:r>
                    </a:p>
                  </a:txBody>
                  <a:tcPr marL="44450" marR="44450" marT="0" marB="0"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2300" dirty="0">
                          <a:effectLst/>
                        </a:rPr>
                        <a:t>4</a:t>
                      </a:r>
                      <a:endParaRPr lang="es-PE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33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2300" dirty="0">
                          <a:effectLst/>
                        </a:rPr>
                        <a:t>Programador Responsable:</a:t>
                      </a:r>
                      <a:endParaRPr lang="es-PE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2300" dirty="0" err="1">
                          <a:effectLst/>
                        </a:rPr>
                        <a:t>Ulices</a:t>
                      </a:r>
                      <a:r>
                        <a:rPr lang="es-PE" sz="2300" dirty="0">
                          <a:effectLst/>
                        </a:rPr>
                        <a:t> Meléndez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2300" dirty="0" err="1">
                          <a:effectLst/>
                        </a:rPr>
                        <a:t>Vincenzo</a:t>
                      </a:r>
                      <a:r>
                        <a:rPr lang="es-PE" sz="2300" dirty="0">
                          <a:effectLst/>
                        </a:rPr>
                        <a:t> </a:t>
                      </a:r>
                      <a:r>
                        <a:rPr lang="es-PE" sz="2300" dirty="0" err="1">
                          <a:effectLst/>
                        </a:rPr>
                        <a:t>Greggio</a:t>
                      </a:r>
                      <a:endParaRPr lang="es-PE" sz="23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2300" dirty="0">
                          <a:effectLst/>
                        </a:rPr>
                        <a:t>Ricardo Silva</a:t>
                      </a:r>
                      <a:endParaRPr lang="es-PE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48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Network (</a:t>
            </a:r>
            <a:r>
              <a:rPr lang="es-PE" dirty="0" err="1" smtClean="0"/>
              <a:t>github</a:t>
            </a:r>
            <a:r>
              <a:rPr lang="es-PE" dirty="0" smtClean="0"/>
              <a:t>)</a:t>
            </a:r>
            <a:endParaRPr lang="es-PE" dirty="0"/>
          </a:p>
        </p:txBody>
      </p:sp>
      <p:grpSp>
        <p:nvGrpSpPr>
          <p:cNvPr id="7" name="Grupo 6"/>
          <p:cNvGrpSpPr/>
          <p:nvPr/>
        </p:nvGrpSpPr>
        <p:grpSpPr>
          <a:xfrm>
            <a:off x="162787" y="4484914"/>
            <a:ext cx="11602494" cy="1245324"/>
            <a:chOff x="145369" y="3333446"/>
            <a:chExt cx="12138130" cy="1316725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/>
            <a:srcRect t="3978" b="-1439"/>
            <a:stretch/>
          </p:blipFill>
          <p:spPr>
            <a:xfrm>
              <a:off x="2856985" y="3342340"/>
              <a:ext cx="9426514" cy="1307831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3"/>
            <a:srcRect t="2209" b="2684"/>
            <a:stretch/>
          </p:blipFill>
          <p:spPr>
            <a:xfrm>
              <a:off x="145369" y="3333446"/>
              <a:ext cx="2740644" cy="1290038"/>
            </a:xfrm>
            <a:prstGeom prst="rect">
              <a:avLst/>
            </a:prstGeom>
          </p:spPr>
        </p:pic>
      </p:grp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712613"/>
          </a:xfrm>
        </p:spPr>
        <p:txBody>
          <a:bodyPr/>
          <a:lstStyle/>
          <a:p>
            <a:r>
              <a:rPr lang="es-PE" dirty="0" smtClean="0"/>
              <a:t>Dividido en 2 </a:t>
            </a:r>
            <a:r>
              <a:rPr lang="es-PE" dirty="0" err="1" smtClean="0"/>
              <a:t>branch’s</a:t>
            </a:r>
            <a:r>
              <a:rPr lang="es-PE" dirty="0" smtClean="0"/>
              <a:t> (Net y Java Script) que finalmente hacen </a:t>
            </a:r>
            <a:r>
              <a:rPr lang="es-PE" dirty="0" err="1" smtClean="0"/>
              <a:t>merge</a:t>
            </a:r>
            <a:r>
              <a:rPr lang="es-PE" dirty="0" smtClean="0"/>
              <a:t>, para su ejecución.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5076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Trello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788" y="2178424"/>
            <a:ext cx="8634982" cy="393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RACI</a:t>
            </a:r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045405"/>
              </p:ext>
            </p:extLst>
          </p:nvPr>
        </p:nvGraphicFramePr>
        <p:xfrm>
          <a:off x="496392" y="2414588"/>
          <a:ext cx="10990217" cy="38904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1021">
                  <a:extLst>
                    <a:ext uri="{9D8B030D-6E8A-4147-A177-3AD203B41FA5}">
                      <a16:colId xmlns:a16="http://schemas.microsoft.com/office/drawing/2014/main" val="3151410782"/>
                    </a:ext>
                  </a:extLst>
                </a:gridCol>
                <a:gridCol w="1623038">
                  <a:extLst>
                    <a:ext uri="{9D8B030D-6E8A-4147-A177-3AD203B41FA5}">
                      <a16:colId xmlns:a16="http://schemas.microsoft.com/office/drawing/2014/main" val="2903685136"/>
                    </a:ext>
                  </a:extLst>
                </a:gridCol>
                <a:gridCol w="948897">
                  <a:extLst>
                    <a:ext uri="{9D8B030D-6E8A-4147-A177-3AD203B41FA5}">
                      <a16:colId xmlns:a16="http://schemas.microsoft.com/office/drawing/2014/main" val="1590403732"/>
                    </a:ext>
                  </a:extLst>
                </a:gridCol>
                <a:gridCol w="722296">
                  <a:extLst>
                    <a:ext uri="{9D8B030D-6E8A-4147-A177-3AD203B41FA5}">
                      <a16:colId xmlns:a16="http://schemas.microsoft.com/office/drawing/2014/main" val="3012034447"/>
                    </a:ext>
                  </a:extLst>
                </a:gridCol>
                <a:gridCol w="495693">
                  <a:extLst>
                    <a:ext uri="{9D8B030D-6E8A-4147-A177-3AD203B41FA5}">
                      <a16:colId xmlns:a16="http://schemas.microsoft.com/office/drawing/2014/main" val="2815030825"/>
                    </a:ext>
                  </a:extLst>
                </a:gridCol>
                <a:gridCol w="948897">
                  <a:extLst>
                    <a:ext uri="{9D8B030D-6E8A-4147-A177-3AD203B41FA5}">
                      <a16:colId xmlns:a16="http://schemas.microsoft.com/office/drawing/2014/main" val="195613594"/>
                    </a:ext>
                  </a:extLst>
                </a:gridCol>
                <a:gridCol w="495693">
                  <a:extLst>
                    <a:ext uri="{9D8B030D-6E8A-4147-A177-3AD203B41FA5}">
                      <a16:colId xmlns:a16="http://schemas.microsoft.com/office/drawing/2014/main" val="1359826328"/>
                    </a:ext>
                  </a:extLst>
                </a:gridCol>
                <a:gridCol w="948897">
                  <a:extLst>
                    <a:ext uri="{9D8B030D-6E8A-4147-A177-3AD203B41FA5}">
                      <a16:colId xmlns:a16="http://schemas.microsoft.com/office/drawing/2014/main" val="4143579026"/>
                    </a:ext>
                  </a:extLst>
                </a:gridCol>
                <a:gridCol w="948897">
                  <a:extLst>
                    <a:ext uri="{9D8B030D-6E8A-4147-A177-3AD203B41FA5}">
                      <a16:colId xmlns:a16="http://schemas.microsoft.com/office/drawing/2014/main" val="3580559413"/>
                    </a:ext>
                  </a:extLst>
                </a:gridCol>
                <a:gridCol w="722296">
                  <a:extLst>
                    <a:ext uri="{9D8B030D-6E8A-4147-A177-3AD203B41FA5}">
                      <a16:colId xmlns:a16="http://schemas.microsoft.com/office/drawing/2014/main" val="2306575160"/>
                    </a:ext>
                  </a:extLst>
                </a:gridCol>
                <a:gridCol w="722296">
                  <a:extLst>
                    <a:ext uri="{9D8B030D-6E8A-4147-A177-3AD203B41FA5}">
                      <a16:colId xmlns:a16="http://schemas.microsoft.com/office/drawing/2014/main" val="3172345414"/>
                    </a:ext>
                  </a:extLst>
                </a:gridCol>
                <a:gridCol w="722296">
                  <a:extLst>
                    <a:ext uri="{9D8B030D-6E8A-4147-A177-3AD203B41FA5}">
                      <a16:colId xmlns:a16="http://schemas.microsoft.com/office/drawing/2014/main" val="4202910463"/>
                    </a:ext>
                  </a:extLst>
                </a:gridCol>
              </a:tblGrid>
              <a:tr h="118189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R: Responsible</a:t>
                      </a:r>
                      <a:b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A: Accountable</a:t>
                      </a:r>
                      <a:b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C: Contributing</a:t>
                      </a:r>
                      <a:b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I: Informed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Project Management Plan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vert="vert27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Project Schedule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vert="vert27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Project Budget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vert="vert27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Functional </a:t>
                      </a:r>
                      <a:r>
                        <a:rPr lang="en-US" sz="1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Requeriments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vert="vert27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Uses Cases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vert="vert27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High Level Solution Design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vert="vert27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Technical Specifications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vert="vert27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Design Wireframes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vert="vert27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Design Mockups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vert="vert27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Test Plans &amp; Scripts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vert="vert27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150712"/>
                  </a:ext>
                </a:extLst>
              </a:tr>
              <a:tr h="597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Administrador</a:t>
                      </a:r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del </a:t>
                      </a:r>
                      <a:r>
                        <a:rPr lang="en-US" sz="1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repositorio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Silva </a:t>
                      </a:r>
                      <a:r>
                        <a:rPr lang="en-US" sz="1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Manayalle</a:t>
                      </a:r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, Ricardo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extLst>
                  <a:ext uri="{0D108BD9-81ED-4DB2-BD59-A6C34878D82A}">
                    <a16:rowId xmlns:a16="http://schemas.microsoft.com/office/drawing/2014/main" val="1878225990"/>
                  </a:ext>
                </a:extLst>
              </a:tr>
              <a:tr h="597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Scrum Master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Greggio</a:t>
                      </a:r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Trujillo, Vincenzo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extLst>
                  <a:ext uri="{0D108BD9-81ED-4DB2-BD59-A6C34878D82A}">
                    <a16:rowId xmlns:a16="http://schemas.microsoft.com/office/drawing/2014/main" val="2332138343"/>
                  </a:ext>
                </a:extLst>
              </a:tr>
              <a:tr h="3182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Integration Owner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Melendez Acosta, </a:t>
                      </a:r>
                      <a:r>
                        <a:rPr lang="en-US" sz="1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Ulices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extLst>
                  <a:ext uri="{0D108BD9-81ED-4DB2-BD59-A6C34878D82A}">
                    <a16:rowId xmlns:a16="http://schemas.microsoft.com/office/drawing/2014/main" val="1978163712"/>
                  </a:ext>
                </a:extLst>
              </a:tr>
              <a:tr h="597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Desarrollador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Espino Gallegos, Alex Santos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extLst>
                  <a:ext uri="{0D108BD9-81ED-4DB2-BD59-A6C34878D82A}">
                    <a16:rowId xmlns:a16="http://schemas.microsoft.com/office/drawing/2014/main" val="4050641904"/>
                  </a:ext>
                </a:extLst>
              </a:tr>
              <a:tr h="597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Silva Solano, David Alberto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6" marR="6916" marT="6916" marB="0" anchor="ctr"/>
                </a:tc>
                <a:extLst>
                  <a:ext uri="{0D108BD9-81ED-4DB2-BD59-A6C34878D82A}">
                    <a16:rowId xmlns:a16="http://schemas.microsoft.com/office/drawing/2014/main" val="1372358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72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160</TotalTime>
  <Words>412</Words>
  <Application>Microsoft Office PowerPoint</Application>
  <PresentationFormat>Panorámica</PresentationFormat>
  <Paragraphs>197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Symbol</vt:lpstr>
      <vt:lpstr>Times New Roman</vt:lpstr>
      <vt:lpstr>Trebuchet MS</vt:lpstr>
      <vt:lpstr>Berlín</vt:lpstr>
      <vt:lpstr>Intranet UPC</vt:lpstr>
      <vt:lpstr>Introducción</vt:lpstr>
      <vt:lpstr>Backlog</vt:lpstr>
      <vt:lpstr>Primer Sprint</vt:lpstr>
      <vt:lpstr>Presentación de PowerPoint</vt:lpstr>
      <vt:lpstr>Presentación de PowerPoint</vt:lpstr>
      <vt:lpstr>Network (github)</vt:lpstr>
      <vt:lpstr>Trello</vt:lpstr>
      <vt:lpstr>RACI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Intranet UPC</dc:title>
  <dc:creator>Vincenzo Greggio Trujillo</dc:creator>
  <cp:lastModifiedBy>ALEX</cp:lastModifiedBy>
  <cp:revision>11</cp:revision>
  <dcterms:created xsi:type="dcterms:W3CDTF">2016-05-07T08:50:31Z</dcterms:created>
  <dcterms:modified xsi:type="dcterms:W3CDTF">2016-05-07T11:39:52Z</dcterms:modified>
</cp:coreProperties>
</file>