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7" r:id="rId4"/>
    <p:sldId id="290" r:id="rId5"/>
    <p:sldId id="297" r:id="rId6"/>
    <p:sldId id="298" r:id="rId7"/>
    <p:sldId id="260" r:id="rId8"/>
    <p:sldId id="262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81" r:id="rId17"/>
    <p:sldId id="278" r:id="rId18"/>
    <p:sldId id="286" r:id="rId19"/>
    <p:sldId id="282" r:id="rId20"/>
    <p:sldId id="279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3001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2766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ECOM_Logo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400800"/>
            <a:ext cx="762000" cy="2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981200" y="1828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981200" y="2667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 userDrawn="1"/>
        </p:nvCxnSpPr>
        <p:spPr bwMode="auto">
          <a:xfrm rot="5400000">
            <a:off x="2613660" y="2476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029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12" name="Elbow Connector 11"/>
          <p:cNvCxnSpPr>
            <a:stCxn id="10" idx="2"/>
            <a:endCxn id="11" idx="0"/>
          </p:cNvCxnSpPr>
          <p:nvPr userDrawn="1"/>
        </p:nvCxnSpPr>
        <p:spPr bwMode="auto">
          <a:xfrm rot="5400000">
            <a:off x="5539740" y="2324100"/>
            <a:ext cx="3505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1295400" y="2133600"/>
          <a:ext cx="2819400" cy="19469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105400" y="2286000"/>
          <a:ext cx="2819400" cy="1112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smtClean="0"/>
              <a:t>1/20/2011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TRANSIMS Version 5</a:t>
            </a:r>
            <a:br>
              <a:rPr lang="en-US" dirty="0" smtClean="0"/>
            </a:br>
            <a:r>
              <a:rPr lang="en-US" dirty="0" smtClean="0"/>
              <a:t>Application Concepts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2011</a:t>
            </a:r>
          </a:p>
          <a:p>
            <a:r>
              <a:rPr lang="en-US" dirty="0" smtClean="0"/>
              <a:t>David Roden – AECOM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Router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57601" y="2971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Router</a:t>
            </a:r>
          </a:p>
        </p:txBody>
      </p:sp>
      <p:cxnSp>
        <p:nvCxnSpPr>
          <p:cNvPr id="14" name="Elbow Connector 13"/>
          <p:cNvCxnSpPr>
            <a:stCxn id="12" idx="2"/>
            <a:endCxn id="31" idx="0"/>
          </p:cNvCxnSpPr>
          <p:nvPr/>
        </p:nvCxnSpPr>
        <p:spPr bwMode="auto">
          <a:xfrm rot="5400000">
            <a:off x="3520441" y="3124200"/>
            <a:ext cx="655320" cy="9906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3657601" y="51054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PlanSelect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524001" y="51054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Select.*</a:t>
            </a:r>
          </a:p>
        </p:txBody>
      </p:sp>
      <p:cxnSp>
        <p:nvCxnSpPr>
          <p:cNvPr id="26" name="Elbow Connector 25"/>
          <p:cNvCxnSpPr>
            <a:stCxn id="24" idx="1"/>
            <a:endCxn id="25" idx="3"/>
          </p:cNvCxnSpPr>
          <p:nvPr/>
        </p:nvCxnSpPr>
        <p:spPr bwMode="auto">
          <a:xfrm rot="10800000">
            <a:off x="2895601" y="5265420"/>
            <a:ext cx="7620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2667001" y="3947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LinkDelay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37" name="Elbow Connector 36"/>
          <p:cNvCxnSpPr>
            <a:stCxn id="39" idx="3"/>
            <a:endCxn id="66" idx="3"/>
          </p:cNvCxnSpPr>
          <p:nvPr/>
        </p:nvCxnSpPr>
        <p:spPr bwMode="auto">
          <a:xfrm flipV="1">
            <a:off x="6019801" y="2125980"/>
            <a:ext cx="762000" cy="1981200"/>
          </a:xfrm>
          <a:prstGeom prst="bentConnector3">
            <a:avLst>
              <a:gd name="adj1" fmla="val 13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648201" y="3947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TravelPlans.*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40" name="Elbow Connector 39"/>
          <p:cNvCxnSpPr>
            <a:stCxn id="12" idx="2"/>
            <a:endCxn id="39" idx="0"/>
          </p:cNvCxnSpPr>
          <p:nvPr/>
        </p:nvCxnSpPr>
        <p:spPr bwMode="auto">
          <a:xfrm rot="16200000" flipH="1">
            <a:off x="4511041" y="3124200"/>
            <a:ext cx="655320" cy="9906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4" name="Elbow Connector 43"/>
          <p:cNvCxnSpPr>
            <a:stCxn id="50" idx="2"/>
            <a:endCxn id="12" idx="0"/>
          </p:cNvCxnSpPr>
          <p:nvPr/>
        </p:nvCxnSpPr>
        <p:spPr bwMode="auto">
          <a:xfrm rot="16200000" flipH="1">
            <a:off x="3124201" y="1752600"/>
            <a:ext cx="685800" cy="17526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3" name="Elbow Connector 52"/>
          <p:cNvCxnSpPr>
            <a:stCxn id="31" idx="2"/>
            <a:endCxn id="24" idx="0"/>
          </p:cNvCxnSpPr>
          <p:nvPr/>
        </p:nvCxnSpPr>
        <p:spPr bwMode="auto">
          <a:xfrm rot="16200000" flipH="1">
            <a:off x="3429001" y="4191000"/>
            <a:ext cx="838200" cy="9906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7" name="Elbow Connector 106"/>
          <p:cNvCxnSpPr>
            <a:stCxn id="39" idx="2"/>
            <a:endCxn id="24" idx="0"/>
          </p:cNvCxnSpPr>
          <p:nvPr/>
        </p:nvCxnSpPr>
        <p:spPr bwMode="auto">
          <a:xfrm rot="5400000">
            <a:off x="4419601" y="4191000"/>
            <a:ext cx="838200" cy="9906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1905001" y="19659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LinkDelay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657601" y="19659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Trip File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52" name="Elbow Connector 51"/>
          <p:cNvCxnSpPr>
            <a:stCxn id="51" idx="2"/>
            <a:endCxn id="12" idx="0"/>
          </p:cNvCxnSpPr>
          <p:nvPr/>
        </p:nvCxnSpPr>
        <p:spPr bwMode="auto">
          <a:xfrm rot="5400000">
            <a:off x="4000501" y="2628900"/>
            <a:ext cx="6858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410201" y="19659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TravelPlans.*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76" name="Elbow Connector 75"/>
          <p:cNvCxnSpPr>
            <a:stCxn id="66" idx="2"/>
            <a:endCxn id="12" idx="0"/>
          </p:cNvCxnSpPr>
          <p:nvPr/>
        </p:nvCxnSpPr>
        <p:spPr bwMode="auto">
          <a:xfrm rot="5400000">
            <a:off x="4876801" y="1752600"/>
            <a:ext cx="685800" cy="17526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4" name="Elbow Connector 106"/>
          <p:cNvCxnSpPr>
            <a:stCxn id="25" idx="1"/>
            <a:endCxn id="12" idx="1"/>
          </p:cNvCxnSpPr>
          <p:nvPr/>
        </p:nvCxnSpPr>
        <p:spPr bwMode="auto">
          <a:xfrm rot="10800000" flipH="1">
            <a:off x="1524001" y="3131820"/>
            <a:ext cx="2133600" cy="2133600"/>
          </a:xfrm>
          <a:prstGeom prst="bentConnector3">
            <a:avLst>
              <a:gd name="adj1" fmla="val -10714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67" name="Elbow Connector 66"/>
          <p:cNvCxnSpPr>
            <a:stCxn id="31" idx="1"/>
            <a:endCxn id="50" idx="1"/>
          </p:cNvCxnSpPr>
          <p:nvPr/>
        </p:nvCxnSpPr>
        <p:spPr bwMode="auto">
          <a:xfrm rot="10800000">
            <a:off x="1905001" y="2125980"/>
            <a:ext cx="762000" cy="1981200"/>
          </a:xfrm>
          <a:prstGeom prst="bentConnector3">
            <a:avLst>
              <a:gd name="adj1" fmla="val 13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4 Travel Skims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Router + </a:t>
            </a:r>
            <a:r>
              <a:rPr lang="en-US" dirty="0" err="1" smtClean="0"/>
              <a:t>PlanSum</a:t>
            </a:r>
            <a:endParaRPr lang="en-US" dirty="0" smtClean="0"/>
          </a:p>
          <a:p>
            <a:pPr lvl="1"/>
            <a:r>
              <a:rPr lang="en-US" dirty="0" smtClean="0"/>
              <a:t>Enter a list of origin and destination Activity Locations</a:t>
            </a:r>
          </a:p>
          <a:p>
            <a:pPr lvl="1"/>
            <a:r>
              <a:rPr lang="en-US" dirty="0" smtClean="0"/>
              <a:t>Set start time increments</a:t>
            </a:r>
          </a:p>
          <a:p>
            <a:pPr lvl="1"/>
            <a:r>
              <a:rPr lang="en-US" dirty="0" smtClean="0"/>
              <a:t>Build a plan for each O-D-T</a:t>
            </a:r>
          </a:p>
          <a:p>
            <a:pPr lvl="2"/>
            <a:r>
              <a:rPr lang="en-US" dirty="0" smtClean="0"/>
              <a:t>Long run times</a:t>
            </a:r>
          </a:p>
          <a:p>
            <a:pPr lvl="2"/>
            <a:r>
              <a:rPr lang="en-US" dirty="0" smtClean="0"/>
              <a:t>Huge plan files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PlanSum</a:t>
            </a:r>
            <a:r>
              <a:rPr lang="en-US" dirty="0" smtClean="0"/>
              <a:t> to summarize the plans and aggregate zone or district skims</a:t>
            </a:r>
          </a:p>
          <a:p>
            <a:pPr lvl="2"/>
            <a:r>
              <a:rPr lang="en-US" dirty="0" smtClean="0"/>
              <a:t>Limited O-D-T index size</a:t>
            </a:r>
          </a:p>
          <a:p>
            <a:pPr lvl="1"/>
            <a:r>
              <a:rPr lang="en-US" dirty="0" smtClean="0"/>
              <a:t>Single output skim file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181600" y="1905000"/>
            <a:ext cx="3048000" cy="3505200"/>
            <a:chOff x="5181600" y="1905000"/>
            <a:chExt cx="3048000" cy="35052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019800" y="280416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Router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019800" y="35661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Plans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7" name="Elbow Connector 36"/>
            <p:cNvCxnSpPr>
              <a:stCxn id="35" idx="2"/>
              <a:endCxn id="36" idx="0"/>
            </p:cNvCxnSpPr>
            <p:nvPr/>
          </p:nvCxnSpPr>
          <p:spPr bwMode="auto">
            <a:xfrm rot="5400000">
              <a:off x="6484620" y="33451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8" name="Elbow Connector 37"/>
            <p:cNvCxnSpPr>
              <a:stCxn id="36" idx="2"/>
              <a:endCxn id="39" idx="0"/>
            </p:cNvCxnSpPr>
            <p:nvPr/>
          </p:nvCxnSpPr>
          <p:spPr bwMode="auto">
            <a:xfrm rot="5400000">
              <a:off x="6484620" y="41071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9" name="Rectangle 38"/>
            <p:cNvSpPr/>
            <p:nvPr/>
          </p:nvSpPr>
          <p:spPr bwMode="auto">
            <a:xfrm>
              <a:off x="6019800" y="432816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PlanSum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019800" y="50901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Zone Skim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41" name="Elbow Connector 40"/>
            <p:cNvCxnSpPr>
              <a:stCxn id="39" idx="2"/>
              <a:endCxn id="40" idx="0"/>
            </p:cNvCxnSpPr>
            <p:nvPr/>
          </p:nvCxnSpPr>
          <p:spPr bwMode="auto">
            <a:xfrm rot="5400000">
              <a:off x="6484620" y="48691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42" name="Rectangle 41"/>
            <p:cNvSpPr/>
            <p:nvPr/>
          </p:nvSpPr>
          <p:spPr bwMode="auto">
            <a:xfrm>
              <a:off x="5181600" y="190500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Select O-D-Ts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43" name="Elbow Connector 42"/>
            <p:cNvCxnSpPr>
              <a:stCxn id="42" idx="2"/>
              <a:endCxn id="35" idx="0"/>
            </p:cNvCxnSpPr>
            <p:nvPr/>
          </p:nvCxnSpPr>
          <p:spPr bwMode="auto">
            <a:xfrm rot="16200000" flipH="1">
              <a:off x="5996940" y="2095500"/>
              <a:ext cx="579120" cy="8382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44" name="Rectangle 43"/>
            <p:cNvSpPr/>
            <p:nvPr/>
          </p:nvSpPr>
          <p:spPr bwMode="auto">
            <a:xfrm>
              <a:off x="6858000" y="190500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Link Delays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45" name="Elbow Connector 44"/>
            <p:cNvCxnSpPr>
              <a:stCxn id="44" idx="2"/>
              <a:endCxn id="35" idx="0"/>
            </p:cNvCxnSpPr>
            <p:nvPr/>
          </p:nvCxnSpPr>
          <p:spPr bwMode="auto">
            <a:xfrm rot="5400000">
              <a:off x="6835140" y="2095500"/>
              <a:ext cx="579120" cy="8382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Travel Skims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PathSkim</a:t>
            </a:r>
            <a:endParaRPr lang="en-US" dirty="0" smtClean="0"/>
          </a:p>
          <a:p>
            <a:pPr lvl="1"/>
            <a:r>
              <a:rPr lang="en-US" dirty="0" smtClean="0"/>
              <a:t>Multiple methods for automatically selecting origins and destinations</a:t>
            </a:r>
          </a:p>
          <a:p>
            <a:pPr lvl="1"/>
            <a:r>
              <a:rPr lang="en-US" dirty="0" smtClean="0"/>
              <a:t>Multiple or merged variable length time periods</a:t>
            </a:r>
          </a:p>
          <a:p>
            <a:pPr lvl="2"/>
            <a:r>
              <a:rPr lang="en-US" dirty="0" smtClean="0"/>
              <a:t>Start or end time points</a:t>
            </a:r>
          </a:p>
          <a:p>
            <a:pPr lvl="1"/>
            <a:r>
              <a:rPr lang="en-US" dirty="0" smtClean="0"/>
              <a:t>One-to-many path building and save only skim data</a:t>
            </a:r>
          </a:p>
          <a:p>
            <a:pPr lvl="2"/>
            <a:r>
              <a:rPr lang="en-US" dirty="0" smtClean="0"/>
              <a:t>No need to write/read plans</a:t>
            </a:r>
          </a:p>
          <a:p>
            <a:pPr lvl="1"/>
            <a:r>
              <a:rPr lang="en-US" dirty="0" smtClean="0"/>
              <a:t>Location/zone/district skims</a:t>
            </a:r>
          </a:p>
          <a:p>
            <a:pPr lvl="1"/>
            <a:r>
              <a:rPr lang="en-US" dirty="0" smtClean="0"/>
              <a:t>Multi-threading and time-period based partitioning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943600" y="2362200"/>
            <a:ext cx="1371600" cy="1844040"/>
            <a:chOff x="5257800" y="2118360"/>
            <a:chExt cx="1371600" cy="184404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5257800" y="288036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PathSkim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257800" y="36423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Skim.*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3" name="Elbow Connector 32"/>
            <p:cNvCxnSpPr>
              <a:stCxn id="31" idx="2"/>
              <a:endCxn id="32" idx="0"/>
            </p:cNvCxnSpPr>
            <p:nvPr/>
          </p:nvCxnSpPr>
          <p:spPr bwMode="auto">
            <a:xfrm rot="5400000">
              <a:off x="5722620" y="34213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5257800" y="21183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Link Delays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5" name="Elbow Connector 34"/>
            <p:cNvCxnSpPr>
              <a:stCxn id="34" idx="2"/>
              <a:endCxn id="31" idx="0"/>
            </p:cNvCxnSpPr>
            <p:nvPr/>
          </p:nvCxnSpPr>
          <p:spPr bwMode="auto">
            <a:xfrm rot="5400000">
              <a:off x="5722620" y="26593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Microsimulator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4 Microsimulator</a:t>
            </a:r>
          </a:p>
          <a:p>
            <a:pPr lvl="1"/>
            <a:r>
              <a:rPr lang="en-US" dirty="0" smtClean="0"/>
              <a:t>Single thread, limited network/demand size </a:t>
            </a:r>
            <a:r>
              <a:rPr lang="en-US" dirty="0" smtClean="0">
                <a:sym typeface="Wingdings" pitchFamily="2" charset="2"/>
              </a:rPr>
              <a:t> subarea applications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Subarea polygon defines area for regional extraction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SubareaNet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dirty="0" err="1" smtClean="0">
                <a:sym typeface="Wingdings" pitchFamily="2" charset="2"/>
              </a:rPr>
              <a:t>SubareaPlans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Subarea link-delays merged with regional link-delays for feedback</a:t>
            </a:r>
          </a:p>
          <a:p>
            <a:r>
              <a:rPr lang="en-US" dirty="0" smtClean="0">
                <a:sym typeface="Wingdings" pitchFamily="2" charset="2"/>
              </a:rPr>
              <a:t>Version 5 simulations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Multiple cores (threads or MPI) processing multiple subareas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Geographic subareas defined in the Node file using </a:t>
            </a:r>
            <a:r>
              <a:rPr lang="en-US" dirty="0" err="1" smtClean="0">
                <a:sym typeface="Wingdings" pitchFamily="2" charset="2"/>
              </a:rPr>
              <a:t>SimSubareas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Normally the CBD is selected as the central subarea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Lake Michigan makes subarea selection more challenging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Subareas can be defined once or updated during each iteration based on link vehicle hours of travel (i.e., load balancing)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4 Microsimulator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29200" y="35052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LinkDelay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1828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Regional Plans.*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Elbow Connector 12"/>
          <p:cNvCxnSpPr>
            <a:stCxn id="53" idx="2"/>
            <a:endCxn id="14" idx="0"/>
          </p:cNvCxnSpPr>
          <p:nvPr/>
        </p:nvCxnSpPr>
        <p:spPr bwMode="auto">
          <a:xfrm rot="5400000">
            <a:off x="1524000" y="4038600"/>
            <a:ext cx="4572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066800" y="42672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PlanPrep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5090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Time Plans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Elbow Connector 15"/>
          <p:cNvCxnSpPr>
            <a:stCxn id="14" idx="2"/>
            <a:endCxn id="15" idx="0"/>
          </p:cNvCxnSpPr>
          <p:nvPr/>
        </p:nvCxnSpPr>
        <p:spPr bwMode="auto">
          <a:xfrm rot="5400000">
            <a:off x="1501140" y="4838700"/>
            <a:ext cx="5029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124200" y="1828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Regional Net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18" name="Elbow Connector 17"/>
          <p:cNvCxnSpPr>
            <a:stCxn id="17" idx="2"/>
            <a:endCxn id="38" idx="0"/>
          </p:cNvCxnSpPr>
          <p:nvPr/>
        </p:nvCxnSpPr>
        <p:spPr bwMode="auto">
          <a:xfrm rot="5400000">
            <a:off x="3550920" y="2407920"/>
            <a:ext cx="51816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Regional Delays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9" name="Elbow Connector 8"/>
          <p:cNvCxnSpPr>
            <a:stCxn id="11" idx="2"/>
            <a:endCxn id="39" idx="0"/>
          </p:cNvCxnSpPr>
          <p:nvPr/>
        </p:nvCxnSpPr>
        <p:spPr bwMode="auto">
          <a:xfrm rot="5400000">
            <a:off x="1493520" y="2407920"/>
            <a:ext cx="51816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124200" y="509016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124200" y="26670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SubareaNet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66800" y="26670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SubareaPlans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066800" y="34899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Subarea Plans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124200" y="34899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Subarea Net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55" name="Elbow Connector 54"/>
          <p:cNvCxnSpPr>
            <a:stCxn id="38" idx="2"/>
            <a:endCxn id="54" idx="0"/>
          </p:cNvCxnSpPr>
          <p:nvPr/>
        </p:nvCxnSpPr>
        <p:spPr bwMode="auto">
          <a:xfrm rot="5400000">
            <a:off x="3558540" y="3238500"/>
            <a:ext cx="5029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8" name="Elbow Connector 57"/>
          <p:cNvCxnSpPr>
            <a:stCxn id="39" idx="2"/>
            <a:endCxn id="53" idx="0"/>
          </p:cNvCxnSpPr>
          <p:nvPr/>
        </p:nvCxnSpPr>
        <p:spPr bwMode="auto">
          <a:xfrm rot="5400000">
            <a:off x="1501140" y="3238500"/>
            <a:ext cx="5029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63" name="Elbow Connector 62"/>
          <p:cNvCxnSpPr>
            <a:stCxn id="54" idx="2"/>
            <a:endCxn id="37" idx="0"/>
          </p:cNvCxnSpPr>
          <p:nvPr/>
        </p:nvCxnSpPr>
        <p:spPr bwMode="auto">
          <a:xfrm rot="5400000">
            <a:off x="3169920" y="4450080"/>
            <a:ext cx="128016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029200" y="5090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Subarea Delays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67" name="Elbow Connector 66"/>
          <p:cNvCxnSpPr>
            <a:stCxn id="37" idx="3"/>
            <a:endCxn id="66" idx="1"/>
          </p:cNvCxnSpPr>
          <p:nvPr/>
        </p:nvCxnSpPr>
        <p:spPr bwMode="auto">
          <a:xfrm>
            <a:off x="4495800" y="5250180"/>
            <a:ext cx="5334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Elbow Connector 71"/>
          <p:cNvCxnSpPr>
            <a:stCxn id="66" idx="0"/>
            <a:endCxn id="10" idx="2"/>
          </p:cNvCxnSpPr>
          <p:nvPr/>
        </p:nvCxnSpPr>
        <p:spPr bwMode="auto">
          <a:xfrm rot="5400000" flipH="1" flipV="1">
            <a:off x="5082540" y="4457700"/>
            <a:ext cx="12649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6" name="Elbow Connector 75"/>
          <p:cNvCxnSpPr>
            <a:stCxn id="8" idx="2"/>
            <a:endCxn id="10" idx="0"/>
          </p:cNvCxnSpPr>
          <p:nvPr/>
        </p:nvCxnSpPr>
        <p:spPr bwMode="auto">
          <a:xfrm rot="5400000">
            <a:off x="5036820" y="2827020"/>
            <a:ext cx="135636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934200" y="35052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New Delays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80" name="Elbow Connector 79"/>
          <p:cNvCxnSpPr>
            <a:stCxn id="10" idx="3"/>
            <a:endCxn id="79" idx="1"/>
          </p:cNvCxnSpPr>
          <p:nvPr/>
        </p:nvCxnSpPr>
        <p:spPr bwMode="auto">
          <a:xfrm>
            <a:off x="6400800" y="3665220"/>
            <a:ext cx="5334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3" name="Elbow Connector 82"/>
          <p:cNvCxnSpPr>
            <a:stCxn id="39" idx="3"/>
            <a:endCxn id="54" idx="1"/>
          </p:cNvCxnSpPr>
          <p:nvPr/>
        </p:nvCxnSpPr>
        <p:spPr bwMode="auto">
          <a:xfrm>
            <a:off x="2438400" y="2827020"/>
            <a:ext cx="685800" cy="82296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8" name="Elbow Connector 87"/>
          <p:cNvCxnSpPr>
            <a:stCxn id="15" idx="3"/>
            <a:endCxn id="37" idx="1"/>
          </p:cNvCxnSpPr>
          <p:nvPr/>
        </p:nvCxnSpPr>
        <p:spPr bwMode="auto">
          <a:xfrm>
            <a:off x="2438400" y="5250180"/>
            <a:ext cx="6858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5" name="Elbow Connector 94"/>
          <p:cNvCxnSpPr>
            <a:stCxn id="79" idx="0"/>
            <a:endCxn id="8" idx="3"/>
          </p:cNvCxnSpPr>
          <p:nvPr/>
        </p:nvCxnSpPr>
        <p:spPr bwMode="auto">
          <a:xfrm rot="16200000" flipV="1">
            <a:off x="6252210" y="2137410"/>
            <a:ext cx="1516380" cy="1219200"/>
          </a:xfrm>
          <a:prstGeom prst="bentConnector2">
            <a:avLst/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9" name="Elbow Connector 98"/>
          <p:cNvCxnSpPr>
            <a:stCxn id="79" idx="2"/>
            <a:endCxn id="102" idx="0"/>
          </p:cNvCxnSpPr>
          <p:nvPr/>
        </p:nvCxnSpPr>
        <p:spPr bwMode="auto">
          <a:xfrm rot="5400000">
            <a:off x="7399020" y="4046220"/>
            <a:ext cx="44196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133232" y="4267200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Feedback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Microsimulator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30480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Regional Plans.*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Elbow Connector 12"/>
          <p:cNvCxnSpPr>
            <a:stCxn id="11" idx="2"/>
            <a:endCxn id="14" idx="0"/>
          </p:cNvCxnSpPr>
          <p:nvPr/>
        </p:nvCxnSpPr>
        <p:spPr bwMode="auto">
          <a:xfrm rot="5400000">
            <a:off x="1600200" y="3672840"/>
            <a:ext cx="6096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19200" y="397764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PlanPrep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19200" y="4836914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Time Plans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Elbow Connector 15"/>
          <p:cNvCxnSpPr>
            <a:stCxn id="14" idx="2"/>
            <a:endCxn id="15" idx="0"/>
          </p:cNvCxnSpPr>
          <p:nvPr/>
        </p:nvCxnSpPr>
        <p:spPr bwMode="auto">
          <a:xfrm rot="5400000">
            <a:off x="1635383" y="4567297"/>
            <a:ext cx="539234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8" name="Elbow Connector 17"/>
          <p:cNvCxnSpPr>
            <a:stCxn id="33" idx="2"/>
            <a:endCxn id="32" idx="0"/>
          </p:cNvCxnSpPr>
          <p:nvPr/>
        </p:nvCxnSpPr>
        <p:spPr bwMode="auto">
          <a:xfrm rot="5400000">
            <a:off x="3695700" y="2796540"/>
            <a:ext cx="5334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276600" y="4836914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cxnSp>
        <p:nvCxnSpPr>
          <p:cNvPr id="63" name="Elbow Connector 62"/>
          <p:cNvCxnSpPr>
            <a:stCxn id="35" idx="2"/>
            <a:endCxn id="37" idx="0"/>
          </p:cNvCxnSpPr>
          <p:nvPr/>
        </p:nvCxnSpPr>
        <p:spPr bwMode="auto">
          <a:xfrm rot="5400000">
            <a:off x="3685163" y="4559677"/>
            <a:ext cx="554474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260629" y="4836914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Regional Delays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67" name="Elbow Connector 66"/>
          <p:cNvCxnSpPr>
            <a:stCxn id="37" idx="3"/>
            <a:endCxn id="66" idx="1"/>
          </p:cNvCxnSpPr>
          <p:nvPr/>
        </p:nvCxnSpPr>
        <p:spPr bwMode="auto">
          <a:xfrm>
            <a:off x="4648200" y="4996934"/>
            <a:ext cx="612429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8" name="Elbow Connector 87"/>
          <p:cNvCxnSpPr>
            <a:stCxn id="15" idx="3"/>
            <a:endCxn id="37" idx="1"/>
          </p:cNvCxnSpPr>
          <p:nvPr/>
        </p:nvCxnSpPr>
        <p:spPr bwMode="auto">
          <a:xfrm>
            <a:off x="2590800" y="4996934"/>
            <a:ext cx="6858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3276600" y="306324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SimSubareas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276600" y="2209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Regional Delays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76600" y="39624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Subarea Nodes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42" name="Elbow Connector 41"/>
          <p:cNvCxnSpPr>
            <a:stCxn id="32" idx="2"/>
            <a:endCxn id="35" idx="0"/>
          </p:cNvCxnSpPr>
          <p:nvPr/>
        </p:nvCxnSpPr>
        <p:spPr bwMode="auto">
          <a:xfrm rot="5400000">
            <a:off x="3672840" y="3672840"/>
            <a:ext cx="5791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5" name="Elbow Connector 44"/>
          <p:cNvCxnSpPr>
            <a:stCxn id="66" idx="0"/>
            <a:endCxn id="33" idx="3"/>
          </p:cNvCxnSpPr>
          <p:nvPr/>
        </p:nvCxnSpPr>
        <p:spPr bwMode="auto">
          <a:xfrm rot="16200000" flipV="1">
            <a:off x="4063768" y="2954252"/>
            <a:ext cx="2467094" cy="1298229"/>
          </a:xfrm>
          <a:prstGeom prst="bentConnector2">
            <a:avLst/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165629" y="481226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sz="1600" dirty="0" smtClean="0"/>
              <a:t>eedback</a:t>
            </a:r>
            <a:endParaRPr lang="en-US" dirty="0"/>
          </a:p>
        </p:txBody>
      </p:sp>
      <p:cxnSp>
        <p:nvCxnSpPr>
          <p:cNvPr id="49" name="Elbow Connector 44"/>
          <p:cNvCxnSpPr>
            <a:stCxn id="66" idx="3"/>
            <a:endCxn id="48" idx="1"/>
          </p:cNvCxnSpPr>
          <p:nvPr/>
        </p:nvCxnSpPr>
        <p:spPr bwMode="auto">
          <a:xfrm>
            <a:off x="6632229" y="4996934"/>
            <a:ext cx="5334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Microsimulator Feedback Loops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98608" y="4382305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Microsimulator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217471" y="3343012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445076" y="3343012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Travel Paths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217471" y="53949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Bottlenecks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445076" y="5393335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Travel Times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3" name="Elbow Connector 53"/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4198016" y="3449444"/>
            <a:ext cx="719253" cy="11464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14" name="Elbow Connector 55"/>
          <p:cNvCxnSpPr>
            <a:cxnSpLocks noChangeShapeType="1"/>
            <a:stCxn id="9" idx="2"/>
            <a:endCxn id="8" idx="0"/>
          </p:cNvCxnSpPr>
          <p:nvPr/>
        </p:nvCxnSpPr>
        <p:spPr bwMode="auto">
          <a:xfrm rot="16200000" flipH="1">
            <a:off x="3084213" y="3482109"/>
            <a:ext cx="719253" cy="1081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15" name="Straight Arrow Connector 64"/>
          <p:cNvCxnSpPr>
            <a:cxnSpLocks noChangeShapeType="1"/>
            <a:stCxn id="8" idx="2"/>
            <a:endCxn id="12" idx="0"/>
          </p:cNvCxnSpPr>
          <p:nvPr/>
        </p:nvCxnSpPr>
        <p:spPr bwMode="auto">
          <a:xfrm rot="16200000" flipH="1">
            <a:off x="4212147" y="4474606"/>
            <a:ext cx="690990" cy="11464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16" name="Elbow Connector 66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5400000">
            <a:off x="3097533" y="4508084"/>
            <a:ext cx="692615" cy="1081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445076" y="2585348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Router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445076" y="17526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Trips / Tours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9" name="Elbow Connector 53"/>
          <p:cNvCxnSpPr>
            <a:cxnSpLocks noChangeShapeType="1"/>
            <a:stCxn id="18" idx="2"/>
            <a:endCxn id="17" idx="0"/>
          </p:cNvCxnSpPr>
          <p:nvPr/>
        </p:nvCxnSpPr>
        <p:spPr bwMode="auto">
          <a:xfrm rot="5400000">
            <a:off x="4874522" y="2328994"/>
            <a:ext cx="512708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20" name="Elbow Connector 53"/>
          <p:cNvCxnSpPr>
            <a:cxnSpLocks noChangeShapeType="1"/>
            <a:stCxn id="17" idx="2"/>
            <a:endCxn id="10" idx="0"/>
          </p:cNvCxnSpPr>
          <p:nvPr/>
        </p:nvCxnSpPr>
        <p:spPr bwMode="auto">
          <a:xfrm rot="5400000">
            <a:off x="4912064" y="3124200"/>
            <a:ext cx="437624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" name="Flowchart: Decision 20"/>
          <p:cNvSpPr/>
          <p:nvPr/>
        </p:nvSpPr>
        <p:spPr>
          <a:xfrm>
            <a:off x="762000" y="4181212"/>
            <a:ext cx="1447800" cy="585216"/>
          </a:xfrm>
          <a:prstGeom prst="flowChartDecision">
            <a:avLst/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Change?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2" name="Elbow Connector 66"/>
          <p:cNvCxnSpPr>
            <a:cxnSpLocks noChangeShapeType="1"/>
            <a:stCxn id="11" idx="1"/>
            <a:endCxn id="21" idx="2"/>
          </p:cNvCxnSpPr>
          <p:nvPr/>
        </p:nvCxnSpPr>
        <p:spPr bwMode="auto">
          <a:xfrm rot="10800000">
            <a:off x="1485901" y="4766428"/>
            <a:ext cx="731571" cy="788552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23" name="Elbow Connector 66"/>
          <p:cNvCxnSpPr>
            <a:cxnSpLocks noChangeShapeType="1"/>
            <a:stCxn id="21" idx="0"/>
            <a:endCxn id="9" idx="1"/>
          </p:cNvCxnSpPr>
          <p:nvPr/>
        </p:nvCxnSpPr>
        <p:spPr bwMode="auto">
          <a:xfrm rot="5400000" flipH="1" flipV="1">
            <a:off x="1512595" y="3476337"/>
            <a:ext cx="678180" cy="731571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24" name="Straight Arrow Connector 64"/>
          <p:cNvCxnSpPr>
            <a:cxnSpLocks noChangeShapeType="1"/>
            <a:stCxn id="12" idx="3"/>
            <a:endCxn id="26" idx="2"/>
          </p:cNvCxnSpPr>
          <p:nvPr/>
        </p:nvCxnSpPr>
        <p:spPr bwMode="auto">
          <a:xfrm flipV="1">
            <a:off x="5816676" y="4766428"/>
            <a:ext cx="698424" cy="786927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25" name="Elbow Connector 66"/>
          <p:cNvCxnSpPr>
            <a:cxnSpLocks noChangeShapeType="1"/>
            <a:stCxn id="9" idx="0"/>
            <a:endCxn id="17" idx="1"/>
          </p:cNvCxnSpPr>
          <p:nvPr/>
        </p:nvCxnSpPr>
        <p:spPr bwMode="auto">
          <a:xfrm rot="5400000" flipH="1" flipV="1">
            <a:off x="3375351" y="2273288"/>
            <a:ext cx="597644" cy="1541805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26" name="Flowchart: Decision 25"/>
          <p:cNvSpPr/>
          <p:nvPr/>
        </p:nvSpPr>
        <p:spPr>
          <a:xfrm>
            <a:off x="5791200" y="4181212"/>
            <a:ext cx="1447800" cy="585216"/>
          </a:xfrm>
          <a:prstGeom prst="flowChartDecision">
            <a:avLst/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Change?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7" name="Straight Arrow Connector 64"/>
          <p:cNvCxnSpPr>
            <a:cxnSpLocks noChangeShapeType="1"/>
            <a:stCxn id="26" idx="0"/>
            <a:endCxn id="17" idx="3"/>
          </p:cNvCxnSpPr>
          <p:nvPr/>
        </p:nvCxnSpPr>
        <p:spPr bwMode="auto">
          <a:xfrm rot="16200000" flipV="1">
            <a:off x="5447966" y="3114078"/>
            <a:ext cx="1435844" cy="698424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28" name="Hexagon 27"/>
          <p:cNvSpPr>
            <a:spLocks noChangeAspect="1"/>
          </p:cNvSpPr>
          <p:nvPr/>
        </p:nvSpPr>
        <p:spPr>
          <a:xfrm>
            <a:off x="7703149" y="4181212"/>
            <a:ext cx="678851" cy="585216"/>
          </a:xfrm>
          <a:prstGeom prst="hexagon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</a:rPr>
              <a:t>Stop</a:t>
            </a:r>
            <a:endParaRPr lang="en-US" sz="1200" dirty="0">
              <a:latin typeface="Calibri" pitchFamily="34" charset="0"/>
            </a:endParaRPr>
          </a:p>
        </p:txBody>
      </p:sp>
      <p:cxnSp>
        <p:nvCxnSpPr>
          <p:cNvPr id="29" name="Straight Arrow Connector 64"/>
          <p:cNvCxnSpPr>
            <a:cxnSpLocks noChangeShapeType="1"/>
            <a:stCxn id="26" idx="3"/>
            <a:endCxn id="28" idx="3"/>
          </p:cNvCxnSpPr>
          <p:nvPr/>
        </p:nvCxnSpPr>
        <p:spPr bwMode="auto">
          <a:xfrm>
            <a:off x="7239000" y="4473820"/>
            <a:ext cx="464149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7163568" y="443761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No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7000" y="3959423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Yes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7800" y="3959423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Yes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Convergence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MORPC TRANSIMS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BC954C8-961D-4A64-9C40-41D6146342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40" y="1600200"/>
            <a:ext cx="6778486" cy="4412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Recent Convergence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Discussions with academics about Dynamic User Equilibrium (DUE) convergence using TRANSIMS	</a:t>
            </a:r>
          </a:p>
          <a:p>
            <a:pPr lvl="1"/>
            <a:r>
              <a:rPr lang="en-US" dirty="0" smtClean="0"/>
              <a:t>New performance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Link delay MSA averaging seems acceptable</a:t>
            </a:r>
          </a:p>
          <a:p>
            <a:pPr lvl="1"/>
            <a:r>
              <a:rPr lang="en-US" dirty="0" smtClean="0"/>
              <a:t>Less comfortable with selected traveler feedback</a:t>
            </a:r>
          </a:p>
          <a:p>
            <a:pPr lvl="2"/>
            <a:r>
              <a:rPr lang="en-US" dirty="0" smtClean="0"/>
              <a:t>Prefer simulating AON plans in each iterations</a:t>
            </a:r>
          </a:p>
          <a:p>
            <a:pPr lvl="3"/>
            <a:r>
              <a:rPr lang="en-US" dirty="0" smtClean="0"/>
              <a:t>Since a unique path is built for each trip, gridlock concerns may be minimized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3175" y="2952750"/>
            <a:ext cx="3629025" cy="62865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800475"/>
            <a:ext cx="449580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Equilibrium Statistics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286000" y="3352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AON Plans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638800" y="3352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Re-Skim Plans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09600" y="3352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AON Flows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7315200" y="33528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Simulated Flows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3" name="Elbow Connector 53"/>
          <p:cNvCxnSpPr>
            <a:cxnSpLocks noChangeShapeType="1"/>
            <a:stCxn id="12" idx="2"/>
            <a:endCxn id="62" idx="3"/>
          </p:cNvCxnSpPr>
          <p:nvPr/>
        </p:nvCxnSpPr>
        <p:spPr bwMode="auto">
          <a:xfrm rot="5400000">
            <a:off x="5833110" y="3173730"/>
            <a:ext cx="1668780" cy="2667000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14" name="Elbow Connector 55"/>
          <p:cNvCxnSpPr>
            <a:cxnSpLocks noChangeShapeType="1"/>
            <a:stCxn id="11" idx="2"/>
            <a:endCxn id="62" idx="1"/>
          </p:cNvCxnSpPr>
          <p:nvPr/>
        </p:nvCxnSpPr>
        <p:spPr bwMode="auto">
          <a:xfrm rot="16200000" flipH="1">
            <a:off x="1794510" y="3173730"/>
            <a:ext cx="1668780" cy="2667000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15" name="Straight Arrow Connector 64"/>
          <p:cNvCxnSpPr>
            <a:cxnSpLocks noChangeShapeType="1"/>
            <a:stCxn id="34" idx="2"/>
            <a:endCxn id="12" idx="0"/>
          </p:cNvCxnSpPr>
          <p:nvPr/>
        </p:nvCxnSpPr>
        <p:spPr bwMode="auto">
          <a:xfrm rot="16200000" flipH="1">
            <a:off x="7254240" y="2606040"/>
            <a:ext cx="65532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16" name="Elbow Connector 66"/>
          <p:cNvCxnSpPr>
            <a:cxnSpLocks noChangeShapeType="1"/>
            <a:stCxn id="17" idx="2"/>
            <a:endCxn id="11" idx="0"/>
          </p:cNvCxnSpPr>
          <p:nvPr/>
        </p:nvCxnSpPr>
        <p:spPr bwMode="auto">
          <a:xfrm rot="5400000">
            <a:off x="1384114" y="2603314"/>
            <a:ext cx="660772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2371988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Router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447800" y="1661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Trip File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9" name="Elbow Connector 53"/>
          <p:cNvCxnSpPr>
            <a:cxnSpLocks noChangeShapeType="1"/>
            <a:stCxn id="18" idx="2"/>
            <a:endCxn id="17" idx="0"/>
          </p:cNvCxnSpPr>
          <p:nvPr/>
        </p:nvCxnSpPr>
        <p:spPr bwMode="auto">
          <a:xfrm rot="5400000">
            <a:off x="1938206" y="2176594"/>
            <a:ext cx="390788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20" name="Elbow Connector 53"/>
          <p:cNvCxnSpPr>
            <a:cxnSpLocks noChangeShapeType="1"/>
            <a:stCxn id="34" idx="2"/>
            <a:endCxn id="10" idx="0"/>
          </p:cNvCxnSpPr>
          <p:nvPr/>
        </p:nvCxnSpPr>
        <p:spPr bwMode="auto">
          <a:xfrm rot="5400000">
            <a:off x="6416040" y="2606040"/>
            <a:ext cx="65532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" name="Elbow Connector 66"/>
          <p:cNvCxnSpPr>
            <a:cxnSpLocks noChangeShapeType="1"/>
            <a:stCxn id="17" idx="2"/>
            <a:endCxn id="9" idx="0"/>
          </p:cNvCxnSpPr>
          <p:nvPr/>
        </p:nvCxnSpPr>
        <p:spPr bwMode="auto">
          <a:xfrm rot="16200000" flipH="1">
            <a:off x="2222314" y="2603314"/>
            <a:ext cx="660772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27" name="Straight Arrow Connector 64"/>
          <p:cNvCxnSpPr>
            <a:cxnSpLocks noChangeShapeType="1"/>
            <a:stCxn id="39" idx="2"/>
            <a:endCxn id="17" idx="3"/>
          </p:cNvCxnSpPr>
          <p:nvPr/>
        </p:nvCxnSpPr>
        <p:spPr bwMode="auto">
          <a:xfrm rot="5400000">
            <a:off x="3458396" y="1342204"/>
            <a:ext cx="550808" cy="1828800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477000" y="237744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Router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477000" y="1661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Plan File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6" name="Elbow Connector 53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5400000">
            <a:off x="6964680" y="2179320"/>
            <a:ext cx="39624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3962400" y="1661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Simulated Times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47" name="Straight Arrow Connector 64"/>
          <p:cNvCxnSpPr>
            <a:cxnSpLocks noChangeShapeType="1"/>
            <a:stCxn id="39" idx="2"/>
            <a:endCxn id="34" idx="1"/>
          </p:cNvCxnSpPr>
          <p:nvPr/>
        </p:nvCxnSpPr>
        <p:spPr bwMode="auto">
          <a:xfrm rot="16200000" flipH="1">
            <a:off x="5284470" y="1344930"/>
            <a:ext cx="556260" cy="1828800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3962400" y="38862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PlanCompare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51" name="Elbow Connector 55"/>
          <p:cNvCxnSpPr>
            <a:cxnSpLocks noChangeShapeType="1"/>
            <a:stCxn id="9" idx="2"/>
            <a:endCxn id="50" idx="1"/>
          </p:cNvCxnSpPr>
          <p:nvPr/>
        </p:nvCxnSpPr>
        <p:spPr bwMode="auto">
          <a:xfrm rot="16200000" flipH="1">
            <a:off x="3280410" y="3364230"/>
            <a:ext cx="373380" cy="990600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54" name="Elbow Connector 55"/>
          <p:cNvCxnSpPr>
            <a:cxnSpLocks noChangeShapeType="1"/>
            <a:stCxn id="10" idx="2"/>
            <a:endCxn id="50" idx="3"/>
          </p:cNvCxnSpPr>
          <p:nvPr/>
        </p:nvCxnSpPr>
        <p:spPr bwMode="auto">
          <a:xfrm rot="5400000">
            <a:off x="5642610" y="3364230"/>
            <a:ext cx="373380" cy="990600"/>
          </a:xfrm>
          <a:prstGeom prst="bentConnector2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962400" y="51816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LinkSum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3962400" y="4556760"/>
            <a:ext cx="1371600" cy="32004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Trip Gap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3962400" y="5852160"/>
            <a:ext cx="1371600" cy="32004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Relative Gap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01" name="Elbow Connector 55"/>
          <p:cNvCxnSpPr>
            <a:cxnSpLocks noChangeShapeType="1"/>
            <a:stCxn id="50" idx="2"/>
            <a:endCxn id="99" idx="0"/>
          </p:cNvCxnSpPr>
          <p:nvPr/>
        </p:nvCxnSpPr>
        <p:spPr bwMode="auto">
          <a:xfrm rot="5400000">
            <a:off x="4472940" y="4381500"/>
            <a:ext cx="35052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104" name="Elbow Connector 55"/>
          <p:cNvCxnSpPr>
            <a:cxnSpLocks noChangeShapeType="1"/>
            <a:stCxn id="62" idx="2"/>
            <a:endCxn id="100" idx="0"/>
          </p:cNvCxnSpPr>
          <p:nvPr/>
        </p:nvCxnSpPr>
        <p:spPr bwMode="auto">
          <a:xfrm rot="5400000">
            <a:off x="4472940" y="5676900"/>
            <a:ext cx="35052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</a:p>
          <a:p>
            <a:r>
              <a:rPr lang="en-US" dirty="0" err="1" smtClean="0"/>
              <a:t>NetPrep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Router applications</a:t>
            </a:r>
          </a:p>
          <a:p>
            <a:r>
              <a:rPr lang="en-US" dirty="0" err="1" smtClean="0"/>
              <a:t>PathSkim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Microsimulator applications</a:t>
            </a:r>
          </a:p>
          <a:p>
            <a:r>
              <a:rPr lang="en-US" dirty="0" smtClean="0"/>
              <a:t>Resent convergence discussions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Equilibrium Convergence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MORPC TRANSIMS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BC954C8-961D-4A64-9C40-41D6146342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867" y="1564070"/>
            <a:ext cx="6658933" cy="45291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Trip Gap by Time of Day and Iteration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438140" cy="453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Relative Gap by Time of Day and Iteration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13020"/>
            <a:ext cx="7622460" cy="452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user interaction during network conversion</a:t>
            </a:r>
          </a:p>
          <a:p>
            <a:pPr lvl="1"/>
            <a:r>
              <a:rPr lang="en-US" dirty="0" smtClean="0"/>
              <a:t>Separate link selection and collapsing from relational file generation</a:t>
            </a:r>
          </a:p>
          <a:p>
            <a:r>
              <a:rPr lang="en-US" dirty="0" smtClean="0"/>
              <a:t>Streamline the application process</a:t>
            </a:r>
          </a:p>
          <a:p>
            <a:pPr lvl="1"/>
            <a:r>
              <a:rPr lang="en-US" dirty="0" smtClean="0"/>
              <a:t>Consolidate processing steps </a:t>
            </a:r>
          </a:p>
          <a:p>
            <a:pPr lvl="1"/>
            <a:r>
              <a:rPr lang="en-US" dirty="0" smtClean="0"/>
              <a:t>Minimize the number intermediate/working files (e.g., plan files)</a:t>
            </a:r>
          </a:p>
          <a:p>
            <a:r>
              <a:rPr lang="en-US" dirty="0" smtClean="0"/>
              <a:t>Coordinate partitioned tasks to cumulate shared and dependent data (e.g., flow and travel times)</a:t>
            </a:r>
          </a:p>
          <a:p>
            <a:pPr lvl="1"/>
            <a:r>
              <a:rPr lang="en-US" dirty="0" smtClean="0"/>
              <a:t>Performance statistics and reports based on all partitions</a:t>
            </a:r>
          </a:p>
          <a:p>
            <a:r>
              <a:rPr lang="en-US" dirty="0" smtClean="0"/>
              <a:t>Improve performance and functionality for demand model feedback (i.e., skims)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4 Network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source data </a:t>
            </a:r>
            <a:r>
              <a:rPr lang="en-US" dirty="0" smtClean="0">
                <a:sym typeface="Wingdings" pitchFamily="2" charset="2"/>
              </a:rPr>
              <a:t> link and node files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GISNet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TPPlusNet</a:t>
            </a:r>
            <a:r>
              <a:rPr lang="en-US" dirty="0" smtClean="0">
                <a:sym typeface="Wingdings" pitchFamily="2" charset="2"/>
              </a:rPr>
              <a:t>, EMME2Net, TransCAD GISDK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Develop a User Program script to manipulate link data fields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Review and edit link and node files</a:t>
            </a:r>
          </a:p>
          <a:p>
            <a:r>
              <a:rPr lang="en-US" dirty="0" smtClean="0">
                <a:sym typeface="Wingdings" pitchFamily="2" charset="2"/>
              </a:rPr>
              <a:t>Synthesize TRANSIMS network with </a:t>
            </a:r>
            <a:r>
              <a:rPr lang="en-US" dirty="0" err="1" smtClean="0">
                <a:sym typeface="Wingdings" pitchFamily="2" charset="2"/>
              </a:rPr>
              <a:t>TransimsNet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Review network, refine parameters, re-run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Manually edit or provide Update/Delete commands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Review and edit signal and sign warrants</a:t>
            </a:r>
          </a:p>
          <a:p>
            <a:r>
              <a:rPr lang="en-US" dirty="0" smtClean="0">
                <a:sym typeface="Wingdings" pitchFamily="2" charset="2"/>
              </a:rPr>
              <a:t>Synthesize traffic controls with </a:t>
            </a:r>
            <a:r>
              <a:rPr lang="en-US" dirty="0" err="1" smtClean="0">
                <a:sym typeface="Wingdings" pitchFamily="2" charset="2"/>
              </a:rPr>
              <a:t>IntControl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Coordinate signal offsets with Progression</a:t>
            </a:r>
          </a:p>
          <a:p>
            <a:r>
              <a:rPr lang="en-US" dirty="0" smtClean="0">
                <a:sym typeface="Wingdings" pitchFamily="2" charset="2"/>
              </a:rPr>
              <a:t>(Similar process for transit networks)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Network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and edit source data </a:t>
            </a:r>
            <a:r>
              <a:rPr lang="en-US" dirty="0" smtClean="0">
                <a:sym typeface="Wingdings" pitchFamily="2" charset="2"/>
              </a:rPr>
              <a:t> link and node files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NetPrep</a:t>
            </a:r>
            <a:r>
              <a:rPr lang="en-US" dirty="0" smtClean="0">
                <a:sym typeface="Wingdings" pitchFamily="2" charset="2"/>
              </a:rPr>
              <a:t> (input GIS, TP+, EMME/2, TRANSIMS network files)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Develop a User Program script to manipulate link data fields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Merge, select and collapse nodes and links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Apply Update/Delete commands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Review and edit link and node files</a:t>
            </a:r>
          </a:p>
          <a:p>
            <a:r>
              <a:rPr lang="en-US" dirty="0" smtClean="0">
                <a:sym typeface="Wingdings" pitchFamily="2" charset="2"/>
              </a:rPr>
              <a:t>Synthesize TRANSIMS network with </a:t>
            </a:r>
            <a:r>
              <a:rPr lang="en-US" dirty="0" err="1" smtClean="0">
                <a:sym typeface="Wingdings" pitchFamily="2" charset="2"/>
              </a:rPr>
              <a:t>TransimsNet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Review network, refine parameters, re-run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Apply Update/Delete commands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Review and edit signal and sign warrants</a:t>
            </a:r>
          </a:p>
          <a:p>
            <a:r>
              <a:rPr lang="en-US" dirty="0" smtClean="0">
                <a:sym typeface="Wingdings" pitchFamily="2" charset="2"/>
              </a:rPr>
              <a:t>Synthesize traffic controls with </a:t>
            </a:r>
            <a:r>
              <a:rPr lang="en-US" dirty="0" err="1" smtClean="0">
                <a:sym typeface="Wingdings" pitchFamily="2" charset="2"/>
              </a:rPr>
              <a:t>IntControl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Coordinate signal offsets with Progression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Preparation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Greater focus on the initial develop of the input link and node file</a:t>
            </a:r>
          </a:p>
          <a:p>
            <a:pPr lvl="1"/>
            <a:r>
              <a:rPr lang="en-US" dirty="0" smtClean="0"/>
              <a:t>Additional data manipulation and update/delete tools</a:t>
            </a:r>
          </a:p>
          <a:p>
            <a:pPr lvl="1"/>
            <a:r>
              <a:rPr lang="en-US" dirty="0" smtClean="0"/>
              <a:t>Tools for selecting a subset of links from an all-streets network</a:t>
            </a:r>
          </a:p>
          <a:p>
            <a:r>
              <a:rPr lang="en-US" dirty="0" err="1" smtClean="0"/>
              <a:t>TransimsNet</a:t>
            </a:r>
            <a:r>
              <a:rPr lang="en-US" dirty="0" smtClean="0"/>
              <a:t> includes much finer controls of synthetic data generation</a:t>
            </a:r>
          </a:p>
          <a:p>
            <a:pPr lvl="1"/>
            <a:r>
              <a:rPr lang="en-US" dirty="0" smtClean="0"/>
              <a:t>Pocket lanes, link connections, activity locations, traffic controls, parking details, speeds, and other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 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path building controls and features</a:t>
            </a:r>
          </a:p>
          <a:p>
            <a:pPr lvl="1"/>
            <a:r>
              <a:rPr lang="en-US" dirty="0" smtClean="0"/>
              <a:t>Forward or backward path building with trip end constraints</a:t>
            </a:r>
          </a:p>
          <a:p>
            <a:pPr lvl="1"/>
            <a:r>
              <a:rPr lang="en-US" dirty="0" smtClean="0"/>
              <a:t>Expanded selection criterion</a:t>
            </a:r>
          </a:p>
          <a:p>
            <a:pPr lvl="2"/>
            <a:r>
              <a:rPr lang="en-US" dirty="0" smtClean="0"/>
              <a:t>Time, location, zone, traveler type, mode, household, etc.</a:t>
            </a:r>
          </a:p>
          <a:p>
            <a:pPr lvl="2"/>
            <a:r>
              <a:rPr lang="en-US" dirty="0" smtClean="0"/>
              <a:t>Build paths for individual travelers or trips within a household</a:t>
            </a:r>
          </a:p>
          <a:p>
            <a:pPr lvl="1"/>
            <a:r>
              <a:rPr lang="en-US" dirty="0" smtClean="0"/>
              <a:t>More rigorous path building algorithm available to minimize transit transfer anomalies</a:t>
            </a:r>
          </a:p>
          <a:p>
            <a:pPr lvl="1"/>
            <a:r>
              <a:rPr lang="en-US" dirty="0" smtClean="0"/>
              <a:t>Parking and vehicle operating costs included in path building</a:t>
            </a:r>
          </a:p>
          <a:p>
            <a:pPr lvl="2"/>
            <a:r>
              <a:rPr lang="en-US" dirty="0" smtClean="0"/>
              <a:t>Can be varied by vehicle type</a:t>
            </a:r>
          </a:p>
          <a:p>
            <a:pPr lvl="1"/>
            <a:r>
              <a:rPr lang="en-US" dirty="0" smtClean="0"/>
              <a:t>Traveler type script for traveler-specific path building parameters</a:t>
            </a:r>
          </a:p>
          <a:p>
            <a:pPr lvl="1"/>
            <a:r>
              <a:rPr lang="en-US" dirty="0" smtClean="0"/>
              <a:t>Local impedance factor to avoid hard-limit effects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 Performance Enhancements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and integrated Router-based iterations</a:t>
            </a:r>
          </a:p>
          <a:p>
            <a:pPr lvl="1"/>
            <a:r>
              <a:rPr lang="en-US" dirty="0" smtClean="0"/>
              <a:t>Create link-delays directly from Router</a:t>
            </a:r>
          </a:p>
          <a:p>
            <a:pPr lvl="2"/>
            <a:r>
              <a:rPr lang="en-US" dirty="0" smtClean="0"/>
              <a:t>Independently control update of link flows and link travel-times</a:t>
            </a:r>
          </a:p>
          <a:p>
            <a:pPr lvl="2"/>
            <a:r>
              <a:rPr lang="en-US" dirty="0" smtClean="0"/>
              <a:t>Build upon input flows / travel-times or start from free-flow conditions</a:t>
            </a:r>
          </a:p>
          <a:p>
            <a:pPr lvl="2"/>
            <a:r>
              <a:rPr lang="en-US" dirty="0" smtClean="0"/>
              <a:t>Choice of periodic update vs. single final update</a:t>
            </a:r>
          </a:p>
          <a:p>
            <a:pPr lvl="1"/>
            <a:r>
              <a:rPr lang="en-US" dirty="0" smtClean="0"/>
              <a:t>Multi-step incremental loading can be replaced with single application</a:t>
            </a:r>
          </a:p>
          <a:p>
            <a:pPr lvl="1"/>
            <a:r>
              <a:rPr lang="en-US" dirty="0" smtClean="0"/>
              <a:t>PlanSum can be bypassed</a:t>
            </a:r>
          </a:p>
          <a:p>
            <a:pPr lvl="1"/>
            <a:r>
              <a:rPr lang="en-US" dirty="0" smtClean="0"/>
              <a:t>Integrated Plan merging (</a:t>
            </a:r>
            <a:r>
              <a:rPr lang="en-US" dirty="0" err="1" smtClean="0"/>
              <a:t>PlanPrep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Subset of input plans can be replaced with selective re-routing/update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4 Router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762000" y="1950720"/>
            <a:ext cx="6781800" cy="3703320"/>
            <a:chOff x="762000" y="1950720"/>
            <a:chExt cx="6781800" cy="370332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600200" y="303276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Router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600200" y="37947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Plans.*</a:t>
              </a:r>
            </a:p>
          </p:txBody>
        </p:sp>
        <p:cxnSp>
          <p:nvCxnSpPr>
            <p:cNvPr id="14" name="Elbow Connector 13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2065020" y="35737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3886200" y="533400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PlanSelect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600200" y="533400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HHList.*</a:t>
              </a:r>
            </a:p>
          </p:txBody>
        </p:sp>
        <p:cxnSp>
          <p:nvCxnSpPr>
            <p:cNvPr id="26" name="Elbow Connector 25"/>
            <p:cNvCxnSpPr>
              <a:stCxn id="24" idx="1"/>
              <a:endCxn id="25" idx="3"/>
            </p:cNvCxnSpPr>
            <p:nvPr/>
          </p:nvCxnSpPr>
          <p:spPr bwMode="auto">
            <a:xfrm rot="10800000">
              <a:off x="2971800" y="5494020"/>
              <a:ext cx="91440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6172200" y="455676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PlanSum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172200" y="533400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LinkDelay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2" name="Elbow Connector 31"/>
            <p:cNvCxnSpPr>
              <a:stCxn id="30" idx="2"/>
              <a:endCxn id="31" idx="0"/>
            </p:cNvCxnSpPr>
            <p:nvPr/>
          </p:nvCxnSpPr>
          <p:spPr bwMode="auto">
            <a:xfrm rot="5400000">
              <a:off x="6629400" y="5105400"/>
              <a:ext cx="45720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6" name="Elbow Connector 35"/>
            <p:cNvCxnSpPr>
              <a:stCxn id="13" idx="3"/>
              <a:endCxn id="38" idx="1"/>
            </p:cNvCxnSpPr>
            <p:nvPr/>
          </p:nvCxnSpPr>
          <p:spPr bwMode="auto">
            <a:xfrm>
              <a:off x="2971800" y="3954780"/>
              <a:ext cx="91440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7" name="Elbow Connector 36"/>
            <p:cNvCxnSpPr>
              <a:stCxn id="39" idx="3"/>
              <a:endCxn id="30" idx="1"/>
            </p:cNvCxnSpPr>
            <p:nvPr/>
          </p:nvCxnSpPr>
          <p:spPr bwMode="auto">
            <a:xfrm>
              <a:off x="5257800" y="4716780"/>
              <a:ext cx="91440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8" name="Rectangle 37"/>
            <p:cNvSpPr/>
            <p:nvPr/>
          </p:nvSpPr>
          <p:spPr bwMode="auto">
            <a:xfrm>
              <a:off x="3886200" y="379476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PlanPrep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886200" y="45567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TravelPlans.*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40" name="Elbow Connector 39"/>
            <p:cNvCxnSpPr>
              <a:stCxn id="38" idx="2"/>
              <a:endCxn id="39" idx="0"/>
            </p:cNvCxnSpPr>
            <p:nvPr/>
          </p:nvCxnSpPr>
          <p:spPr bwMode="auto">
            <a:xfrm rot="5400000">
              <a:off x="4351020" y="43357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44" name="Elbow Connector 43"/>
            <p:cNvCxnSpPr>
              <a:stCxn id="50" idx="2"/>
              <a:endCxn id="12" idx="0"/>
            </p:cNvCxnSpPr>
            <p:nvPr/>
          </p:nvCxnSpPr>
          <p:spPr bwMode="auto">
            <a:xfrm rot="5400000">
              <a:off x="2324100" y="2232660"/>
              <a:ext cx="762000" cy="8382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53" name="Elbow Connector 52"/>
            <p:cNvCxnSpPr>
              <a:stCxn id="31" idx="1"/>
              <a:endCxn id="24" idx="3"/>
            </p:cNvCxnSpPr>
            <p:nvPr/>
          </p:nvCxnSpPr>
          <p:spPr bwMode="auto">
            <a:xfrm rot="10800000">
              <a:off x="5257800" y="5494020"/>
              <a:ext cx="91440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07" name="Elbow Connector 106"/>
            <p:cNvCxnSpPr>
              <a:stCxn id="39" idx="2"/>
              <a:endCxn id="24" idx="0"/>
            </p:cNvCxnSpPr>
            <p:nvPr/>
          </p:nvCxnSpPr>
          <p:spPr bwMode="auto">
            <a:xfrm rot="5400000">
              <a:off x="4343400" y="5105400"/>
              <a:ext cx="45720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2438400" y="195072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LinkDelay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62000" y="195072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Trip File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52" name="Elbow Connector 51"/>
            <p:cNvCxnSpPr>
              <a:stCxn id="51" idx="2"/>
              <a:endCxn id="12" idx="0"/>
            </p:cNvCxnSpPr>
            <p:nvPr/>
          </p:nvCxnSpPr>
          <p:spPr bwMode="auto">
            <a:xfrm rot="16200000" flipH="1">
              <a:off x="1485900" y="2232660"/>
              <a:ext cx="762000" cy="8382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66" name="Rectangle 65"/>
            <p:cNvSpPr/>
            <p:nvPr/>
          </p:nvSpPr>
          <p:spPr bwMode="auto">
            <a:xfrm>
              <a:off x="3886200" y="30327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TravelPlans.*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76" name="Elbow Connector 75"/>
            <p:cNvCxnSpPr>
              <a:stCxn id="66" idx="2"/>
              <a:endCxn id="38" idx="0"/>
            </p:cNvCxnSpPr>
            <p:nvPr/>
          </p:nvCxnSpPr>
          <p:spPr bwMode="auto">
            <a:xfrm rot="5400000">
              <a:off x="4351020" y="3573780"/>
              <a:ext cx="44196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0" name="Elbow Connector 36"/>
            <p:cNvCxnSpPr>
              <a:stCxn id="50" idx="3"/>
              <a:endCxn id="30" idx="0"/>
            </p:cNvCxnSpPr>
            <p:nvPr/>
          </p:nvCxnSpPr>
          <p:spPr bwMode="auto">
            <a:xfrm>
              <a:off x="3810000" y="2110740"/>
              <a:ext cx="3048000" cy="2446020"/>
            </a:xfrm>
            <a:prstGeom prst="bentConnector2">
              <a:avLst/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4" name="Elbow Connector 106"/>
            <p:cNvCxnSpPr>
              <a:stCxn id="25" idx="1"/>
              <a:endCxn id="12" idx="1"/>
            </p:cNvCxnSpPr>
            <p:nvPr/>
          </p:nvCxnSpPr>
          <p:spPr bwMode="auto">
            <a:xfrm rot="10800000">
              <a:off x="1600200" y="3192780"/>
              <a:ext cx="1588" cy="2301240"/>
            </a:xfrm>
            <a:prstGeom prst="bentConnector3">
              <a:avLst>
                <a:gd name="adj1" fmla="val 22781178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7" name="Elbow Connector 96"/>
            <p:cNvCxnSpPr>
              <a:stCxn id="39" idx="3"/>
              <a:endCxn id="66" idx="3"/>
            </p:cNvCxnSpPr>
            <p:nvPr/>
          </p:nvCxnSpPr>
          <p:spPr bwMode="auto">
            <a:xfrm flipV="1">
              <a:off x="5257800" y="3192780"/>
              <a:ext cx="1588" cy="1524000"/>
            </a:xfrm>
            <a:prstGeom prst="bentConnector3">
              <a:avLst>
                <a:gd name="adj1" fmla="val 27812603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00" name="Elbow Connector 36"/>
            <p:cNvCxnSpPr>
              <a:stCxn id="31" idx="3"/>
              <a:endCxn id="50" idx="0"/>
            </p:cNvCxnSpPr>
            <p:nvPr/>
          </p:nvCxnSpPr>
          <p:spPr bwMode="auto">
            <a:xfrm flipH="1" flipV="1">
              <a:off x="3124200" y="1950720"/>
              <a:ext cx="4419600" cy="3543300"/>
            </a:xfrm>
            <a:prstGeom prst="bentConnector4">
              <a:avLst>
                <a:gd name="adj1" fmla="val -5172"/>
                <a:gd name="adj2" fmla="val 108957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1349</TotalTime>
  <Words>997</Words>
  <Application>Microsoft Office PowerPoint</Application>
  <PresentationFormat>On-screen Show (4:3)</PresentationFormat>
  <Paragraphs>279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blue_2007</vt:lpstr>
      <vt:lpstr>TRANSIMS Version 5 Application Concepts</vt:lpstr>
      <vt:lpstr> Topics </vt:lpstr>
      <vt:lpstr> Goals and objectives</vt:lpstr>
      <vt:lpstr> Version 4 Network Preparation</vt:lpstr>
      <vt:lpstr> Version 5 Network Preparation</vt:lpstr>
      <vt:lpstr> Network Preparation Differences</vt:lpstr>
      <vt:lpstr> Router Applications</vt:lpstr>
      <vt:lpstr> Router Performance Enhancements</vt:lpstr>
      <vt:lpstr> Version 4 Router Applications</vt:lpstr>
      <vt:lpstr> Version 5 Router Applications</vt:lpstr>
      <vt:lpstr> Version 4 Travel Skims</vt:lpstr>
      <vt:lpstr> Version 5 Travel Skims</vt:lpstr>
      <vt:lpstr> Microsimulator Applications</vt:lpstr>
      <vt:lpstr> Version 4 Microsimulator</vt:lpstr>
      <vt:lpstr> Version 5 Microsimulator</vt:lpstr>
      <vt:lpstr> Microsimulator Feedback Loops</vt:lpstr>
      <vt:lpstr> Process Convergence</vt:lpstr>
      <vt:lpstr> Recent Convergence Discussions</vt:lpstr>
      <vt:lpstr> Equilibrium Statistics</vt:lpstr>
      <vt:lpstr> Equilibrium Convergence</vt:lpstr>
      <vt:lpstr> Trip Gap by Time of Day and Iteration</vt:lpstr>
      <vt:lpstr> Relative Gap by Time of Day and Iteration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TRANSIMS Version 5 Introduction</dc:title>
  <dc:creator>RodenD</dc:creator>
  <cp:lastModifiedBy>David Roden</cp:lastModifiedBy>
  <cp:revision>159</cp:revision>
  <dcterms:created xsi:type="dcterms:W3CDTF">2011-01-12T14:45:26Z</dcterms:created>
  <dcterms:modified xsi:type="dcterms:W3CDTF">2011-01-18T13:49:57Z</dcterms:modified>
</cp:coreProperties>
</file>