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5" r:id="rId3"/>
    <p:sldId id="286" r:id="rId4"/>
    <p:sldId id="288" r:id="rId5"/>
    <p:sldId id="294" r:id="rId6"/>
    <p:sldId id="295" r:id="rId7"/>
    <p:sldId id="277" r:id="rId8"/>
    <p:sldId id="291" r:id="rId9"/>
    <p:sldId id="293" r:id="rId10"/>
    <p:sldId id="274" r:id="rId11"/>
    <p:sldId id="276" r:id="rId12"/>
    <p:sldId id="275" r:id="rId13"/>
    <p:sldId id="278" r:id="rId14"/>
    <p:sldId id="297" r:id="rId15"/>
    <p:sldId id="279" r:id="rId16"/>
    <p:sldId id="272" r:id="rId17"/>
    <p:sldId id="302" r:id="rId18"/>
    <p:sldId id="304" r:id="rId19"/>
    <p:sldId id="305" r:id="rId20"/>
    <p:sldId id="300" r:id="rId21"/>
    <p:sldId id="284" r:id="rId22"/>
    <p:sldId id="280" r:id="rId23"/>
    <p:sldId id="281" r:id="rId24"/>
    <p:sldId id="29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62"/>
    </p:cViewPr>
  </p:sorterViewPr>
  <p:notesViewPr>
    <p:cSldViewPr>
      <p:cViewPr varScale="1">
        <p:scale>
          <a:sx n="85" d="100"/>
          <a:sy n="85" d="100"/>
        </p:scale>
        <p:origin x="-243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69693-4B73-3F4B-BE08-27CE2957F7EB}" type="datetime1">
              <a:rPr lang="en-US" smtClean="0"/>
              <a:pPr/>
              <a:t>1/17/2011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7F71-A600-874B-8C52-75C3F91F2D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30016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2766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AECOM_Logo.jpg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53400" y="6400800"/>
            <a:ext cx="762000" cy="2282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981200" y="1828800"/>
            <a:ext cx="164592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Microsimulator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981200" y="2667000"/>
            <a:ext cx="164592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</a:rPr>
              <a:t>Performance</a:t>
            </a:r>
          </a:p>
        </p:txBody>
      </p:sp>
      <p:cxnSp>
        <p:nvCxnSpPr>
          <p:cNvPr id="9" name="Elbow Connector 8"/>
          <p:cNvCxnSpPr>
            <a:stCxn id="6" idx="2"/>
            <a:endCxn id="7" idx="0"/>
          </p:cNvCxnSpPr>
          <p:nvPr userDrawn="1"/>
        </p:nvCxnSpPr>
        <p:spPr bwMode="auto">
          <a:xfrm rot="5400000">
            <a:off x="2613660" y="2476500"/>
            <a:ext cx="381000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0" name="Rectangle 9"/>
          <p:cNvSpPr/>
          <p:nvPr userDrawn="1"/>
        </p:nvSpPr>
        <p:spPr bwMode="auto">
          <a:xfrm>
            <a:off x="5029200" y="1828800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Microsimulator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029200" y="249936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Performance</a:t>
            </a:r>
          </a:p>
        </p:txBody>
      </p:sp>
      <p:cxnSp>
        <p:nvCxnSpPr>
          <p:cNvPr id="12" name="Elbow Connector 11"/>
          <p:cNvCxnSpPr>
            <a:stCxn id="10" idx="2"/>
            <a:endCxn id="11" idx="0"/>
          </p:cNvCxnSpPr>
          <p:nvPr userDrawn="1"/>
        </p:nvCxnSpPr>
        <p:spPr bwMode="auto">
          <a:xfrm rot="5400000">
            <a:off x="5539740" y="2324100"/>
            <a:ext cx="350520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able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1295400" y="2133600"/>
          <a:ext cx="2819400" cy="194691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39800"/>
                <a:gridCol w="939800"/>
                <a:gridCol w="939800"/>
              </a:tblGrid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Header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Nested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5105400" y="2286000"/>
          <a:ext cx="2819400" cy="11125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39800"/>
                <a:gridCol w="939800"/>
                <a:gridCol w="939800"/>
              </a:tblGrid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Header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477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dirty="0" smtClean="0"/>
              <a:t>1/20/2011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smtClean="0"/>
              <a:t>Chicago RTSTEP TRANSIMS Model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77000"/>
            <a:ext cx="3841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68" r:id="rId6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TRANSIMS Version 5</a:t>
            </a:r>
            <a:br>
              <a:rPr lang="en-US" dirty="0" smtClean="0"/>
            </a:br>
            <a:r>
              <a:rPr lang="en-US" dirty="0" smtClean="0"/>
              <a:t>Demand Files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20, 2011</a:t>
            </a:r>
          </a:p>
          <a:p>
            <a:r>
              <a:rPr lang="en-US" dirty="0" smtClean="0"/>
              <a:t>David Roden – AECOM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Household File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5 changes</a:t>
            </a:r>
          </a:p>
          <a:p>
            <a:pPr lvl="1"/>
            <a:r>
              <a:rPr lang="en-US" dirty="0" smtClean="0"/>
              <a:t>Household and Population files </a:t>
            </a:r>
            <a:r>
              <a:rPr lang="en-US" dirty="0" smtClean="0">
                <a:sym typeface="Wingdings" pitchFamily="2" charset="2"/>
              </a:rPr>
              <a:t> nested Household file</a:t>
            </a:r>
          </a:p>
          <a:p>
            <a:pPr lvl="2"/>
            <a:r>
              <a:rPr lang="en-US" dirty="0" smtClean="0"/>
              <a:t>Tighter record management and fewer coding inconsistencies</a:t>
            </a:r>
          </a:p>
          <a:p>
            <a:pPr lvl="2"/>
            <a:r>
              <a:rPr lang="en-US" dirty="0" smtClean="0"/>
              <a:t>Provides traveler type scripts with access to household and person attributes</a:t>
            </a:r>
          </a:p>
          <a:p>
            <a:pPr lvl="1"/>
            <a:r>
              <a:rPr lang="en-US" dirty="0" smtClean="0"/>
              <a:t>Few default fields – user-defined fields added as needed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28800" y="3831768"/>
          <a:ext cx="4953000" cy="19594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326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HHold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Location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Persons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Workers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Vehicles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Person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Relate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Work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Drive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3968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1862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Vehicle File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5 changes</a:t>
            </a:r>
          </a:p>
          <a:p>
            <a:pPr lvl="1"/>
            <a:r>
              <a:rPr lang="en-US" dirty="0" smtClean="0"/>
              <a:t>Vehicle ID </a:t>
            </a:r>
            <a:r>
              <a:rPr lang="en-US" dirty="0" smtClean="0">
                <a:sym typeface="Wingdings" pitchFamily="2" charset="2"/>
              </a:rPr>
              <a:t> household number and household vehicle number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Default Version 4 conversion:  if (ID &gt; 9) vehicle = ID % 10 + 1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Location  parking (same value, different field name)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Version 4 vehicle type and subtype  Version 5 vehicle type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Default Version 4 conversion:  type = </a:t>
            </a:r>
            <a:r>
              <a:rPr lang="en-US" dirty="0" err="1" smtClean="0">
                <a:sym typeface="Wingdings" pitchFamily="2" charset="2"/>
              </a:rPr>
              <a:t>vehtype</a:t>
            </a:r>
            <a:r>
              <a:rPr lang="en-US" dirty="0" smtClean="0">
                <a:sym typeface="Wingdings" pitchFamily="2" charset="2"/>
              </a:rPr>
              <a:t> * 10 + subtype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Problematic for vehicles types &gt; 9  (often used for HOV)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28800" y="4343400"/>
          <a:ext cx="3907008" cy="126564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76752"/>
                <a:gridCol w="976752"/>
                <a:gridCol w="976752"/>
                <a:gridCol w="976752"/>
              </a:tblGrid>
              <a:tr h="316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HHold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Vehicle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Parking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16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3968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316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1862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316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3966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Vehicle Type File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5 changes</a:t>
            </a:r>
          </a:p>
          <a:p>
            <a:pPr lvl="1"/>
            <a:r>
              <a:rPr lang="en-US" dirty="0" smtClean="0"/>
              <a:t>Subtype removed </a:t>
            </a:r>
            <a:r>
              <a:rPr lang="en-US" dirty="0" smtClean="0">
                <a:sym typeface="Wingdings" pitchFamily="2" charset="2"/>
              </a:rPr>
              <a:t> simple type index (1..99)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Default Version 4 conversion:  type = </a:t>
            </a:r>
            <a:r>
              <a:rPr lang="en-US" dirty="0" err="1" smtClean="0">
                <a:sym typeface="Wingdings" pitchFamily="2" charset="2"/>
              </a:rPr>
              <a:t>vehtype</a:t>
            </a:r>
            <a:r>
              <a:rPr lang="en-US" dirty="0" smtClean="0">
                <a:sym typeface="Wingdings" pitchFamily="2" charset="2"/>
              </a:rPr>
              <a:t> * 10 + subtype</a:t>
            </a:r>
          </a:p>
          <a:p>
            <a:pPr lvl="1"/>
            <a:r>
              <a:rPr lang="en-US" dirty="0" smtClean="0"/>
              <a:t>Operating cost and vertical grade impacts added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09800" y="3124200"/>
          <a:ext cx="4038600" cy="2971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19300"/>
                <a:gridCol w="2019300"/>
              </a:tblGrid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Vehicle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Attributes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Passenger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Processing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Number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Capacity</a:t>
                      </a:r>
                      <a:endParaRPr lang="en-US" dirty="0"/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Vehicle Length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Loading Rate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Maximum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Speed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Unloading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Rate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Maximum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Acceleration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Loading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Method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Maximum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Deceleration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Minimum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Dwell 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Restrictions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Maximum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Dwell 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Operating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Cost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Grade 1..10</a:t>
                      </a:r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Selection File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5 changes</a:t>
            </a:r>
          </a:p>
          <a:p>
            <a:pPr lvl="1"/>
            <a:r>
              <a:rPr lang="en-US" dirty="0" smtClean="0"/>
              <a:t>Household list and household record files </a:t>
            </a:r>
            <a:r>
              <a:rPr lang="en-US" dirty="0" smtClean="0">
                <a:sym typeface="Wingdings" pitchFamily="2" charset="2"/>
              </a:rPr>
              <a:t> selection file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H</a:t>
            </a:r>
            <a:r>
              <a:rPr lang="en-US" dirty="0" smtClean="0"/>
              <a:t>ousehold, person, tour, and trip selection options</a:t>
            </a:r>
          </a:p>
          <a:p>
            <a:pPr lvl="2"/>
            <a:r>
              <a:rPr lang="en-US" dirty="0" smtClean="0"/>
              <a:t>If person, tour, or trips fields are zero, selects all records</a:t>
            </a:r>
          </a:p>
          <a:p>
            <a:pPr lvl="3"/>
            <a:r>
              <a:rPr lang="en-US" dirty="0" smtClean="0"/>
              <a:t>Person = 0 </a:t>
            </a:r>
            <a:r>
              <a:rPr lang="en-US" dirty="0" smtClean="0">
                <a:sym typeface="Wingdings" pitchFamily="2" charset="2"/>
              </a:rPr>
              <a:t> selects all persons in the household</a:t>
            </a:r>
            <a:endParaRPr lang="en-US" dirty="0" smtClean="0"/>
          </a:p>
          <a:p>
            <a:pPr lvl="1"/>
            <a:r>
              <a:rPr lang="en-US" dirty="0" smtClean="0"/>
              <a:t>May also include a traveler type and partition number fields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5000" y="3810000"/>
          <a:ext cx="4800600" cy="228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HHold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Person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Tour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Trip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Partition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Partitions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5 changes</a:t>
            </a:r>
          </a:p>
          <a:p>
            <a:pPr lvl="1"/>
            <a:r>
              <a:rPr lang="en-US" dirty="0" smtClean="0"/>
              <a:t>Household, Trip, Vehicle, Selection, Plan, Problem, and Skim files may be partitioned</a:t>
            </a:r>
          </a:p>
          <a:p>
            <a:pPr lvl="1"/>
            <a:r>
              <a:rPr lang="en-US" dirty="0" smtClean="0"/>
              <a:t>Partitioned files use the partition number as a filename extension </a:t>
            </a:r>
          </a:p>
          <a:p>
            <a:pPr lvl="2"/>
            <a:r>
              <a:rPr lang="en-US" dirty="0" smtClean="0"/>
              <a:t>name.0,  name.1,  name.*, …</a:t>
            </a:r>
          </a:p>
          <a:p>
            <a:pPr lvl="2"/>
            <a:r>
              <a:rPr lang="en-US" dirty="0" smtClean="0"/>
              <a:t>Improve clarity and minimize case sensitive issues for Linux filenames</a:t>
            </a:r>
          </a:p>
          <a:p>
            <a:pPr lvl="1"/>
            <a:r>
              <a:rPr lang="en-US" dirty="0" smtClean="0"/>
              <a:t>Partition extensions are no longer implied in control keys</a:t>
            </a:r>
          </a:p>
          <a:p>
            <a:pPr lvl="2"/>
            <a:r>
              <a:rPr lang="en-US" dirty="0" smtClean="0"/>
              <a:t>Must include name.* or a partition number in the filename</a:t>
            </a:r>
          </a:p>
          <a:p>
            <a:pPr lvl="1"/>
            <a:r>
              <a:rPr lang="en-US" dirty="0" smtClean="0"/>
              <a:t>Version 4 partition extensions can be read as input files</a:t>
            </a:r>
          </a:p>
          <a:p>
            <a:pPr lvl="2"/>
            <a:r>
              <a:rPr lang="en-US" dirty="0" err="1" smtClean="0"/>
              <a:t>name.tAA</a:t>
            </a:r>
            <a:r>
              <a:rPr lang="en-US" dirty="0" smtClean="0"/>
              <a:t>,  </a:t>
            </a:r>
            <a:r>
              <a:rPr lang="en-US" dirty="0" err="1" smtClean="0"/>
              <a:t>name.tAB</a:t>
            </a:r>
            <a:r>
              <a:rPr lang="en-US" dirty="0" smtClean="0"/>
              <a:t>,  </a:t>
            </a:r>
            <a:r>
              <a:rPr lang="en-US" dirty="0" err="1" smtClean="0"/>
              <a:t>name.t</a:t>
            </a:r>
            <a:r>
              <a:rPr lang="en-US" dirty="0" smtClean="0"/>
              <a:t>*, …</a:t>
            </a:r>
          </a:p>
          <a:p>
            <a:pPr lvl="2"/>
            <a:r>
              <a:rPr lang="en-US" dirty="0" err="1" smtClean="0"/>
              <a:t>name.AA</a:t>
            </a:r>
            <a:r>
              <a:rPr lang="en-US" dirty="0" smtClean="0"/>
              <a:t>,  </a:t>
            </a:r>
            <a:r>
              <a:rPr lang="en-US" dirty="0" err="1" smtClean="0"/>
              <a:t>name.AB</a:t>
            </a:r>
            <a:r>
              <a:rPr lang="en-US" dirty="0" smtClean="0"/>
              <a:t>,  name.*, 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Plan File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5 changes</a:t>
            </a:r>
          </a:p>
          <a:p>
            <a:pPr lvl="1"/>
            <a:r>
              <a:rPr lang="en-US" dirty="0" smtClean="0"/>
              <a:t>Version 4 Plan files must be converted for use in Version 5</a:t>
            </a:r>
          </a:p>
          <a:p>
            <a:pPr lvl="2"/>
            <a:r>
              <a:rPr lang="en-US" dirty="0" err="1" smtClean="0"/>
              <a:t>NewFormat</a:t>
            </a:r>
            <a:r>
              <a:rPr lang="en-US" dirty="0" smtClean="0"/>
              <a:t> program</a:t>
            </a:r>
          </a:p>
          <a:p>
            <a:pPr lvl="1"/>
            <a:r>
              <a:rPr lang="en-US" dirty="0" smtClean="0"/>
              <a:t>Node/Link types and traveler scaling factor problems are eliminated</a:t>
            </a:r>
          </a:p>
          <a:p>
            <a:pPr lvl="1"/>
            <a:r>
              <a:rPr lang="en-US" dirty="0" smtClean="0"/>
              <a:t>All trip data and path legs are stored in a single nested record</a:t>
            </a:r>
          </a:p>
          <a:p>
            <a:pPr lvl="2"/>
            <a:r>
              <a:rPr lang="en-US" dirty="0" smtClean="0"/>
              <a:t>Eliminates problems created by incomplete trips</a:t>
            </a:r>
          </a:p>
          <a:p>
            <a:pPr lvl="2"/>
            <a:r>
              <a:rPr lang="en-US" dirty="0" smtClean="0"/>
              <a:t>Simplifies comparisons, update processing and sorting</a:t>
            </a:r>
          </a:p>
          <a:p>
            <a:pPr lvl="1"/>
            <a:r>
              <a:rPr lang="en-US" dirty="0" smtClean="0"/>
              <a:t>Stores detailed information about each component of the path</a:t>
            </a:r>
          </a:p>
          <a:p>
            <a:pPr lvl="2"/>
            <a:r>
              <a:rPr lang="en-US" dirty="0" smtClean="0"/>
              <a:t>Provides greater accuracy and fidelity</a:t>
            </a:r>
          </a:p>
          <a:p>
            <a:pPr lvl="2"/>
            <a:r>
              <a:rPr lang="en-US" dirty="0" smtClean="0"/>
              <a:t>Eliminates data estimates and approximations</a:t>
            </a:r>
          </a:p>
          <a:p>
            <a:pPr lvl="2"/>
            <a:r>
              <a:rPr lang="en-US" dirty="0" smtClean="0"/>
              <a:t>Facilitates more detailed analysis of congested locations</a:t>
            </a:r>
          </a:p>
          <a:p>
            <a:pPr lvl="1"/>
            <a:r>
              <a:rPr lang="en-US" dirty="0" smtClean="0"/>
              <a:t>Significantly larger plan file with much more information</a:t>
            </a:r>
          </a:p>
          <a:p>
            <a:pPr lvl="2"/>
            <a:r>
              <a:rPr lang="en-US" dirty="0" smtClean="0"/>
              <a:t>Binary format should be used for most production runs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Plan 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primary trip record includes</a:t>
            </a:r>
          </a:p>
          <a:p>
            <a:pPr lvl="1"/>
            <a:r>
              <a:rPr lang="en-US" dirty="0" smtClean="0"/>
              <a:t>A full copy of the input trip file record</a:t>
            </a:r>
          </a:p>
          <a:p>
            <a:pPr lvl="1"/>
            <a:r>
              <a:rPr lang="en-US" dirty="0" smtClean="0"/>
              <a:t>Path departure and arrival times</a:t>
            </a:r>
          </a:p>
          <a:p>
            <a:pPr lvl="1"/>
            <a:r>
              <a:rPr lang="en-US" dirty="0" smtClean="0"/>
              <a:t>Trip travel time by mode (walk, drive, transit, wait, other)</a:t>
            </a:r>
          </a:p>
          <a:p>
            <a:pPr lvl="1"/>
            <a:r>
              <a:rPr lang="en-US" dirty="0" smtClean="0"/>
              <a:t>Total trip length, cost, and impedance</a:t>
            </a:r>
          </a:p>
          <a:p>
            <a:r>
              <a:rPr lang="en-US" dirty="0" smtClean="0"/>
              <a:t>The nested path records include</a:t>
            </a:r>
          </a:p>
          <a:p>
            <a:pPr lvl="1"/>
            <a:r>
              <a:rPr lang="en-US" dirty="0" smtClean="0"/>
              <a:t>Mode, ID type, facility ID, travel time, distance, cost and impedance for each leg / link on the path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Chicago RTSTEP TRANSIMS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Plan Data Fields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1676400"/>
          <a:ext cx="7848600" cy="41783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62150"/>
                <a:gridCol w="1962150"/>
                <a:gridCol w="1962150"/>
                <a:gridCol w="1962150"/>
              </a:tblGrid>
              <a:tr h="29845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Primary Trip Record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Nested Records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Activity-Related Data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Trip-Related Data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Router-Related Data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Path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-Related Data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Household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Trip Number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Departure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Leg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Person 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Trip Start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Time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Arrival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Leg 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Tour Number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Trip End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Time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Activity Time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Leg Record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ID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Activity Duration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Origin Location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Total Walk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Leg Travel 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Activity Purpose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Destination Location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Total Drive 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Leg Length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Activity Constraint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Travel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Mode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Total Transit Time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Leg Cost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Activity Priority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Vehicle Number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Total Waiting Time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Leg Impedance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Traveler Type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Num. of Passengers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Total Other Time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Trip Length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Total Cost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Total Impedance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Number of Path Legs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Primary Trip Record – Start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Forward path building  travel time  end 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88720" y="2139950"/>
          <a:ext cx="6583680" cy="38798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80160"/>
                <a:gridCol w="914400"/>
                <a:gridCol w="1280160"/>
                <a:gridCol w="914400"/>
                <a:gridCol w="1280160"/>
                <a:gridCol w="914400"/>
              </a:tblGrid>
              <a:tr h="2984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Activity-Related Data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Trip-Related Data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Router-Related Data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HHold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Trip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Depart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0:06:59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Person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Start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0:06:59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Arrive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0:08:43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Tour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End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0:10:44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Activity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0:00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Duration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Origin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12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Walk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30.4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Purpose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Destination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Drive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23.4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Constraint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START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Mode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DRIVE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Transit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Priority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MEDIUM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Vehicle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Wait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Type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Passengers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Other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50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Length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1100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Cost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202.4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Impedance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7300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Num_Legs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7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Primary Trip Record – End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Backward path building  travel time  start 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88720" y="2139950"/>
          <a:ext cx="6583680" cy="38798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80160"/>
                <a:gridCol w="914400"/>
                <a:gridCol w="1280160"/>
                <a:gridCol w="914400"/>
                <a:gridCol w="1280160"/>
                <a:gridCol w="914400"/>
              </a:tblGrid>
              <a:tr h="2984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Activity-Related Data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Trip-Related Data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Router-Related Data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HHold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Trip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Depart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0:09:00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Person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Start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0:06:59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Arrive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0:10:44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Tour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End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0:10:44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Activity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0:00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Duration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Origin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12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Walk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30.4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Purpose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Destination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Drive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23.4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Constraint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END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Mode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DRIVE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Transit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Priority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MEDIUM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Vehicle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Wait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Type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Passengers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Other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50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Length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1100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Cost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202.4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Impedance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7300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Num_Legs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7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Topics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goals and objectives</a:t>
            </a:r>
          </a:p>
          <a:p>
            <a:r>
              <a:rPr lang="en-US" dirty="0" smtClean="0"/>
              <a:t>Primary changes</a:t>
            </a:r>
          </a:p>
          <a:p>
            <a:r>
              <a:rPr lang="en-US" dirty="0" smtClean="0"/>
              <a:t>Trip, tour and activity models</a:t>
            </a:r>
          </a:p>
          <a:p>
            <a:r>
              <a:rPr lang="en-US" dirty="0" smtClean="0"/>
              <a:t>New data fields and features</a:t>
            </a:r>
          </a:p>
          <a:p>
            <a:r>
              <a:rPr lang="en-US" dirty="0" smtClean="0"/>
              <a:t>Presentation graphics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Sample Path Legs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Walk</a:t>
            </a:r>
            <a:r>
              <a:rPr lang="en-US" dirty="0" err="1" smtClean="0">
                <a:sym typeface="Wingdings" pitchFamily="2" charset="2"/>
              </a:rPr>
              <a:t>ParkingDriveParkingWalk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walking on location setback links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drive link path with travel time, distance, auto operating cost, and impedance for each link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time to </a:t>
            </a:r>
            <a:r>
              <a:rPr lang="en-US" dirty="0" err="1" smtClean="0">
                <a:sym typeface="Wingdings" pitchFamily="2" charset="2"/>
              </a:rPr>
              <a:t>unpark</a:t>
            </a:r>
            <a:r>
              <a:rPr lang="en-US" dirty="0" smtClean="0">
                <a:sym typeface="Wingdings" pitchFamily="2" charset="2"/>
              </a:rPr>
              <a:t> and park the car plus a $2.00 parking fee.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198" y="3505200"/>
          <a:ext cx="7543802" cy="254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77686"/>
                <a:gridCol w="1077686"/>
                <a:gridCol w="1077686"/>
                <a:gridCol w="1077686"/>
                <a:gridCol w="1077686"/>
                <a:gridCol w="1077686"/>
                <a:gridCol w="1077686"/>
              </a:tblGrid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LEG_MODE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LEG_TYPE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LEG_ID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LEG_TIME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LEG_LENGTH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LEG_COST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LEG_IMPED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LOCATION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15.2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304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PARKING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DRIVE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7.8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333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632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DRIVE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11.7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993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DRIVE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167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316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PARKING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4450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LOCATION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15.2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Skim File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5 changes</a:t>
            </a:r>
          </a:p>
          <a:p>
            <a:pPr lvl="1"/>
            <a:r>
              <a:rPr lang="en-US" dirty="0" smtClean="0"/>
              <a:t>Skim files include OD size and time period meta-data</a:t>
            </a:r>
          </a:p>
          <a:p>
            <a:pPr lvl="1"/>
            <a:r>
              <a:rPr lang="en-US" dirty="0" smtClean="0"/>
              <a:t>Partitioned time periods or merged time periods</a:t>
            </a:r>
          </a:p>
          <a:p>
            <a:pPr lvl="1"/>
            <a:r>
              <a:rPr lang="en-US" dirty="0" smtClean="0"/>
              <a:t>Location or zone-based origins and destinations</a:t>
            </a:r>
          </a:p>
          <a:p>
            <a:pPr lvl="1"/>
            <a:r>
              <a:rPr lang="en-US" dirty="0" smtClean="0"/>
              <a:t>Total travel time or time components (walk, drive, transit, wait, other)</a:t>
            </a:r>
          </a:p>
          <a:p>
            <a:pPr lvl="1"/>
            <a:r>
              <a:rPr lang="en-US" dirty="0" smtClean="0"/>
              <a:t>Trip length, cost, and impedance</a:t>
            </a:r>
          </a:p>
          <a:p>
            <a:pPr lvl="1"/>
            <a:r>
              <a:rPr lang="en-US" dirty="0" smtClean="0"/>
              <a:t>User-specified output units (e.g., minutes, miles)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0" y="4267200"/>
          <a:ext cx="7467600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33450"/>
                <a:gridCol w="933450"/>
                <a:gridCol w="933450"/>
                <a:gridCol w="933450"/>
                <a:gridCol w="933450"/>
                <a:gridCol w="933450"/>
                <a:gridCol w="933450"/>
                <a:gridCol w="933450"/>
              </a:tblGrid>
              <a:tr h="304800">
                <a:tc gridSpan="8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NUM_ORG=16, NUM_DES=16, PERIODS=9:00..10:00, 11:00..12:00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ORIGIN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DESTIN.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PERIOD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LENGTH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COST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IMPED.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2117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3856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2.33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5297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9623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0.81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1690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3139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2117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3856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Link Delay and Performance Files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5 changes</a:t>
            </a:r>
          </a:p>
          <a:p>
            <a:pPr lvl="1"/>
            <a:r>
              <a:rPr lang="en-US" dirty="0" smtClean="0"/>
              <a:t>Version 3 link-delay files are no longer supported</a:t>
            </a:r>
          </a:p>
          <a:p>
            <a:pPr lvl="1"/>
            <a:r>
              <a:rPr lang="en-US" dirty="0" smtClean="0"/>
              <a:t>Version 4 link-delay files </a:t>
            </a:r>
            <a:r>
              <a:rPr lang="en-US" dirty="0" smtClean="0">
                <a:sym typeface="Wingdings" pitchFamily="2" charset="2"/>
              </a:rPr>
              <a:t> Version 5 performance files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Volume  flow rates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Vehicles exiting the link  vehicle-miles / link length (flow rate)</a:t>
            </a:r>
          </a:p>
          <a:p>
            <a:pPr lvl="1"/>
            <a:r>
              <a:rPr lang="en-US" dirty="0" smtClean="0"/>
              <a:t>Version 5 link-delay file </a:t>
            </a:r>
            <a:r>
              <a:rPr lang="en-US" dirty="0" smtClean="0">
                <a:sym typeface="Wingdings" pitchFamily="2" charset="2"/>
              </a:rPr>
              <a:t> flow rates and travel times only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3962400"/>
          <a:ext cx="6934200" cy="19594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326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START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END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FLOW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NCONNECT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OUT_LINK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OUT_FLOW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OUT_TIME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0:00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0:15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36.8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0:00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0:15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71.2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75.9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Snapshot File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5 changes</a:t>
            </a:r>
          </a:p>
          <a:p>
            <a:pPr lvl="1"/>
            <a:r>
              <a:rPr lang="en-US" dirty="0" smtClean="0"/>
              <a:t>Vehicle ID </a:t>
            </a:r>
            <a:r>
              <a:rPr lang="en-US" dirty="0" smtClean="0">
                <a:sym typeface="Wingdings" pitchFamily="2" charset="2"/>
              </a:rPr>
              <a:t> Household + vehicle number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Vehicle type / subtype  vehicle type index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Driver, acceleration, and user fields dropped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X, Y, Z, and bearing fields are optional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Records for each vehicle cell position are optional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3962400"/>
          <a:ext cx="8229595" cy="2057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HHOLD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VEHICLE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CELL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LINK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LANE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OFFSET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SPEED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PASS.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0:00:45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34.1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0:00:45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450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34.1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0:00:45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425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34.1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0:00:45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400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34.1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0:00:46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34.1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Presentation Graphics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9377" r="7173"/>
          <a:stretch>
            <a:fillRect/>
          </a:stretch>
        </p:blipFill>
        <p:spPr bwMode="auto">
          <a:xfrm>
            <a:off x="304800" y="3890962"/>
            <a:ext cx="8477195" cy="190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" name="Group 35"/>
          <p:cNvGrpSpPr/>
          <p:nvPr/>
        </p:nvGrpSpPr>
        <p:grpSpPr>
          <a:xfrm>
            <a:off x="4038600" y="3810000"/>
            <a:ext cx="1981200" cy="2286000"/>
            <a:chOff x="4038600" y="3810000"/>
            <a:chExt cx="1981200" cy="22860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038600" y="3810000"/>
              <a:ext cx="7620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Calibri" pitchFamily="34" charset="0"/>
                </a:rPr>
                <a:t>Truck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191000" y="5638800"/>
              <a:ext cx="7620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bg2">
                      <a:lumMod val="10000"/>
                    </a:schemeClr>
                  </a:solidFill>
                  <a:latin typeface="Calibri" pitchFamily="34" charset="0"/>
                </a:rPr>
                <a:t>Auto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 bwMode="auto">
            <a:xfrm rot="16200000" flipV="1">
              <a:off x="4152900" y="5219700"/>
              <a:ext cx="533400" cy="304800"/>
            </a:xfrm>
            <a:prstGeom prst="straightConnector1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>
              <a:stCxn id="15" idx="0"/>
            </p:cNvCxnSpPr>
            <p:nvPr/>
          </p:nvCxnSpPr>
          <p:spPr bwMode="auto">
            <a:xfrm rot="16200000" flipV="1">
              <a:off x="4267200" y="5334000"/>
              <a:ext cx="533400" cy="76200"/>
            </a:xfrm>
            <a:prstGeom prst="straightConnector1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15" idx="0"/>
            </p:cNvCxnSpPr>
            <p:nvPr/>
          </p:nvCxnSpPr>
          <p:spPr bwMode="auto">
            <a:xfrm rot="5400000" flipH="1" flipV="1">
              <a:off x="5029200" y="4648200"/>
              <a:ext cx="533400" cy="1447800"/>
            </a:xfrm>
            <a:prstGeom prst="straightConnector1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Straight Arrow Connector 26"/>
            <p:cNvCxnSpPr>
              <a:stCxn id="14" idx="2"/>
            </p:cNvCxnSpPr>
            <p:nvPr/>
          </p:nvCxnSpPr>
          <p:spPr bwMode="auto">
            <a:xfrm rot="16200000" flipH="1">
              <a:off x="4267200" y="4419600"/>
              <a:ext cx="381000" cy="76200"/>
            </a:xfrm>
            <a:prstGeom prst="straightConnector1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5" name="Group 34"/>
          <p:cNvGrpSpPr/>
          <p:nvPr/>
        </p:nvGrpSpPr>
        <p:grpSpPr>
          <a:xfrm>
            <a:off x="228600" y="1981200"/>
            <a:ext cx="8629650" cy="1371600"/>
            <a:chOff x="228600" y="1981200"/>
            <a:chExt cx="8629650" cy="13716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2581" t="9804"/>
            <a:stretch>
              <a:fillRect/>
            </a:stretch>
          </p:blipFill>
          <p:spPr bwMode="auto">
            <a:xfrm>
              <a:off x="228600" y="1981200"/>
              <a:ext cx="8629650" cy="701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52800" y="2667000"/>
              <a:ext cx="108585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00550" y="2719388"/>
              <a:ext cx="10096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00475" y="2362200"/>
              <a:ext cx="1000125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Overall Goal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Simplify and clarify the user interface</a:t>
            </a:r>
          </a:p>
          <a:p>
            <a:pPr lvl="1"/>
            <a:r>
              <a:rPr lang="en-US" dirty="0" smtClean="0"/>
              <a:t>Standardize control keys and key definitions</a:t>
            </a:r>
          </a:p>
          <a:p>
            <a:pPr lvl="1"/>
            <a:r>
              <a:rPr lang="en-US" dirty="0" smtClean="0"/>
              <a:t>Reduce the number of file types and data dependencies</a:t>
            </a:r>
          </a:p>
          <a:p>
            <a:r>
              <a:rPr lang="en-US" dirty="0" smtClean="0"/>
              <a:t>Minimize application complications</a:t>
            </a:r>
          </a:p>
          <a:p>
            <a:pPr lvl="1"/>
            <a:r>
              <a:rPr lang="en-US" dirty="0" smtClean="0"/>
              <a:t>Streamline the application process and make it more robust</a:t>
            </a:r>
          </a:p>
          <a:p>
            <a:r>
              <a:rPr lang="en-US" dirty="0" smtClean="0"/>
              <a:t>Improve accuracy and fidelity</a:t>
            </a:r>
          </a:p>
          <a:p>
            <a:pPr lvl="1"/>
            <a:r>
              <a:rPr lang="en-US" dirty="0" smtClean="0"/>
              <a:t>Preserve more information for analysis and decision making</a:t>
            </a:r>
          </a:p>
          <a:p>
            <a:pPr lvl="2"/>
            <a:r>
              <a:rPr lang="en-US" dirty="0" smtClean="0"/>
              <a:t>Minimize estimates and approximations</a:t>
            </a:r>
          </a:p>
          <a:p>
            <a:r>
              <a:rPr lang="en-US" dirty="0" smtClean="0"/>
              <a:t>Expand functionality and flexibility</a:t>
            </a:r>
          </a:p>
          <a:p>
            <a:pPr lvl="1"/>
            <a:r>
              <a:rPr lang="en-US" dirty="0" smtClean="0"/>
              <a:t>Add fields to incorporate tour-based controls</a:t>
            </a:r>
          </a:p>
          <a:p>
            <a:pPr lvl="1"/>
            <a:r>
              <a:rPr lang="en-US" dirty="0" smtClean="0"/>
              <a:t>Improve feedback options for activity/tour-based models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Primary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file structure and level of detail</a:t>
            </a:r>
          </a:p>
          <a:p>
            <a:r>
              <a:rPr lang="en-US" dirty="0" smtClean="0"/>
              <a:t>Combined activity and trip files</a:t>
            </a:r>
          </a:p>
          <a:p>
            <a:r>
              <a:rPr lang="en-US" dirty="0" smtClean="0"/>
              <a:t>Combined household and population files</a:t>
            </a:r>
          </a:p>
          <a:p>
            <a:r>
              <a:rPr lang="en-US" dirty="0" smtClean="0"/>
              <a:t>Consistent mode codes</a:t>
            </a:r>
          </a:p>
          <a:p>
            <a:r>
              <a:rPr lang="en-US" dirty="0" smtClean="0"/>
              <a:t>Volume </a:t>
            </a:r>
            <a:r>
              <a:rPr lang="en-US" dirty="0" smtClean="0">
                <a:sym typeface="Wingdings" pitchFamily="2" charset="2"/>
              </a:rPr>
              <a:t> flow rate</a:t>
            </a:r>
          </a:p>
          <a:p>
            <a:r>
              <a:rPr lang="en-US" dirty="0" smtClean="0">
                <a:sym typeface="Wingdings" pitchFamily="2" charset="2"/>
              </a:rPr>
              <a:t>Vehicle type codes</a:t>
            </a:r>
          </a:p>
          <a:p>
            <a:r>
              <a:rPr lang="en-US" dirty="0" smtClean="0">
                <a:sym typeface="Wingdings" pitchFamily="2" charset="2"/>
              </a:rPr>
              <a:t>Vehicle numbering</a:t>
            </a:r>
          </a:p>
          <a:p>
            <a:r>
              <a:rPr lang="en-US" dirty="0" smtClean="0">
                <a:sym typeface="Wingdings" pitchFamily="2" charset="2"/>
              </a:rPr>
              <a:t>Record selection structure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Trip, Tour and Activity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Activity Models</a:t>
            </a:r>
          </a:p>
          <a:p>
            <a:pPr lvl="1"/>
            <a:r>
              <a:rPr lang="en-US" dirty="0" smtClean="0"/>
              <a:t>Travel is a bi-product</a:t>
            </a:r>
          </a:p>
          <a:p>
            <a:pPr lvl="2"/>
            <a:r>
              <a:rPr lang="en-US" dirty="0" smtClean="0"/>
              <a:t>Travel time is implied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Activity 1 – home </a:t>
            </a:r>
          </a:p>
          <a:p>
            <a:pPr lvl="3"/>
            <a:r>
              <a:rPr lang="en-US" dirty="0" smtClean="0"/>
              <a:t>Start, end, location</a:t>
            </a:r>
          </a:p>
          <a:p>
            <a:pPr lvl="2"/>
            <a:r>
              <a:rPr lang="en-US" dirty="0" smtClean="0"/>
              <a:t>Activity 2 – work </a:t>
            </a:r>
          </a:p>
          <a:p>
            <a:pPr lvl="3"/>
            <a:r>
              <a:rPr lang="en-US" dirty="0" smtClean="0"/>
              <a:t>Start, end, location, mode</a:t>
            </a:r>
          </a:p>
          <a:p>
            <a:pPr lvl="2"/>
            <a:r>
              <a:rPr lang="en-US" dirty="0" smtClean="0"/>
              <a:t>Activity 3 – lunch </a:t>
            </a:r>
          </a:p>
          <a:p>
            <a:pPr lvl="3"/>
            <a:r>
              <a:rPr lang="en-US" dirty="0" smtClean="0"/>
              <a:t>Start, end, location, mode</a:t>
            </a:r>
          </a:p>
          <a:p>
            <a:pPr lvl="2"/>
            <a:r>
              <a:rPr lang="en-US" dirty="0" smtClean="0"/>
              <a:t>Activity 4 – work</a:t>
            </a:r>
          </a:p>
          <a:p>
            <a:pPr lvl="3"/>
            <a:r>
              <a:rPr lang="en-US" dirty="0" smtClean="0"/>
              <a:t>Start, end, location, mode</a:t>
            </a:r>
          </a:p>
          <a:p>
            <a:pPr lvl="2"/>
            <a:r>
              <a:rPr lang="en-US" dirty="0" smtClean="0"/>
              <a:t>Activity 5 – home </a:t>
            </a:r>
          </a:p>
          <a:p>
            <a:pPr lvl="3"/>
            <a:r>
              <a:rPr lang="en-US" dirty="0" smtClean="0"/>
              <a:t>Start, end, location, mode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Trip/Tour Models</a:t>
            </a:r>
          </a:p>
          <a:p>
            <a:pPr lvl="1"/>
            <a:r>
              <a:rPr lang="en-US" dirty="0" smtClean="0"/>
              <a:t>Activities are a bi-product</a:t>
            </a:r>
          </a:p>
          <a:p>
            <a:pPr lvl="2"/>
            <a:r>
              <a:rPr lang="en-US" dirty="0" smtClean="0"/>
              <a:t>Activity duration is implied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Trip 1 – home to work</a:t>
            </a:r>
          </a:p>
          <a:p>
            <a:pPr lvl="3"/>
            <a:r>
              <a:rPr lang="en-US" dirty="0" smtClean="0"/>
              <a:t>Start, end, org, des, mode</a:t>
            </a:r>
          </a:p>
          <a:p>
            <a:pPr lvl="2"/>
            <a:r>
              <a:rPr lang="en-US" dirty="0" smtClean="0"/>
              <a:t>Trip 2 – work to lunch</a:t>
            </a:r>
          </a:p>
          <a:p>
            <a:pPr lvl="3"/>
            <a:r>
              <a:rPr lang="en-US" dirty="0" smtClean="0"/>
              <a:t>Start, end, org, des, mode</a:t>
            </a:r>
          </a:p>
          <a:p>
            <a:pPr lvl="2"/>
            <a:r>
              <a:rPr lang="en-US" dirty="0" smtClean="0"/>
              <a:t>Trip 3 – lunch to work</a:t>
            </a:r>
          </a:p>
          <a:p>
            <a:pPr lvl="3"/>
            <a:r>
              <a:rPr lang="en-US" dirty="0" smtClean="0"/>
              <a:t>Start, end, org, des, mode</a:t>
            </a:r>
          </a:p>
          <a:p>
            <a:pPr lvl="2"/>
            <a:r>
              <a:rPr lang="en-US" dirty="0" smtClean="0"/>
              <a:t>Trip 4 – work to home</a:t>
            </a:r>
          </a:p>
          <a:p>
            <a:pPr lvl="3"/>
            <a:r>
              <a:rPr lang="en-US" dirty="0" smtClean="0"/>
              <a:t>Start, end, org, des, mode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Chicago RTSTEP TRANSIMS Model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TRANSIMS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TRANSIMS Versions 1-3</a:t>
            </a:r>
          </a:p>
          <a:p>
            <a:pPr lvl="1"/>
            <a:r>
              <a:rPr lang="en-US" dirty="0" smtClean="0"/>
              <a:t>Only Activities 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 smtClean="0"/>
              <a:t>itinerate/vehicle trips </a:t>
            </a:r>
            <a:r>
              <a:rPr lang="en-US" dirty="0" smtClean="0">
                <a:sym typeface="Wingdings" pitchFamily="2" charset="2"/>
              </a:rPr>
              <a:t> two activities)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Activity Generator  Activity file</a:t>
            </a:r>
          </a:p>
          <a:p>
            <a:r>
              <a:rPr lang="en-US" dirty="0" smtClean="0">
                <a:sym typeface="Wingdings" pitchFamily="2" charset="2"/>
              </a:rPr>
              <a:t>TRANSIMS Version 4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Supports Activity and Trip files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ActGen</a:t>
            </a:r>
            <a:r>
              <a:rPr lang="en-US" dirty="0" smtClean="0">
                <a:sym typeface="Wingdings" pitchFamily="2" charset="2"/>
              </a:rPr>
              <a:t>  Activity file and </a:t>
            </a:r>
            <a:r>
              <a:rPr lang="en-US" dirty="0" err="1" smtClean="0">
                <a:sym typeface="Wingdings" pitchFamily="2" charset="2"/>
              </a:rPr>
              <a:t>ConvertTrips</a:t>
            </a:r>
            <a:r>
              <a:rPr lang="en-US" dirty="0" smtClean="0">
                <a:sym typeface="Wingdings" pitchFamily="2" charset="2"/>
              </a:rPr>
              <a:t>/</a:t>
            </a:r>
            <a:r>
              <a:rPr lang="en-US" dirty="0" err="1" smtClean="0">
                <a:sym typeface="Wingdings" pitchFamily="2" charset="2"/>
              </a:rPr>
              <a:t>ConvertTours</a:t>
            </a:r>
            <a:r>
              <a:rPr lang="en-US" dirty="0" smtClean="0">
                <a:sym typeface="Wingdings" pitchFamily="2" charset="2"/>
              </a:rPr>
              <a:t>  Trip files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Most simulation studies use only trip files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Router processes the Trip file and then the Activity file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Vehicle files must be merged</a:t>
            </a:r>
          </a:p>
          <a:p>
            <a:r>
              <a:rPr lang="en-US" dirty="0" smtClean="0">
                <a:sym typeface="Wingdings" pitchFamily="2" charset="2"/>
              </a:rPr>
              <a:t>TRANSIMS Version 5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Only Trips (with activity durations and scheduling constraints)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Simplify processing and focus on travel considerations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Trip File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5 changes</a:t>
            </a:r>
          </a:p>
          <a:p>
            <a:pPr lvl="1"/>
            <a:r>
              <a:rPr lang="en-US" dirty="0" smtClean="0"/>
              <a:t>Trip and activity files consolidated into an enhanced trip file</a:t>
            </a:r>
          </a:p>
          <a:p>
            <a:pPr lvl="2"/>
            <a:r>
              <a:rPr lang="en-US" dirty="0" smtClean="0"/>
              <a:t>OD location/time + activity duration and scheduling constraints</a:t>
            </a:r>
          </a:p>
          <a:p>
            <a:pPr lvl="1"/>
            <a:r>
              <a:rPr lang="en-US" dirty="0" smtClean="0"/>
              <a:t>Simplifies user interface, data processing, and software applications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00200" y="3276600"/>
          <a:ext cx="5486400" cy="26860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28800"/>
                <a:gridCol w="914400"/>
                <a:gridCol w="1828800"/>
                <a:gridCol w="914400"/>
              </a:tblGrid>
              <a:tr h="2984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Activity-Related Data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Trip-Related Data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Household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Trip Number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Person 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Trip Start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Time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8:32:05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Tour Number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Trip End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Time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8:58:10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Activity Duration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Origin Location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123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Activity Purpose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Destination Location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543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Activity Constraint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Start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Travel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Mode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Drive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Activity Priority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Medium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Vehicle Number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Traveler Type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Num. of Passengers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 4 Mode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Trip Modes</a:t>
            </a:r>
          </a:p>
          <a:p>
            <a:pPr>
              <a:buNone/>
            </a:pPr>
            <a:r>
              <a:rPr lang="en-US" sz="1600" dirty="0" smtClean="0"/>
              <a:t>	  1 = Walk</a:t>
            </a:r>
          </a:p>
          <a:p>
            <a:pPr>
              <a:buNone/>
            </a:pPr>
            <a:r>
              <a:rPr lang="en-US" sz="1600" dirty="0" smtClean="0"/>
              <a:t>	  2 = Drive alone</a:t>
            </a:r>
          </a:p>
          <a:p>
            <a:pPr>
              <a:buNone/>
            </a:pPr>
            <a:r>
              <a:rPr lang="en-US" sz="1600" dirty="0" smtClean="0"/>
              <a:t>	  3 = Transit (bus)</a:t>
            </a:r>
          </a:p>
          <a:p>
            <a:pPr>
              <a:buNone/>
            </a:pPr>
            <a:r>
              <a:rPr lang="en-US" sz="1600" dirty="0" smtClean="0"/>
              <a:t>	  4 = Transit (rail)</a:t>
            </a:r>
          </a:p>
          <a:p>
            <a:pPr>
              <a:buNone/>
            </a:pPr>
            <a:r>
              <a:rPr lang="en-US" sz="1600" dirty="0" smtClean="0"/>
              <a:t>	  5 = Park-&amp;-ride outbound</a:t>
            </a:r>
          </a:p>
          <a:p>
            <a:pPr>
              <a:buNone/>
            </a:pPr>
            <a:r>
              <a:rPr lang="en-US" sz="1600" dirty="0" smtClean="0"/>
              <a:t>	  6 = Park-&amp;-ride inbound</a:t>
            </a:r>
          </a:p>
          <a:p>
            <a:pPr>
              <a:buNone/>
            </a:pPr>
            <a:r>
              <a:rPr lang="en-US" sz="1600" dirty="0" smtClean="0"/>
              <a:t>	  7 = Bicycle	</a:t>
            </a:r>
            <a:endParaRPr lang="en-US" sz="16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1600" dirty="0" smtClean="0"/>
              <a:t>	  8 = Magic move	</a:t>
            </a:r>
          </a:p>
          <a:p>
            <a:pPr>
              <a:buNone/>
            </a:pPr>
            <a:r>
              <a:rPr lang="en-US" sz="1600" dirty="0" smtClean="0"/>
              <a:t>	  9 = School bus</a:t>
            </a:r>
          </a:p>
          <a:p>
            <a:pPr>
              <a:buNone/>
            </a:pPr>
            <a:r>
              <a:rPr lang="en-US" sz="1600" dirty="0" smtClean="0"/>
              <a:t>	10 = 2 person carpool</a:t>
            </a:r>
          </a:p>
          <a:p>
            <a:pPr>
              <a:buNone/>
            </a:pPr>
            <a:r>
              <a:rPr lang="en-US" sz="1600" dirty="0" smtClean="0"/>
              <a:t>	11 = 3 person carpool</a:t>
            </a:r>
          </a:p>
          <a:p>
            <a:pPr>
              <a:buNone/>
            </a:pPr>
            <a:r>
              <a:rPr lang="en-US" sz="1600" dirty="0" smtClean="0"/>
              <a:t>	12 = 4+ person carpool</a:t>
            </a:r>
          </a:p>
          <a:p>
            <a:pPr>
              <a:buNone/>
            </a:pPr>
            <a:r>
              <a:rPr lang="en-US" sz="1600" dirty="0" smtClean="0"/>
              <a:t>	13 = Kiss-&amp;-ride outbound</a:t>
            </a:r>
          </a:p>
          <a:p>
            <a:pPr>
              <a:buNone/>
            </a:pPr>
            <a:r>
              <a:rPr lang="en-US" sz="1600" dirty="0" smtClean="0"/>
              <a:t>	14 = Kiss-&amp;-ride inbound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Plan </a:t>
            </a:r>
            <a:r>
              <a:rPr lang="en-US" dirty="0" smtClean="0"/>
              <a:t>Modes</a:t>
            </a:r>
          </a:p>
          <a:p>
            <a:pPr>
              <a:buNone/>
            </a:pPr>
            <a:r>
              <a:rPr lang="en-US" sz="1600" dirty="0" smtClean="0"/>
              <a:t>	  0 = Drive</a:t>
            </a:r>
          </a:p>
          <a:p>
            <a:pPr>
              <a:buNone/>
            </a:pPr>
            <a:r>
              <a:rPr lang="en-US" sz="1600" dirty="0" smtClean="0"/>
              <a:t>	  1 </a:t>
            </a:r>
            <a:r>
              <a:rPr lang="en-US" sz="1600" smtClean="0"/>
              <a:t>= Transit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  2 </a:t>
            </a:r>
            <a:r>
              <a:rPr lang="en-US" sz="1600" smtClean="0"/>
              <a:t>= Walk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  3 </a:t>
            </a:r>
            <a:r>
              <a:rPr lang="en-US" sz="1600" smtClean="0"/>
              <a:t>= Bicycle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  4 </a:t>
            </a:r>
            <a:r>
              <a:rPr lang="en-US" sz="1600" smtClean="0"/>
              <a:t>= Activity</a:t>
            </a:r>
          </a:p>
          <a:p>
            <a:pPr>
              <a:buNone/>
            </a:pPr>
            <a:r>
              <a:rPr lang="en-US" sz="1600" smtClean="0"/>
              <a:t>	  5 = Other</a:t>
            </a:r>
          </a:p>
          <a:p>
            <a:pPr>
              <a:buNone/>
            </a:pPr>
            <a:r>
              <a:rPr lang="en-US" sz="1600" dirty="0" smtClean="0"/>
              <a:t>	  6 </a:t>
            </a:r>
            <a:r>
              <a:rPr lang="en-US" sz="1600" smtClean="0"/>
              <a:t>= Magic move</a:t>
            </a:r>
            <a:r>
              <a:rPr lang="en-US" sz="1600" dirty="0" smtClean="0"/>
              <a:t>	</a:t>
            </a:r>
            <a:endParaRPr lang="en-US" sz="16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1600" dirty="0" smtClean="0"/>
              <a:t>	  7 </a:t>
            </a:r>
            <a:r>
              <a:rPr lang="en-US" sz="1600" smtClean="0"/>
              <a:t>= Carpool</a:t>
            </a:r>
            <a:r>
              <a:rPr lang="en-US" sz="1600" dirty="0" smtClean="0"/>
              <a:t>	</a:t>
            </a:r>
          </a:p>
          <a:p>
            <a:pPr>
              <a:buNone/>
            </a:pPr>
            <a:r>
              <a:rPr lang="en-US" sz="1600" dirty="0" smtClean="0"/>
              <a:t>	  8 </a:t>
            </a:r>
            <a:r>
              <a:rPr lang="en-US" sz="1600" smtClean="0"/>
              <a:t>= Transit driver</a:t>
            </a:r>
            <a:endParaRPr lang="en-US" sz="16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Chicago RTSTEP TRANSIMS Model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 5 Mode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343400" cy="4678363"/>
          </a:xfrm>
        </p:spPr>
        <p:txBody>
          <a:bodyPr/>
          <a:lstStyle/>
          <a:p>
            <a:r>
              <a:rPr lang="en-US" dirty="0" smtClean="0"/>
              <a:t>Trip and Plan Modes</a:t>
            </a:r>
          </a:p>
          <a:p>
            <a:pPr>
              <a:buNone/>
            </a:pPr>
            <a:r>
              <a:rPr lang="en-US" sz="2000" smtClean="0"/>
              <a:t>	 </a:t>
            </a:r>
            <a:r>
              <a:rPr lang="en-US" sz="2000" dirty="0" smtClean="0"/>
              <a:t>0 = Wait  (transit stops or activities)</a:t>
            </a:r>
          </a:p>
          <a:p>
            <a:pPr>
              <a:buNone/>
            </a:pPr>
            <a:r>
              <a:rPr lang="en-US" sz="2000" smtClean="0"/>
              <a:t>	 </a:t>
            </a:r>
            <a:r>
              <a:rPr lang="en-US" sz="2000" dirty="0" smtClean="0"/>
              <a:t>1 = Walk</a:t>
            </a:r>
          </a:p>
          <a:p>
            <a:pPr>
              <a:buNone/>
            </a:pPr>
            <a:r>
              <a:rPr lang="en-US" sz="2000" smtClean="0"/>
              <a:t>	 </a:t>
            </a:r>
            <a:r>
              <a:rPr lang="en-US" sz="2000" dirty="0" smtClean="0"/>
              <a:t>2 = Bicycle</a:t>
            </a:r>
          </a:p>
          <a:p>
            <a:pPr>
              <a:buNone/>
            </a:pPr>
            <a:r>
              <a:rPr lang="en-US" sz="2000" smtClean="0"/>
              <a:t>	 </a:t>
            </a:r>
            <a:r>
              <a:rPr lang="en-US" sz="2000" dirty="0" smtClean="0"/>
              <a:t>3 = Drive</a:t>
            </a:r>
          </a:p>
          <a:p>
            <a:pPr>
              <a:buNone/>
            </a:pPr>
            <a:r>
              <a:rPr lang="en-US" sz="2000" smtClean="0"/>
              <a:t>	 </a:t>
            </a:r>
            <a:r>
              <a:rPr lang="en-US" sz="2000" dirty="0" smtClean="0"/>
              <a:t>4 = Ride (auto passenger)</a:t>
            </a:r>
          </a:p>
          <a:p>
            <a:pPr>
              <a:buNone/>
            </a:pPr>
            <a:r>
              <a:rPr lang="en-US" sz="2000" smtClean="0"/>
              <a:t>	 </a:t>
            </a:r>
            <a:r>
              <a:rPr lang="en-US" sz="2000" dirty="0" smtClean="0"/>
              <a:t>5 = Transit</a:t>
            </a:r>
          </a:p>
          <a:p>
            <a:pPr>
              <a:buNone/>
            </a:pPr>
            <a:r>
              <a:rPr lang="en-US" sz="2000" smtClean="0"/>
              <a:t>	 </a:t>
            </a:r>
            <a:r>
              <a:rPr lang="en-US" sz="2000" dirty="0" smtClean="0"/>
              <a:t>6 = Park-&amp;-ride outbound	</a:t>
            </a:r>
            <a:endParaRPr lang="en-US" sz="20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000" smtClean="0"/>
              <a:t>	 </a:t>
            </a:r>
            <a:r>
              <a:rPr lang="en-US" sz="2000" dirty="0" smtClean="0"/>
              <a:t>7 = Park-&amp;-ride inbound	</a:t>
            </a:r>
          </a:p>
          <a:p>
            <a:pPr>
              <a:buNone/>
            </a:pPr>
            <a:r>
              <a:rPr lang="en-US" sz="2000" smtClean="0"/>
              <a:t>	 </a:t>
            </a:r>
            <a:r>
              <a:rPr lang="en-US" sz="2000" dirty="0" smtClean="0"/>
              <a:t>8 = Kiss-&amp;-ride outbound</a:t>
            </a:r>
          </a:p>
          <a:p>
            <a:pPr>
              <a:buNone/>
            </a:pPr>
            <a:r>
              <a:rPr lang="en-US" sz="2000" smtClean="0"/>
              <a:t>	 </a:t>
            </a:r>
            <a:r>
              <a:rPr lang="en-US" sz="2000" dirty="0" smtClean="0"/>
              <a:t>9 = Kiss-&amp;-</a:t>
            </a:r>
            <a:r>
              <a:rPr lang="en-US" sz="2000" smtClean="0"/>
              <a:t>ride inbound</a:t>
            </a:r>
            <a:endParaRPr lang="en-US" sz="2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Chicago RTSTEP TRANSIMS Model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/>
              <a:t>	10 = Taxi</a:t>
            </a:r>
          </a:p>
          <a:p>
            <a:pPr>
              <a:buNone/>
            </a:pPr>
            <a:r>
              <a:rPr lang="en-US" sz="2000" dirty="0" smtClean="0"/>
              <a:t>	11 = Other (magic move, …)</a:t>
            </a:r>
          </a:p>
          <a:p>
            <a:pPr>
              <a:buNone/>
            </a:pPr>
            <a:r>
              <a:rPr lang="en-US" sz="2000" dirty="0" smtClean="0"/>
              <a:t>	12 = 2 person carpool (HOV2)</a:t>
            </a:r>
          </a:p>
          <a:p>
            <a:pPr>
              <a:buNone/>
            </a:pPr>
            <a:r>
              <a:rPr lang="en-US" sz="2000" dirty="0" smtClean="0"/>
              <a:t>	13 = 3 person carpool (HOV3)</a:t>
            </a:r>
          </a:p>
          <a:p>
            <a:pPr>
              <a:buNone/>
            </a:pPr>
            <a:r>
              <a:rPr lang="en-US" sz="2000" dirty="0" smtClean="0"/>
              <a:t>	14 = 4+ person carpool (HOV4)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_2007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blue_2007</Template>
  <TotalTime>864</TotalTime>
  <Words>1832</Words>
  <Application>Microsoft Office PowerPoint</Application>
  <PresentationFormat>On-screen Show (4:3)</PresentationFormat>
  <Paragraphs>777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blue_2007</vt:lpstr>
      <vt:lpstr>TRANSIMS Version 5 Demand Files</vt:lpstr>
      <vt:lpstr> Topics </vt:lpstr>
      <vt:lpstr> Overall Goal and Objectives</vt:lpstr>
      <vt:lpstr> Primary Changes</vt:lpstr>
      <vt:lpstr> Trip, Tour and Activity Models</vt:lpstr>
      <vt:lpstr> TRANSIMS Evolution</vt:lpstr>
      <vt:lpstr> Trip File </vt:lpstr>
      <vt:lpstr> Version 4 Mode Codes</vt:lpstr>
      <vt:lpstr> Version 5 Mode Codes</vt:lpstr>
      <vt:lpstr> Household File </vt:lpstr>
      <vt:lpstr> Vehicle File </vt:lpstr>
      <vt:lpstr> Vehicle Type File </vt:lpstr>
      <vt:lpstr> Selection File </vt:lpstr>
      <vt:lpstr> Partitions </vt:lpstr>
      <vt:lpstr> Plan File </vt:lpstr>
      <vt:lpstr> Plan File Structure</vt:lpstr>
      <vt:lpstr> Plan Data Fields </vt:lpstr>
      <vt:lpstr> Primary Trip Record – Start Constraint</vt:lpstr>
      <vt:lpstr> Primary Trip Record – End Constraint</vt:lpstr>
      <vt:lpstr> Sample Path Legs</vt:lpstr>
      <vt:lpstr> Skim File </vt:lpstr>
      <vt:lpstr> Link Delay and Performance Files </vt:lpstr>
      <vt:lpstr> Snapshot File </vt:lpstr>
      <vt:lpstr> Presentation Graphics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TRANSIMS Version 5 Introduction</dc:title>
  <dc:creator>RodenD</dc:creator>
  <cp:lastModifiedBy>RodenD</cp:lastModifiedBy>
  <cp:revision>102</cp:revision>
  <dcterms:created xsi:type="dcterms:W3CDTF">2011-01-12T14:45:26Z</dcterms:created>
  <dcterms:modified xsi:type="dcterms:W3CDTF">2011-01-17T13:08:36Z</dcterms:modified>
</cp:coreProperties>
</file>